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jpeg"/>
  <Override PartName="/ppt/media/image19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1430000" cy="8451850"/>
  <p:notesSz cx="11430000" cy="8451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452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53000" cy="4238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473825" y="0"/>
            <a:ext cx="4953000" cy="4238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2AB1F-9690-49B7-9B98-047FCDC9D54C}" type="datetimeFigureOut">
              <a:rPr lang="en-ID" smtClean="0"/>
              <a:t>13/01/2026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87775" y="1057275"/>
            <a:ext cx="3854450" cy="2851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43000" y="4067175"/>
            <a:ext cx="9144000" cy="3328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027988"/>
            <a:ext cx="4953000" cy="4238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473825" y="8027988"/>
            <a:ext cx="4953000" cy="4238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17A2A-7C71-4596-9A1F-7B5A969C4A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03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17A2A-7C71-4596-9A1F-7B5A969C4A39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83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7250" y="1998027"/>
            <a:ext cx="9715500" cy="1353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2C29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4500" y="3609340"/>
            <a:ext cx="8001000" cy="1611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rgbClr val="2C29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2C29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rgbClr val="2C29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2C29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150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8645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2C29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11430000" cy="187706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0075" y="2695574"/>
            <a:ext cx="742950" cy="285750"/>
          </a:xfrm>
          <a:custGeom>
            <a:avLst/>
            <a:gdLst/>
            <a:ahLst/>
            <a:cxnLst/>
            <a:rect l="l" t="t" r="r" b="b"/>
            <a:pathLst>
              <a:path w="742950" h="285750">
                <a:moveTo>
                  <a:pt x="706513" y="0"/>
                </a:moveTo>
                <a:lnTo>
                  <a:pt x="36433" y="0"/>
                </a:lnTo>
                <a:lnTo>
                  <a:pt x="31075" y="1066"/>
                </a:lnTo>
                <a:lnTo>
                  <a:pt x="1066" y="31076"/>
                </a:lnTo>
                <a:lnTo>
                  <a:pt x="0" y="36436"/>
                </a:lnTo>
                <a:lnTo>
                  <a:pt x="0" y="243738"/>
                </a:lnTo>
                <a:lnTo>
                  <a:pt x="0" y="249313"/>
                </a:lnTo>
                <a:lnTo>
                  <a:pt x="31075" y="284683"/>
                </a:lnTo>
                <a:lnTo>
                  <a:pt x="36433" y="285750"/>
                </a:lnTo>
                <a:lnTo>
                  <a:pt x="706513" y="285750"/>
                </a:lnTo>
                <a:lnTo>
                  <a:pt x="741883" y="254673"/>
                </a:lnTo>
                <a:lnTo>
                  <a:pt x="742950" y="249313"/>
                </a:lnTo>
                <a:lnTo>
                  <a:pt x="742950" y="36436"/>
                </a:lnTo>
                <a:lnTo>
                  <a:pt x="711873" y="1066"/>
                </a:lnTo>
                <a:lnTo>
                  <a:pt x="706513" y="0"/>
                </a:lnTo>
                <a:close/>
              </a:path>
            </a:pathLst>
          </a:custGeom>
          <a:solidFill>
            <a:srgbClr val="DFA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7382" y="305972"/>
            <a:ext cx="10395234" cy="867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2C29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8653" y="1773237"/>
            <a:ext cx="5514340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rgbClr val="2C29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86200" y="5994082"/>
            <a:ext cx="36576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15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296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187325"/>
            <a:ext cx="4286250" cy="7696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3195" y="2847975"/>
            <a:ext cx="212725" cy="2476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7375" y="1738699"/>
            <a:ext cx="5875020" cy="14446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35"/>
              </a:spcBef>
              <a:tabLst>
                <a:tab pos="1485265" algn="l"/>
              </a:tabLst>
            </a:pPr>
            <a:r>
              <a:rPr spc="55" dirty="0"/>
              <a:t>Kekuatan</a:t>
            </a:r>
            <a:r>
              <a:rPr spc="-170" dirty="0"/>
              <a:t> </a:t>
            </a:r>
            <a:r>
              <a:rPr spc="105" dirty="0"/>
              <a:t>dan</a:t>
            </a:r>
            <a:r>
              <a:rPr spc="-165" dirty="0"/>
              <a:t> </a:t>
            </a:r>
            <a:r>
              <a:rPr spc="70" dirty="0"/>
              <a:t>Pengaruh </a:t>
            </a:r>
            <a:r>
              <a:rPr dirty="0"/>
              <a:t>Interpersonal:</a:t>
            </a:r>
            <a:r>
              <a:rPr spc="-95" dirty="0"/>
              <a:t> </a:t>
            </a:r>
            <a:r>
              <a:rPr spc="55" dirty="0"/>
              <a:t>Kunci</a:t>
            </a:r>
            <a:r>
              <a:rPr spc="-85" dirty="0"/>
              <a:t> </a:t>
            </a:r>
            <a:r>
              <a:rPr spc="180" dirty="0"/>
              <a:t>Sukses </a:t>
            </a:r>
            <a:r>
              <a:rPr spc="75" dirty="0"/>
              <a:t>dalam</a:t>
            </a:r>
            <a:r>
              <a:rPr dirty="0"/>
              <a:t>	</a:t>
            </a:r>
            <a:r>
              <a:rPr spc="110" dirty="0"/>
              <a:t>ubungan</a:t>
            </a:r>
            <a:r>
              <a:rPr spc="-185" dirty="0"/>
              <a:t> </a:t>
            </a:r>
            <a:r>
              <a:rPr spc="105" dirty="0"/>
              <a:t>dan</a:t>
            </a:r>
            <a:r>
              <a:rPr spc="-185" dirty="0"/>
              <a:t> </a:t>
            </a:r>
            <a:r>
              <a:rPr spc="90" dirty="0"/>
              <a:t>Organisasi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7375" y="3389153"/>
            <a:ext cx="5662930" cy="37272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5900"/>
              </a:lnSpc>
              <a:spcBef>
                <a:spcPts val="90"/>
              </a:spcBef>
            </a:pP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Dalam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dunia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semakin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terhubung,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kemampuan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membangun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hubungan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kuat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menjadi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faktor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penentu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kesuksesan.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Presentasi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ini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akan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mengeksplorasi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bagaimana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kekuatan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pengaruh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membentuk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dinamika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organisasi,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meningkatkan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produktivitas,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menciptakan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lingkungan 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kerja</a:t>
            </a:r>
            <a:r>
              <a:rPr sz="200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200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harmonis.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028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Visualisasi</a:t>
            </a:r>
            <a:r>
              <a:rPr spc="-150" dirty="0"/>
              <a:t> </a:t>
            </a:r>
            <a:r>
              <a:rPr spc="125" dirty="0"/>
              <a:t>Dampak</a:t>
            </a:r>
            <a:r>
              <a:rPr spc="-150" dirty="0"/>
              <a:t> </a:t>
            </a:r>
            <a:r>
              <a:rPr spc="80" dirty="0"/>
              <a:t>Komunikasi</a:t>
            </a:r>
            <a:r>
              <a:rPr spc="-145" dirty="0"/>
              <a:t> </a:t>
            </a:r>
            <a:r>
              <a:rPr spc="35" dirty="0"/>
              <a:t>Interpersonal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07151" y="1306582"/>
            <a:ext cx="9930130" cy="4915535"/>
            <a:chOff x="907151" y="1306582"/>
            <a:chExt cx="9930130" cy="4915535"/>
          </a:xfrm>
        </p:grpSpPr>
        <p:sp>
          <p:nvSpPr>
            <p:cNvPr id="4" name="object 4"/>
            <p:cNvSpPr/>
            <p:nvPr/>
          </p:nvSpPr>
          <p:spPr>
            <a:xfrm>
              <a:off x="1002203" y="6129816"/>
              <a:ext cx="9827895" cy="0"/>
            </a:xfrm>
            <a:custGeom>
              <a:avLst/>
              <a:gdLst/>
              <a:ahLst/>
              <a:cxnLst/>
              <a:rect l="l" t="t" r="r" b="b"/>
              <a:pathLst>
                <a:path w="9827895">
                  <a:moveTo>
                    <a:pt x="0" y="0"/>
                  </a:moveTo>
                  <a:lnTo>
                    <a:pt x="9827730" y="0"/>
                  </a:lnTo>
                </a:path>
              </a:pathLst>
            </a:custGeom>
            <a:ln w="13979">
              <a:solidFill>
                <a:srgbClr val="2C29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2203" y="4522180"/>
              <a:ext cx="9827895" cy="0"/>
            </a:xfrm>
            <a:custGeom>
              <a:avLst/>
              <a:gdLst/>
              <a:ahLst/>
              <a:cxnLst/>
              <a:rect l="l" t="t" r="r" b="b"/>
              <a:pathLst>
                <a:path w="9827895">
                  <a:moveTo>
                    <a:pt x="0" y="0"/>
                  </a:moveTo>
                  <a:lnTo>
                    <a:pt x="9827730" y="0"/>
                  </a:lnTo>
                </a:path>
              </a:pathLst>
            </a:custGeom>
            <a:ln w="13979">
              <a:solidFill>
                <a:srgbClr val="2C29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2203" y="2928506"/>
              <a:ext cx="9827895" cy="0"/>
            </a:xfrm>
            <a:custGeom>
              <a:avLst/>
              <a:gdLst/>
              <a:ahLst/>
              <a:cxnLst/>
              <a:rect l="l" t="t" r="r" b="b"/>
              <a:pathLst>
                <a:path w="9827895">
                  <a:moveTo>
                    <a:pt x="0" y="0"/>
                  </a:moveTo>
                  <a:lnTo>
                    <a:pt x="9827730" y="0"/>
                  </a:lnTo>
                </a:path>
              </a:pathLst>
            </a:custGeom>
            <a:ln w="13979">
              <a:solidFill>
                <a:srgbClr val="2C29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2203" y="1320870"/>
              <a:ext cx="9827895" cy="0"/>
            </a:xfrm>
            <a:custGeom>
              <a:avLst/>
              <a:gdLst/>
              <a:ahLst/>
              <a:cxnLst/>
              <a:rect l="l" t="t" r="r" b="b"/>
              <a:pathLst>
                <a:path w="9827895">
                  <a:moveTo>
                    <a:pt x="0" y="0"/>
                  </a:moveTo>
                  <a:lnTo>
                    <a:pt x="9827730" y="0"/>
                  </a:lnTo>
                </a:path>
              </a:pathLst>
            </a:custGeom>
            <a:ln w="13979">
              <a:solidFill>
                <a:srgbClr val="2C29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57718" y="2648940"/>
              <a:ext cx="576580" cy="3475354"/>
            </a:xfrm>
            <a:custGeom>
              <a:avLst/>
              <a:gdLst/>
              <a:ahLst/>
              <a:cxnLst/>
              <a:rect l="l" t="t" r="r" b="b"/>
              <a:pathLst>
                <a:path w="576580" h="3475354">
                  <a:moveTo>
                    <a:pt x="513219" y="0"/>
                  </a:moveTo>
                  <a:lnTo>
                    <a:pt x="67310" y="0"/>
                  </a:lnTo>
                  <a:lnTo>
                    <a:pt x="62890" y="0"/>
                  </a:lnTo>
                  <a:lnTo>
                    <a:pt x="58521" y="444"/>
                  </a:lnTo>
                  <a:lnTo>
                    <a:pt x="22847" y="17233"/>
                  </a:lnTo>
                  <a:lnTo>
                    <a:pt x="2159" y="51765"/>
                  </a:lnTo>
                  <a:lnTo>
                    <a:pt x="0" y="65303"/>
                  </a:lnTo>
                  <a:lnTo>
                    <a:pt x="0" y="3475291"/>
                  </a:lnTo>
                  <a:lnTo>
                    <a:pt x="576110" y="3475291"/>
                  </a:lnTo>
                  <a:lnTo>
                    <a:pt x="576110" y="65303"/>
                  </a:lnTo>
                  <a:lnTo>
                    <a:pt x="562305" y="27254"/>
                  </a:lnTo>
                  <a:lnTo>
                    <a:pt x="530479" y="3568"/>
                  </a:lnTo>
                  <a:lnTo>
                    <a:pt x="517601" y="444"/>
                  </a:lnTo>
                  <a:lnTo>
                    <a:pt x="513219" y="0"/>
                  </a:lnTo>
                  <a:close/>
                </a:path>
              </a:pathLst>
            </a:custGeom>
            <a:solidFill>
              <a:srgbClr val="412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77846" y="1474672"/>
              <a:ext cx="576580" cy="4650105"/>
            </a:xfrm>
            <a:custGeom>
              <a:avLst/>
              <a:gdLst/>
              <a:ahLst/>
              <a:cxnLst/>
              <a:rect l="l" t="t" r="r" b="b"/>
              <a:pathLst>
                <a:path w="576580" h="4650105">
                  <a:moveTo>
                    <a:pt x="513219" y="0"/>
                  </a:moveTo>
                  <a:lnTo>
                    <a:pt x="67310" y="0"/>
                  </a:lnTo>
                  <a:lnTo>
                    <a:pt x="62890" y="0"/>
                  </a:lnTo>
                  <a:lnTo>
                    <a:pt x="58508" y="444"/>
                  </a:lnTo>
                  <a:lnTo>
                    <a:pt x="22847" y="17221"/>
                  </a:lnTo>
                  <a:lnTo>
                    <a:pt x="2159" y="51752"/>
                  </a:lnTo>
                  <a:lnTo>
                    <a:pt x="0" y="65303"/>
                  </a:lnTo>
                  <a:lnTo>
                    <a:pt x="0" y="4649558"/>
                  </a:lnTo>
                  <a:lnTo>
                    <a:pt x="576097" y="4649558"/>
                  </a:lnTo>
                  <a:lnTo>
                    <a:pt x="576097" y="65303"/>
                  </a:lnTo>
                  <a:lnTo>
                    <a:pt x="562305" y="27241"/>
                  </a:lnTo>
                  <a:lnTo>
                    <a:pt x="530479" y="3556"/>
                  </a:lnTo>
                  <a:lnTo>
                    <a:pt x="517601" y="444"/>
                  </a:lnTo>
                  <a:lnTo>
                    <a:pt x="513219" y="0"/>
                  </a:lnTo>
                  <a:close/>
                </a:path>
              </a:pathLst>
            </a:custGeom>
            <a:solidFill>
              <a:srgbClr val="7B59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09480" y="3026384"/>
              <a:ext cx="576580" cy="3098165"/>
            </a:xfrm>
            <a:custGeom>
              <a:avLst/>
              <a:gdLst/>
              <a:ahLst/>
              <a:cxnLst/>
              <a:rect l="l" t="t" r="r" b="b"/>
              <a:pathLst>
                <a:path w="576579" h="3098165">
                  <a:moveTo>
                    <a:pt x="513207" y="0"/>
                  </a:moveTo>
                  <a:lnTo>
                    <a:pt x="67297" y="0"/>
                  </a:lnTo>
                  <a:lnTo>
                    <a:pt x="62877" y="0"/>
                  </a:lnTo>
                  <a:lnTo>
                    <a:pt x="58496" y="444"/>
                  </a:lnTo>
                  <a:lnTo>
                    <a:pt x="22834" y="17221"/>
                  </a:lnTo>
                  <a:lnTo>
                    <a:pt x="2146" y="51765"/>
                  </a:lnTo>
                  <a:lnTo>
                    <a:pt x="0" y="65303"/>
                  </a:lnTo>
                  <a:lnTo>
                    <a:pt x="0" y="3097847"/>
                  </a:lnTo>
                  <a:lnTo>
                    <a:pt x="576097" y="3097847"/>
                  </a:lnTo>
                  <a:lnTo>
                    <a:pt x="576097" y="65303"/>
                  </a:lnTo>
                  <a:lnTo>
                    <a:pt x="562292" y="27254"/>
                  </a:lnTo>
                  <a:lnTo>
                    <a:pt x="530466" y="3568"/>
                  </a:lnTo>
                  <a:lnTo>
                    <a:pt x="517588" y="444"/>
                  </a:lnTo>
                  <a:lnTo>
                    <a:pt x="513207" y="0"/>
                  </a:lnTo>
                  <a:close/>
                </a:path>
              </a:pathLst>
            </a:custGeom>
            <a:solidFill>
              <a:srgbClr val="412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29595" y="1754263"/>
              <a:ext cx="576580" cy="4370070"/>
            </a:xfrm>
            <a:custGeom>
              <a:avLst/>
              <a:gdLst/>
              <a:ahLst/>
              <a:cxnLst/>
              <a:rect l="l" t="t" r="r" b="b"/>
              <a:pathLst>
                <a:path w="576579" h="4370070">
                  <a:moveTo>
                    <a:pt x="513219" y="0"/>
                  </a:moveTo>
                  <a:lnTo>
                    <a:pt x="67297" y="0"/>
                  </a:lnTo>
                  <a:lnTo>
                    <a:pt x="62890" y="0"/>
                  </a:lnTo>
                  <a:lnTo>
                    <a:pt x="58508" y="444"/>
                  </a:lnTo>
                  <a:lnTo>
                    <a:pt x="22834" y="17221"/>
                  </a:lnTo>
                  <a:lnTo>
                    <a:pt x="2159" y="51752"/>
                  </a:lnTo>
                  <a:lnTo>
                    <a:pt x="0" y="65303"/>
                  </a:lnTo>
                  <a:lnTo>
                    <a:pt x="0" y="4369968"/>
                  </a:lnTo>
                  <a:lnTo>
                    <a:pt x="576097" y="4369968"/>
                  </a:lnTo>
                  <a:lnTo>
                    <a:pt x="576097" y="65303"/>
                  </a:lnTo>
                  <a:lnTo>
                    <a:pt x="562305" y="27241"/>
                  </a:lnTo>
                  <a:lnTo>
                    <a:pt x="530466" y="3556"/>
                  </a:lnTo>
                  <a:lnTo>
                    <a:pt x="517601" y="444"/>
                  </a:lnTo>
                  <a:lnTo>
                    <a:pt x="513219" y="0"/>
                  </a:lnTo>
                  <a:close/>
                </a:path>
              </a:pathLst>
            </a:custGeom>
            <a:solidFill>
              <a:srgbClr val="7B59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61229" y="2816694"/>
              <a:ext cx="576580" cy="3307715"/>
            </a:xfrm>
            <a:custGeom>
              <a:avLst/>
              <a:gdLst/>
              <a:ahLst/>
              <a:cxnLst/>
              <a:rect l="l" t="t" r="r" b="b"/>
              <a:pathLst>
                <a:path w="576579" h="3307715">
                  <a:moveTo>
                    <a:pt x="513207" y="0"/>
                  </a:moveTo>
                  <a:lnTo>
                    <a:pt x="67297" y="0"/>
                  </a:lnTo>
                  <a:lnTo>
                    <a:pt x="62877" y="0"/>
                  </a:lnTo>
                  <a:lnTo>
                    <a:pt x="58496" y="444"/>
                  </a:lnTo>
                  <a:lnTo>
                    <a:pt x="22834" y="17233"/>
                  </a:lnTo>
                  <a:lnTo>
                    <a:pt x="2146" y="51765"/>
                  </a:lnTo>
                  <a:lnTo>
                    <a:pt x="0" y="65303"/>
                  </a:lnTo>
                  <a:lnTo>
                    <a:pt x="0" y="3307537"/>
                  </a:lnTo>
                  <a:lnTo>
                    <a:pt x="576097" y="3307537"/>
                  </a:lnTo>
                  <a:lnTo>
                    <a:pt x="576097" y="65303"/>
                  </a:lnTo>
                  <a:lnTo>
                    <a:pt x="562292" y="27254"/>
                  </a:lnTo>
                  <a:lnTo>
                    <a:pt x="530466" y="3568"/>
                  </a:lnTo>
                  <a:lnTo>
                    <a:pt x="517588" y="444"/>
                  </a:lnTo>
                  <a:lnTo>
                    <a:pt x="513207" y="0"/>
                  </a:lnTo>
                  <a:close/>
                </a:path>
              </a:pathLst>
            </a:custGeom>
            <a:solidFill>
              <a:srgbClr val="412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81344" y="1586508"/>
              <a:ext cx="576580" cy="4538345"/>
            </a:xfrm>
            <a:custGeom>
              <a:avLst/>
              <a:gdLst/>
              <a:ahLst/>
              <a:cxnLst/>
              <a:rect l="l" t="t" r="r" b="b"/>
              <a:pathLst>
                <a:path w="576579" h="4538345">
                  <a:moveTo>
                    <a:pt x="513219" y="0"/>
                  </a:moveTo>
                  <a:lnTo>
                    <a:pt x="67297" y="0"/>
                  </a:lnTo>
                  <a:lnTo>
                    <a:pt x="62877" y="0"/>
                  </a:lnTo>
                  <a:lnTo>
                    <a:pt x="58508" y="444"/>
                  </a:lnTo>
                  <a:lnTo>
                    <a:pt x="22834" y="17221"/>
                  </a:lnTo>
                  <a:lnTo>
                    <a:pt x="2159" y="51752"/>
                  </a:lnTo>
                  <a:lnTo>
                    <a:pt x="0" y="65303"/>
                  </a:lnTo>
                  <a:lnTo>
                    <a:pt x="0" y="4537722"/>
                  </a:lnTo>
                  <a:lnTo>
                    <a:pt x="576097" y="4537722"/>
                  </a:lnTo>
                  <a:lnTo>
                    <a:pt x="576097" y="65303"/>
                  </a:lnTo>
                  <a:lnTo>
                    <a:pt x="562305" y="27241"/>
                  </a:lnTo>
                  <a:lnTo>
                    <a:pt x="530466" y="3556"/>
                  </a:lnTo>
                  <a:lnTo>
                    <a:pt x="517588" y="444"/>
                  </a:lnTo>
                  <a:lnTo>
                    <a:pt x="513219" y="0"/>
                  </a:lnTo>
                  <a:close/>
                </a:path>
              </a:pathLst>
            </a:custGeom>
            <a:solidFill>
              <a:srgbClr val="7B59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12965" y="2928530"/>
              <a:ext cx="576580" cy="3195955"/>
            </a:xfrm>
            <a:custGeom>
              <a:avLst/>
              <a:gdLst/>
              <a:ahLst/>
              <a:cxnLst/>
              <a:rect l="l" t="t" r="r" b="b"/>
              <a:pathLst>
                <a:path w="576579" h="3195954">
                  <a:moveTo>
                    <a:pt x="513219" y="0"/>
                  </a:moveTo>
                  <a:lnTo>
                    <a:pt x="67310" y="0"/>
                  </a:lnTo>
                  <a:lnTo>
                    <a:pt x="62890" y="0"/>
                  </a:lnTo>
                  <a:lnTo>
                    <a:pt x="58508" y="444"/>
                  </a:lnTo>
                  <a:lnTo>
                    <a:pt x="22847" y="17221"/>
                  </a:lnTo>
                  <a:lnTo>
                    <a:pt x="2159" y="51765"/>
                  </a:lnTo>
                  <a:lnTo>
                    <a:pt x="0" y="65303"/>
                  </a:lnTo>
                  <a:lnTo>
                    <a:pt x="0" y="3195701"/>
                  </a:lnTo>
                  <a:lnTo>
                    <a:pt x="576110" y="3195701"/>
                  </a:lnTo>
                  <a:lnTo>
                    <a:pt x="576097" y="65303"/>
                  </a:lnTo>
                  <a:lnTo>
                    <a:pt x="562305" y="27241"/>
                  </a:lnTo>
                  <a:lnTo>
                    <a:pt x="530479" y="3568"/>
                  </a:lnTo>
                  <a:lnTo>
                    <a:pt x="517601" y="444"/>
                  </a:lnTo>
                  <a:lnTo>
                    <a:pt x="513219" y="0"/>
                  </a:lnTo>
                  <a:close/>
                </a:path>
              </a:pathLst>
            </a:custGeom>
            <a:solidFill>
              <a:srgbClr val="412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33093" y="1432724"/>
              <a:ext cx="576580" cy="4692015"/>
            </a:xfrm>
            <a:custGeom>
              <a:avLst/>
              <a:gdLst/>
              <a:ahLst/>
              <a:cxnLst/>
              <a:rect l="l" t="t" r="r" b="b"/>
              <a:pathLst>
                <a:path w="576579" h="4692015">
                  <a:moveTo>
                    <a:pt x="513219" y="0"/>
                  </a:moveTo>
                  <a:lnTo>
                    <a:pt x="67310" y="0"/>
                  </a:lnTo>
                  <a:lnTo>
                    <a:pt x="62877" y="0"/>
                  </a:lnTo>
                  <a:lnTo>
                    <a:pt x="58508" y="457"/>
                  </a:lnTo>
                  <a:lnTo>
                    <a:pt x="22834" y="17233"/>
                  </a:lnTo>
                  <a:lnTo>
                    <a:pt x="2159" y="51765"/>
                  </a:lnTo>
                  <a:lnTo>
                    <a:pt x="0" y="65316"/>
                  </a:lnTo>
                  <a:lnTo>
                    <a:pt x="0" y="4691507"/>
                  </a:lnTo>
                  <a:lnTo>
                    <a:pt x="576097" y="4691507"/>
                  </a:lnTo>
                  <a:lnTo>
                    <a:pt x="576097" y="65316"/>
                  </a:lnTo>
                  <a:lnTo>
                    <a:pt x="562305" y="27254"/>
                  </a:lnTo>
                  <a:lnTo>
                    <a:pt x="530466" y="3568"/>
                  </a:lnTo>
                  <a:lnTo>
                    <a:pt x="517588" y="457"/>
                  </a:lnTo>
                  <a:lnTo>
                    <a:pt x="513219" y="0"/>
                  </a:lnTo>
                  <a:close/>
                </a:path>
              </a:pathLst>
            </a:custGeom>
            <a:solidFill>
              <a:srgbClr val="7B59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64714" y="3194138"/>
              <a:ext cx="576580" cy="2930525"/>
            </a:xfrm>
            <a:custGeom>
              <a:avLst/>
              <a:gdLst/>
              <a:ahLst/>
              <a:cxnLst/>
              <a:rect l="l" t="t" r="r" b="b"/>
              <a:pathLst>
                <a:path w="576579" h="2930525">
                  <a:moveTo>
                    <a:pt x="513219" y="0"/>
                  </a:moveTo>
                  <a:lnTo>
                    <a:pt x="67310" y="0"/>
                  </a:lnTo>
                  <a:lnTo>
                    <a:pt x="62890" y="0"/>
                  </a:lnTo>
                  <a:lnTo>
                    <a:pt x="58508" y="444"/>
                  </a:lnTo>
                  <a:lnTo>
                    <a:pt x="22847" y="17221"/>
                  </a:lnTo>
                  <a:lnTo>
                    <a:pt x="2159" y="51765"/>
                  </a:lnTo>
                  <a:lnTo>
                    <a:pt x="0" y="65303"/>
                  </a:lnTo>
                  <a:lnTo>
                    <a:pt x="0" y="2930093"/>
                  </a:lnTo>
                  <a:lnTo>
                    <a:pt x="576097" y="2930093"/>
                  </a:lnTo>
                  <a:lnTo>
                    <a:pt x="576110" y="65303"/>
                  </a:lnTo>
                  <a:lnTo>
                    <a:pt x="562305" y="27241"/>
                  </a:lnTo>
                  <a:lnTo>
                    <a:pt x="530479" y="3568"/>
                  </a:lnTo>
                  <a:lnTo>
                    <a:pt x="517601" y="444"/>
                  </a:lnTo>
                  <a:lnTo>
                    <a:pt x="513219" y="0"/>
                  </a:lnTo>
                  <a:close/>
                </a:path>
              </a:pathLst>
            </a:custGeom>
            <a:solidFill>
              <a:srgbClr val="412F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84842" y="1852116"/>
              <a:ext cx="576580" cy="4272280"/>
            </a:xfrm>
            <a:custGeom>
              <a:avLst/>
              <a:gdLst/>
              <a:ahLst/>
              <a:cxnLst/>
              <a:rect l="l" t="t" r="r" b="b"/>
              <a:pathLst>
                <a:path w="576579" h="4272280">
                  <a:moveTo>
                    <a:pt x="513207" y="0"/>
                  </a:moveTo>
                  <a:lnTo>
                    <a:pt x="67297" y="0"/>
                  </a:lnTo>
                  <a:lnTo>
                    <a:pt x="62877" y="0"/>
                  </a:lnTo>
                  <a:lnTo>
                    <a:pt x="58508" y="444"/>
                  </a:lnTo>
                  <a:lnTo>
                    <a:pt x="22834" y="17221"/>
                  </a:lnTo>
                  <a:lnTo>
                    <a:pt x="2146" y="51752"/>
                  </a:lnTo>
                  <a:lnTo>
                    <a:pt x="0" y="65303"/>
                  </a:lnTo>
                  <a:lnTo>
                    <a:pt x="0" y="4272114"/>
                  </a:lnTo>
                  <a:lnTo>
                    <a:pt x="576097" y="4272114"/>
                  </a:lnTo>
                  <a:lnTo>
                    <a:pt x="576097" y="65303"/>
                  </a:lnTo>
                  <a:lnTo>
                    <a:pt x="562292" y="27241"/>
                  </a:lnTo>
                  <a:lnTo>
                    <a:pt x="530466" y="3556"/>
                  </a:lnTo>
                  <a:lnTo>
                    <a:pt x="517588" y="444"/>
                  </a:lnTo>
                  <a:lnTo>
                    <a:pt x="513207" y="0"/>
                  </a:lnTo>
                  <a:close/>
                </a:path>
              </a:pathLst>
            </a:custGeom>
            <a:solidFill>
              <a:srgbClr val="7B59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1439" y="1320870"/>
              <a:ext cx="81280" cy="4809490"/>
            </a:xfrm>
            <a:custGeom>
              <a:avLst/>
              <a:gdLst/>
              <a:ahLst/>
              <a:cxnLst/>
              <a:rect l="l" t="t" r="r" b="b"/>
              <a:pathLst>
                <a:path w="81280" h="4809490">
                  <a:moveTo>
                    <a:pt x="80763" y="4808946"/>
                  </a:moveTo>
                  <a:lnTo>
                    <a:pt x="0" y="4808946"/>
                  </a:lnTo>
                </a:path>
                <a:path w="81280" h="4809490">
                  <a:moveTo>
                    <a:pt x="80763" y="3201309"/>
                  </a:moveTo>
                  <a:lnTo>
                    <a:pt x="0" y="3201309"/>
                  </a:lnTo>
                </a:path>
                <a:path w="81280" h="4809490">
                  <a:moveTo>
                    <a:pt x="80763" y="1607636"/>
                  </a:moveTo>
                  <a:lnTo>
                    <a:pt x="0" y="1607636"/>
                  </a:lnTo>
                </a:path>
                <a:path w="81280" h="4809490">
                  <a:moveTo>
                    <a:pt x="80763" y="0"/>
                  </a:moveTo>
                  <a:lnTo>
                    <a:pt x="0" y="0"/>
                  </a:lnTo>
                </a:path>
              </a:pathLst>
            </a:custGeom>
            <a:ln w="27439">
              <a:solidFill>
                <a:srgbClr val="2C29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02203" y="1327858"/>
              <a:ext cx="0" cy="4803775"/>
            </a:xfrm>
            <a:custGeom>
              <a:avLst/>
              <a:gdLst/>
              <a:ahLst/>
              <a:cxnLst/>
              <a:rect l="l" t="t" r="r" b="b"/>
              <a:pathLst>
                <a:path h="4803775">
                  <a:moveTo>
                    <a:pt x="0" y="4803355"/>
                  </a:moveTo>
                  <a:lnTo>
                    <a:pt x="0" y="0"/>
                  </a:lnTo>
                </a:path>
              </a:pathLst>
            </a:custGeom>
            <a:ln w="26920">
              <a:solidFill>
                <a:srgbClr val="2C29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05832" y="6124226"/>
              <a:ext cx="0" cy="84455"/>
            </a:xfrm>
            <a:custGeom>
              <a:avLst/>
              <a:gdLst/>
              <a:ahLst/>
              <a:cxnLst/>
              <a:rect l="l" t="t" r="r" b="b"/>
              <a:pathLst>
                <a:path h="84454">
                  <a:moveTo>
                    <a:pt x="0" y="0"/>
                  </a:moveTo>
                  <a:lnTo>
                    <a:pt x="0" y="83878"/>
                  </a:lnTo>
                </a:path>
              </a:pathLst>
            </a:custGeom>
            <a:ln w="26920">
              <a:solidFill>
                <a:srgbClr val="2C29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36098" y="5986064"/>
            <a:ext cx="14478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50" dirty="0">
                <a:solidFill>
                  <a:srgbClr val="2C2925"/>
                </a:solidFill>
                <a:latin typeface="Verdana"/>
                <a:cs typeface="Verdana"/>
              </a:rPr>
              <a:t>0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9744" y="4378333"/>
            <a:ext cx="260985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35" dirty="0">
                <a:solidFill>
                  <a:srgbClr val="2C2925"/>
                </a:solidFill>
                <a:latin typeface="Verdana"/>
                <a:cs typeface="Verdana"/>
              </a:rPr>
              <a:t>30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9309" y="2784686"/>
            <a:ext cx="26162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40" dirty="0">
                <a:solidFill>
                  <a:srgbClr val="2C2925"/>
                </a:solidFill>
                <a:latin typeface="Verdana"/>
                <a:cs typeface="Verdana"/>
              </a:rPr>
              <a:t>60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9309" y="1177247"/>
            <a:ext cx="26162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40" dirty="0">
                <a:solidFill>
                  <a:srgbClr val="2C2925"/>
                </a:solidFill>
                <a:latin typeface="Verdana"/>
                <a:cs typeface="Verdana"/>
              </a:rPr>
              <a:t>90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29791" y="6195487"/>
            <a:ext cx="1552575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5" dirty="0">
                <a:solidFill>
                  <a:srgbClr val="2C2925"/>
                </a:solidFill>
                <a:latin typeface="Verdana"/>
                <a:cs typeface="Verdana"/>
              </a:rPr>
              <a:t>Kinerja</a:t>
            </a:r>
            <a:r>
              <a:rPr sz="1550" spc="-8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550" spc="-90" dirty="0">
                <a:solidFill>
                  <a:srgbClr val="2C2925"/>
                </a:solidFill>
                <a:latin typeface="Verdana"/>
                <a:cs typeface="Verdana"/>
              </a:rPr>
              <a:t>Individual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057585" y="6124226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3878"/>
                </a:lnTo>
              </a:path>
            </a:pathLst>
          </a:custGeom>
          <a:ln w="26920">
            <a:solidFill>
              <a:srgbClr val="2C29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385578" y="6195487"/>
            <a:ext cx="1344295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90" dirty="0">
                <a:solidFill>
                  <a:srgbClr val="2C2925"/>
                </a:solidFill>
                <a:latin typeface="Verdana"/>
                <a:cs typeface="Verdana"/>
              </a:rPr>
              <a:t>Kolaborasi</a:t>
            </a:r>
            <a:r>
              <a:rPr sz="155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550" spc="-55" dirty="0">
                <a:solidFill>
                  <a:srgbClr val="2C2925"/>
                </a:solidFill>
                <a:latin typeface="Verdana"/>
                <a:cs typeface="Verdana"/>
              </a:rPr>
              <a:t>Tim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09325" y="6124226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3878"/>
                </a:lnTo>
              </a:path>
            </a:pathLst>
          </a:custGeom>
          <a:ln w="26920">
            <a:solidFill>
              <a:srgbClr val="2C29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204129" y="6195487"/>
            <a:ext cx="1410335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00" dirty="0">
                <a:solidFill>
                  <a:srgbClr val="2C2925"/>
                </a:solidFill>
                <a:latin typeface="Verdana"/>
                <a:cs typeface="Verdana"/>
              </a:rPr>
              <a:t>Kepuasan</a:t>
            </a:r>
            <a:r>
              <a:rPr sz="155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550" spc="-95" dirty="0">
                <a:solidFill>
                  <a:srgbClr val="2C2925"/>
                </a:solidFill>
                <a:latin typeface="Verdana"/>
                <a:cs typeface="Verdana"/>
              </a:rPr>
              <a:t>Kerja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761077" y="6124226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3878"/>
                </a:lnTo>
              </a:path>
            </a:pathLst>
          </a:custGeom>
          <a:ln w="26920">
            <a:solidFill>
              <a:srgbClr val="2C29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169543" y="6195487"/>
            <a:ext cx="1183005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80" dirty="0">
                <a:solidFill>
                  <a:srgbClr val="2C2925"/>
                </a:solidFill>
                <a:latin typeface="Verdana"/>
                <a:cs typeface="Verdana"/>
              </a:rPr>
              <a:t>Produktivitas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612830" y="6124226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3878"/>
                </a:lnTo>
              </a:path>
            </a:pathLst>
          </a:custGeom>
          <a:ln w="26920">
            <a:solidFill>
              <a:srgbClr val="2C29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898458" y="6195487"/>
            <a:ext cx="142875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85" dirty="0">
                <a:solidFill>
                  <a:srgbClr val="2C2925"/>
                </a:solidFill>
                <a:latin typeface="Verdana"/>
                <a:cs typeface="Verdana"/>
              </a:rPr>
              <a:t>Resolusi</a:t>
            </a:r>
            <a:r>
              <a:rPr sz="1550" spc="-65" dirty="0">
                <a:solidFill>
                  <a:srgbClr val="2C2925"/>
                </a:solidFill>
                <a:latin typeface="Verdana"/>
                <a:cs typeface="Verdana"/>
              </a:rPr>
              <a:t> Konflik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08930" y="6124226"/>
            <a:ext cx="9814560" cy="0"/>
          </a:xfrm>
          <a:custGeom>
            <a:avLst/>
            <a:gdLst/>
            <a:ahLst/>
            <a:cxnLst/>
            <a:rect l="l" t="t" r="r" b="b"/>
            <a:pathLst>
              <a:path w="9814560">
                <a:moveTo>
                  <a:pt x="0" y="0"/>
                </a:moveTo>
                <a:lnTo>
                  <a:pt x="9814262" y="0"/>
                </a:lnTo>
              </a:path>
            </a:pathLst>
          </a:custGeom>
          <a:ln w="27958">
            <a:solidFill>
              <a:srgbClr val="2C29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4325" y="6457949"/>
            <a:ext cx="152400" cy="152400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4341418" y="6419056"/>
            <a:ext cx="129095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Sebelum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Program</a:t>
            </a:r>
            <a:endParaRPr sz="1150">
              <a:latin typeface="Verdana"/>
              <a:cs typeface="Verdan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0250" y="6457949"/>
            <a:ext cx="152400" cy="152400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6023774" y="6419056"/>
            <a:ext cx="119951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Setelah</a:t>
            </a:r>
            <a:r>
              <a:rPr sz="115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Program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7375" y="7027703"/>
            <a:ext cx="10243820" cy="116724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38600"/>
              </a:lnSpc>
              <a:spcBef>
                <a:spcPts val="55"/>
              </a:spcBef>
            </a:pPr>
            <a:r>
              <a:rPr sz="1400" b="1" spc="-20" dirty="0">
                <a:solidFill>
                  <a:srgbClr val="2C2925"/>
                </a:solidFill>
                <a:latin typeface="Verdana"/>
                <a:cs typeface="Verdana"/>
              </a:rPr>
              <a:t>Grafik</a:t>
            </a:r>
            <a:r>
              <a:rPr sz="1400" b="1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2C2925"/>
                </a:solidFill>
                <a:latin typeface="Verdana"/>
                <a:cs typeface="Verdana"/>
              </a:rPr>
              <a:t>di</a:t>
            </a:r>
            <a:r>
              <a:rPr sz="1400" b="1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35" dirty="0">
                <a:solidFill>
                  <a:srgbClr val="2C2925"/>
                </a:solidFill>
                <a:latin typeface="Verdana"/>
                <a:cs typeface="Verdana"/>
              </a:rPr>
              <a:t>atas</a:t>
            </a:r>
            <a:r>
              <a:rPr sz="1400" b="1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45" dirty="0">
                <a:solidFill>
                  <a:srgbClr val="2C2925"/>
                </a:solidFill>
                <a:latin typeface="Verdana"/>
                <a:cs typeface="Verdana"/>
              </a:rPr>
              <a:t>menunjukkan</a:t>
            </a:r>
            <a:r>
              <a:rPr sz="1400" b="1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35" dirty="0">
                <a:solidFill>
                  <a:srgbClr val="2C2925"/>
                </a:solidFill>
                <a:latin typeface="Verdana"/>
                <a:cs typeface="Verdana"/>
              </a:rPr>
              <a:t>peningkatan</a:t>
            </a:r>
            <a:r>
              <a:rPr sz="1400" b="1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35" dirty="0">
                <a:solidFill>
                  <a:srgbClr val="2C2925"/>
                </a:solidFill>
                <a:latin typeface="Verdana"/>
                <a:cs typeface="Verdana"/>
              </a:rPr>
              <a:t>dramatis</a:t>
            </a:r>
            <a:r>
              <a:rPr sz="1400" b="1" spc="-40" dirty="0">
                <a:solidFill>
                  <a:srgbClr val="2C2925"/>
                </a:solidFill>
                <a:latin typeface="Verdana"/>
                <a:cs typeface="Verdana"/>
              </a:rPr>
              <a:t> dalam</a:t>
            </a:r>
            <a:r>
              <a:rPr sz="1400" b="1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2C2925"/>
                </a:solidFill>
                <a:latin typeface="Verdana"/>
                <a:cs typeface="Verdana"/>
              </a:rPr>
              <a:t>berbagai</a:t>
            </a:r>
            <a:r>
              <a:rPr sz="1400" b="1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45" dirty="0">
                <a:solidFill>
                  <a:srgbClr val="2C2925"/>
                </a:solidFill>
                <a:latin typeface="Verdana"/>
                <a:cs typeface="Verdana"/>
              </a:rPr>
              <a:t>metrik</a:t>
            </a:r>
            <a:r>
              <a:rPr sz="1400" b="1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45" dirty="0">
                <a:solidFill>
                  <a:srgbClr val="2C2925"/>
                </a:solidFill>
                <a:latin typeface="Verdana"/>
                <a:cs typeface="Verdana"/>
              </a:rPr>
              <a:t>kinerja</a:t>
            </a:r>
            <a:r>
              <a:rPr sz="1400" b="1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30" dirty="0">
                <a:solidFill>
                  <a:srgbClr val="2C2925"/>
                </a:solidFill>
                <a:latin typeface="Verdana"/>
                <a:cs typeface="Verdana"/>
              </a:rPr>
              <a:t>setelah</a:t>
            </a:r>
            <a:r>
              <a:rPr sz="1400" b="1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35" dirty="0">
                <a:solidFill>
                  <a:srgbClr val="2C2925"/>
                </a:solidFill>
                <a:latin typeface="Verdana"/>
                <a:cs typeface="Verdana"/>
              </a:rPr>
              <a:t>implementasi</a:t>
            </a:r>
            <a:r>
              <a:rPr sz="1400" b="1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35" dirty="0">
                <a:solidFill>
                  <a:srgbClr val="2C2925"/>
                </a:solidFill>
                <a:latin typeface="Verdana"/>
                <a:cs typeface="Verdana"/>
              </a:rPr>
              <a:t>program</a:t>
            </a:r>
            <a:r>
              <a:rPr sz="1400" b="1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35" dirty="0">
                <a:solidFill>
                  <a:srgbClr val="2C2925"/>
                </a:solidFill>
                <a:latin typeface="Verdana"/>
                <a:cs typeface="Verdana"/>
              </a:rPr>
              <a:t>peningkatan</a:t>
            </a:r>
            <a:r>
              <a:rPr sz="1400" b="1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2C2925"/>
                </a:solidFill>
                <a:latin typeface="Verdana"/>
                <a:cs typeface="Verdana"/>
              </a:rPr>
              <a:t>komunikasi </a:t>
            </a:r>
            <a:r>
              <a:rPr sz="1400" b="1" spc="-35" dirty="0">
                <a:solidFill>
                  <a:srgbClr val="2C2925"/>
                </a:solidFill>
                <a:latin typeface="Verdana"/>
                <a:cs typeface="Verdana"/>
              </a:rPr>
              <a:t>interpersonal.</a:t>
            </a:r>
            <a:r>
              <a:rPr sz="1400" b="1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25" dirty="0">
                <a:solidFill>
                  <a:srgbClr val="2C2925"/>
                </a:solidFill>
                <a:latin typeface="Verdana"/>
                <a:cs typeface="Verdana"/>
              </a:rPr>
              <a:t>Peningkatan</a:t>
            </a:r>
            <a:r>
              <a:rPr sz="1400" b="1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2C2925"/>
                </a:solidFill>
                <a:latin typeface="Verdana"/>
                <a:cs typeface="Verdana"/>
              </a:rPr>
              <a:t>paling</a:t>
            </a:r>
            <a:r>
              <a:rPr sz="1400" b="1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2C2925"/>
                </a:solidFill>
                <a:latin typeface="Verdana"/>
                <a:cs typeface="Verdana"/>
              </a:rPr>
              <a:t>signifikan</a:t>
            </a:r>
            <a:r>
              <a:rPr sz="1400" b="1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45" dirty="0">
                <a:solidFill>
                  <a:srgbClr val="2C2925"/>
                </a:solidFill>
                <a:latin typeface="Verdana"/>
                <a:cs typeface="Verdana"/>
              </a:rPr>
              <a:t>terlihat</a:t>
            </a:r>
            <a:r>
              <a:rPr sz="1400" b="1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2C2925"/>
                </a:solidFill>
                <a:latin typeface="Verdana"/>
                <a:cs typeface="Verdana"/>
              </a:rPr>
              <a:t>pada</a:t>
            </a:r>
            <a:r>
              <a:rPr sz="1400" b="1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35" dirty="0">
                <a:solidFill>
                  <a:srgbClr val="2C2925"/>
                </a:solidFill>
                <a:latin typeface="Verdana"/>
                <a:cs typeface="Verdana"/>
              </a:rPr>
              <a:t>produktivitas </a:t>
            </a:r>
            <a:r>
              <a:rPr sz="1400" b="1" spc="-50" dirty="0">
                <a:solidFill>
                  <a:srgbClr val="2C2925"/>
                </a:solidFill>
                <a:latin typeface="Verdana"/>
                <a:cs typeface="Verdana"/>
              </a:rPr>
              <a:t>(47%</a:t>
            </a:r>
            <a:r>
              <a:rPr sz="1400" b="1" spc="-40" dirty="0">
                <a:solidFill>
                  <a:srgbClr val="2C2925"/>
                </a:solidFill>
                <a:latin typeface="Verdana"/>
                <a:cs typeface="Verdana"/>
              </a:rPr>
              <a:t> peningkatan)</a:t>
            </a:r>
            <a:r>
              <a:rPr sz="1400" b="1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400" b="1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2C2925"/>
                </a:solidFill>
                <a:latin typeface="Verdana"/>
                <a:cs typeface="Verdana"/>
              </a:rPr>
              <a:t>resolusi</a:t>
            </a:r>
            <a:r>
              <a:rPr sz="1400" b="1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2C2925"/>
                </a:solidFill>
                <a:latin typeface="Verdana"/>
                <a:cs typeface="Verdana"/>
              </a:rPr>
              <a:t>konflik</a:t>
            </a:r>
            <a:r>
              <a:rPr sz="1400" b="1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50" dirty="0">
                <a:solidFill>
                  <a:srgbClr val="2C2925"/>
                </a:solidFill>
                <a:latin typeface="Verdana"/>
                <a:cs typeface="Verdana"/>
              </a:rPr>
              <a:t>(45%</a:t>
            </a:r>
            <a:r>
              <a:rPr sz="1400" b="1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45" dirty="0">
                <a:solidFill>
                  <a:srgbClr val="2C2925"/>
                </a:solidFill>
                <a:latin typeface="Verdana"/>
                <a:cs typeface="Verdana"/>
              </a:rPr>
              <a:t>peningkatan),</a:t>
            </a:r>
            <a:r>
              <a:rPr sz="1400" b="1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2C2925"/>
                </a:solidFill>
                <a:latin typeface="Verdana"/>
                <a:cs typeface="Verdana"/>
              </a:rPr>
              <a:t>menunjukkan </a:t>
            </a:r>
            <a:r>
              <a:rPr sz="1400" b="1" spc="-30" dirty="0">
                <a:solidFill>
                  <a:srgbClr val="2C2925"/>
                </a:solidFill>
                <a:latin typeface="Verdana"/>
                <a:cs typeface="Verdana"/>
              </a:rPr>
              <a:t>dampak</a:t>
            </a:r>
            <a:r>
              <a:rPr sz="1400" b="1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2C2925"/>
                </a:solidFill>
                <a:latin typeface="Verdana"/>
                <a:cs typeface="Verdana"/>
              </a:rPr>
              <a:t>langsung</a:t>
            </a:r>
            <a:r>
              <a:rPr sz="1400" b="1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2C2925"/>
                </a:solidFill>
                <a:latin typeface="Verdana"/>
                <a:cs typeface="Verdana"/>
              </a:rPr>
              <a:t>pada</a:t>
            </a:r>
            <a:r>
              <a:rPr sz="1400" b="1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2C2925"/>
                </a:solidFill>
                <a:latin typeface="Verdana"/>
                <a:cs typeface="Verdana"/>
              </a:rPr>
              <a:t>operasional</a:t>
            </a:r>
            <a:r>
              <a:rPr sz="1400" b="1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2C2925"/>
                </a:solidFill>
                <a:latin typeface="Verdana"/>
                <a:cs typeface="Verdana"/>
              </a:rPr>
              <a:t>organisasi.</a:t>
            </a:r>
            <a:endParaRPr sz="1400" b="1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4286250" cy="643864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886325" y="1171574"/>
            <a:ext cx="742950" cy="276225"/>
          </a:xfrm>
          <a:custGeom>
            <a:avLst/>
            <a:gdLst/>
            <a:ahLst/>
            <a:cxnLst/>
            <a:rect l="l" t="t" r="r" b="b"/>
            <a:pathLst>
              <a:path w="742950" h="276225">
                <a:moveTo>
                  <a:pt x="706513" y="0"/>
                </a:moveTo>
                <a:lnTo>
                  <a:pt x="36436" y="0"/>
                </a:lnTo>
                <a:lnTo>
                  <a:pt x="31076" y="1066"/>
                </a:lnTo>
                <a:lnTo>
                  <a:pt x="1066" y="31076"/>
                </a:lnTo>
                <a:lnTo>
                  <a:pt x="0" y="36436"/>
                </a:lnTo>
                <a:lnTo>
                  <a:pt x="0" y="234213"/>
                </a:lnTo>
                <a:lnTo>
                  <a:pt x="0" y="239788"/>
                </a:lnTo>
                <a:lnTo>
                  <a:pt x="31076" y="275158"/>
                </a:lnTo>
                <a:lnTo>
                  <a:pt x="36436" y="276225"/>
                </a:lnTo>
                <a:lnTo>
                  <a:pt x="706513" y="276225"/>
                </a:lnTo>
                <a:lnTo>
                  <a:pt x="741883" y="245148"/>
                </a:lnTo>
                <a:lnTo>
                  <a:pt x="742950" y="239788"/>
                </a:lnTo>
                <a:lnTo>
                  <a:pt x="742950" y="36436"/>
                </a:lnTo>
                <a:lnTo>
                  <a:pt x="711873" y="1066"/>
                </a:lnTo>
                <a:lnTo>
                  <a:pt x="706513" y="0"/>
                </a:lnTo>
                <a:close/>
              </a:path>
            </a:pathLst>
          </a:custGeom>
          <a:solidFill>
            <a:srgbClr val="EBC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63515" y="1219835"/>
            <a:ext cx="585470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50" dirty="0">
                <a:solidFill>
                  <a:srgbClr val="2C2925"/>
                </a:solidFill>
                <a:latin typeface="Verdana"/>
                <a:cs typeface="Verdana"/>
              </a:rPr>
              <a:t>BAGIAN</a:t>
            </a:r>
            <a:r>
              <a:rPr sz="9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950" spc="-50" dirty="0">
                <a:solidFill>
                  <a:srgbClr val="2C2925"/>
                </a:solidFill>
                <a:latin typeface="Verdana"/>
                <a:cs typeface="Verdana"/>
              </a:rPr>
              <a:t>3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73623" y="1466056"/>
            <a:ext cx="4919345" cy="28022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ts val="7350"/>
              </a:lnSpc>
              <a:spcBef>
                <a:spcPts val="125"/>
              </a:spcBef>
            </a:pPr>
            <a:r>
              <a:rPr sz="5900" spc="155" dirty="0"/>
              <a:t>Komunikasi </a:t>
            </a:r>
            <a:r>
              <a:rPr sz="5900" spc="95" dirty="0"/>
              <a:t>Interpersonal</a:t>
            </a:r>
            <a:endParaRPr sz="5900" dirty="0"/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5900" spc="315" dirty="0"/>
              <a:t>yang</a:t>
            </a:r>
            <a:r>
              <a:rPr sz="5900" spc="-365" dirty="0"/>
              <a:t> </a:t>
            </a:r>
            <a:r>
              <a:rPr sz="5900" spc="40" dirty="0"/>
              <a:t>Efektif</a:t>
            </a:r>
            <a:endParaRPr sz="5900" dirty="0"/>
          </a:p>
        </p:txBody>
      </p:sp>
      <p:sp>
        <p:nvSpPr>
          <p:cNvPr id="6" name="object 6"/>
          <p:cNvSpPr txBox="1"/>
          <p:nvPr/>
        </p:nvSpPr>
        <p:spPr>
          <a:xfrm>
            <a:off x="4873623" y="4503578"/>
            <a:ext cx="5961380" cy="2471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5900"/>
              </a:lnSpc>
              <a:spcBef>
                <a:spcPts val="90"/>
              </a:spcBef>
            </a:pP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Komunikasi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efektif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adalah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seni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sains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sekaligus.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Di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bagian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ini, 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kita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 akan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mengeksplorasi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faktor-faktor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 mendukung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komunikasi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berkualitas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tinggi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teknik-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teknik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praktis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untuk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meningkatkan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pengaruh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Anda.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1" y="-1518"/>
            <a:ext cx="10395234" cy="867410"/>
          </a:xfrm>
          <a:prstGeom prst="rect">
            <a:avLst/>
          </a:prstGeom>
        </p:spPr>
        <p:txBody>
          <a:bodyPr vert="horz" wrap="square" lIns="0" tIns="414403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dirty="0"/>
              <a:t>Faktor</a:t>
            </a:r>
            <a:r>
              <a:rPr spc="-120" dirty="0"/>
              <a:t> </a:t>
            </a:r>
            <a:r>
              <a:rPr spc="95" dirty="0"/>
              <a:t>Pendukung</a:t>
            </a:r>
            <a:r>
              <a:rPr spc="-120" dirty="0"/>
              <a:t> </a:t>
            </a:r>
            <a:r>
              <a:rPr spc="80" dirty="0"/>
              <a:t>Komunikasi</a:t>
            </a:r>
            <a:r>
              <a:rPr spc="-114" dirty="0"/>
              <a:t> </a:t>
            </a:r>
            <a:r>
              <a:rPr spc="35" dirty="0"/>
              <a:t>Interpersonal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7375" y="1465103"/>
            <a:ext cx="9899015" cy="1472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5900"/>
              </a:lnSpc>
              <a:spcBef>
                <a:spcPts val="90"/>
              </a:spcBef>
            </a:pP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Penelitian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di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UIN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Walisongo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Semarang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mengungkap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faktor-faktor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psikologis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berkontribusi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2C2925"/>
                </a:solidFill>
                <a:latin typeface="Verdana"/>
                <a:cs typeface="Verdana"/>
              </a:rPr>
              <a:t>pada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efektivitas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komunikasi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interpersonal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mahasiswa.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Temuan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ini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memberikan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wawasan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penting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tentang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fondasi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internal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perlu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dikembangkan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untuk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komunikasi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lebih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baik.</a:t>
            </a:r>
            <a:endParaRPr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1675" y="3405314"/>
            <a:ext cx="10229850" cy="2109364"/>
            <a:chOff x="600075" y="2162174"/>
            <a:chExt cx="10229850" cy="1409700"/>
          </a:xfrm>
        </p:grpSpPr>
        <p:sp>
          <p:nvSpPr>
            <p:cNvPr id="5" name="object 5"/>
            <p:cNvSpPr/>
            <p:nvPr/>
          </p:nvSpPr>
          <p:spPr>
            <a:xfrm>
              <a:off x="604837" y="2166937"/>
              <a:ext cx="10220325" cy="1400175"/>
            </a:xfrm>
            <a:custGeom>
              <a:avLst/>
              <a:gdLst/>
              <a:ahLst/>
              <a:cxnLst/>
              <a:rect l="l" t="t" r="r" b="b"/>
              <a:pathLst>
                <a:path w="10220325" h="1400175">
                  <a:moveTo>
                    <a:pt x="0" y="1352435"/>
                  </a:moveTo>
                  <a:lnTo>
                    <a:pt x="0" y="47739"/>
                  </a:lnTo>
                  <a:lnTo>
                    <a:pt x="0" y="41414"/>
                  </a:lnTo>
                  <a:lnTo>
                    <a:pt x="1210" y="35318"/>
                  </a:lnTo>
                  <a:lnTo>
                    <a:pt x="3636" y="29476"/>
                  </a:lnTo>
                  <a:lnTo>
                    <a:pt x="6057" y="23622"/>
                  </a:lnTo>
                  <a:lnTo>
                    <a:pt x="9504" y="18465"/>
                  </a:lnTo>
                  <a:lnTo>
                    <a:pt x="41413" y="0"/>
                  </a:lnTo>
                  <a:lnTo>
                    <a:pt x="47744" y="0"/>
                  </a:lnTo>
                  <a:lnTo>
                    <a:pt x="10172585" y="0"/>
                  </a:lnTo>
                  <a:lnTo>
                    <a:pt x="10178910" y="0"/>
                  </a:lnTo>
                  <a:lnTo>
                    <a:pt x="10185006" y="1206"/>
                  </a:lnTo>
                  <a:lnTo>
                    <a:pt x="10190848" y="3632"/>
                  </a:lnTo>
                  <a:lnTo>
                    <a:pt x="10196703" y="6057"/>
                  </a:lnTo>
                  <a:lnTo>
                    <a:pt x="10216692" y="29476"/>
                  </a:lnTo>
                  <a:lnTo>
                    <a:pt x="10219118" y="35318"/>
                  </a:lnTo>
                  <a:lnTo>
                    <a:pt x="10220325" y="41414"/>
                  </a:lnTo>
                  <a:lnTo>
                    <a:pt x="10220325" y="47739"/>
                  </a:lnTo>
                  <a:lnTo>
                    <a:pt x="10220325" y="1352435"/>
                  </a:lnTo>
                  <a:lnTo>
                    <a:pt x="10220325" y="1358760"/>
                  </a:lnTo>
                  <a:lnTo>
                    <a:pt x="10219118" y="1364843"/>
                  </a:lnTo>
                  <a:lnTo>
                    <a:pt x="10216692" y="1370698"/>
                  </a:lnTo>
                  <a:lnTo>
                    <a:pt x="10214267" y="1376553"/>
                  </a:lnTo>
                  <a:lnTo>
                    <a:pt x="10178910" y="1400175"/>
                  </a:lnTo>
                  <a:lnTo>
                    <a:pt x="10172585" y="1400175"/>
                  </a:lnTo>
                  <a:lnTo>
                    <a:pt x="47744" y="1400175"/>
                  </a:lnTo>
                  <a:lnTo>
                    <a:pt x="41413" y="1400175"/>
                  </a:lnTo>
                  <a:lnTo>
                    <a:pt x="35322" y="1398955"/>
                  </a:lnTo>
                  <a:lnTo>
                    <a:pt x="3636" y="1370698"/>
                  </a:lnTo>
                  <a:lnTo>
                    <a:pt x="1210" y="1364843"/>
                  </a:lnTo>
                  <a:lnTo>
                    <a:pt x="0" y="1358760"/>
                  </a:lnTo>
                  <a:lnTo>
                    <a:pt x="0" y="1352435"/>
                  </a:lnTo>
                  <a:close/>
                </a:path>
              </a:pathLst>
            </a:custGeom>
            <a:ln w="9525">
              <a:solidFill>
                <a:srgbClr val="F8EC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600" y="2171699"/>
              <a:ext cx="5105400" cy="1390650"/>
            </a:xfrm>
            <a:custGeom>
              <a:avLst/>
              <a:gdLst/>
              <a:ahLst/>
              <a:cxnLst/>
              <a:rect l="l" t="t" r="r" b="b"/>
              <a:pathLst>
                <a:path w="5105400" h="1390650">
                  <a:moveTo>
                    <a:pt x="5105400" y="0"/>
                  </a:moveTo>
                  <a:lnTo>
                    <a:pt x="49058" y="0"/>
                  </a:lnTo>
                  <a:lnTo>
                    <a:pt x="45645" y="330"/>
                  </a:lnTo>
                  <a:lnTo>
                    <a:pt x="10765" y="20472"/>
                  </a:lnTo>
                  <a:lnTo>
                    <a:pt x="0" y="49060"/>
                  </a:lnTo>
                  <a:lnTo>
                    <a:pt x="0" y="1338148"/>
                  </a:lnTo>
                  <a:lnTo>
                    <a:pt x="0" y="1341589"/>
                  </a:lnTo>
                  <a:lnTo>
                    <a:pt x="17814" y="1377708"/>
                  </a:lnTo>
                  <a:lnTo>
                    <a:pt x="49058" y="1390650"/>
                  </a:lnTo>
                  <a:lnTo>
                    <a:pt x="5105400" y="1390650"/>
                  </a:lnTo>
                  <a:lnTo>
                    <a:pt x="5105400" y="0"/>
                  </a:lnTo>
                  <a:close/>
                </a:path>
              </a:pathLst>
            </a:custGeom>
            <a:solidFill>
              <a:srgbClr val="E7B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3238" y="3557102"/>
            <a:ext cx="4554220" cy="1636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dirty="0">
                <a:latin typeface="Trebuchet MS"/>
                <a:cs typeface="Trebuchet MS"/>
              </a:rPr>
              <a:t>Self-</a:t>
            </a:r>
            <a:r>
              <a:rPr sz="1600" b="1" spc="45" dirty="0">
                <a:latin typeface="Trebuchet MS"/>
                <a:cs typeface="Trebuchet MS"/>
              </a:rPr>
              <a:t>Concept</a:t>
            </a:r>
            <a:endParaRPr sz="1600" dirty="0">
              <a:latin typeface="Trebuchet MS"/>
              <a:cs typeface="Trebuchet MS"/>
            </a:endParaRPr>
          </a:p>
          <a:p>
            <a:pPr marL="12700" marR="5080">
              <a:lnSpc>
                <a:spcPct val="135900"/>
              </a:lnSpc>
              <a:spcBef>
                <a:spcPts val="630"/>
              </a:spcBef>
            </a:pPr>
            <a:r>
              <a:rPr sz="1600" spc="-30" dirty="0">
                <a:latin typeface="Verdana"/>
                <a:cs typeface="Verdana"/>
              </a:rPr>
              <a:t>Berkontribusi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spc="-125" dirty="0">
                <a:latin typeface="Verdana"/>
                <a:cs typeface="Verdana"/>
              </a:rPr>
              <a:t>12%</a:t>
            </a:r>
            <a:r>
              <a:rPr sz="1600" spc="-30" dirty="0">
                <a:latin typeface="Verdana"/>
                <a:cs typeface="Verdana"/>
              </a:rPr>
              <a:t> terhadap efektivitas </a:t>
            </a:r>
            <a:r>
              <a:rPr sz="1600" spc="-45" dirty="0">
                <a:latin typeface="Verdana"/>
                <a:cs typeface="Verdana"/>
              </a:rPr>
              <a:t>komunikasi.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Pemahaman </a:t>
            </a:r>
            <a:r>
              <a:rPr sz="1600" spc="-25" dirty="0">
                <a:latin typeface="Verdana"/>
                <a:cs typeface="Verdana"/>
              </a:rPr>
              <a:t>diri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yang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positif</a:t>
            </a:r>
            <a:r>
              <a:rPr sz="1600" spc="-35" dirty="0">
                <a:latin typeface="Verdana"/>
                <a:cs typeface="Verdana"/>
              </a:rPr>
              <a:t> memungkinkan </a:t>
            </a:r>
            <a:r>
              <a:rPr sz="1600" spc="-25" dirty="0">
                <a:latin typeface="Verdana"/>
                <a:cs typeface="Verdana"/>
              </a:rPr>
              <a:t>individu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berkomunikasi </a:t>
            </a:r>
            <a:r>
              <a:rPr sz="1600" spc="-10" dirty="0">
                <a:latin typeface="Verdana"/>
                <a:cs typeface="Verdana"/>
              </a:rPr>
              <a:t>dengan </a:t>
            </a:r>
            <a:r>
              <a:rPr sz="1600" spc="-25" dirty="0">
                <a:latin typeface="Verdana"/>
                <a:cs typeface="Verdana"/>
              </a:rPr>
              <a:t>lebih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percaya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diri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dan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autentik.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08639" y="3419566"/>
            <a:ext cx="5308942" cy="2177954"/>
            <a:chOff x="5715000" y="2171699"/>
            <a:chExt cx="5105400" cy="1390650"/>
          </a:xfrm>
        </p:grpSpPr>
        <p:sp>
          <p:nvSpPr>
            <p:cNvPr id="9" name="object 9"/>
            <p:cNvSpPr/>
            <p:nvPr/>
          </p:nvSpPr>
          <p:spPr>
            <a:xfrm>
              <a:off x="5715000" y="2171699"/>
              <a:ext cx="5105400" cy="1390650"/>
            </a:xfrm>
            <a:custGeom>
              <a:avLst/>
              <a:gdLst/>
              <a:ahLst/>
              <a:cxnLst/>
              <a:rect l="l" t="t" r="r" b="b"/>
              <a:pathLst>
                <a:path w="5105400" h="1390650">
                  <a:moveTo>
                    <a:pt x="5056339" y="0"/>
                  </a:moveTo>
                  <a:lnTo>
                    <a:pt x="0" y="0"/>
                  </a:lnTo>
                  <a:lnTo>
                    <a:pt x="0" y="1390650"/>
                  </a:lnTo>
                  <a:lnTo>
                    <a:pt x="5056339" y="1390650"/>
                  </a:lnTo>
                  <a:lnTo>
                    <a:pt x="5059756" y="1390319"/>
                  </a:lnTo>
                  <a:lnTo>
                    <a:pt x="5094630" y="1370177"/>
                  </a:lnTo>
                  <a:lnTo>
                    <a:pt x="5105400" y="1341589"/>
                  </a:lnTo>
                  <a:lnTo>
                    <a:pt x="5105400" y="49060"/>
                  </a:lnTo>
                  <a:lnTo>
                    <a:pt x="5087581" y="12941"/>
                  </a:lnTo>
                  <a:lnTo>
                    <a:pt x="5056339" y="0"/>
                  </a:lnTo>
                  <a:close/>
                </a:path>
              </a:pathLst>
            </a:custGeom>
            <a:solidFill>
              <a:srgbClr val="E7B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15000" y="2171699"/>
              <a:ext cx="19050" cy="1390650"/>
            </a:xfrm>
            <a:custGeom>
              <a:avLst/>
              <a:gdLst/>
              <a:ahLst/>
              <a:cxnLst/>
              <a:rect l="l" t="t" r="r" b="b"/>
              <a:pathLst>
                <a:path w="19050" h="1390650">
                  <a:moveTo>
                    <a:pt x="12153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1381125"/>
                  </a:lnTo>
                  <a:lnTo>
                    <a:pt x="0" y="1383753"/>
                  </a:lnTo>
                  <a:lnTo>
                    <a:pt x="927" y="1386001"/>
                  </a:lnTo>
                  <a:lnTo>
                    <a:pt x="4648" y="1389722"/>
                  </a:lnTo>
                  <a:lnTo>
                    <a:pt x="6896" y="1390650"/>
                  </a:lnTo>
                  <a:lnTo>
                    <a:pt x="12153" y="1390650"/>
                  </a:lnTo>
                  <a:lnTo>
                    <a:pt x="14401" y="1389722"/>
                  </a:lnTo>
                  <a:lnTo>
                    <a:pt x="18122" y="1386001"/>
                  </a:lnTo>
                  <a:lnTo>
                    <a:pt x="19050" y="1383753"/>
                  </a:lnTo>
                  <a:lnTo>
                    <a:pt x="19050" y="6896"/>
                  </a:lnTo>
                  <a:lnTo>
                    <a:pt x="18122" y="4648"/>
                  </a:lnTo>
                  <a:lnTo>
                    <a:pt x="14401" y="927"/>
                  </a:lnTo>
                  <a:lnTo>
                    <a:pt x="12153" y="0"/>
                  </a:lnTo>
                  <a:close/>
                </a:path>
              </a:pathLst>
            </a:custGeom>
            <a:solidFill>
              <a:srgbClr val="CDA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274904" y="3740850"/>
            <a:ext cx="4407535" cy="1636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dirty="0">
                <a:latin typeface="Trebuchet MS"/>
                <a:cs typeface="Trebuchet MS"/>
              </a:rPr>
              <a:t>Self-</a:t>
            </a:r>
            <a:r>
              <a:rPr sz="1600" b="1" spc="50" dirty="0">
                <a:latin typeface="Trebuchet MS"/>
                <a:cs typeface="Trebuchet MS"/>
              </a:rPr>
              <a:t>Efficacy</a:t>
            </a:r>
            <a:endParaRPr sz="1600" dirty="0">
              <a:latin typeface="Trebuchet MS"/>
              <a:cs typeface="Trebuchet MS"/>
            </a:endParaRPr>
          </a:p>
          <a:p>
            <a:pPr marL="12700" marR="5080">
              <a:lnSpc>
                <a:spcPct val="135900"/>
              </a:lnSpc>
              <a:spcBef>
                <a:spcPts val="630"/>
              </a:spcBef>
            </a:pPr>
            <a:r>
              <a:rPr sz="1600" spc="-30" dirty="0">
                <a:latin typeface="Verdana"/>
                <a:cs typeface="Verdana"/>
              </a:rPr>
              <a:t>Berkontribusi </a:t>
            </a:r>
            <a:r>
              <a:rPr sz="1600" spc="-114" dirty="0">
                <a:latin typeface="Verdana"/>
                <a:cs typeface="Verdana"/>
              </a:rPr>
              <a:t>13%</a:t>
            </a:r>
            <a:r>
              <a:rPr sz="1600" spc="-30" dirty="0">
                <a:latin typeface="Verdana"/>
                <a:cs typeface="Verdana"/>
              </a:rPr>
              <a:t> terhadap efektivitas </a:t>
            </a:r>
            <a:r>
              <a:rPr sz="1600" spc="-45" dirty="0">
                <a:latin typeface="Verdana"/>
                <a:cs typeface="Verdana"/>
              </a:rPr>
              <a:t>komunikasi.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Keyakinan </a:t>
            </a:r>
            <a:r>
              <a:rPr sz="1600" spc="-30" dirty="0">
                <a:latin typeface="Verdana"/>
                <a:cs typeface="Verdana"/>
              </a:rPr>
              <a:t>akan</a:t>
            </a:r>
            <a:r>
              <a:rPr sz="1600" spc="-40" dirty="0">
                <a:latin typeface="Verdana"/>
                <a:cs typeface="Verdana"/>
              </a:rPr>
              <a:t> kemampuan </a:t>
            </a:r>
            <a:r>
              <a:rPr sz="1600" spc="-25" dirty="0">
                <a:latin typeface="Verdana"/>
                <a:cs typeface="Verdana"/>
              </a:rPr>
              <a:t>diri</a:t>
            </a:r>
            <a:r>
              <a:rPr sz="1600" spc="-40" dirty="0">
                <a:latin typeface="Verdana"/>
                <a:cs typeface="Verdana"/>
              </a:rPr>
              <a:t> dalam </a:t>
            </a:r>
            <a:r>
              <a:rPr sz="1600" spc="-35" dirty="0">
                <a:latin typeface="Verdana"/>
                <a:cs typeface="Verdana"/>
              </a:rPr>
              <a:t>berkomunikasi </a:t>
            </a:r>
            <a:r>
              <a:rPr sz="1600" spc="-10" dirty="0">
                <a:latin typeface="Verdana"/>
                <a:cs typeface="Verdana"/>
              </a:rPr>
              <a:t>meningkatkan </a:t>
            </a:r>
            <a:r>
              <a:rPr sz="1600" spc="-35" dirty="0">
                <a:latin typeface="Verdana"/>
                <a:cs typeface="Verdana"/>
              </a:rPr>
              <a:t>kualitas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interaksi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sosial.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8639" y="5845302"/>
            <a:ext cx="10229850" cy="28575"/>
            <a:chOff x="600075" y="3818928"/>
            <a:chExt cx="10229850" cy="28575"/>
          </a:xfrm>
        </p:grpSpPr>
        <p:sp>
          <p:nvSpPr>
            <p:cNvPr id="13" name="object 13"/>
            <p:cNvSpPr/>
            <p:nvPr/>
          </p:nvSpPr>
          <p:spPr>
            <a:xfrm>
              <a:off x="600075" y="3818928"/>
              <a:ext cx="10229850" cy="28575"/>
            </a:xfrm>
            <a:custGeom>
              <a:avLst/>
              <a:gdLst/>
              <a:ahLst/>
              <a:cxnLst/>
              <a:rect l="l" t="t" r="r" b="b"/>
              <a:pathLst>
                <a:path w="10229850" h="28575">
                  <a:moveTo>
                    <a:pt x="1022985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10229850" y="28575"/>
                  </a:lnTo>
                  <a:lnTo>
                    <a:pt x="10229850" y="0"/>
                  </a:lnTo>
                  <a:close/>
                </a:path>
              </a:pathLst>
            </a:custGeom>
            <a:solidFill>
              <a:srgbClr val="2C2925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0075" y="3837978"/>
              <a:ext cx="10229850" cy="9525"/>
            </a:xfrm>
            <a:custGeom>
              <a:avLst/>
              <a:gdLst/>
              <a:ahLst/>
              <a:cxnLst/>
              <a:rect l="l" t="t" r="r" b="b"/>
              <a:pathLst>
                <a:path w="10229850" h="9525">
                  <a:moveTo>
                    <a:pt x="102298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0229850" y="9525"/>
                  </a:lnTo>
                  <a:lnTo>
                    <a:pt x="10229850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51393" y="6054725"/>
            <a:ext cx="4882515" cy="204857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dirty="0">
                <a:solidFill>
                  <a:srgbClr val="2C2925"/>
                </a:solidFill>
                <a:latin typeface="Trebuchet MS"/>
                <a:cs typeface="Trebuchet MS"/>
              </a:rPr>
              <a:t>Kontrol</a:t>
            </a:r>
            <a:r>
              <a:rPr sz="1600" b="1" spc="8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2C2925"/>
                </a:solidFill>
                <a:latin typeface="Trebuchet MS"/>
                <a:cs typeface="Trebuchet MS"/>
              </a:rPr>
              <a:t>Diri</a:t>
            </a:r>
            <a:endParaRPr sz="1600" dirty="0">
              <a:latin typeface="Trebuchet MS"/>
              <a:cs typeface="Trebuchet MS"/>
            </a:endParaRPr>
          </a:p>
          <a:p>
            <a:pPr marL="12700" marR="5080">
              <a:lnSpc>
                <a:spcPct val="135900"/>
              </a:lnSpc>
              <a:spcBef>
                <a:spcPts val="1155"/>
              </a:spcBef>
            </a:pP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Kemampuan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mengendalikan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respons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emosional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perilaku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dalam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situasi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sosial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beragam.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Individu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dengan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kontrol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diri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tinggi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lebih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mampu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menyesuaikan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gaya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komunikasi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mereka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dengan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konteks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dan lawan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bicara.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48400" y="6054725"/>
            <a:ext cx="4836795" cy="204857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75" dirty="0">
                <a:solidFill>
                  <a:srgbClr val="2C2925"/>
                </a:solidFill>
                <a:latin typeface="Trebuchet MS"/>
                <a:cs typeface="Trebuchet MS"/>
              </a:rPr>
              <a:t>Mendengarkan</a:t>
            </a:r>
            <a:r>
              <a:rPr sz="1600" b="1" spc="-8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2C2925"/>
                </a:solidFill>
                <a:latin typeface="Trebuchet MS"/>
                <a:cs typeface="Trebuchet MS"/>
              </a:rPr>
              <a:t>Aktif</a:t>
            </a:r>
            <a:endParaRPr sz="1600" dirty="0">
              <a:latin typeface="Trebuchet MS"/>
              <a:cs typeface="Trebuchet MS"/>
            </a:endParaRPr>
          </a:p>
          <a:p>
            <a:pPr marL="12700" marR="5080">
              <a:lnSpc>
                <a:spcPct val="135900"/>
              </a:lnSpc>
              <a:spcBef>
                <a:spcPts val="1155"/>
              </a:spcBef>
            </a:pP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Kunci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membangun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kepercayaan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dalam 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setiap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interaksi.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Mendengarkan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dengan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penuh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perhatian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menunjukkan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penghargaan dan</a:t>
            </a:r>
            <a:r>
              <a:rPr sz="160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membuka</a:t>
            </a:r>
            <a:r>
              <a:rPr sz="160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pintu</a:t>
            </a:r>
            <a:r>
              <a:rPr sz="160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untuk</a:t>
            </a:r>
            <a:r>
              <a:rPr sz="160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pemahaman</a:t>
            </a:r>
            <a:r>
              <a:rPr sz="160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60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lebih</a:t>
            </a:r>
            <a:r>
              <a:rPr sz="16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dalam.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24500" y="2679496"/>
            <a:ext cx="381000" cy="381000"/>
            <a:chOff x="5524500" y="2679496"/>
            <a:chExt cx="381000" cy="381000"/>
          </a:xfrm>
        </p:grpSpPr>
        <p:sp>
          <p:nvSpPr>
            <p:cNvPr id="18" name="object 18"/>
            <p:cNvSpPr/>
            <p:nvPr/>
          </p:nvSpPr>
          <p:spPr>
            <a:xfrm>
              <a:off x="5534025" y="2689021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324662" y="0"/>
                  </a:moveTo>
                  <a:lnTo>
                    <a:pt x="37287" y="0"/>
                  </a:lnTo>
                  <a:lnTo>
                    <a:pt x="31800" y="1092"/>
                  </a:lnTo>
                  <a:lnTo>
                    <a:pt x="1092" y="31800"/>
                  </a:lnTo>
                  <a:lnTo>
                    <a:pt x="0" y="37287"/>
                  </a:lnTo>
                  <a:lnTo>
                    <a:pt x="0" y="318973"/>
                  </a:lnTo>
                  <a:lnTo>
                    <a:pt x="0" y="324675"/>
                  </a:lnTo>
                  <a:lnTo>
                    <a:pt x="21272" y="356501"/>
                  </a:lnTo>
                  <a:lnTo>
                    <a:pt x="37287" y="361950"/>
                  </a:lnTo>
                  <a:lnTo>
                    <a:pt x="324662" y="361950"/>
                  </a:lnTo>
                  <a:lnTo>
                    <a:pt x="356501" y="340690"/>
                  </a:lnTo>
                  <a:lnTo>
                    <a:pt x="361950" y="324675"/>
                  </a:lnTo>
                  <a:lnTo>
                    <a:pt x="361950" y="37287"/>
                  </a:lnTo>
                  <a:lnTo>
                    <a:pt x="340677" y="5461"/>
                  </a:lnTo>
                  <a:lnTo>
                    <a:pt x="330149" y="1092"/>
                  </a:lnTo>
                  <a:lnTo>
                    <a:pt x="324662" y="0"/>
                  </a:lnTo>
                  <a:close/>
                </a:path>
              </a:pathLst>
            </a:custGeom>
            <a:solidFill>
              <a:srgbClr val="FFFFFF">
                <a:alpha val="9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34025" y="2689021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0" y="318973"/>
                  </a:moveTo>
                  <a:lnTo>
                    <a:pt x="0" y="42989"/>
                  </a:lnTo>
                  <a:lnTo>
                    <a:pt x="0" y="37287"/>
                  </a:lnTo>
                  <a:lnTo>
                    <a:pt x="1092" y="31800"/>
                  </a:lnTo>
                  <a:lnTo>
                    <a:pt x="26530" y="3276"/>
                  </a:lnTo>
                  <a:lnTo>
                    <a:pt x="37287" y="0"/>
                  </a:lnTo>
                  <a:lnTo>
                    <a:pt x="42976" y="0"/>
                  </a:lnTo>
                  <a:lnTo>
                    <a:pt x="318973" y="0"/>
                  </a:lnTo>
                  <a:lnTo>
                    <a:pt x="324662" y="0"/>
                  </a:lnTo>
                  <a:lnTo>
                    <a:pt x="330149" y="1092"/>
                  </a:lnTo>
                  <a:lnTo>
                    <a:pt x="358673" y="26543"/>
                  </a:lnTo>
                  <a:lnTo>
                    <a:pt x="360857" y="31800"/>
                  </a:lnTo>
                  <a:lnTo>
                    <a:pt x="361950" y="37287"/>
                  </a:lnTo>
                  <a:lnTo>
                    <a:pt x="361950" y="42989"/>
                  </a:lnTo>
                  <a:lnTo>
                    <a:pt x="361950" y="318973"/>
                  </a:lnTo>
                  <a:lnTo>
                    <a:pt x="361950" y="324675"/>
                  </a:lnTo>
                  <a:lnTo>
                    <a:pt x="360857" y="330161"/>
                  </a:lnTo>
                  <a:lnTo>
                    <a:pt x="358673" y="335419"/>
                  </a:lnTo>
                  <a:lnTo>
                    <a:pt x="356501" y="340690"/>
                  </a:lnTo>
                  <a:lnTo>
                    <a:pt x="324662" y="361950"/>
                  </a:lnTo>
                  <a:lnTo>
                    <a:pt x="318973" y="361950"/>
                  </a:lnTo>
                  <a:lnTo>
                    <a:pt x="42976" y="361950"/>
                  </a:lnTo>
                  <a:lnTo>
                    <a:pt x="37287" y="361950"/>
                  </a:lnTo>
                  <a:lnTo>
                    <a:pt x="31800" y="360870"/>
                  </a:lnTo>
                  <a:lnTo>
                    <a:pt x="3263" y="335419"/>
                  </a:lnTo>
                  <a:lnTo>
                    <a:pt x="0" y="324675"/>
                  </a:lnTo>
                  <a:lnTo>
                    <a:pt x="0" y="318973"/>
                  </a:lnTo>
                  <a:close/>
                </a:path>
              </a:pathLst>
            </a:custGeom>
            <a:ln w="19050">
              <a:solidFill>
                <a:srgbClr val="CDA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5666" y="2770612"/>
              <a:ext cx="195797" cy="1957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810" y="104695"/>
            <a:ext cx="104019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/>
              <a:t>Teknik</a:t>
            </a:r>
            <a:r>
              <a:rPr sz="3200" spc="-175" dirty="0"/>
              <a:t> </a:t>
            </a:r>
            <a:r>
              <a:rPr sz="3200" spc="105" dirty="0"/>
              <a:t>Meningkatkan</a:t>
            </a:r>
            <a:r>
              <a:rPr sz="3200" spc="-170" dirty="0"/>
              <a:t> </a:t>
            </a:r>
            <a:r>
              <a:rPr sz="3200" spc="80" dirty="0"/>
              <a:t>Pengaruh</a:t>
            </a:r>
            <a:r>
              <a:rPr sz="3200" spc="-170" dirty="0"/>
              <a:t> </a:t>
            </a:r>
            <a:r>
              <a:rPr sz="3200" spc="35" dirty="0"/>
              <a:t>Interpersonal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95386" y="1824111"/>
            <a:ext cx="760095" cy="6209030"/>
            <a:chOff x="595386" y="1824111"/>
            <a:chExt cx="760095" cy="6209030"/>
          </a:xfrm>
        </p:grpSpPr>
        <p:sp>
          <p:nvSpPr>
            <p:cNvPr id="4" name="object 4"/>
            <p:cNvSpPr/>
            <p:nvPr/>
          </p:nvSpPr>
          <p:spPr>
            <a:xfrm>
              <a:off x="600074" y="1828799"/>
              <a:ext cx="750570" cy="2065655"/>
            </a:xfrm>
            <a:custGeom>
              <a:avLst/>
              <a:gdLst/>
              <a:ahLst/>
              <a:cxnLst/>
              <a:rect l="l" t="t" r="r" b="b"/>
              <a:pathLst>
                <a:path w="750569" h="2065654">
                  <a:moveTo>
                    <a:pt x="0" y="1915414"/>
                  </a:moveTo>
                  <a:lnTo>
                    <a:pt x="375047" y="2065439"/>
                  </a:lnTo>
                  <a:lnTo>
                    <a:pt x="750100" y="1915414"/>
                  </a:lnTo>
                  <a:lnTo>
                    <a:pt x="750100" y="0"/>
                  </a:lnTo>
                  <a:lnTo>
                    <a:pt x="375047" y="150025"/>
                  </a:lnTo>
                  <a:lnTo>
                    <a:pt x="0" y="0"/>
                  </a:lnTo>
                  <a:lnTo>
                    <a:pt x="0" y="1915414"/>
                  </a:lnTo>
                  <a:close/>
                </a:path>
              </a:pathLst>
            </a:custGeom>
            <a:ln w="9376">
              <a:solidFill>
                <a:srgbClr val="F8EC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6868" y="2752686"/>
              <a:ext cx="225425" cy="225425"/>
            </a:xfrm>
            <a:custGeom>
              <a:avLst/>
              <a:gdLst/>
              <a:ahLst/>
              <a:cxnLst/>
              <a:rect l="l" t="t" r="r" b="b"/>
              <a:pathLst>
                <a:path w="225425" h="225425">
                  <a:moveTo>
                    <a:pt x="0" y="78892"/>
                  </a:moveTo>
                  <a:lnTo>
                    <a:pt x="7744" y="40284"/>
                  </a:lnTo>
                  <a:lnTo>
                    <a:pt x="34276" y="11226"/>
                  </a:lnTo>
                  <a:lnTo>
                    <a:pt x="71939" y="0"/>
                  </a:lnTo>
                  <a:lnTo>
                    <a:pt x="76780" y="50"/>
                  </a:lnTo>
                  <a:lnTo>
                    <a:pt x="116676" y="13246"/>
                  </a:lnTo>
                  <a:lnTo>
                    <a:pt x="141401" y="42786"/>
                  </a:lnTo>
                  <a:lnTo>
                    <a:pt x="147523" y="72047"/>
                  </a:lnTo>
                  <a:lnTo>
                    <a:pt x="147478" y="75933"/>
                  </a:lnTo>
                  <a:lnTo>
                    <a:pt x="138430" y="113030"/>
                  </a:lnTo>
                  <a:lnTo>
                    <a:pt x="136594" y="116941"/>
                  </a:lnTo>
                </a:path>
                <a:path w="225425" h="225425">
                  <a:moveTo>
                    <a:pt x="35044" y="78930"/>
                  </a:moveTo>
                  <a:lnTo>
                    <a:pt x="34568" y="77228"/>
                  </a:lnTo>
                  <a:lnTo>
                    <a:pt x="34349" y="75311"/>
                  </a:lnTo>
                  <a:lnTo>
                    <a:pt x="34538" y="70497"/>
                  </a:lnTo>
                  <a:lnTo>
                    <a:pt x="57899" y="37312"/>
                  </a:lnTo>
                  <a:lnTo>
                    <a:pt x="76725" y="33667"/>
                  </a:lnTo>
                  <a:lnTo>
                    <a:pt x="81800" y="34302"/>
                  </a:lnTo>
                  <a:lnTo>
                    <a:pt x="112464" y="57937"/>
                  </a:lnTo>
                  <a:lnTo>
                    <a:pt x="117341" y="76631"/>
                  </a:lnTo>
                  <a:lnTo>
                    <a:pt x="117297" y="82042"/>
                  </a:lnTo>
                  <a:lnTo>
                    <a:pt x="116775" y="86880"/>
                  </a:lnTo>
                  <a:lnTo>
                    <a:pt x="115728" y="92189"/>
                  </a:lnTo>
                  <a:lnTo>
                    <a:pt x="114156" y="97840"/>
                  </a:lnTo>
                  <a:lnTo>
                    <a:pt x="112121" y="103466"/>
                  </a:lnTo>
                </a:path>
                <a:path w="225425" h="225425">
                  <a:moveTo>
                    <a:pt x="136594" y="116941"/>
                  </a:moveTo>
                  <a:lnTo>
                    <a:pt x="130966" y="127299"/>
                  </a:lnTo>
                  <a:lnTo>
                    <a:pt x="124184" y="139374"/>
                  </a:lnTo>
                  <a:lnTo>
                    <a:pt x="117738" y="150904"/>
                  </a:lnTo>
                  <a:lnTo>
                    <a:pt x="105563" y="184873"/>
                  </a:lnTo>
                  <a:lnTo>
                    <a:pt x="103143" y="192684"/>
                  </a:lnTo>
                  <a:lnTo>
                    <a:pt x="75535" y="222592"/>
                  </a:lnTo>
                  <a:lnTo>
                    <a:pt x="61893" y="225069"/>
                  </a:lnTo>
                  <a:lnTo>
                    <a:pt x="58003" y="224993"/>
                  </a:lnTo>
                  <a:lnTo>
                    <a:pt x="25509" y="203860"/>
                  </a:lnTo>
                  <a:lnTo>
                    <a:pt x="21233" y="191757"/>
                  </a:lnTo>
                  <a:lnTo>
                    <a:pt x="20603" y="189001"/>
                  </a:lnTo>
                </a:path>
                <a:path w="225425" h="225425">
                  <a:moveTo>
                    <a:pt x="80749" y="155486"/>
                  </a:moveTo>
                  <a:lnTo>
                    <a:pt x="58073" y="167487"/>
                  </a:lnTo>
                  <a:lnTo>
                    <a:pt x="55656" y="167360"/>
                  </a:lnTo>
                  <a:lnTo>
                    <a:pt x="42148" y="154368"/>
                  </a:lnTo>
                  <a:lnTo>
                    <a:pt x="42440" y="151320"/>
                  </a:lnTo>
                  <a:lnTo>
                    <a:pt x="58573" y="135864"/>
                  </a:lnTo>
                  <a:lnTo>
                    <a:pt x="61053" y="134137"/>
                  </a:lnTo>
                  <a:lnTo>
                    <a:pt x="71939" y="114935"/>
                  </a:lnTo>
                  <a:lnTo>
                    <a:pt x="71864" y="110477"/>
                  </a:lnTo>
                  <a:lnTo>
                    <a:pt x="45358" y="83045"/>
                  </a:lnTo>
                  <a:lnTo>
                    <a:pt x="37490" y="81153"/>
                  </a:lnTo>
                  <a:lnTo>
                    <a:pt x="35476" y="80289"/>
                  </a:lnTo>
                </a:path>
                <a:path w="225425" h="225425">
                  <a:moveTo>
                    <a:pt x="35044" y="78930"/>
                  </a:moveTo>
                  <a:lnTo>
                    <a:pt x="35476" y="80289"/>
                  </a:lnTo>
                </a:path>
                <a:path w="225425" h="225425">
                  <a:moveTo>
                    <a:pt x="202029" y="42557"/>
                  </a:moveTo>
                  <a:lnTo>
                    <a:pt x="219759" y="77381"/>
                  </a:lnTo>
                  <a:lnTo>
                    <a:pt x="224746" y="106300"/>
                  </a:lnTo>
                  <a:lnTo>
                    <a:pt x="224730" y="116154"/>
                  </a:lnTo>
                </a:path>
                <a:path w="225425" h="225425">
                  <a:moveTo>
                    <a:pt x="178440" y="65493"/>
                  </a:moveTo>
                  <a:lnTo>
                    <a:pt x="183501" y="72377"/>
                  </a:lnTo>
                  <a:lnTo>
                    <a:pt x="187360" y="79883"/>
                  </a:lnTo>
                  <a:lnTo>
                    <a:pt x="190023" y="88011"/>
                  </a:lnTo>
                  <a:lnTo>
                    <a:pt x="192688" y="96139"/>
                  </a:lnTo>
                  <a:lnTo>
                    <a:pt x="194022" y="104470"/>
                  </a:lnTo>
                  <a:lnTo>
                    <a:pt x="194028" y="113017"/>
                  </a:lnTo>
                  <a:lnTo>
                    <a:pt x="194031" y="121564"/>
                  </a:lnTo>
                  <a:lnTo>
                    <a:pt x="192708" y="129908"/>
                  </a:lnTo>
                  <a:lnTo>
                    <a:pt x="190049" y="138036"/>
                  </a:lnTo>
                  <a:lnTo>
                    <a:pt x="187394" y="146164"/>
                  </a:lnTo>
                  <a:lnTo>
                    <a:pt x="183540" y="153670"/>
                  </a:lnTo>
                  <a:lnTo>
                    <a:pt x="178489" y="160566"/>
                  </a:lnTo>
                </a:path>
                <a:path w="225425" h="225425">
                  <a:moveTo>
                    <a:pt x="112121" y="103466"/>
                  </a:moveTo>
                  <a:lnTo>
                    <a:pt x="105512" y="117808"/>
                  </a:lnTo>
                  <a:lnTo>
                    <a:pt x="98430" y="130529"/>
                  </a:lnTo>
                  <a:lnTo>
                    <a:pt x="90350" y="142723"/>
                  </a:lnTo>
                  <a:lnTo>
                    <a:pt x="80749" y="155486"/>
                  </a:lnTo>
                </a:path>
                <a:path w="225425" h="225425">
                  <a:moveTo>
                    <a:pt x="224805" y="116154"/>
                  </a:moveTo>
                  <a:lnTo>
                    <a:pt x="223205" y="132342"/>
                  </a:lnTo>
                  <a:lnTo>
                    <a:pt x="219257" y="148707"/>
                  </a:lnTo>
                  <a:lnTo>
                    <a:pt x="212439" y="165496"/>
                  </a:lnTo>
                  <a:lnTo>
                    <a:pt x="202228" y="182956"/>
                  </a:lnTo>
                </a:path>
              </a:pathLst>
            </a:custGeom>
            <a:ln w="9969">
              <a:solidFill>
                <a:srgbClr val="2C29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074" y="3895724"/>
              <a:ext cx="750570" cy="2065655"/>
            </a:xfrm>
            <a:custGeom>
              <a:avLst/>
              <a:gdLst/>
              <a:ahLst/>
              <a:cxnLst/>
              <a:rect l="l" t="t" r="r" b="b"/>
              <a:pathLst>
                <a:path w="750569" h="2065654">
                  <a:moveTo>
                    <a:pt x="0" y="1915414"/>
                  </a:moveTo>
                  <a:lnTo>
                    <a:pt x="375047" y="2065439"/>
                  </a:lnTo>
                  <a:lnTo>
                    <a:pt x="750100" y="1915414"/>
                  </a:lnTo>
                  <a:lnTo>
                    <a:pt x="750100" y="0"/>
                  </a:lnTo>
                  <a:lnTo>
                    <a:pt x="375047" y="150025"/>
                  </a:lnTo>
                  <a:lnTo>
                    <a:pt x="0" y="0"/>
                  </a:lnTo>
                  <a:lnTo>
                    <a:pt x="0" y="1915414"/>
                  </a:lnTo>
                  <a:close/>
                </a:path>
              </a:pathLst>
            </a:custGeom>
            <a:ln w="9376">
              <a:solidFill>
                <a:srgbClr val="F8EC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678" y="4814666"/>
              <a:ext cx="229046" cy="2349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0074" y="5962649"/>
              <a:ext cx="750570" cy="2065655"/>
            </a:xfrm>
            <a:custGeom>
              <a:avLst/>
              <a:gdLst/>
              <a:ahLst/>
              <a:cxnLst/>
              <a:rect l="l" t="t" r="r" b="b"/>
              <a:pathLst>
                <a:path w="750569" h="2065654">
                  <a:moveTo>
                    <a:pt x="0" y="1915420"/>
                  </a:moveTo>
                  <a:lnTo>
                    <a:pt x="375047" y="2065439"/>
                  </a:lnTo>
                  <a:lnTo>
                    <a:pt x="750100" y="1915420"/>
                  </a:lnTo>
                  <a:lnTo>
                    <a:pt x="750100" y="0"/>
                  </a:lnTo>
                  <a:lnTo>
                    <a:pt x="375047" y="150025"/>
                  </a:lnTo>
                  <a:lnTo>
                    <a:pt x="0" y="0"/>
                  </a:lnTo>
                  <a:lnTo>
                    <a:pt x="0" y="1915420"/>
                  </a:lnTo>
                  <a:close/>
                </a:path>
              </a:pathLst>
            </a:custGeom>
            <a:ln w="9376">
              <a:solidFill>
                <a:srgbClr val="F8EC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1788" y="6875378"/>
              <a:ext cx="235179" cy="228222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514475" y="301942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62" y="0"/>
                </a:moveTo>
                <a:lnTo>
                  <a:pt x="20650" y="0"/>
                </a:lnTo>
                <a:lnTo>
                  <a:pt x="17614" y="596"/>
                </a:lnTo>
                <a:lnTo>
                  <a:pt x="0" y="20650"/>
                </a:lnTo>
                <a:lnTo>
                  <a:pt x="0" y="26974"/>
                </a:lnTo>
                <a:lnTo>
                  <a:pt x="20650" y="47625"/>
                </a:lnTo>
                <a:lnTo>
                  <a:pt x="26962" y="47625"/>
                </a:lnTo>
                <a:lnTo>
                  <a:pt x="47625" y="26974"/>
                </a:lnTo>
                <a:lnTo>
                  <a:pt x="47625" y="23812"/>
                </a:lnTo>
                <a:lnTo>
                  <a:pt x="47625" y="20650"/>
                </a:lnTo>
                <a:lnTo>
                  <a:pt x="30010" y="596"/>
                </a:lnTo>
                <a:lnTo>
                  <a:pt x="26962" y="0"/>
                </a:lnTo>
                <a:close/>
              </a:path>
            </a:pathLst>
          </a:custGeom>
          <a:solidFill>
            <a:srgbClr val="2C2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4475" y="330517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62" y="0"/>
                </a:moveTo>
                <a:lnTo>
                  <a:pt x="20650" y="0"/>
                </a:lnTo>
                <a:lnTo>
                  <a:pt x="17614" y="596"/>
                </a:lnTo>
                <a:lnTo>
                  <a:pt x="0" y="20650"/>
                </a:lnTo>
                <a:lnTo>
                  <a:pt x="0" y="26974"/>
                </a:lnTo>
                <a:lnTo>
                  <a:pt x="20650" y="47625"/>
                </a:lnTo>
                <a:lnTo>
                  <a:pt x="26962" y="47625"/>
                </a:lnTo>
                <a:lnTo>
                  <a:pt x="47625" y="26974"/>
                </a:lnTo>
                <a:lnTo>
                  <a:pt x="47625" y="23812"/>
                </a:lnTo>
                <a:lnTo>
                  <a:pt x="47625" y="20650"/>
                </a:lnTo>
                <a:lnTo>
                  <a:pt x="30010" y="596"/>
                </a:lnTo>
                <a:lnTo>
                  <a:pt x="26962" y="0"/>
                </a:lnTo>
                <a:close/>
              </a:path>
            </a:pathLst>
          </a:custGeom>
          <a:solidFill>
            <a:srgbClr val="2C2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4475" y="360044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62" y="0"/>
                </a:moveTo>
                <a:lnTo>
                  <a:pt x="20650" y="0"/>
                </a:lnTo>
                <a:lnTo>
                  <a:pt x="17614" y="596"/>
                </a:lnTo>
                <a:lnTo>
                  <a:pt x="0" y="20650"/>
                </a:lnTo>
                <a:lnTo>
                  <a:pt x="0" y="26974"/>
                </a:lnTo>
                <a:lnTo>
                  <a:pt x="20650" y="47625"/>
                </a:lnTo>
                <a:lnTo>
                  <a:pt x="26962" y="47625"/>
                </a:lnTo>
                <a:lnTo>
                  <a:pt x="47625" y="26974"/>
                </a:lnTo>
                <a:lnTo>
                  <a:pt x="47625" y="23812"/>
                </a:lnTo>
                <a:lnTo>
                  <a:pt x="47625" y="20650"/>
                </a:lnTo>
                <a:lnTo>
                  <a:pt x="30010" y="596"/>
                </a:lnTo>
                <a:lnTo>
                  <a:pt x="26962" y="0"/>
                </a:lnTo>
                <a:close/>
              </a:path>
            </a:pathLst>
          </a:custGeom>
          <a:solidFill>
            <a:srgbClr val="2C2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4475" y="508634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62" y="0"/>
                </a:moveTo>
                <a:lnTo>
                  <a:pt x="20650" y="0"/>
                </a:lnTo>
                <a:lnTo>
                  <a:pt x="17614" y="596"/>
                </a:lnTo>
                <a:lnTo>
                  <a:pt x="0" y="20650"/>
                </a:lnTo>
                <a:lnTo>
                  <a:pt x="0" y="26974"/>
                </a:lnTo>
                <a:lnTo>
                  <a:pt x="20650" y="47625"/>
                </a:lnTo>
                <a:lnTo>
                  <a:pt x="26962" y="47625"/>
                </a:lnTo>
                <a:lnTo>
                  <a:pt x="47625" y="26974"/>
                </a:lnTo>
                <a:lnTo>
                  <a:pt x="47625" y="23812"/>
                </a:lnTo>
                <a:lnTo>
                  <a:pt x="47625" y="20650"/>
                </a:lnTo>
                <a:lnTo>
                  <a:pt x="30010" y="596"/>
                </a:lnTo>
                <a:lnTo>
                  <a:pt x="26962" y="0"/>
                </a:lnTo>
                <a:close/>
              </a:path>
            </a:pathLst>
          </a:custGeom>
          <a:solidFill>
            <a:srgbClr val="2C2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4475" y="537209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62" y="0"/>
                </a:moveTo>
                <a:lnTo>
                  <a:pt x="20650" y="0"/>
                </a:lnTo>
                <a:lnTo>
                  <a:pt x="17614" y="596"/>
                </a:lnTo>
                <a:lnTo>
                  <a:pt x="0" y="20650"/>
                </a:lnTo>
                <a:lnTo>
                  <a:pt x="0" y="26974"/>
                </a:lnTo>
                <a:lnTo>
                  <a:pt x="20650" y="47625"/>
                </a:lnTo>
                <a:lnTo>
                  <a:pt x="26962" y="47625"/>
                </a:lnTo>
                <a:lnTo>
                  <a:pt x="47625" y="26974"/>
                </a:lnTo>
                <a:lnTo>
                  <a:pt x="47625" y="23812"/>
                </a:lnTo>
                <a:lnTo>
                  <a:pt x="47625" y="20650"/>
                </a:lnTo>
                <a:lnTo>
                  <a:pt x="30010" y="596"/>
                </a:lnTo>
                <a:lnTo>
                  <a:pt x="26962" y="0"/>
                </a:lnTo>
                <a:close/>
              </a:path>
            </a:pathLst>
          </a:custGeom>
          <a:solidFill>
            <a:srgbClr val="2C2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4475" y="566737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62" y="0"/>
                </a:moveTo>
                <a:lnTo>
                  <a:pt x="20650" y="0"/>
                </a:lnTo>
                <a:lnTo>
                  <a:pt x="17614" y="596"/>
                </a:lnTo>
                <a:lnTo>
                  <a:pt x="0" y="20650"/>
                </a:lnTo>
                <a:lnTo>
                  <a:pt x="0" y="26974"/>
                </a:lnTo>
                <a:lnTo>
                  <a:pt x="20650" y="47625"/>
                </a:lnTo>
                <a:lnTo>
                  <a:pt x="26962" y="47625"/>
                </a:lnTo>
                <a:lnTo>
                  <a:pt x="47625" y="26974"/>
                </a:lnTo>
                <a:lnTo>
                  <a:pt x="47625" y="23812"/>
                </a:lnTo>
                <a:lnTo>
                  <a:pt x="47625" y="20650"/>
                </a:lnTo>
                <a:lnTo>
                  <a:pt x="30010" y="596"/>
                </a:lnTo>
                <a:lnTo>
                  <a:pt x="26962" y="0"/>
                </a:lnTo>
                <a:close/>
              </a:path>
            </a:pathLst>
          </a:custGeom>
          <a:solidFill>
            <a:srgbClr val="2C2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4475" y="714375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62" y="0"/>
                </a:moveTo>
                <a:lnTo>
                  <a:pt x="20650" y="0"/>
                </a:lnTo>
                <a:lnTo>
                  <a:pt x="17614" y="596"/>
                </a:lnTo>
                <a:lnTo>
                  <a:pt x="0" y="20650"/>
                </a:lnTo>
                <a:lnTo>
                  <a:pt x="0" y="26974"/>
                </a:lnTo>
                <a:lnTo>
                  <a:pt x="20650" y="47622"/>
                </a:lnTo>
                <a:lnTo>
                  <a:pt x="26962" y="47622"/>
                </a:lnTo>
                <a:lnTo>
                  <a:pt x="47625" y="26974"/>
                </a:lnTo>
                <a:lnTo>
                  <a:pt x="47625" y="23812"/>
                </a:lnTo>
                <a:lnTo>
                  <a:pt x="47625" y="20650"/>
                </a:lnTo>
                <a:lnTo>
                  <a:pt x="30010" y="596"/>
                </a:lnTo>
                <a:lnTo>
                  <a:pt x="26962" y="0"/>
                </a:lnTo>
                <a:close/>
              </a:path>
            </a:pathLst>
          </a:custGeom>
          <a:solidFill>
            <a:srgbClr val="2C2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14475" y="7439021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62" y="0"/>
                </a:moveTo>
                <a:lnTo>
                  <a:pt x="20650" y="0"/>
                </a:lnTo>
                <a:lnTo>
                  <a:pt x="17614" y="604"/>
                </a:lnTo>
                <a:lnTo>
                  <a:pt x="0" y="20656"/>
                </a:lnTo>
                <a:lnTo>
                  <a:pt x="0" y="26972"/>
                </a:lnTo>
                <a:lnTo>
                  <a:pt x="20650" y="47625"/>
                </a:lnTo>
                <a:lnTo>
                  <a:pt x="26962" y="47625"/>
                </a:lnTo>
                <a:lnTo>
                  <a:pt x="47625" y="26972"/>
                </a:lnTo>
                <a:lnTo>
                  <a:pt x="47625" y="23812"/>
                </a:lnTo>
                <a:lnTo>
                  <a:pt x="47625" y="20656"/>
                </a:lnTo>
                <a:lnTo>
                  <a:pt x="30010" y="604"/>
                </a:lnTo>
                <a:lnTo>
                  <a:pt x="26962" y="0"/>
                </a:lnTo>
                <a:close/>
              </a:path>
            </a:pathLst>
          </a:custGeom>
          <a:solidFill>
            <a:srgbClr val="2C2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14475" y="773429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62" y="0"/>
                </a:moveTo>
                <a:lnTo>
                  <a:pt x="20650" y="0"/>
                </a:lnTo>
                <a:lnTo>
                  <a:pt x="17614" y="604"/>
                </a:lnTo>
                <a:lnTo>
                  <a:pt x="0" y="20656"/>
                </a:lnTo>
                <a:lnTo>
                  <a:pt x="0" y="26972"/>
                </a:lnTo>
                <a:lnTo>
                  <a:pt x="20650" y="47625"/>
                </a:lnTo>
                <a:lnTo>
                  <a:pt x="26962" y="47625"/>
                </a:lnTo>
                <a:lnTo>
                  <a:pt x="47625" y="26972"/>
                </a:lnTo>
                <a:lnTo>
                  <a:pt x="47625" y="23812"/>
                </a:lnTo>
                <a:lnTo>
                  <a:pt x="47625" y="20656"/>
                </a:lnTo>
                <a:lnTo>
                  <a:pt x="30010" y="604"/>
                </a:lnTo>
                <a:lnTo>
                  <a:pt x="26962" y="0"/>
                </a:lnTo>
                <a:close/>
              </a:path>
            </a:pathLst>
          </a:custGeom>
          <a:solidFill>
            <a:srgbClr val="2C2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47619" y="669929"/>
            <a:ext cx="10221595" cy="75809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5900"/>
              </a:lnSpc>
              <a:spcBef>
                <a:spcPts val="90"/>
              </a:spcBef>
            </a:pP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Pengaruh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interpersonal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dapat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dikembangkan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melalui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praktik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teknik-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teknik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komunikasi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terbukti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efektif.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Berikut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adalah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strategi-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strategi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kunci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dapat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Anda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terapkan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untuk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meningkatkan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dampak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positif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dalam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setiap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 err="1">
                <a:solidFill>
                  <a:srgbClr val="2C2925"/>
                </a:solidFill>
                <a:latin typeface="Verdana"/>
                <a:cs typeface="Verdana"/>
              </a:rPr>
              <a:t>interaksi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.</a:t>
            </a:r>
            <a:endParaRPr lang="en-ID"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lang="en-ID" sz="1150" dirty="0">
              <a:latin typeface="Verdana"/>
              <a:cs typeface="Verdana"/>
            </a:endParaRPr>
          </a:p>
          <a:p>
            <a:pPr marL="912494">
              <a:lnSpc>
                <a:spcPct val="100000"/>
              </a:lnSpc>
            </a:pPr>
            <a:r>
              <a:rPr sz="1750" b="1" spc="75" dirty="0" err="1">
                <a:solidFill>
                  <a:srgbClr val="2C2925"/>
                </a:solidFill>
                <a:latin typeface="Trebuchet MS"/>
                <a:cs typeface="Trebuchet MS"/>
              </a:rPr>
              <a:t>Mendengarkan</a:t>
            </a:r>
            <a:r>
              <a:rPr sz="1750" b="1" spc="-5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2C2925"/>
                </a:solidFill>
                <a:latin typeface="Trebuchet MS"/>
                <a:cs typeface="Trebuchet MS"/>
              </a:rPr>
              <a:t>Aktif</a:t>
            </a:r>
            <a:r>
              <a:rPr sz="1750" b="1" spc="-5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750" b="1" spc="65" dirty="0">
                <a:solidFill>
                  <a:srgbClr val="2C2925"/>
                </a:solidFill>
                <a:latin typeface="Trebuchet MS"/>
                <a:cs typeface="Trebuchet MS"/>
              </a:rPr>
              <a:t>dan</a:t>
            </a:r>
            <a:r>
              <a:rPr sz="1750" b="1" spc="-5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2C2925"/>
                </a:solidFill>
                <a:latin typeface="Trebuchet MS"/>
                <a:cs typeface="Trebuchet MS"/>
              </a:rPr>
              <a:t>Empati</a:t>
            </a:r>
            <a:endParaRPr sz="1750" dirty="0">
              <a:latin typeface="Trebuchet MS"/>
              <a:cs typeface="Trebuchet MS"/>
            </a:endParaRPr>
          </a:p>
          <a:p>
            <a:pPr marL="912494" marR="895985">
              <a:lnSpc>
                <a:spcPct val="135900"/>
              </a:lnSpc>
              <a:spcBef>
                <a:spcPts val="630"/>
              </a:spcBef>
            </a:pP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Fokuskan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perhatian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penuh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C2925"/>
                </a:solidFill>
                <a:latin typeface="Verdana"/>
                <a:cs typeface="Verdana"/>
              </a:rPr>
              <a:t>pada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pembicara,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hindari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interupsi,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tunjukkan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pemahaman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melalui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bahasa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tubuh.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Empati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memungkinkan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Anda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merasakan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perspektif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orang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lain,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menciptakan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koneksi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lebih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dalam.</a:t>
            </a:r>
            <a:endParaRPr sz="1400" dirty="0">
              <a:latin typeface="Verdana"/>
              <a:cs typeface="Verdana"/>
            </a:endParaRPr>
          </a:p>
          <a:p>
            <a:pPr marL="1152525">
              <a:lnSpc>
                <a:spcPct val="100000"/>
              </a:lnSpc>
              <a:spcBef>
                <a:spcPts val="1245"/>
              </a:spcBef>
            </a:pP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Pertahankan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kontak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mata</a:t>
            </a:r>
            <a:endParaRPr sz="1400" dirty="0">
              <a:latin typeface="Verdana"/>
              <a:cs typeface="Verdana"/>
            </a:endParaRPr>
          </a:p>
          <a:p>
            <a:pPr marL="1152525" marR="5921375">
              <a:lnSpc>
                <a:spcPts val="2330"/>
              </a:lnSpc>
              <a:spcBef>
                <a:spcPts val="155"/>
              </a:spcBef>
            </a:pP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Parafrase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untuk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mengonfirmasi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 err="1">
                <a:solidFill>
                  <a:srgbClr val="2C2925"/>
                </a:solidFill>
                <a:latin typeface="Verdana"/>
                <a:cs typeface="Verdana"/>
              </a:rPr>
              <a:t>pemahaman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endParaRPr lang="en-US" sz="1400" spc="-25" dirty="0">
              <a:solidFill>
                <a:srgbClr val="2C2925"/>
              </a:solidFill>
              <a:latin typeface="Verdana"/>
              <a:cs typeface="Verdana"/>
            </a:endParaRPr>
          </a:p>
          <a:p>
            <a:pPr marL="1152525" marR="5921375">
              <a:lnSpc>
                <a:spcPts val="2330"/>
              </a:lnSpc>
              <a:spcBef>
                <a:spcPts val="155"/>
              </a:spcBef>
            </a:pPr>
            <a:r>
              <a:rPr sz="1400" spc="-35" dirty="0" err="1">
                <a:solidFill>
                  <a:srgbClr val="2C2925"/>
                </a:solidFill>
                <a:latin typeface="Verdana"/>
                <a:cs typeface="Verdana"/>
              </a:rPr>
              <a:t>Tanyakan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pertanyaan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klarifikasi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150" dirty="0">
              <a:latin typeface="Verdana"/>
              <a:cs typeface="Verdana"/>
            </a:endParaRPr>
          </a:p>
          <a:p>
            <a:pPr marL="912494">
              <a:lnSpc>
                <a:spcPct val="100000"/>
              </a:lnSpc>
            </a:pPr>
            <a:r>
              <a:rPr sz="1750" b="1" spc="75" dirty="0">
                <a:solidFill>
                  <a:srgbClr val="2C2925"/>
                </a:solidFill>
                <a:latin typeface="Trebuchet MS"/>
                <a:cs typeface="Trebuchet MS"/>
              </a:rPr>
              <a:t>Menyesuaikan</a:t>
            </a:r>
            <a:r>
              <a:rPr sz="1750" b="1" spc="-8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750" b="1" spc="80" dirty="0">
                <a:solidFill>
                  <a:srgbClr val="2C2925"/>
                </a:solidFill>
                <a:latin typeface="Trebuchet MS"/>
                <a:cs typeface="Trebuchet MS"/>
              </a:rPr>
              <a:t>Gaya</a:t>
            </a:r>
            <a:r>
              <a:rPr sz="1750" b="1" spc="-8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750" b="1" spc="45" dirty="0">
                <a:solidFill>
                  <a:srgbClr val="2C2925"/>
                </a:solidFill>
                <a:latin typeface="Trebuchet MS"/>
                <a:cs typeface="Trebuchet MS"/>
              </a:rPr>
              <a:t>Komunikasi</a:t>
            </a:r>
            <a:endParaRPr sz="1750" dirty="0">
              <a:latin typeface="Trebuchet MS"/>
              <a:cs typeface="Trebuchet MS"/>
            </a:endParaRPr>
          </a:p>
          <a:p>
            <a:pPr marL="912494" marR="720725">
              <a:lnSpc>
                <a:spcPct val="135900"/>
              </a:lnSpc>
              <a:spcBef>
                <a:spcPts val="630"/>
              </a:spcBef>
            </a:pP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Setiap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orang</a:t>
            </a:r>
            <a:r>
              <a:rPr sz="1150"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memiliki</a:t>
            </a:r>
            <a:r>
              <a:rPr sz="1150"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preferensi</a:t>
            </a:r>
            <a:r>
              <a:rPr sz="1150"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komunikasi</a:t>
            </a:r>
            <a:r>
              <a:rPr sz="1150"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150"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berbeda.</a:t>
            </a:r>
            <a:r>
              <a:rPr sz="1150"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Fleksibilitas</a:t>
            </a:r>
            <a:r>
              <a:rPr sz="1150"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dalam</a:t>
            </a:r>
            <a:r>
              <a:rPr sz="1150"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menyesuaikan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2C2925"/>
                </a:solidFill>
                <a:latin typeface="Verdana"/>
                <a:cs typeface="Verdana"/>
              </a:rPr>
              <a:t>gaya4baik</a:t>
            </a:r>
            <a:r>
              <a:rPr sz="1150"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formal/informal, 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detail/gambaran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besar,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verbal/visual4meningkatkan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efektivitas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pesan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Anda.</a:t>
            </a:r>
            <a:endParaRPr sz="1150" dirty="0">
              <a:latin typeface="Verdana"/>
              <a:cs typeface="Verdana"/>
            </a:endParaRPr>
          </a:p>
          <a:p>
            <a:pPr marL="1152525" marR="6007100">
              <a:lnSpc>
                <a:spcPct val="165800"/>
              </a:lnSpc>
              <a:spcBef>
                <a:spcPts val="340"/>
              </a:spcBef>
            </a:pP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Observasi</a:t>
            </a:r>
            <a:r>
              <a:rPr sz="115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preferensi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lawan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bicara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Sesuaikan</a:t>
            </a:r>
            <a:r>
              <a:rPr sz="115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tempo</a:t>
            </a:r>
            <a:r>
              <a:rPr sz="115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15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gaya</a:t>
            </a:r>
            <a:r>
              <a:rPr sz="115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bahasa 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Perhatikan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konteks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budaya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profesional</a:t>
            </a:r>
            <a:endParaRPr sz="11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95"/>
              </a:spcBef>
            </a:pPr>
            <a:endParaRPr sz="1150" dirty="0">
              <a:latin typeface="Verdana"/>
              <a:cs typeface="Verdana"/>
            </a:endParaRPr>
          </a:p>
          <a:p>
            <a:pPr marL="912494">
              <a:lnSpc>
                <a:spcPct val="100000"/>
              </a:lnSpc>
            </a:pPr>
            <a:r>
              <a:rPr sz="1750" b="1" spc="65" dirty="0">
                <a:solidFill>
                  <a:srgbClr val="2C2925"/>
                </a:solidFill>
                <a:latin typeface="Trebuchet MS"/>
                <a:cs typeface="Trebuchet MS"/>
              </a:rPr>
              <a:t>Memberikan</a:t>
            </a:r>
            <a:r>
              <a:rPr sz="1750" b="1" spc="-4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750" b="1" spc="80" dirty="0">
                <a:solidFill>
                  <a:srgbClr val="2C2925"/>
                </a:solidFill>
                <a:latin typeface="Trebuchet MS"/>
                <a:cs typeface="Trebuchet MS"/>
              </a:rPr>
              <a:t>Umpan</a:t>
            </a:r>
            <a:r>
              <a:rPr sz="1750" b="1" spc="-3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2C2925"/>
                </a:solidFill>
                <a:latin typeface="Trebuchet MS"/>
                <a:cs typeface="Trebuchet MS"/>
              </a:rPr>
              <a:t>Balik</a:t>
            </a:r>
            <a:r>
              <a:rPr sz="1750" b="1" spc="-3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2C2925"/>
                </a:solidFill>
                <a:latin typeface="Trebuchet MS"/>
                <a:cs typeface="Trebuchet MS"/>
              </a:rPr>
              <a:t>Konstruktif</a:t>
            </a:r>
            <a:endParaRPr sz="1750" dirty="0">
              <a:latin typeface="Trebuchet MS"/>
              <a:cs typeface="Trebuchet MS"/>
            </a:endParaRPr>
          </a:p>
          <a:p>
            <a:pPr marL="912494" marR="12065">
              <a:lnSpc>
                <a:spcPct val="135900"/>
              </a:lnSpc>
              <a:spcBef>
                <a:spcPts val="630"/>
              </a:spcBef>
            </a:pP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Umpan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balik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efektif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fokus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2C2925"/>
                </a:solidFill>
                <a:latin typeface="Verdana"/>
                <a:cs typeface="Verdana"/>
              </a:rPr>
              <a:t>pada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perilaku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spesifik,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bukan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 personalitas.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 Gunakan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 pendekatan </a:t>
            </a:r>
            <a:r>
              <a:rPr sz="1150" dirty="0">
                <a:solidFill>
                  <a:srgbClr val="2C2925"/>
                </a:solidFill>
                <a:latin typeface="Verdana"/>
                <a:cs typeface="Verdana"/>
              </a:rPr>
              <a:t>"sandwich"4mulai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dengan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positif, 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sampaikan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area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perbaikan,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 akhiri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dengan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dukungan.</a:t>
            </a:r>
            <a:endParaRPr sz="1150" dirty="0">
              <a:latin typeface="Verdana"/>
              <a:cs typeface="Verdana"/>
            </a:endParaRPr>
          </a:p>
          <a:p>
            <a:pPr marL="1152525">
              <a:lnSpc>
                <a:spcPct val="100000"/>
              </a:lnSpc>
              <a:spcBef>
                <a:spcPts val="1170"/>
              </a:spcBef>
            </a:pP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Spesifik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berbasis</a:t>
            </a:r>
            <a:r>
              <a:rPr sz="115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observasi</a:t>
            </a:r>
            <a:endParaRPr sz="1150" dirty="0">
              <a:latin typeface="Verdana"/>
              <a:cs typeface="Verdana"/>
            </a:endParaRPr>
          </a:p>
          <a:p>
            <a:pPr marL="1152525" marR="6169025">
              <a:lnSpc>
                <a:spcPct val="168500"/>
              </a:lnSpc>
            </a:pP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Fokus</a:t>
            </a:r>
            <a:r>
              <a:rPr sz="115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2C2925"/>
                </a:solidFill>
                <a:latin typeface="Verdana"/>
                <a:cs typeface="Verdana"/>
              </a:rPr>
              <a:t>pada</a:t>
            </a:r>
            <a:r>
              <a:rPr sz="115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solusi,</a:t>
            </a:r>
            <a:r>
              <a:rPr sz="115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bukan</a:t>
            </a:r>
            <a:r>
              <a:rPr sz="115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hanya</a:t>
            </a:r>
            <a:r>
              <a:rPr sz="115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masalah 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Sampaikan</a:t>
            </a:r>
            <a:r>
              <a:rPr sz="115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dengan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waktu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tepat</a:t>
            </a:r>
            <a:endParaRPr sz="1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98480"/>
            <a:ext cx="4286250" cy="643864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886325" y="1638299"/>
            <a:ext cx="742950" cy="285750"/>
          </a:xfrm>
          <a:custGeom>
            <a:avLst/>
            <a:gdLst/>
            <a:ahLst/>
            <a:cxnLst/>
            <a:rect l="l" t="t" r="r" b="b"/>
            <a:pathLst>
              <a:path w="742950" h="285750">
                <a:moveTo>
                  <a:pt x="706513" y="0"/>
                </a:moveTo>
                <a:lnTo>
                  <a:pt x="36436" y="0"/>
                </a:lnTo>
                <a:lnTo>
                  <a:pt x="31076" y="1066"/>
                </a:lnTo>
                <a:lnTo>
                  <a:pt x="1066" y="31076"/>
                </a:lnTo>
                <a:lnTo>
                  <a:pt x="0" y="36436"/>
                </a:lnTo>
                <a:lnTo>
                  <a:pt x="0" y="243738"/>
                </a:lnTo>
                <a:lnTo>
                  <a:pt x="0" y="249313"/>
                </a:lnTo>
                <a:lnTo>
                  <a:pt x="31076" y="284683"/>
                </a:lnTo>
                <a:lnTo>
                  <a:pt x="36436" y="285750"/>
                </a:lnTo>
                <a:lnTo>
                  <a:pt x="706513" y="285750"/>
                </a:lnTo>
                <a:lnTo>
                  <a:pt x="741883" y="254673"/>
                </a:lnTo>
                <a:lnTo>
                  <a:pt x="742950" y="249313"/>
                </a:lnTo>
                <a:lnTo>
                  <a:pt x="742950" y="36436"/>
                </a:lnTo>
                <a:lnTo>
                  <a:pt x="711873" y="1066"/>
                </a:lnTo>
                <a:lnTo>
                  <a:pt x="706513" y="0"/>
                </a:lnTo>
                <a:close/>
              </a:path>
            </a:pathLst>
          </a:custGeom>
          <a:solidFill>
            <a:srgbClr val="DFA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63515" y="1686560"/>
            <a:ext cx="589280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50" dirty="0">
                <a:solidFill>
                  <a:srgbClr val="2C2925"/>
                </a:solidFill>
                <a:latin typeface="Verdana"/>
                <a:cs typeface="Verdana"/>
              </a:rPr>
              <a:t>BAGIAN</a:t>
            </a:r>
            <a:r>
              <a:rPr sz="9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950" spc="-50" dirty="0">
                <a:solidFill>
                  <a:srgbClr val="2C2925"/>
                </a:solidFill>
                <a:latin typeface="Verdana"/>
                <a:cs typeface="Verdana"/>
              </a:rPr>
              <a:t>4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73623" y="1932781"/>
            <a:ext cx="5422900" cy="185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7350"/>
              </a:lnSpc>
            </a:pPr>
            <a:r>
              <a:rPr sz="5900" spc="265" dirty="0"/>
              <a:t>Dampak</a:t>
            </a:r>
            <a:r>
              <a:rPr sz="5900" spc="-360" dirty="0"/>
              <a:t> </a:t>
            </a:r>
            <a:r>
              <a:rPr sz="5900" spc="250" dirty="0"/>
              <a:t>Media Sosial</a:t>
            </a:r>
            <a:endParaRPr sz="5900"/>
          </a:p>
        </p:txBody>
      </p:sp>
      <p:sp>
        <p:nvSpPr>
          <p:cNvPr id="6" name="object 6"/>
          <p:cNvSpPr txBox="1"/>
          <p:nvPr/>
        </p:nvSpPr>
        <p:spPr>
          <a:xfrm>
            <a:off x="4873623" y="4017803"/>
            <a:ext cx="5601335" cy="13428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just">
              <a:lnSpc>
                <a:spcPct val="138600"/>
              </a:lnSpc>
              <a:spcBef>
                <a:spcPts val="130"/>
              </a:spcBef>
            </a:pP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Era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digital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membawa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transformasi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fundamental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dalam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925"/>
                </a:solidFill>
                <a:latin typeface="Verdana"/>
                <a:cs typeface="Verdana"/>
              </a:rPr>
              <a:t>cara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kita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berkomunikasi. </a:t>
            </a:r>
            <a:r>
              <a:rPr sz="1600" dirty="0">
                <a:solidFill>
                  <a:srgbClr val="2C2925"/>
                </a:solidFill>
                <a:latin typeface="Verdana"/>
                <a:cs typeface="Verdana"/>
              </a:rPr>
              <a:t>Media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sosial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menghadirkan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peluang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sekaligus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tantangan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baru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bagi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komunikasi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interpersonal. 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9628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Media</a:t>
            </a:r>
            <a:r>
              <a:rPr spc="-105" dirty="0"/>
              <a:t> </a:t>
            </a:r>
            <a:r>
              <a:rPr dirty="0"/>
              <a:t>Sosial:</a:t>
            </a:r>
            <a:r>
              <a:rPr spc="-100" dirty="0"/>
              <a:t> </a:t>
            </a:r>
            <a:r>
              <a:rPr spc="75" dirty="0"/>
              <a:t>Peluang</a:t>
            </a:r>
            <a:r>
              <a:rPr spc="-105" dirty="0"/>
              <a:t> </a:t>
            </a:r>
            <a:r>
              <a:rPr spc="105" dirty="0"/>
              <a:t>dan</a:t>
            </a:r>
            <a:r>
              <a:rPr spc="-100" dirty="0"/>
              <a:t> </a:t>
            </a:r>
            <a:r>
              <a:rPr spc="40" dirty="0"/>
              <a:t>Tantangan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5942" y="1843032"/>
            <a:ext cx="10067290" cy="16920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1300"/>
              </a:lnSpc>
              <a:spcBef>
                <a:spcPts val="90"/>
              </a:spcBef>
            </a:pPr>
            <a:r>
              <a:rPr lang="en-ID" sz="2000" spc="-30" dirty="0" err="1">
                <a:solidFill>
                  <a:srgbClr val="2C2925"/>
                </a:solidFill>
                <a:latin typeface="Verdana"/>
                <a:cs typeface="Verdana"/>
              </a:rPr>
              <a:t>Revolusi</a:t>
            </a:r>
            <a:r>
              <a:rPr lang="en-ID"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30" dirty="0">
                <a:solidFill>
                  <a:srgbClr val="2C2925"/>
                </a:solidFill>
                <a:latin typeface="Verdana"/>
                <a:cs typeface="Verdana"/>
              </a:rPr>
              <a:t>digital</a:t>
            </a:r>
            <a:r>
              <a:rPr lang="en-ID"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40" dirty="0" err="1">
                <a:solidFill>
                  <a:srgbClr val="2C2925"/>
                </a:solidFill>
                <a:latin typeface="Verdana"/>
                <a:cs typeface="Verdana"/>
              </a:rPr>
              <a:t>telah</a:t>
            </a:r>
            <a:r>
              <a:rPr lang="en-ID"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30" dirty="0" err="1">
                <a:solidFill>
                  <a:srgbClr val="2C2925"/>
                </a:solidFill>
                <a:latin typeface="Verdana"/>
                <a:cs typeface="Verdana"/>
              </a:rPr>
              <a:t>mengubah</a:t>
            </a:r>
            <a:r>
              <a:rPr lang="en-ID"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25" dirty="0" err="1">
                <a:solidFill>
                  <a:srgbClr val="2C2925"/>
                </a:solidFill>
                <a:latin typeface="Verdana"/>
                <a:cs typeface="Verdana"/>
              </a:rPr>
              <a:t>lanskap</a:t>
            </a:r>
            <a:r>
              <a:rPr lang="en-ID"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40" dirty="0" err="1">
                <a:solidFill>
                  <a:srgbClr val="2C2925"/>
                </a:solidFill>
                <a:latin typeface="Verdana"/>
                <a:cs typeface="Verdana"/>
              </a:rPr>
              <a:t>komunikasi</a:t>
            </a:r>
            <a:r>
              <a:rPr lang="en-ID"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3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lang="en-ID"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dirty="0" err="1">
                <a:solidFill>
                  <a:srgbClr val="2C2925"/>
                </a:solidFill>
                <a:latin typeface="Verdana"/>
                <a:cs typeface="Verdana"/>
              </a:rPr>
              <a:t>secara</a:t>
            </a:r>
            <a:r>
              <a:rPr lang="en-ID"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45" dirty="0">
                <a:solidFill>
                  <a:srgbClr val="2C2925"/>
                </a:solidFill>
                <a:latin typeface="Verdana"/>
                <a:cs typeface="Verdana"/>
              </a:rPr>
              <a:t>dramatis. </a:t>
            </a:r>
            <a:r>
              <a:rPr lang="en-ID" sz="2000" dirty="0">
                <a:solidFill>
                  <a:srgbClr val="2C2925"/>
                </a:solidFill>
                <a:latin typeface="Verdana"/>
                <a:cs typeface="Verdana"/>
              </a:rPr>
              <a:t>Media</a:t>
            </a:r>
            <a:r>
              <a:rPr lang="en-ID"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10" dirty="0" err="1">
                <a:solidFill>
                  <a:srgbClr val="2C2925"/>
                </a:solidFill>
                <a:latin typeface="Verdana"/>
                <a:cs typeface="Verdana"/>
              </a:rPr>
              <a:t>sosial</a:t>
            </a:r>
            <a:r>
              <a:rPr lang="en-ID"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35" dirty="0" err="1">
                <a:solidFill>
                  <a:srgbClr val="2C2925"/>
                </a:solidFill>
                <a:latin typeface="Verdana"/>
                <a:cs typeface="Verdana"/>
              </a:rPr>
              <a:t>menawarkan</a:t>
            </a:r>
            <a:r>
              <a:rPr lang="en-ID"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35" dirty="0" err="1">
                <a:solidFill>
                  <a:srgbClr val="2C2925"/>
                </a:solidFill>
                <a:latin typeface="Verdana"/>
                <a:cs typeface="Verdana"/>
              </a:rPr>
              <a:t>konektivitas</a:t>
            </a:r>
            <a:r>
              <a:rPr lang="en-ID"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lang="en-ID"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30" dirty="0" err="1">
                <a:solidFill>
                  <a:srgbClr val="2C2925"/>
                </a:solidFill>
                <a:latin typeface="Verdana"/>
                <a:cs typeface="Verdana"/>
              </a:rPr>
              <a:t>belum</a:t>
            </a:r>
            <a:r>
              <a:rPr lang="en-ID"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10" dirty="0" err="1">
                <a:solidFill>
                  <a:srgbClr val="2C2925"/>
                </a:solidFill>
                <a:latin typeface="Verdana"/>
                <a:cs typeface="Verdana"/>
              </a:rPr>
              <a:t>pernah</a:t>
            </a:r>
            <a:r>
              <a:rPr lang="en-ID" sz="2000" spc="-1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10" dirty="0" err="1">
                <a:solidFill>
                  <a:srgbClr val="2C2925"/>
                </a:solidFill>
                <a:latin typeface="Verdana"/>
                <a:cs typeface="Verdana"/>
              </a:rPr>
              <a:t>ada</a:t>
            </a:r>
            <a:r>
              <a:rPr lang="en-ID" sz="20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35" dirty="0" err="1">
                <a:solidFill>
                  <a:srgbClr val="2C2925"/>
                </a:solidFill>
                <a:latin typeface="Verdana"/>
                <a:cs typeface="Verdana"/>
              </a:rPr>
              <a:t>sebelumnya</a:t>
            </a:r>
            <a:r>
              <a:rPr lang="en-ID" sz="2000" spc="-35" dirty="0">
                <a:solidFill>
                  <a:srgbClr val="2C2925"/>
                </a:solidFill>
                <a:latin typeface="Verdana"/>
                <a:cs typeface="Verdana"/>
              </a:rPr>
              <a:t>,</a:t>
            </a:r>
            <a:r>
              <a:rPr lang="en-ID"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40" dirty="0" err="1">
                <a:solidFill>
                  <a:srgbClr val="2C2925"/>
                </a:solidFill>
                <a:latin typeface="Verdana"/>
                <a:cs typeface="Verdana"/>
              </a:rPr>
              <a:t>namun</a:t>
            </a:r>
            <a:r>
              <a:rPr lang="en-ID"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45" dirty="0">
                <a:solidFill>
                  <a:srgbClr val="2C2925"/>
                </a:solidFill>
                <a:latin typeface="Verdana"/>
                <a:cs typeface="Verdana"/>
              </a:rPr>
              <a:t>juga</a:t>
            </a:r>
            <a:r>
              <a:rPr lang="en-ID" sz="20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35" dirty="0" err="1">
                <a:solidFill>
                  <a:srgbClr val="2C2925"/>
                </a:solidFill>
                <a:latin typeface="Verdana"/>
                <a:cs typeface="Verdana"/>
              </a:rPr>
              <a:t>memunculkan</a:t>
            </a:r>
            <a:r>
              <a:rPr lang="en-ID"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30" dirty="0" err="1">
                <a:solidFill>
                  <a:srgbClr val="2C2925"/>
                </a:solidFill>
                <a:latin typeface="Verdana"/>
                <a:cs typeface="Verdana"/>
              </a:rPr>
              <a:t>pertanyaan</a:t>
            </a:r>
            <a:r>
              <a:rPr lang="en-ID"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30" dirty="0" err="1">
                <a:solidFill>
                  <a:srgbClr val="2C2925"/>
                </a:solidFill>
                <a:latin typeface="Verdana"/>
                <a:cs typeface="Verdana"/>
              </a:rPr>
              <a:t>kritis</a:t>
            </a:r>
            <a:r>
              <a:rPr lang="en-ID"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35" dirty="0" err="1">
                <a:solidFill>
                  <a:srgbClr val="2C2925"/>
                </a:solidFill>
                <a:latin typeface="Verdana"/>
                <a:cs typeface="Verdana"/>
              </a:rPr>
              <a:t>tentang</a:t>
            </a:r>
            <a:r>
              <a:rPr lang="en-ID" sz="20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35" dirty="0" err="1">
                <a:solidFill>
                  <a:srgbClr val="2C2925"/>
                </a:solidFill>
                <a:latin typeface="Verdana"/>
                <a:cs typeface="Verdana"/>
              </a:rPr>
              <a:t>kualitas</a:t>
            </a:r>
            <a:r>
              <a:rPr lang="en-ID"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25" dirty="0" err="1">
                <a:solidFill>
                  <a:srgbClr val="2C2925"/>
                </a:solidFill>
                <a:latin typeface="Verdana"/>
                <a:cs typeface="Verdana"/>
              </a:rPr>
              <a:t>hubungan</a:t>
            </a:r>
            <a:r>
              <a:rPr lang="en-ID"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30" dirty="0" err="1">
                <a:solidFill>
                  <a:srgbClr val="2C2925"/>
                </a:solidFill>
                <a:latin typeface="Verdana"/>
                <a:cs typeface="Verdana"/>
              </a:rPr>
              <a:t>manusia</a:t>
            </a:r>
            <a:r>
              <a:rPr lang="en-ID" sz="20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10" dirty="0">
                <a:solidFill>
                  <a:srgbClr val="2C2925"/>
                </a:solidFill>
                <a:latin typeface="Verdana"/>
                <a:cs typeface="Verdana"/>
              </a:rPr>
              <a:t>di</a:t>
            </a:r>
            <a:r>
              <a:rPr lang="en-ID"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25" dirty="0">
                <a:solidFill>
                  <a:srgbClr val="2C2925"/>
                </a:solidFill>
                <a:latin typeface="Verdana"/>
                <a:cs typeface="Verdana"/>
              </a:rPr>
              <a:t>era</a:t>
            </a:r>
            <a:r>
              <a:rPr lang="en-ID"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lang="en-ID" sz="2000" spc="-10" dirty="0">
                <a:solidFill>
                  <a:srgbClr val="2C2925"/>
                </a:solidFill>
                <a:latin typeface="Verdana"/>
                <a:cs typeface="Verdana"/>
              </a:rPr>
              <a:t>digital.</a:t>
            </a:r>
            <a:endParaRPr lang="en-ID" sz="20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7382" y="4178381"/>
            <a:ext cx="4933950" cy="2371725"/>
            <a:chOff x="600075" y="2219324"/>
            <a:chExt cx="4933950" cy="2371725"/>
          </a:xfrm>
        </p:grpSpPr>
        <p:sp>
          <p:nvSpPr>
            <p:cNvPr id="5" name="object 5"/>
            <p:cNvSpPr/>
            <p:nvPr/>
          </p:nvSpPr>
          <p:spPr>
            <a:xfrm>
              <a:off x="609600" y="2228849"/>
              <a:ext cx="4914900" cy="2352675"/>
            </a:xfrm>
            <a:custGeom>
              <a:avLst/>
              <a:gdLst/>
              <a:ahLst/>
              <a:cxnLst/>
              <a:rect l="l" t="t" r="r" b="b"/>
              <a:pathLst>
                <a:path w="4914900" h="2352675">
                  <a:moveTo>
                    <a:pt x="0" y="2309698"/>
                  </a:moveTo>
                  <a:lnTo>
                    <a:pt x="0" y="42976"/>
                  </a:lnTo>
                  <a:lnTo>
                    <a:pt x="0" y="37287"/>
                  </a:lnTo>
                  <a:lnTo>
                    <a:pt x="1090" y="31800"/>
                  </a:lnTo>
                  <a:lnTo>
                    <a:pt x="26531" y="3263"/>
                  </a:lnTo>
                  <a:lnTo>
                    <a:pt x="37280" y="0"/>
                  </a:lnTo>
                  <a:lnTo>
                    <a:pt x="42981" y="0"/>
                  </a:lnTo>
                  <a:lnTo>
                    <a:pt x="4871923" y="0"/>
                  </a:lnTo>
                  <a:lnTo>
                    <a:pt x="4877612" y="0"/>
                  </a:lnTo>
                  <a:lnTo>
                    <a:pt x="4883099" y="1092"/>
                  </a:lnTo>
                  <a:lnTo>
                    <a:pt x="4911623" y="26530"/>
                  </a:lnTo>
                  <a:lnTo>
                    <a:pt x="4913807" y="31800"/>
                  </a:lnTo>
                  <a:lnTo>
                    <a:pt x="4914900" y="37287"/>
                  </a:lnTo>
                  <a:lnTo>
                    <a:pt x="4914900" y="42976"/>
                  </a:lnTo>
                  <a:lnTo>
                    <a:pt x="4914900" y="2309698"/>
                  </a:lnTo>
                  <a:lnTo>
                    <a:pt x="4914900" y="2315387"/>
                  </a:lnTo>
                  <a:lnTo>
                    <a:pt x="4913807" y="2320874"/>
                  </a:lnTo>
                  <a:lnTo>
                    <a:pt x="4911623" y="2326144"/>
                  </a:lnTo>
                  <a:lnTo>
                    <a:pt x="4909451" y="2331402"/>
                  </a:lnTo>
                  <a:lnTo>
                    <a:pt x="4877612" y="2352675"/>
                  </a:lnTo>
                  <a:lnTo>
                    <a:pt x="4871923" y="2352675"/>
                  </a:lnTo>
                  <a:lnTo>
                    <a:pt x="42981" y="2352675"/>
                  </a:lnTo>
                  <a:lnTo>
                    <a:pt x="37280" y="2352675"/>
                  </a:lnTo>
                  <a:lnTo>
                    <a:pt x="31799" y="2351582"/>
                  </a:lnTo>
                  <a:lnTo>
                    <a:pt x="3268" y="2326144"/>
                  </a:lnTo>
                  <a:lnTo>
                    <a:pt x="0" y="2315387"/>
                  </a:lnTo>
                  <a:lnTo>
                    <a:pt x="0" y="2309698"/>
                  </a:lnTo>
                  <a:close/>
                </a:path>
              </a:pathLst>
            </a:custGeom>
            <a:ln w="19050">
              <a:solidFill>
                <a:srgbClr val="F8EC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0575" y="2914649"/>
              <a:ext cx="47625" cy="1409700"/>
            </a:xfrm>
            <a:custGeom>
              <a:avLst/>
              <a:gdLst/>
              <a:ahLst/>
              <a:cxnLst/>
              <a:rect l="l" t="t" r="r" b="b"/>
              <a:pathLst>
                <a:path w="47625" h="1409700">
                  <a:moveTo>
                    <a:pt x="47625" y="1382725"/>
                  </a:moveTo>
                  <a:lnTo>
                    <a:pt x="26962" y="1362075"/>
                  </a:lnTo>
                  <a:lnTo>
                    <a:pt x="20650" y="1362075"/>
                  </a:lnTo>
                  <a:lnTo>
                    <a:pt x="0" y="1382725"/>
                  </a:lnTo>
                  <a:lnTo>
                    <a:pt x="0" y="1389049"/>
                  </a:lnTo>
                  <a:lnTo>
                    <a:pt x="20650" y="1409700"/>
                  </a:lnTo>
                  <a:lnTo>
                    <a:pt x="26962" y="1409700"/>
                  </a:lnTo>
                  <a:lnTo>
                    <a:pt x="47625" y="1389049"/>
                  </a:lnTo>
                  <a:lnTo>
                    <a:pt x="47625" y="1385887"/>
                  </a:lnTo>
                  <a:lnTo>
                    <a:pt x="47625" y="1382725"/>
                  </a:lnTo>
                  <a:close/>
                </a:path>
                <a:path w="47625" h="1409700">
                  <a:moveTo>
                    <a:pt x="47625" y="1087450"/>
                  </a:moveTo>
                  <a:lnTo>
                    <a:pt x="26962" y="1066800"/>
                  </a:lnTo>
                  <a:lnTo>
                    <a:pt x="20650" y="1066800"/>
                  </a:lnTo>
                  <a:lnTo>
                    <a:pt x="0" y="1087450"/>
                  </a:lnTo>
                  <a:lnTo>
                    <a:pt x="0" y="1093774"/>
                  </a:lnTo>
                  <a:lnTo>
                    <a:pt x="20650" y="1114425"/>
                  </a:lnTo>
                  <a:lnTo>
                    <a:pt x="26962" y="1114425"/>
                  </a:lnTo>
                  <a:lnTo>
                    <a:pt x="47625" y="1093774"/>
                  </a:lnTo>
                  <a:lnTo>
                    <a:pt x="47625" y="1090612"/>
                  </a:lnTo>
                  <a:lnTo>
                    <a:pt x="47625" y="1087450"/>
                  </a:lnTo>
                  <a:close/>
                </a:path>
                <a:path w="47625" h="1409700">
                  <a:moveTo>
                    <a:pt x="47625" y="554050"/>
                  </a:moveTo>
                  <a:lnTo>
                    <a:pt x="26962" y="533412"/>
                  </a:lnTo>
                  <a:lnTo>
                    <a:pt x="20650" y="533412"/>
                  </a:lnTo>
                  <a:lnTo>
                    <a:pt x="0" y="554050"/>
                  </a:lnTo>
                  <a:lnTo>
                    <a:pt x="0" y="560374"/>
                  </a:lnTo>
                  <a:lnTo>
                    <a:pt x="20650" y="581037"/>
                  </a:lnTo>
                  <a:lnTo>
                    <a:pt x="26962" y="581037"/>
                  </a:lnTo>
                  <a:lnTo>
                    <a:pt x="47625" y="560374"/>
                  </a:lnTo>
                  <a:lnTo>
                    <a:pt x="47625" y="557225"/>
                  </a:lnTo>
                  <a:lnTo>
                    <a:pt x="47625" y="554050"/>
                  </a:lnTo>
                  <a:close/>
                </a:path>
                <a:path w="47625" h="1409700">
                  <a:moveTo>
                    <a:pt x="47625" y="20650"/>
                  </a:moveTo>
                  <a:lnTo>
                    <a:pt x="26962" y="0"/>
                  </a:lnTo>
                  <a:lnTo>
                    <a:pt x="20650" y="0"/>
                  </a:lnTo>
                  <a:lnTo>
                    <a:pt x="0" y="20650"/>
                  </a:lnTo>
                  <a:lnTo>
                    <a:pt x="0" y="26974"/>
                  </a:lnTo>
                  <a:lnTo>
                    <a:pt x="20650" y="47625"/>
                  </a:lnTo>
                  <a:lnTo>
                    <a:pt x="26962" y="47625"/>
                  </a:lnTo>
                  <a:lnTo>
                    <a:pt x="47625" y="26974"/>
                  </a:lnTo>
                  <a:lnTo>
                    <a:pt x="47625" y="23812"/>
                  </a:lnTo>
                  <a:lnTo>
                    <a:pt x="47625" y="20650"/>
                  </a:lnTo>
                  <a:close/>
                </a:path>
              </a:pathLst>
            </a:custGeom>
            <a:solidFill>
              <a:srgbClr val="2C2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71439" y="4158146"/>
            <a:ext cx="4511040" cy="22721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50" b="1" spc="45" dirty="0">
                <a:solidFill>
                  <a:srgbClr val="2C2925"/>
                </a:solidFill>
                <a:latin typeface="Trebuchet MS"/>
                <a:cs typeface="Trebuchet MS"/>
              </a:rPr>
              <a:t>Peluang</a:t>
            </a:r>
            <a:endParaRPr sz="1750" dirty="0">
              <a:latin typeface="Trebuchet MS"/>
              <a:cs typeface="Trebuchet MS"/>
            </a:endParaRPr>
          </a:p>
          <a:p>
            <a:pPr marL="252095" marR="399415">
              <a:lnSpc>
                <a:spcPct val="141300"/>
              </a:lnSpc>
              <a:spcBef>
                <a:spcPts val="1005"/>
              </a:spcBef>
            </a:pPr>
            <a:r>
              <a:rPr sz="1200" b="1" dirty="0">
                <a:solidFill>
                  <a:srgbClr val="2C2925"/>
                </a:solidFill>
                <a:latin typeface="Tahoma"/>
                <a:cs typeface="Tahoma"/>
              </a:rPr>
              <a:t>Jangkauan</a:t>
            </a:r>
            <a:r>
              <a:rPr sz="1200" b="1" spc="-50" dirty="0">
                <a:solidFill>
                  <a:srgbClr val="2C2925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C2925"/>
                </a:solidFill>
                <a:latin typeface="Tahoma"/>
                <a:cs typeface="Tahoma"/>
              </a:rPr>
              <a:t>Global: </a:t>
            </a:r>
            <a:r>
              <a:rPr sz="1200" spc="-25" dirty="0">
                <a:solidFill>
                  <a:srgbClr val="2C2925"/>
                </a:solidFill>
                <a:latin typeface="Verdana"/>
                <a:cs typeface="Verdana"/>
              </a:rPr>
              <a:t>Terhubung</a:t>
            </a:r>
            <a:r>
              <a:rPr sz="12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2C2925"/>
                </a:solidFill>
                <a:latin typeface="Verdana"/>
                <a:cs typeface="Verdana"/>
              </a:rPr>
              <a:t>dengan</a:t>
            </a:r>
            <a:r>
              <a:rPr sz="120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2C2925"/>
                </a:solidFill>
                <a:latin typeface="Verdana"/>
                <a:cs typeface="Verdana"/>
              </a:rPr>
              <a:t>jutaan</a:t>
            </a:r>
            <a:r>
              <a:rPr sz="12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2C2925"/>
                </a:solidFill>
                <a:latin typeface="Verdana"/>
                <a:cs typeface="Verdana"/>
              </a:rPr>
              <a:t>orang</a:t>
            </a:r>
            <a:r>
              <a:rPr sz="120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2C2925"/>
                </a:solidFill>
                <a:latin typeface="Verdana"/>
                <a:cs typeface="Verdana"/>
              </a:rPr>
              <a:t>di seluruh</a:t>
            </a:r>
            <a:r>
              <a:rPr sz="12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2C2925"/>
                </a:solidFill>
                <a:latin typeface="Verdana"/>
                <a:cs typeface="Verdana"/>
              </a:rPr>
              <a:t>dunia</a:t>
            </a:r>
            <a:endParaRPr sz="1200" dirty="0">
              <a:latin typeface="Verdana"/>
              <a:cs typeface="Verdana"/>
            </a:endParaRPr>
          </a:p>
          <a:p>
            <a:pPr marL="252095" marR="147955">
              <a:lnSpc>
                <a:spcPct val="135900"/>
              </a:lnSpc>
              <a:spcBef>
                <a:spcPts val="375"/>
              </a:spcBef>
            </a:pPr>
            <a:r>
              <a:rPr sz="1200" b="1" dirty="0">
                <a:solidFill>
                  <a:srgbClr val="2C2925"/>
                </a:solidFill>
                <a:latin typeface="Tahoma"/>
                <a:cs typeface="Tahoma"/>
              </a:rPr>
              <a:t>Akses</a:t>
            </a:r>
            <a:r>
              <a:rPr sz="1200" b="1" spc="-10" dirty="0">
                <a:solidFill>
                  <a:srgbClr val="2C2925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2C2925"/>
                </a:solidFill>
                <a:latin typeface="Tahoma"/>
                <a:cs typeface="Tahoma"/>
              </a:rPr>
              <a:t>Informasi:</a:t>
            </a:r>
            <a:r>
              <a:rPr sz="1200" b="1" spc="60" dirty="0">
                <a:solidFill>
                  <a:srgbClr val="2C2925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2C2925"/>
                </a:solidFill>
                <a:latin typeface="Verdana"/>
                <a:cs typeface="Verdana"/>
              </a:rPr>
              <a:t>Berbagi</a:t>
            </a:r>
            <a:r>
              <a:rPr sz="1200"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200"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2C2925"/>
                </a:solidFill>
                <a:latin typeface="Verdana"/>
                <a:cs typeface="Verdana"/>
              </a:rPr>
              <a:t>menerima</a:t>
            </a:r>
            <a:r>
              <a:rPr sz="1200" spc="-1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2C2925"/>
                </a:solidFill>
                <a:latin typeface="Verdana"/>
                <a:cs typeface="Verdana"/>
              </a:rPr>
              <a:t>informasi</a:t>
            </a:r>
            <a:r>
              <a:rPr sz="1200"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2C2925"/>
                </a:solidFill>
                <a:latin typeface="Verdana"/>
                <a:cs typeface="Verdana"/>
              </a:rPr>
              <a:t>secara </a:t>
            </a:r>
            <a:r>
              <a:rPr sz="1200" spc="-35" dirty="0">
                <a:solidFill>
                  <a:srgbClr val="2C2925"/>
                </a:solidFill>
                <a:latin typeface="Verdana"/>
                <a:cs typeface="Verdana"/>
              </a:rPr>
              <a:t>real-</a:t>
            </a:r>
            <a:r>
              <a:rPr sz="1200" spc="-20" dirty="0">
                <a:solidFill>
                  <a:srgbClr val="2C2925"/>
                </a:solidFill>
                <a:latin typeface="Verdana"/>
                <a:cs typeface="Verdana"/>
              </a:rPr>
              <a:t>time</a:t>
            </a:r>
            <a:endParaRPr sz="1200" dirty="0">
              <a:latin typeface="Verdana"/>
              <a:cs typeface="Verdana"/>
            </a:endParaRPr>
          </a:p>
          <a:p>
            <a:pPr marL="252095">
              <a:lnSpc>
                <a:spcPct val="100000"/>
              </a:lnSpc>
              <a:spcBef>
                <a:spcPts val="944"/>
              </a:spcBef>
            </a:pPr>
            <a:r>
              <a:rPr sz="1200" b="1" spc="-10" dirty="0">
                <a:solidFill>
                  <a:srgbClr val="2C2925"/>
                </a:solidFill>
                <a:latin typeface="Tahoma"/>
                <a:cs typeface="Tahoma"/>
              </a:rPr>
              <a:t>Networking:</a:t>
            </a:r>
            <a:r>
              <a:rPr sz="1200" b="1" spc="20" dirty="0">
                <a:solidFill>
                  <a:srgbClr val="2C2925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2C2925"/>
                </a:solidFill>
                <a:latin typeface="Verdana"/>
                <a:cs typeface="Verdana"/>
              </a:rPr>
              <a:t>Membangun</a:t>
            </a:r>
            <a:r>
              <a:rPr sz="12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2C2925"/>
                </a:solidFill>
                <a:latin typeface="Verdana"/>
                <a:cs typeface="Verdana"/>
              </a:rPr>
              <a:t>jaringan</a:t>
            </a:r>
            <a:r>
              <a:rPr sz="12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2C2925"/>
                </a:solidFill>
                <a:latin typeface="Verdana"/>
                <a:cs typeface="Verdana"/>
              </a:rPr>
              <a:t>profesional</a:t>
            </a:r>
            <a:r>
              <a:rPr sz="12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2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2C2925"/>
                </a:solidFill>
                <a:latin typeface="Verdana"/>
                <a:cs typeface="Verdana"/>
              </a:rPr>
              <a:t>personal</a:t>
            </a:r>
            <a:endParaRPr sz="1200" dirty="0">
              <a:latin typeface="Verdana"/>
              <a:cs typeface="Verdana"/>
            </a:endParaRPr>
          </a:p>
          <a:p>
            <a:pPr marL="252095">
              <a:lnSpc>
                <a:spcPct val="100000"/>
              </a:lnSpc>
              <a:spcBef>
                <a:spcPts val="944"/>
              </a:spcBef>
            </a:pPr>
            <a:r>
              <a:rPr sz="1200" b="1" spc="-25" dirty="0">
                <a:solidFill>
                  <a:srgbClr val="2C2925"/>
                </a:solidFill>
                <a:latin typeface="Tahoma"/>
                <a:cs typeface="Tahoma"/>
              </a:rPr>
              <a:t>Platform</a:t>
            </a:r>
            <a:r>
              <a:rPr sz="1200" b="1" spc="-45" dirty="0">
                <a:solidFill>
                  <a:srgbClr val="2C2925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C2925"/>
                </a:solidFill>
                <a:latin typeface="Tahoma"/>
                <a:cs typeface="Tahoma"/>
              </a:rPr>
              <a:t>Ekspresi:</a:t>
            </a:r>
            <a:r>
              <a:rPr sz="1200" b="1" spc="15" dirty="0">
                <a:solidFill>
                  <a:srgbClr val="2C2925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2C2925"/>
                </a:solidFill>
                <a:latin typeface="Verdana"/>
                <a:cs typeface="Verdana"/>
              </a:rPr>
              <a:t>Menyuarakan</a:t>
            </a:r>
            <a:r>
              <a:rPr sz="12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2C2925"/>
                </a:solidFill>
                <a:latin typeface="Verdana"/>
                <a:cs typeface="Verdana"/>
              </a:rPr>
              <a:t>ide</a:t>
            </a:r>
            <a:r>
              <a:rPr sz="12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2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2C2925"/>
                </a:solidFill>
                <a:latin typeface="Verdana"/>
                <a:cs typeface="Verdana"/>
              </a:rPr>
              <a:t>kreativitas</a:t>
            </a:r>
            <a:endParaRPr sz="1200" dirty="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88195" y="4274965"/>
            <a:ext cx="4982817" cy="2265616"/>
            <a:chOff x="5886450" y="2219324"/>
            <a:chExt cx="4953000" cy="1885950"/>
          </a:xfrm>
        </p:grpSpPr>
        <p:sp>
          <p:nvSpPr>
            <p:cNvPr id="9" name="object 9"/>
            <p:cNvSpPr/>
            <p:nvPr/>
          </p:nvSpPr>
          <p:spPr>
            <a:xfrm>
              <a:off x="5886450" y="2219324"/>
              <a:ext cx="4953000" cy="1886585"/>
            </a:xfrm>
            <a:custGeom>
              <a:avLst/>
              <a:gdLst/>
              <a:ahLst/>
              <a:cxnLst/>
              <a:rect l="l" t="t" r="r" b="b"/>
              <a:pathLst>
                <a:path w="4953000" h="1886585">
                  <a:moveTo>
                    <a:pt x="4952987" y="45554"/>
                  </a:moveTo>
                  <a:lnTo>
                    <a:pt x="4951654" y="38862"/>
                  </a:lnTo>
                  <a:lnTo>
                    <a:pt x="4946320" y="25996"/>
                  </a:lnTo>
                  <a:lnTo>
                    <a:pt x="4942535" y="20320"/>
                  </a:lnTo>
                  <a:lnTo>
                    <a:pt x="4938077" y="15875"/>
                  </a:lnTo>
                  <a:lnTo>
                    <a:pt x="4937607" y="15392"/>
                  </a:lnTo>
                  <a:lnTo>
                    <a:pt x="4933937" y="11722"/>
                  </a:lnTo>
                  <a:lnTo>
                    <a:pt x="4933937" y="52514"/>
                  </a:lnTo>
                  <a:lnTo>
                    <a:pt x="4933937" y="1833460"/>
                  </a:lnTo>
                  <a:lnTo>
                    <a:pt x="4933327" y="1840128"/>
                  </a:lnTo>
                  <a:lnTo>
                    <a:pt x="4900485" y="1866912"/>
                  </a:lnTo>
                  <a:lnTo>
                    <a:pt x="95237" y="1866912"/>
                  </a:lnTo>
                  <a:lnTo>
                    <a:pt x="87731" y="1866633"/>
                  </a:lnTo>
                  <a:lnTo>
                    <a:pt x="80378" y="1865820"/>
                  </a:lnTo>
                  <a:lnTo>
                    <a:pt x="76200" y="1865045"/>
                  </a:lnTo>
                  <a:lnTo>
                    <a:pt x="76200" y="20929"/>
                  </a:lnTo>
                  <a:lnTo>
                    <a:pt x="80378" y="20142"/>
                  </a:lnTo>
                  <a:lnTo>
                    <a:pt x="87731" y="19329"/>
                  </a:lnTo>
                  <a:lnTo>
                    <a:pt x="95237" y="19062"/>
                  </a:lnTo>
                  <a:lnTo>
                    <a:pt x="4900485" y="19062"/>
                  </a:lnTo>
                  <a:lnTo>
                    <a:pt x="4933239" y="45554"/>
                  </a:lnTo>
                  <a:lnTo>
                    <a:pt x="4933327" y="45834"/>
                  </a:lnTo>
                  <a:lnTo>
                    <a:pt x="4933937" y="52514"/>
                  </a:lnTo>
                  <a:lnTo>
                    <a:pt x="4933937" y="11722"/>
                  </a:lnTo>
                  <a:lnTo>
                    <a:pt x="4932680" y="10464"/>
                  </a:lnTo>
                  <a:lnTo>
                    <a:pt x="4927003" y="6667"/>
                  </a:lnTo>
                  <a:lnTo>
                    <a:pt x="4914684" y="1562"/>
                  </a:lnTo>
                  <a:lnTo>
                    <a:pt x="4915255" y="1562"/>
                  </a:lnTo>
                  <a:lnTo>
                    <a:pt x="4907445" y="12"/>
                  </a:lnTo>
                  <a:lnTo>
                    <a:pt x="95237" y="12"/>
                  </a:lnTo>
                  <a:lnTo>
                    <a:pt x="87731" y="368"/>
                  </a:lnTo>
                  <a:lnTo>
                    <a:pt x="79654" y="1562"/>
                  </a:lnTo>
                  <a:lnTo>
                    <a:pt x="79946" y="1562"/>
                  </a:lnTo>
                  <a:lnTo>
                    <a:pt x="76200" y="2501"/>
                  </a:lnTo>
                  <a:lnTo>
                    <a:pt x="76200" y="0"/>
                  </a:lnTo>
                  <a:lnTo>
                    <a:pt x="49060" y="0"/>
                  </a:lnTo>
                  <a:lnTo>
                    <a:pt x="12928" y="17818"/>
                  </a:lnTo>
                  <a:lnTo>
                    <a:pt x="0" y="49060"/>
                  </a:lnTo>
                  <a:lnTo>
                    <a:pt x="0" y="1833448"/>
                  </a:lnTo>
                  <a:lnTo>
                    <a:pt x="0" y="1836889"/>
                  </a:lnTo>
                  <a:lnTo>
                    <a:pt x="17818" y="1873008"/>
                  </a:lnTo>
                  <a:lnTo>
                    <a:pt x="42265" y="1884934"/>
                  </a:lnTo>
                  <a:lnTo>
                    <a:pt x="45631" y="1885619"/>
                  </a:lnTo>
                  <a:lnTo>
                    <a:pt x="49060" y="1885950"/>
                  </a:lnTo>
                  <a:lnTo>
                    <a:pt x="76200" y="1885950"/>
                  </a:lnTo>
                  <a:lnTo>
                    <a:pt x="76200" y="1883473"/>
                  </a:lnTo>
                  <a:lnTo>
                    <a:pt x="80835" y="1884629"/>
                  </a:lnTo>
                  <a:lnTo>
                    <a:pt x="81153" y="1884629"/>
                  </a:lnTo>
                  <a:lnTo>
                    <a:pt x="87731" y="1885594"/>
                  </a:lnTo>
                  <a:lnTo>
                    <a:pt x="95237" y="1885962"/>
                  </a:lnTo>
                  <a:lnTo>
                    <a:pt x="4907445" y="1885962"/>
                  </a:lnTo>
                  <a:lnTo>
                    <a:pt x="4914138" y="1884629"/>
                  </a:lnTo>
                  <a:lnTo>
                    <a:pt x="4927003" y="1879295"/>
                  </a:lnTo>
                  <a:lnTo>
                    <a:pt x="4932680" y="1875510"/>
                  </a:lnTo>
                  <a:lnTo>
                    <a:pt x="4937607" y="1870583"/>
                  </a:lnTo>
                  <a:lnTo>
                    <a:pt x="4938090" y="1870100"/>
                  </a:lnTo>
                  <a:lnTo>
                    <a:pt x="4942535" y="1865655"/>
                  </a:lnTo>
                  <a:lnTo>
                    <a:pt x="4946320" y="1859978"/>
                  </a:lnTo>
                  <a:lnTo>
                    <a:pt x="4951654" y="1847113"/>
                  </a:lnTo>
                  <a:lnTo>
                    <a:pt x="4952987" y="1840420"/>
                  </a:lnTo>
                  <a:lnTo>
                    <a:pt x="4952987" y="45554"/>
                  </a:lnTo>
                  <a:close/>
                </a:path>
              </a:pathLst>
            </a:custGeom>
            <a:solidFill>
              <a:srgbClr val="E7B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53150" y="2914649"/>
              <a:ext cx="47625" cy="924560"/>
            </a:xfrm>
            <a:custGeom>
              <a:avLst/>
              <a:gdLst/>
              <a:ahLst/>
              <a:cxnLst/>
              <a:rect l="l" t="t" r="r" b="b"/>
              <a:pathLst>
                <a:path w="47625" h="924560">
                  <a:moveTo>
                    <a:pt x="47625" y="896950"/>
                  </a:moveTo>
                  <a:lnTo>
                    <a:pt x="26949" y="876312"/>
                  </a:lnTo>
                  <a:lnTo>
                    <a:pt x="20650" y="876312"/>
                  </a:lnTo>
                  <a:lnTo>
                    <a:pt x="0" y="896950"/>
                  </a:lnTo>
                  <a:lnTo>
                    <a:pt x="0" y="903274"/>
                  </a:lnTo>
                  <a:lnTo>
                    <a:pt x="20650" y="923937"/>
                  </a:lnTo>
                  <a:lnTo>
                    <a:pt x="26949" y="923937"/>
                  </a:lnTo>
                  <a:lnTo>
                    <a:pt x="47625" y="903274"/>
                  </a:lnTo>
                  <a:lnTo>
                    <a:pt x="47625" y="900125"/>
                  </a:lnTo>
                  <a:lnTo>
                    <a:pt x="47625" y="896950"/>
                  </a:lnTo>
                  <a:close/>
                </a:path>
                <a:path w="47625" h="924560">
                  <a:moveTo>
                    <a:pt x="47625" y="611200"/>
                  </a:moveTo>
                  <a:lnTo>
                    <a:pt x="26949" y="590562"/>
                  </a:lnTo>
                  <a:lnTo>
                    <a:pt x="20650" y="590562"/>
                  </a:lnTo>
                  <a:lnTo>
                    <a:pt x="0" y="611200"/>
                  </a:lnTo>
                  <a:lnTo>
                    <a:pt x="0" y="617524"/>
                  </a:lnTo>
                  <a:lnTo>
                    <a:pt x="20650" y="638187"/>
                  </a:lnTo>
                  <a:lnTo>
                    <a:pt x="26949" y="638187"/>
                  </a:lnTo>
                  <a:lnTo>
                    <a:pt x="47625" y="617524"/>
                  </a:lnTo>
                  <a:lnTo>
                    <a:pt x="47625" y="614375"/>
                  </a:lnTo>
                  <a:lnTo>
                    <a:pt x="47625" y="611200"/>
                  </a:lnTo>
                  <a:close/>
                </a:path>
                <a:path w="47625" h="924560">
                  <a:moveTo>
                    <a:pt x="47625" y="315925"/>
                  </a:moveTo>
                  <a:lnTo>
                    <a:pt x="26949" y="295287"/>
                  </a:lnTo>
                  <a:lnTo>
                    <a:pt x="20650" y="295287"/>
                  </a:lnTo>
                  <a:lnTo>
                    <a:pt x="0" y="315925"/>
                  </a:lnTo>
                  <a:lnTo>
                    <a:pt x="0" y="322249"/>
                  </a:lnTo>
                  <a:lnTo>
                    <a:pt x="20650" y="342912"/>
                  </a:lnTo>
                  <a:lnTo>
                    <a:pt x="26949" y="342912"/>
                  </a:lnTo>
                  <a:lnTo>
                    <a:pt x="47625" y="322249"/>
                  </a:lnTo>
                  <a:lnTo>
                    <a:pt x="47625" y="319100"/>
                  </a:lnTo>
                  <a:lnTo>
                    <a:pt x="47625" y="315925"/>
                  </a:lnTo>
                  <a:close/>
                </a:path>
                <a:path w="47625" h="924560">
                  <a:moveTo>
                    <a:pt x="47625" y="20650"/>
                  </a:moveTo>
                  <a:lnTo>
                    <a:pt x="26949" y="0"/>
                  </a:lnTo>
                  <a:lnTo>
                    <a:pt x="20650" y="0"/>
                  </a:lnTo>
                  <a:lnTo>
                    <a:pt x="0" y="20650"/>
                  </a:lnTo>
                  <a:lnTo>
                    <a:pt x="0" y="26974"/>
                  </a:lnTo>
                  <a:lnTo>
                    <a:pt x="20650" y="47625"/>
                  </a:lnTo>
                  <a:lnTo>
                    <a:pt x="26949" y="47625"/>
                  </a:lnTo>
                  <a:lnTo>
                    <a:pt x="47625" y="26974"/>
                  </a:lnTo>
                  <a:lnTo>
                    <a:pt x="47625" y="23812"/>
                  </a:lnTo>
                  <a:lnTo>
                    <a:pt x="47625" y="20650"/>
                  </a:lnTo>
                  <a:close/>
                </a:path>
              </a:pathLst>
            </a:custGeom>
            <a:solidFill>
              <a:srgbClr val="2C2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50333" y="4673459"/>
            <a:ext cx="4311650" cy="1547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50" b="1" spc="-10" dirty="0">
                <a:solidFill>
                  <a:srgbClr val="2C2925"/>
                </a:solidFill>
                <a:latin typeface="Trebuchet MS"/>
                <a:cs typeface="Trebuchet MS"/>
              </a:rPr>
              <a:t>Tantangan</a:t>
            </a:r>
            <a:endParaRPr sz="1750" dirty="0">
              <a:latin typeface="Trebuchet MS"/>
              <a:cs typeface="Trebuchet MS"/>
            </a:endParaRPr>
          </a:p>
          <a:p>
            <a:pPr marL="252095" marR="5080">
              <a:lnSpc>
                <a:spcPct val="166700"/>
              </a:lnSpc>
              <a:spcBef>
                <a:spcPts val="655"/>
              </a:spcBef>
            </a:pPr>
            <a:r>
              <a:rPr sz="1150" b="1" spc="-10" dirty="0">
                <a:solidFill>
                  <a:srgbClr val="2C2925"/>
                </a:solidFill>
                <a:latin typeface="Tahoma"/>
                <a:cs typeface="Tahoma"/>
              </a:rPr>
              <a:t>Kedalaman</a:t>
            </a:r>
            <a:r>
              <a:rPr sz="1150" b="1" spc="-45" dirty="0">
                <a:solidFill>
                  <a:srgbClr val="2C2925"/>
                </a:solidFill>
                <a:latin typeface="Tahoma"/>
                <a:cs typeface="Tahoma"/>
              </a:rPr>
              <a:t> </a:t>
            </a:r>
            <a:r>
              <a:rPr sz="1150" b="1" dirty="0">
                <a:solidFill>
                  <a:srgbClr val="2C2925"/>
                </a:solidFill>
                <a:latin typeface="Tahoma"/>
                <a:cs typeface="Tahoma"/>
              </a:rPr>
              <a:t>Hubungan:</a:t>
            </a:r>
            <a:r>
              <a:rPr sz="1150" b="1" spc="5" dirty="0">
                <a:solidFill>
                  <a:srgbClr val="2C2925"/>
                </a:solidFill>
                <a:latin typeface="Tahoma"/>
                <a:cs typeface="Tahoma"/>
              </a:rPr>
              <a:t>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Risiko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hubungan</a:t>
            </a:r>
            <a:r>
              <a:rPr sz="115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 err="1">
                <a:solidFill>
                  <a:srgbClr val="2C2925"/>
                </a:solidFill>
                <a:latin typeface="Verdana"/>
                <a:cs typeface="Verdana"/>
              </a:rPr>
              <a:t>superfisial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b="1" dirty="0" err="1">
                <a:solidFill>
                  <a:srgbClr val="2C2925"/>
                </a:solidFill>
                <a:latin typeface="Tahoma"/>
                <a:cs typeface="Tahoma"/>
              </a:rPr>
              <a:t>Miskomunikasi</a:t>
            </a:r>
            <a:r>
              <a:rPr sz="1150" b="1" dirty="0">
                <a:solidFill>
                  <a:srgbClr val="2C2925"/>
                </a:solidFill>
                <a:latin typeface="Tahoma"/>
                <a:cs typeface="Tahoma"/>
              </a:rPr>
              <a:t>:</a:t>
            </a:r>
            <a:r>
              <a:rPr sz="1150" b="1" spc="25" dirty="0">
                <a:solidFill>
                  <a:srgbClr val="2C2925"/>
                </a:solidFill>
                <a:latin typeface="Tahoma"/>
                <a:cs typeface="Tahoma"/>
              </a:rPr>
              <a:t> 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Kehilangan</a:t>
            </a: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nuansa</a:t>
            </a: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nonverbal </a:t>
            </a:r>
            <a:r>
              <a:rPr sz="1150" b="1" dirty="0">
                <a:solidFill>
                  <a:srgbClr val="2C2925"/>
                </a:solidFill>
                <a:latin typeface="Tahoma"/>
                <a:cs typeface="Tahoma"/>
              </a:rPr>
              <a:t>Kecanduan</a:t>
            </a:r>
            <a:r>
              <a:rPr sz="1150" b="1" spc="-45" dirty="0">
                <a:solidFill>
                  <a:srgbClr val="2C2925"/>
                </a:solidFill>
                <a:latin typeface="Tahoma"/>
                <a:cs typeface="Tahoma"/>
              </a:rPr>
              <a:t> </a:t>
            </a:r>
            <a:r>
              <a:rPr sz="1150" b="1" spc="-20" dirty="0">
                <a:solidFill>
                  <a:srgbClr val="2C2925"/>
                </a:solidFill>
                <a:latin typeface="Tahoma"/>
                <a:cs typeface="Tahoma"/>
              </a:rPr>
              <a:t>Digital:</a:t>
            </a:r>
            <a:r>
              <a:rPr sz="1150" b="1" spc="20" dirty="0">
                <a:solidFill>
                  <a:srgbClr val="2C2925"/>
                </a:solidFill>
                <a:latin typeface="Tahoma"/>
                <a:cs typeface="Tahom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Gangguan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2C2925"/>
                </a:solidFill>
                <a:latin typeface="Verdana"/>
                <a:cs typeface="Verdana"/>
              </a:rPr>
              <a:t>pada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interaksi</a:t>
            </a:r>
            <a:r>
              <a:rPr sz="115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tatap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muka </a:t>
            </a:r>
            <a:r>
              <a:rPr sz="1150" b="1" dirty="0">
                <a:solidFill>
                  <a:srgbClr val="2C2925"/>
                </a:solidFill>
                <a:latin typeface="Tahoma"/>
                <a:cs typeface="Tahoma"/>
              </a:rPr>
              <a:t>Privasi:</a:t>
            </a:r>
            <a:r>
              <a:rPr sz="1150" b="1" spc="5" dirty="0">
                <a:solidFill>
                  <a:srgbClr val="2C2925"/>
                </a:solidFill>
                <a:latin typeface="Tahoma"/>
                <a:cs typeface="Tahoma"/>
              </a:rPr>
              <a:t> 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Batasan</a:t>
            </a:r>
            <a:r>
              <a:rPr sz="115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antara</a:t>
            </a:r>
            <a:r>
              <a:rPr sz="115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publik</a:t>
            </a:r>
            <a:r>
              <a:rPr sz="115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15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privat</a:t>
            </a:r>
            <a:r>
              <a:rPr sz="115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15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kabur</a:t>
            </a:r>
            <a:endParaRPr sz="1150" dirty="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56591" y="7110572"/>
            <a:ext cx="10229850" cy="876300"/>
            <a:chOff x="600075" y="4924425"/>
            <a:chExt cx="10229850" cy="876300"/>
          </a:xfrm>
        </p:grpSpPr>
        <p:sp>
          <p:nvSpPr>
            <p:cNvPr id="13" name="object 13"/>
            <p:cNvSpPr/>
            <p:nvPr/>
          </p:nvSpPr>
          <p:spPr>
            <a:xfrm>
              <a:off x="600075" y="4924425"/>
              <a:ext cx="10229850" cy="876300"/>
            </a:xfrm>
            <a:custGeom>
              <a:avLst/>
              <a:gdLst/>
              <a:ahLst/>
              <a:cxnLst/>
              <a:rect l="l" t="t" r="r" b="b"/>
              <a:pathLst>
                <a:path w="10229850" h="876300">
                  <a:moveTo>
                    <a:pt x="10180790" y="0"/>
                  </a:moveTo>
                  <a:lnTo>
                    <a:pt x="49058" y="0"/>
                  </a:lnTo>
                  <a:lnTo>
                    <a:pt x="45645" y="330"/>
                  </a:lnTo>
                  <a:lnTo>
                    <a:pt x="10765" y="20459"/>
                  </a:lnTo>
                  <a:lnTo>
                    <a:pt x="0" y="49060"/>
                  </a:lnTo>
                  <a:lnTo>
                    <a:pt x="0" y="823794"/>
                  </a:lnTo>
                  <a:lnTo>
                    <a:pt x="0" y="827242"/>
                  </a:lnTo>
                  <a:lnTo>
                    <a:pt x="17814" y="863357"/>
                  </a:lnTo>
                  <a:lnTo>
                    <a:pt x="49058" y="876301"/>
                  </a:lnTo>
                  <a:lnTo>
                    <a:pt x="10180790" y="876301"/>
                  </a:lnTo>
                  <a:lnTo>
                    <a:pt x="10216908" y="858481"/>
                  </a:lnTo>
                  <a:lnTo>
                    <a:pt x="10229850" y="827242"/>
                  </a:lnTo>
                  <a:lnTo>
                    <a:pt x="10229850" y="49060"/>
                  </a:lnTo>
                  <a:lnTo>
                    <a:pt x="10212032" y="12941"/>
                  </a:lnTo>
                  <a:lnTo>
                    <a:pt x="10184206" y="342"/>
                  </a:lnTo>
                  <a:lnTo>
                    <a:pt x="10180790" y="0"/>
                  </a:lnTo>
                  <a:close/>
                </a:path>
              </a:pathLst>
            </a:custGeom>
            <a:solidFill>
              <a:srgbClr val="F4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602" y="5162397"/>
              <a:ext cx="131267" cy="13127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61389" y="7058281"/>
            <a:ext cx="9507220" cy="8546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5900"/>
              </a:lnSpc>
              <a:spcBef>
                <a:spcPts val="90"/>
              </a:spcBef>
            </a:pPr>
            <a:r>
              <a:rPr sz="1400" b="1" dirty="0">
                <a:latin typeface="Tahoma"/>
                <a:cs typeface="Tahoma"/>
              </a:rPr>
              <a:t>Kunci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Keseimbangan:</a:t>
            </a:r>
            <a:r>
              <a:rPr sz="1400" b="1" spc="25" dirty="0">
                <a:latin typeface="Tahoma"/>
                <a:cs typeface="Tahoma"/>
              </a:rPr>
              <a:t> </a:t>
            </a:r>
            <a:r>
              <a:rPr sz="1400" spc="-25" dirty="0">
                <a:latin typeface="Verdana"/>
                <a:cs typeface="Verdana"/>
              </a:rPr>
              <a:t>Pentingnya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menjaga </a:t>
            </a:r>
            <a:r>
              <a:rPr sz="1400" spc="-35" dirty="0">
                <a:latin typeface="Verdana"/>
                <a:cs typeface="Verdana"/>
              </a:rPr>
              <a:t>kualitas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komunikasi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di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era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digital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dengan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tetap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memprioritaskan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interaksi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tatap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muka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yang </a:t>
            </a:r>
            <a:r>
              <a:rPr sz="1400" spc="-40" dirty="0">
                <a:latin typeface="Verdana"/>
                <a:cs typeface="Verdana"/>
              </a:rPr>
              <a:t>bermakna,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sambil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memanfaatkan </a:t>
            </a:r>
            <a:r>
              <a:rPr sz="1400" spc="-30" dirty="0">
                <a:latin typeface="Verdana"/>
                <a:cs typeface="Verdana"/>
              </a:rPr>
              <a:t>teknologi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sebagai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alat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pendukung,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bukan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pengganti.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403" y="603281"/>
            <a:ext cx="9414510" cy="1294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100"/>
              </a:lnSpc>
            </a:pPr>
            <a:r>
              <a:rPr sz="4050" spc="90" dirty="0"/>
              <a:t>Digitalisasi</a:t>
            </a:r>
            <a:r>
              <a:rPr sz="4050" spc="-240" dirty="0"/>
              <a:t> </a:t>
            </a:r>
            <a:r>
              <a:rPr sz="4050" spc="60" dirty="0"/>
              <a:t>Komunikasi:</a:t>
            </a:r>
            <a:r>
              <a:rPr sz="4050" spc="-240" dirty="0"/>
              <a:t> </a:t>
            </a:r>
            <a:r>
              <a:rPr sz="4050" spc="155" dirty="0"/>
              <a:t>Dua</a:t>
            </a:r>
            <a:r>
              <a:rPr sz="4050" spc="-240" dirty="0"/>
              <a:t> </a:t>
            </a:r>
            <a:r>
              <a:rPr sz="4050" spc="180" dirty="0"/>
              <a:t>Sisi</a:t>
            </a:r>
            <a:r>
              <a:rPr sz="4050" spc="-235" dirty="0"/>
              <a:t> </a:t>
            </a:r>
            <a:r>
              <a:rPr sz="4050" spc="235" dirty="0"/>
              <a:t>Mata </a:t>
            </a:r>
            <a:r>
              <a:rPr sz="4050" spc="180" dirty="0"/>
              <a:t>Uang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812403" y="1893304"/>
            <a:ext cx="9970770" cy="8546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5900"/>
              </a:lnSpc>
              <a:spcBef>
                <a:spcPts val="90"/>
              </a:spcBef>
            </a:pP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Teknologi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telah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membawa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kita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lebih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dekat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C2925"/>
                </a:solidFill>
                <a:latin typeface="Verdana"/>
                <a:cs typeface="Verdana"/>
              </a:rPr>
              <a:t>secara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virtual,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namun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ironisnya,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kadang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menjauhkan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kita </a:t>
            </a:r>
            <a:r>
              <a:rPr sz="1400" dirty="0">
                <a:solidFill>
                  <a:srgbClr val="2C2925"/>
                </a:solidFill>
                <a:latin typeface="Verdana"/>
                <a:cs typeface="Verdana"/>
              </a:rPr>
              <a:t>secara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emosional.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Tantangan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kita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adalah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memanfaatkan kekuatan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teknologi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tanpa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mengorbankan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kedalaman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hubungan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manusia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autentik.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0075" y="419099"/>
            <a:ext cx="19050" cy="2390775"/>
            <a:chOff x="600075" y="419099"/>
            <a:chExt cx="19050" cy="2390775"/>
          </a:xfrm>
        </p:grpSpPr>
        <p:sp>
          <p:nvSpPr>
            <p:cNvPr id="5" name="object 5"/>
            <p:cNvSpPr/>
            <p:nvPr/>
          </p:nvSpPr>
          <p:spPr>
            <a:xfrm>
              <a:off x="600075" y="419099"/>
              <a:ext cx="19050" cy="2390775"/>
            </a:xfrm>
            <a:custGeom>
              <a:avLst/>
              <a:gdLst/>
              <a:ahLst/>
              <a:cxnLst/>
              <a:rect l="l" t="t" r="r" b="b"/>
              <a:pathLst>
                <a:path w="19050" h="2390775">
                  <a:moveTo>
                    <a:pt x="19050" y="0"/>
                  </a:moveTo>
                  <a:lnTo>
                    <a:pt x="0" y="0"/>
                  </a:lnTo>
                  <a:lnTo>
                    <a:pt x="0" y="2390775"/>
                  </a:lnTo>
                  <a:lnTo>
                    <a:pt x="19050" y="239077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E7B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075" y="419099"/>
              <a:ext cx="19050" cy="2390775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116876" y="3007790"/>
            <a:ext cx="2259965" cy="2259965"/>
            <a:chOff x="1109736" y="3014736"/>
            <a:chExt cx="2259965" cy="225996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9736" y="3014736"/>
              <a:ext cx="2259663" cy="22596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3294" y="3019424"/>
              <a:ext cx="2241392" cy="225027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843341" y="3869975"/>
            <a:ext cx="79819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b="1" spc="170" dirty="0">
                <a:solidFill>
                  <a:srgbClr val="2C2925"/>
                </a:solidFill>
                <a:latin typeface="Trebuchet MS"/>
                <a:cs typeface="Trebuchet MS"/>
              </a:rPr>
              <a:t>73%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3875" y="5429124"/>
            <a:ext cx="2636520" cy="8957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5"/>
              </a:spcBef>
            </a:pPr>
            <a:r>
              <a:rPr sz="1600" b="1" spc="70" dirty="0">
                <a:solidFill>
                  <a:srgbClr val="2C2925"/>
                </a:solidFill>
                <a:latin typeface="Trebuchet MS"/>
                <a:cs typeface="Trebuchet MS"/>
              </a:rPr>
              <a:t>Pengguna</a:t>
            </a:r>
            <a:r>
              <a:rPr sz="1600" b="1" spc="-7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600" b="1" spc="75" dirty="0">
                <a:solidFill>
                  <a:srgbClr val="2C2925"/>
                </a:solidFill>
                <a:latin typeface="Trebuchet MS"/>
                <a:cs typeface="Trebuchet MS"/>
              </a:rPr>
              <a:t>Media</a:t>
            </a:r>
            <a:r>
              <a:rPr sz="1600" b="1" spc="-6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600" b="1" spc="60" dirty="0">
                <a:solidFill>
                  <a:srgbClr val="2C2925"/>
                </a:solidFill>
                <a:latin typeface="Trebuchet MS"/>
                <a:cs typeface="Trebuchet MS"/>
              </a:rPr>
              <a:t>Sosial</a:t>
            </a:r>
            <a:endParaRPr sz="16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110"/>
              </a:spcBef>
            </a:pP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Dari</a:t>
            </a:r>
            <a:r>
              <a:rPr sz="1600" spc="-7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populasi</a:t>
            </a:r>
            <a:r>
              <a:rPr sz="1600" spc="-7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global</a:t>
            </a:r>
            <a:r>
              <a:rPr sz="160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600" spc="-7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aktif</a:t>
            </a:r>
            <a:r>
              <a:rPr sz="160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online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86361" y="3014736"/>
            <a:ext cx="2259965" cy="2259965"/>
            <a:chOff x="4586361" y="3014736"/>
            <a:chExt cx="2259965" cy="225996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6361" y="3014736"/>
              <a:ext cx="2259663" cy="225965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6193" y="3019424"/>
              <a:ext cx="176009" cy="21388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433961" y="3869975"/>
            <a:ext cx="966839" cy="466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b="1" spc="-95" dirty="0">
                <a:solidFill>
                  <a:srgbClr val="2C2925"/>
                </a:solidFill>
                <a:latin typeface="Trebuchet MS"/>
                <a:cs typeface="Trebuchet MS"/>
              </a:rPr>
              <a:t>2.5</a:t>
            </a:r>
            <a:r>
              <a:rPr lang="en-US" sz="2950" b="1" spc="-95" dirty="0">
                <a:solidFill>
                  <a:srgbClr val="2C2925"/>
                </a:solidFill>
                <a:latin typeface="Trebuchet MS"/>
                <a:cs typeface="Trebuchet MS"/>
              </a:rPr>
              <a:t> %</a:t>
            </a:r>
            <a:endParaRPr sz="2950" dirty="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14328" y="5505451"/>
            <a:ext cx="107950" cy="12382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592933" y="5429124"/>
            <a:ext cx="2243455" cy="81111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  <a:tabLst>
                <a:tab pos="878205" algn="l"/>
              </a:tabLst>
            </a:pPr>
            <a:r>
              <a:rPr sz="1450" b="1" spc="-35" dirty="0">
                <a:solidFill>
                  <a:srgbClr val="2C2925"/>
                </a:solidFill>
                <a:latin typeface="Trebuchet MS"/>
                <a:cs typeface="Trebuchet MS"/>
              </a:rPr>
              <a:t>Jam</a:t>
            </a:r>
            <a:r>
              <a:rPr sz="1450" b="1" spc="-6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450" b="1" spc="-25" dirty="0">
                <a:solidFill>
                  <a:srgbClr val="2C2925"/>
                </a:solidFill>
                <a:latin typeface="Trebuchet MS"/>
                <a:cs typeface="Trebuchet MS"/>
              </a:rPr>
              <a:t>Per</a:t>
            </a:r>
            <a:r>
              <a:rPr sz="1450" b="1" dirty="0">
                <a:solidFill>
                  <a:srgbClr val="2C2925"/>
                </a:solidFill>
                <a:latin typeface="Trebuchet MS"/>
                <a:cs typeface="Trebuchet MS"/>
              </a:rPr>
              <a:t>	</a:t>
            </a:r>
            <a:r>
              <a:rPr sz="1450" b="1" spc="-25" dirty="0">
                <a:solidFill>
                  <a:srgbClr val="2C2925"/>
                </a:solidFill>
                <a:latin typeface="Trebuchet MS"/>
                <a:cs typeface="Trebuchet MS"/>
              </a:rPr>
              <a:t>ari</a:t>
            </a:r>
            <a:endParaRPr sz="145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110"/>
              </a:spcBef>
            </a:pP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Rata-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rata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waktu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di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media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sosial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053461" y="3014736"/>
            <a:ext cx="2259965" cy="2259965"/>
            <a:chOff x="8053461" y="3014736"/>
            <a:chExt cx="2259965" cy="225996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53461" y="3014736"/>
              <a:ext cx="2259663" cy="22596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83293" y="3019424"/>
              <a:ext cx="1125143" cy="203540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755215" y="3869975"/>
            <a:ext cx="86423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b="1" spc="350" dirty="0">
                <a:solidFill>
                  <a:srgbClr val="2C2925"/>
                </a:solidFill>
                <a:latin typeface="Trebuchet MS"/>
                <a:cs typeface="Trebuchet MS"/>
              </a:rPr>
              <a:t>40%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82051" y="5429124"/>
            <a:ext cx="2411095" cy="59567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450" b="1" spc="90" dirty="0">
                <a:solidFill>
                  <a:srgbClr val="2C2925"/>
                </a:solidFill>
                <a:latin typeface="Trebuchet MS"/>
                <a:cs typeface="Trebuchet MS"/>
              </a:rPr>
              <a:t>Merasa</a:t>
            </a:r>
            <a:r>
              <a:rPr sz="1450" b="1" spc="-7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450" b="1" spc="55" dirty="0">
                <a:solidFill>
                  <a:srgbClr val="2C2925"/>
                </a:solidFill>
                <a:latin typeface="Trebuchet MS"/>
                <a:cs typeface="Trebuchet MS"/>
              </a:rPr>
              <a:t>Kurang</a:t>
            </a:r>
            <a:r>
              <a:rPr sz="1450" b="1" spc="-7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450" b="1" spc="-10" dirty="0">
                <a:solidFill>
                  <a:srgbClr val="2C2925"/>
                </a:solidFill>
                <a:latin typeface="Trebuchet MS"/>
                <a:cs typeface="Trebuchet MS"/>
              </a:rPr>
              <a:t>Terhubung</a:t>
            </a:r>
            <a:endParaRPr sz="145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110"/>
              </a:spcBef>
            </a:pPr>
            <a:r>
              <a:rPr sz="1400" dirty="0">
                <a:solidFill>
                  <a:srgbClr val="2C2925"/>
                </a:solidFill>
                <a:latin typeface="Verdana"/>
                <a:cs typeface="Verdana"/>
              </a:rPr>
              <a:t>Meskipun</a:t>
            </a:r>
            <a:r>
              <a:rPr sz="1400"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selalu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online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0437" y="415925"/>
            <a:ext cx="4286250" cy="643864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00075" y="1171574"/>
            <a:ext cx="733425" cy="276225"/>
          </a:xfrm>
          <a:custGeom>
            <a:avLst/>
            <a:gdLst/>
            <a:ahLst/>
            <a:cxnLst/>
            <a:rect l="l" t="t" r="r" b="b"/>
            <a:pathLst>
              <a:path w="733425" h="276225">
                <a:moveTo>
                  <a:pt x="696988" y="0"/>
                </a:moveTo>
                <a:lnTo>
                  <a:pt x="36433" y="0"/>
                </a:lnTo>
                <a:lnTo>
                  <a:pt x="31075" y="1066"/>
                </a:lnTo>
                <a:lnTo>
                  <a:pt x="1066" y="31076"/>
                </a:lnTo>
                <a:lnTo>
                  <a:pt x="0" y="36436"/>
                </a:lnTo>
                <a:lnTo>
                  <a:pt x="0" y="234213"/>
                </a:lnTo>
                <a:lnTo>
                  <a:pt x="0" y="239788"/>
                </a:lnTo>
                <a:lnTo>
                  <a:pt x="31075" y="275158"/>
                </a:lnTo>
                <a:lnTo>
                  <a:pt x="36433" y="276225"/>
                </a:lnTo>
                <a:lnTo>
                  <a:pt x="696988" y="276225"/>
                </a:lnTo>
                <a:lnTo>
                  <a:pt x="732358" y="245148"/>
                </a:lnTo>
                <a:lnTo>
                  <a:pt x="733425" y="239788"/>
                </a:lnTo>
                <a:lnTo>
                  <a:pt x="733425" y="36436"/>
                </a:lnTo>
                <a:lnTo>
                  <a:pt x="702348" y="1066"/>
                </a:lnTo>
                <a:lnTo>
                  <a:pt x="696988" y="0"/>
                </a:lnTo>
                <a:close/>
              </a:path>
            </a:pathLst>
          </a:custGeom>
          <a:solidFill>
            <a:srgbClr val="EBC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7266" y="1219835"/>
            <a:ext cx="582930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50" dirty="0">
                <a:solidFill>
                  <a:srgbClr val="2C2925"/>
                </a:solidFill>
                <a:latin typeface="Verdana"/>
                <a:cs typeface="Verdana"/>
              </a:rPr>
              <a:t>BAGIAN</a:t>
            </a:r>
            <a:r>
              <a:rPr sz="9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950" spc="-50" dirty="0">
                <a:solidFill>
                  <a:srgbClr val="2C2925"/>
                </a:solidFill>
                <a:latin typeface="Verdana"/>
                <a:cs typeface="Verdana"/>
              </a:rPr>
              <a:t>5</a:t>
            </a:r>
            <a:endParaRPr sz="95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7374" y="1466056"/>
            <a:ext cx="4681855" cy="28022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ts val="7350"/>
              </a:lnSpc>
              <a:spcBef>
                <a:spcPts val="125"/>
              </a:spcBef>
            </a:pPr>
            <a:r>
              <a:rPr sz="5900" spc="135" dirty="0"/>
              <a:t>Strategi </a:t>
            </a:r>
            <a:r>
              <a:rPr sz="5900" spc="185" dirty="0"/>
              <a:t>Memperkuat</a:t>
            </a:r>
            <a:endParaRPr sz="5900" dirty="0"/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5900" spc="160" dirty="0"/>
              <a:t>Pengaruh</a:t>
            </a:r>
            <a:endParaRPr sz="5900" dirty="0"/>
          </a:p>
        </p:txBody>
      </p:sp>
      <p:sp>
        <p:nvSpPr>
          <p:cNvPr id="6" name="object 6"/>
          <p:cNvSpPr txBox="1"/>
          <p:nvPr/>
        </p:nvSpPr>
        <p:spPr>
          <a:xfrm>
            <a:off x="587374" y="4503578"/>
            <a:ext cx="5865495" cy="6401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35900"/>
              </a:lnSpc>
              <a:spcBef>
                <a:spcPts val="90"/>
              </a:spcBef>
            </a:pP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Membangun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mempertahankan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pengaruh interpersonal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kuat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memerlukan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strategi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5" dirty="0" err="1">
                <a:solidFill>
                  <a:srgbClr val="2C2925"/>
                </a:solidFill>
                <a:latin typeface="Verdana"/>
                <a:cs typeface="Verdana"/>
              </a:rPr>
              <a:t>konsisten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.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1085" y="419881"/>
            <a:ext cx="174624" cy="2063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477" y="305359"/>
            <a:ext cx="4933950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  <a:tabLst>
                <a:tab pos="3608704" algn="l"/>
              </a:tabLst>
            </a:pPr>
            <a:r>
              <a:rPr sz="2400" spc="65" dirty="0"/>
              <a:t>Strategi</a:t>
            </a:r>
            <a:r>
              <a:rPr sz="2400" spc="-110" dirty="0"/>
              <a:t> </a:t>
            </a:r>
            <a:r>
              <a:rPr lang="en-ID" sz="2400" spc="40" dirty="0"/>
              <a:t>P</a:t>
            </a:r>
            <a:r>
              <a:rPr sz="2400" spc="40" dirty="0" err="1"/>
              <a:t>emeliharaan</a:t>
            </a:r>
            <a:r>
              <a:rPr lang="en-ID" sz="2400" spc="40" dirty="0"/>
              <a:t>   </a:t>
            </a:r>
            <a:r>
              <a:rPr sz="2400" spc="90" dirty="0" err="1"/>
              <a:t>ubungan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480477" y="927859"/>
            <a:ext cx="9730323" cy="968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5200"/>
              </a:lnSpc>
              <a:spcBef>
                <a:spcPts val="95"/>
              </a:spcBef>
            </a:pP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Penelitian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menunjukkan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bahwa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pemeliharaan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 hubungan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yang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proaktif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adalah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kunci kepuasan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keberhasilan 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jangka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panjang.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Dua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strategi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berikut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terbukti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memiliki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korelasi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tertinggi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 dengan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kepuasan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dalam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hubungan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interpersonal.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9852" y="2079896"/>
            <a:ext cx="2395432" cy="23875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4066" y="4600792"/>
            <a:ext cx="4109085" cy="15651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2C2925"/>
                </a:solidFill>
                <a:latin typeface="Trebuchet MS"/>
                <a:cs typeface="Trebuchet MS"/>
              </a:rPr>
              <a:t>Positivity</a:t>
            </a:r>
            <a:r>
              <a:rPr sz="1600" b="1" spc="13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endParaRPr lang="en-US" sz="1600" b="1" spc="-10" dirty="0">
              <a:solidFill>
                <a:srgbClr val="2C2925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0" dirty="0" err="1">
                <a:solidFill>
                  <a:srgbClr val="2C2925"/>
                </a:solidFill>
                <a:latin typeface="Verdana"/>
                <a:cs typeface="Verdana"/>
              </a:rPr>
              <a:t>Mempertahankan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sikap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 positif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dan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optimis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dalam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interaksi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sehari-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hari. </a:t>
            </a:r>
            <a:r>
              <a:rPr sz="1400" spc="-80" dirty="0">
                <a:solidFill>
                  <a:srgbClr val="2C2925"/>
                </a:solidFill>
                <a:latin typeface="Verdana"/>
                <a:cs typeface="Verdana"/>
              </a:rPr>
              <a:t>Ini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mencakup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humor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tepat,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apresiasi,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fokus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pada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aspek- aspek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positif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dari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hubungan.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Positivity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menciptakan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lingkungan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yang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mendukung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pertumbuhan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kolaborasi.</a:t>
            </a:r>
            <a:endParaRPr sz="1400" dirty="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7000" y="1885717"/>
            <a:ext cx="2395432" cy="23875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972923" y="4581979"/>
            <a:ext cx="4146550" cy="15651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70" dirty="0">
                <a:solidFill>
                  <a:srgbClr val="2C2925"/>
                </a:solidFill>
                <a:latin typeface="Trebuchet MS"/>
                <a:cs typeface="Trebuchet MS"/>
              </a:rPr>
              <a:t>Assurances</a:t>
            </a:r>
            <a:r>
              <a:rPr sz="1600" b="1" spc="-7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endParaRPr lang="en-US" sz="1600" b="1" spc="-70" dirty="0">
              <a:solidFill>
                <a:srgbClr val="2C2925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 err="1">
                <a:solidFill>
                  <a:srgbClr val="2C2925"/>
                </a:solidFill>
                <a:latin typeface="Verdana"/>
                <a:cs typeface="Verdana"/>
              </a:rPr>
              <a:t>Memberikan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jaminan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 dan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komitmen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terhadap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hubungan.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2C2925"/>
                </a:solidFill>
                <a:latin typeface="Verdana"/>
                <a:cs typeface="Verdana"/>
              </a:rPr>
              <a:t>Ini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melibatkan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komunikasi</a:t>
            </a:r>
            <a:r>
              <a:rPr sz="1400"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eksplisit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tentang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nilai</a:t>
            </a:r>
            <a:r>
              <a:rPr sz="1400"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hubungan,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kepercayaan,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400" spc="50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dedikasi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untuk</a:t>
            </a:r>
            <a:r>
              <a:rPr sz="1400"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mempertahankan</a:t>
            </a:r>
            <a:r>
              <a:rPr sz="1400"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koneksi.</a:t>
            </a:r>
            <a:r>
              <a:rPr sz="1400"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Assurances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membangun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rasa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aman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kepercayaan.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 flipV="1">
            <a:off x="785468" y="6687820"/>
            <a:ext cx="9577732" cy="162958"/>
            <a:chOff x="493177" y="5346176"/>
            <a:chExt cx="8408035" cy="23495"/>
          </a:xfrm>
        </p:grpSpPr>
        <p:sp>
          <p:nvSpPr>
            <p:cNvPr id="10" name="object 10"/>
            <p:cNvSpPr/>
            <p:nvPr/>
          </p:nvSpPr>
          <p:spPr>
            <a:xfrm>
              <a:off x="493177" y="5346176"/>
              <a:ext cx="8408035" cy="23495"/>
            </a:xfrm>
            <a:custGeom>
              <a:avLst/>
              <a:gdLst/>
              <a:ahLst/>
              <a:cxnLst/>
              <a:rect l="l" t="t" r="r" b="b"/>
              <a:pathLst>
                <a:path w="8408035" h="23495">
                  <a:moveTo>
                    <a:pt x="8407496" y="0"/>
                  </a:moveTo>
                  <a:lnTo>
                    <a:pt x="0" y="0"/>
                  </a:lnTo>
                  <a:lnTo>
                    <a:pt x="0" y="23484"/>
                  </a:lnTo>
                  <a:lnTo>
                    <a:pt x="8407496" y="23484"/>
                  </a:lnTo>
                  <a:lnTo>
                    <a:pt x="8407496" y="0"/>
                  </a:lnTo>
                  <a:close/>
                </a:path>
              </a:pathLst>
            </a:custGeom>
            <a:solidFill>
              <a:srgbClr val="2C2925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3177" y="5361832"/>
              <a:ext cx="8408035" cy="8255"/>
            </a:xfrm>
            <a:custGeom>
              <a:avLst/>
              <a:gdLst/>
              <a:ahLst/>
              <a:cxnLst/>
              <a:rect l="l" t="t" r="r" b="b"/>
              <a:pathLst>
                <a:path w="8408035" h="8254">
                  <a:moveTo>
                    <a:pt x="8407496" y="0"/>
                  </a:moveTo>
                  <a:lnTo>
                    <a:pt x="0" y="0"/>
                  </a:lnTo>
                  <a:lnTo>
                    <a:pt x="0" y="7828"/>
                  </a:lnTo>
                  <a:lnTo>
                    <a:pt x="8407496" y="7828"/>
                  </a:lnTo>
                  <a:lnTo>
                    <a:pt x="8407496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5468" y="6850778"/>
            <a:ext cx="9958732" cy="1140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5200"/>
              </a:lnSpc>
              <a:spcBef>
                <a:spcPts val="95"/>
              </a:spcBef>
            </a:pP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Komunikasi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terbuka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konsisten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memperkuat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kedua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strategi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ini.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Transparansi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dalam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berbagi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informasi,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ekspektasi yang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jelas,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dialog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berkelanjutan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menciptakan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fondasi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kepercayaan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kokoh.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Ketika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kepercayaan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terbentuk,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kerja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sama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menjadi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lebih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mudah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produktif,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menciptakan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spiral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positif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dalam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hubungan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interpersonal.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056" y="312184"/>
            <a:ext cx="10037083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145" dirty="0"/>
              <a:t>Membangun</a:t>
            </a:r>
            <a:r>
              <a:rPr sz="2400" spc="-135" dirty="0"/>
              <a:t> </a:t>
            </a:r>
            <a:r>
              <a:rPr sz="2400" spc="80" dirty="0"/>
              <a:t>Pengaruh</a:t>
            </a:r>
            <a:r>
              <a:rPr sz="2400" spc="-130" dirty="0"/>
              <a:t> </a:t>
            </a:r>
            <a:r>
              <a:rPr sz="2400" spc="60" dirty="0"/>
              <a:t>Positif</a:t>
            </a:r>
            <a:r>
              <a:rPr sz="2400" spc="-135" dirty="0"/>
              <a:t> </a:t>
            </a:r>
            <a:r>
              <a:rPr sz="2400" spc="90" dirty="0"/>
              <a:t>dalam</a:t>
            </a:r>
            <a:r>
              <a:rPr sz="2400" spc="-130" dirty="0"/>
              <a:t> </a:t>
            </a:r>
            <a:r>
              <a:rPr sz="2400" spc="75" dirty="0"/>
              <a:t>Lingkungan</a:t>
            </a:r>
            <a:r>
              <a:rPr sz="2400" spc="-135" dirty="0"/>
              <a:t> </a:t>
            </a:r>
            <a:r>
              <a:rPr sz="2400" spc="105" dirty="0"/>
              <a:t>Sosial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91057" y="948038"/>
            <a:ext cx="10037082" cy="942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200"/>
              </a:lnSpc>
              <a:spcBef>
                <a:spcPts val="100"/>
              </a:spcBef>
            </a:pP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Pengaruh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C2925"/>
                </a:solidFill>
                <a:latin typeface="Verdana"/>
                <a:cs typeface="Verdana"/>
              </a:rPr>
              <a:t>sejati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dibangun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dari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dalam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ke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2C2925"/>
                </a:solidFill>
                <a:latin typeface="Verdana"/>
                <a:cs typeface="Verdana"/>
              </a:rPr>
              <a:t>luar.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90" dirty="0">
                <a:solidFill>
                  <a:srgbClr val="2C2925"/>
                </a:solidFill>
                <a:latin typeface="Verdana"/>
                <a:cs typeface="Verdana"/>
              </a:rPr>
              <a:t>Ini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dimulai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dengan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pengembangan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diri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internal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C2925"/>
                </a:solidFill>
                <a:latin typeface="Verdana"/>
                <a:cs typeface="Verdana"/>
              </a:rPr>
              <a:t>kemudian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memanifestasi 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dalam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tindakan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eksternal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berdampak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positif pada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orang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lain.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1" y="2024847"/>
            <a:ext cx="3276600" cy="32745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6102" y="5834317"/>
            <a:ext cx="4161154" cy="2611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1" dirty="0">
                <a:solidFill>
                  <a:srgbClr val="2C2925"/>
                </a:solidFill>
                <a:latin typeface="Trebuchet MS"/>
                <a:cs typeface="Trebuchet MS"/>
              </a:rPr>
              <a:t>Empati</a:t>
            </a:r>
            <a:r>
              <a:rPr sz="1600" b="1" spc="5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600" b="1" spc="75" dirty="0">
                <a:solidFill>
                  <a:srgbClr val="2C2925"/>
                </a:solidFill>
                <a:latin typeface="Trebuchet MS"/>
                <a:cs typeface="Trebuchet MS"/>
              </a:rPr>
              <a:t>sebagai</a:t>
            </a:r>
            <a:r>
              <a:rPr sz="1600" b="1" spc="6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2C2925"/>
                </a:solidFill>
                <a:latin typeface="Trebuchet MS"/>
                <a:cs typeface="Trebuchet MS"/>
              </a:rPr>
              <a:t>Fondasi</a:t>
            </a:r>
            <a:endParaRPr sz="1600" dirty="0">
              <a:latin typeface="Trebuchet MS"/>
              <a:cs typeface="Trebuchet MS"/>
            </a:endParaRPr>
          </a:p>
          <a:p>
            <a:pPr marL="12700" marR="5080">
              <a:lnSpc>
                <a:spcPct val="131200"/>
              </a:lnSpc>
              <a:spcBef>
                <a:spcPts val="980"/>
              </a:spcBef>
            </a:pPr>
            <a:r>
              <a:rPr sz="1600" spc="-65" dirty="0">
                <a:solidFill>
                  <a:srgbClr val="2C2925"/>
                </a:solidFill>
                <a:latin typeface="Verdana"/>
                <a:cs typeface="Verdana"/>
              </a:rPr>
              <a:t>Empati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bukan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hanya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2C2925"/>
                </a:solidFill>
                <a:latin typeface="Verdana"/>
                <a:cs typeface="Verdana"/>
              </a:rPr>
              <a:t>kemampuan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kognitif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2C2925"/>
                </a:solidFill>
                <a:latin typeface="Verdana"/>
                <a:cs typeface="Verdana"/>
              </a:rPr>
              <a:t>untuk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2C2925"/>
                </a:solidFill>
                <a:latin typeface="Verdana"/>
                <a:cs typeface="Verdana"/>
              </a:rPr>
              <a:t>memahami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perspektif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orang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C2925"/>
                </a:solidFill>
                <a:latin typeface="Verdana"/>
                <a:cs typeface="Verdana"/>
              </a:rPr>
              <a:t>lain,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tetapi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C2925"/>
                </a:solidFill>
                <a:latin typeface="Verdana"/>
                <a:cs typeface="Verdana"/>
              </a:rPr>
              <a:t>juga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kapasitas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emosional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2C2925"/>
                </a:solidFill>
                <a:latin typeface="Verdana"/>
                <a:cs typeface="Verdana"/>
              </a:rPr>
              <a:t>untuk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merasakan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apa</a:t>
            </a:r>
            <a:r>
              <a:rPr sz="1600" spc="50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C2925"/>
                </a:solidFill>
                <a:latin typeface="Verdana"/>
                <a:cs typeface="Verdana"/>
              </a:rPr>
              <a:t>mereka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C2925"/>
                </a:solidFill>
                <a:latin typeface="Verdana"/>
                <a:cs typeface="Verdana"/>
              </a:rPr>
              <a:t>rasakan.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90" dirty="0">
                <a:solidFill>
                  <a:srgbClr val="2C2925"/>
                </a:solidFill>
                <a:latin typeface="Verdana"/>
                <a:cs typeface="Verdana"/>
              </a:rPr>
              <a:t>Ini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adalah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2C2925"/>
                </a:solidFill>
                <a:latin typeface="Verdana"/>
                <a:cs typeface="Verdana"/>
              </a:rPr>
              <a:t>jembatan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yang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menghubungkan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individu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dan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menciptakan 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rasa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kebersamaan.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9555" y="5822859"/>
            <a:ext cx="3918585" cy="2611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1" dirty="0">
                <a:solidFill>
                  <a:srgbClr val="2C2925"/>
                </a:solidFill>
                <a:latin typeface="Trebuchet MS"/>
                <a:cs typeface="Trebuchet MS"/>
              </a:rPr>
              <a:t>Perilaku</a:t>
            </a:r>
            <a:r>
              <a:rPr sz="1600" b="1" spc="9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600" b="1" spc="55" dirty="0">
                <a:solidFill>
                  <a:srgbClr val="2C2925"/>
                </a:solidFill>
                <a:latin typeface="Trebuchet MS"/>
                <a:cs typeface="Trebuchet MS"/>
              </a:rPr>
              <a:t>Prososial</a:t>
            </a:r>
            <a:endParaRPr sz="1600" dirty="0">
              <a:latin typeface="Trebuchet MS"/>
              <a:cs typeface="Trebuchet MS"/>
            </a:endParaRPr>
          </a:p>
          <a:p>
            <a:pPr marL="12700" marR="5080">
              <a:lnSpc>
                <a:spcPct val="131200"/>
              </a:lnSpc>
              <a:spcBef>
                <a:spcPts val="980"/>
              </a:spcBef>
            </a:pP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Tindakan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altruistik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kooperatif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C2925"/>
                </a:solidFill>
                <a:latin typeface="Verdana"/>
                <a:cs typeface="Verdana"/>
              </a:rPr>
              <a:t>meningkatkan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hubungan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sehat.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Ketika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C2925"/>
                </a:solidFill>
                <a:latin typeface="Verdana"/>
                <a:cs typeface="Verdana"/>
              </a:rPr>
              <a:t>kita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bertindak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2C2925"/>
                </a:solidFill>
                <a:latin typeface="Verdana"/>
                <a:cs typeface="Verdana"/>
              </a:rPr>
              <a:t>untuk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kepentingan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orang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lain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tanpa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mengharapkan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2C2925"/>
                </a:solidFill>
                <a:latin typeface="Verdana"/>
                <a:cs typeface="Verdana"/>
              </a:rPr>
              <a:t>imbalan,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C2925"/>
                </a:solidFill>
                <a:latin typeface="Verdana"/>
                <a:cs typeface="Verdana"/>
              </a:rPr>
              <a:t>kita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C2925"/>
                </a:solidFill>
                <a:latin typeface="Verdana"/>
                <a:cs typeface="Verdana"/>
              </a:rPr>
              <a:t>membangun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modal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sosial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yang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berharga.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3152" y="1986591"/>
            <a:ext cx="2399665" cy="126188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94030">
              <a:lnSpc>
                <a:spcPct val="100000"/>
              </a:lnSpc>
              <a:spcBef>
                <a:spcPts val="140"/>
              </a:spcBef>
            </a:pPr>
            <a:r>
              <a:rPr sz="1400" b="1" spc="75" dirty="0">
                <a:solidFill>
                  <a:srgbClr val="2C2925"/>
                </a:solidFill>
                <a:latin typeface="Trebuchet MS"/>
                <a:cs typeface="Trebuchet MS"/>
              </a:rPr>
              <a:t>Mengembangkan</a:t>
            </a:r>
            <a:r>
              <a:rPr sz="1400" b="1" spc="-4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2C2925"/>
                </a:solidFill>
                <a:latin typeface="Trebuchet MS"/>
                <a:cs typeface="Trebuchet MS"/>
              </a:rPr>
              <a:t>Empati</a:t>
            </a:r>
            <a:endParaRPr sz="1400" dirty="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900"/>
              </a:spcBef>
            </a:pPr>
            <a:r>
              <a:rPr sz="1400" spc="-65" dirty="0">
                <a:solidFill>
                  <a:srgbClr val="2C2925"/>
                </a:solidFill>
                <a:latin typeface="Verdana"/>
                <a:cs typeface="Verdana"/>
              </a:rPr>
              <a:t>Kemampuan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2C2925"/>
                </a:solidFill>
                <a:latin typeface="Verdana"/>
                <a:cs typeface="Verdana"/>
              </a:rPr>
              <a:t>memahami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merasakan</a:t>
            </a:r>
            <a:endParaRPr sz="140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370"/>
              </a:spcBef>
            </a:pP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emosi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orang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lain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1400" y="2430714"/>
            <a:ext cx="2575560" cy="8287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b="1" spc="50" dirty="0">
                <a:solidFill>
                  <a:srgbClr val="2C2925"/>
                </a:solidFill>
                <a:latin typeface="Trebuchet MS"/>
                <a:cs typeface="Trebuchet MS"/>
              </a:rPr>
              <a:t>Regulasi</a:t>
            </a:r>
            <a:r>
              <a:rPr sz="1400" b="1" spc="-5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2C2925"/>
                </a:solidFill>
                <a:latin typeface="Trebuchet MS"/>
                <a:cs typeface="Trebuchet MS"/>
              </a:rPr>
              <a:t>Emosi</a:t>
            </a:r>
            <a:endParaRPr sz="1400" dirty="0">
              <a:latin typeface="Trebuchet MS"/>
              <a:cs typeface="Trebuchet MS"/>
            </a:endParaRPr>
          </a:p>
          <a:p>
            <a:pPr marL="12700" marR="5080">
              <a:lnSpc>
                <a:spcPct val="131200"/>
              </a:lnSpc>
              <a:spcBef>
                <a:spcPts val="525"/>
              </a:spcBef>
            </a:pP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Mengendalikan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respons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emosional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dengan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bijaksana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50544" y="4225925"/>
            <a:ext cx="2525395" cy="11110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b="1" dirty="0">
                <a:solidFill>
                  <a:srgbClr val="2C2925"/>
                </a:solidFill>
                <a:latin typeface="Trebuchet MS"/>
                <a:cs typeface="Trebuchet MS"/>
              </a:rPr>
              <a:t>Perilaku</a:t>
            </a:r>
            <a:r>
              <a:rPr sz="1400" b="1" spc="12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400" b="1" spc="50" dirty="0">
                <a:solidFill>
                  <a:srgbClr val="2C2925"/>
                </a:solidFill>
                <a:latin typeface="Trebuchet MS"/>
                <a:cs typeface="Trebuchet MS"/>
              </a:rPr>
              <a:t>Prososial</a:t>
            </a:r>
            <a:endParaRPr sz="1400" dirty="0">
              <a:latin typeface="Trebuchet MS"/>
              <a:cs typeface="Trebuchet MS"/>
            </a:endParaRPr>
          </a:p>
          <a:p>
            <a:pPr marL="12700" marR="5080">
              <a:lnSpc>
                <a:spcPct val="131200"/>
              </a:lnSpc>
              <a:spcBef>
                <a:spcPts val="525"/>
              </a:spcBef>
            </a:pP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Tindakan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menguntungkan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orang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lain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400" spc="-7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masyarakat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2746" y="4125519"/>
            <a:ext cx="2399665" cy="10464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864869" algn="l">
              <a:lnSpc>
                <a:spcPct val="100000"/>
              </a:lnSpc>
              <a:spcBef>
                <a:spcPts val="140"/>
              </a:spcBef>
            </a:pPr>
            <a:r>
              <a:rPr lang="en-US" sz="1400" b="1" spc="60" dirty="0" err="1">
                <a:solidFill>
                  <a:srgbClr val="2C2925"/>
                </a:solidFill>
                <a:latin typeface="Trebuchet MS"/>
                <a:cs typeface="Trebuchet MS"/>
              </a:rPr>
              <a:t>H</a:t>
            </a:r>
            <a:r>
              <a:rPr sz="1400" b="1" spc="60" dirty="0" err="1">
                <a:solidFill>
                  <a:srgbClr val="2C2925"/>
                </a:solidFill>
                <a:latin typeface="Trebuchet MS"/>
                <a:cs typeface="Trebuchet MS"/>
              </a:rPr>
              <a:t>ubungan</a:t>
            </a:r>
            <a:r>
              <a:rPr sz="1400" b="1" spc="-5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400" b="1" spc="40" dirty="0">
                <a:solidFill>
                  <a:srgbClr val="2C2925"/>
                </a:solidFill>
                <a:latin typeface="Trebuchet MS"/>
                <a:cs typeface="Trebuchet MS"/>
              </a:rPr>
              <a:t>Sehat</a:t>
            </a:r>
            <a:endParaRPr sz="1400" dirty="0">
              <a:latin typeface="Trebuchet MS"/>
              <a:cs typeface="Trebuchet MS"/>
            </a:endParaRPr>
          </a:p>
          <a:p>
            <a:pPr marR="5715" algn="r">
              <a:lnSpc>
                <a:spcPct val="100000"/>
              </a:lnSpc>
              <a:spcBef>
                <a:spcPts val="900"/>
              </a:spcBef>
            </a:pP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Koneksi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saling</a:t>
            </a:r>
            <a:endParaRPr sz="140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370"/>
              </a:spcBef>
            </a:pP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mendukung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7325"/>
            <a:ext cx="4286250" cy="8001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886325" y="1171574"/>
            <a:ext cx="714375" cy="276225"/>
          </a:xfrm>
          <a:custGeom>
            <a:avLst/>
            <a:gdLst/>
            <a:ahLst/>
            <a:cxnLst/>
            <a:rect l="l" t="t" r="r" b="b"/>
            <a:pathLst>
              <a:path w="714375" h="276225">
                <a:moveTo>
                  <a:pt x="677938" y="0"/>
                </a:moveTo>
                <a:lnTo>
                  <a:pt x="36436" y="0"/>
                </a:lnTo>
                <a:lnTo>
                  <a:pt x="31076" y="1066"/>
                </a:lnTo>
                <a:lnTo>
                  <a:pt x="1066" y="31076"/>
                </a:lnTo>
                <a:lnTo>
                  <a:pt x="0" y="36436"/>
                </a:lnTo>
                <a:lnTo>
                  <a:pt x="0" y="234213"/>
                </a:lnTo>
                <a:lnTo>
                  <a:pt x="0" y="239788"/>
                </a:lnTo>
                <a:lnTo>
                  <a:pt x="31076" y="275158"/>
                </a:lnTo>
                <a:lnTo>
                  <a:pt x="36436" y="276225"/>
                </a:lnTo>
                <a:lnTo>
                  <a:pt x="677938" y="276225"/>
                </a:lnTo>
                <a:lnTo>
                  <a:pt x="713308" y="245148"/>
                </a:lnTo>
                <a:lnTo>
                  <a:pt x="714375" y="239788"/>
                </a:lnTo>
                <a:lnTo>
                  <a:pt x="714375" y="36436"/>
                </a:lnTo>
                <a:lnTo>
                  <a:pt x="683298" y="1066"/>
                </a:lnTo>
                <a:lnTo>
                  <a:pt x="677938" y="0"/>
                </a:lnTo>
                <a:close/>
              </a:path>
            </a:pathLst>
          </a:custGeom>
          <a:solidFill>
            <a:srgbClr val="E7B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63515" y="1219835"/>
            <a:ext cx="560070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50" dirty="0">
                <a:solidFill>
                  <a:srgbClr val="2C2925"/>
                </a:solidFill>
                <a:latin typeface="Verdana"/>
                <a:cs typeface="Verdana"/>
              </a:rPr>
              <a:t>BAGIAN</a:t>
            </a:r>
            <a:r>
              <a:rPr sz="9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950" spc="-135" dirty="0">
                <a:solidFill>
                  <a:srgbClr val="2C2925"/>
                </a:solidFill>
                <a:latin typeface="Verdana"/>
                <a:cs typeface="Verdana"/>
              </a:rPr>
              <a:t>1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73623" y="1466056"/>
            <a:ext cx="4919345" cy="28022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850900">
              <a:lnSpc>
                <a:spcPts val="7350"/>
              </a:lnSpc>
              <a:spcBef>
                <a:spcPts val="125"/>
              </a:spcBef>
            </a:pPr>
            <a:r>
              <a:rPr sz="5900" spc="280" dirty="0"/>
              <a:t>Memahami </a:t>
            </a:r>
            <a:r>
              <a:rPr sz="5900" spc="110" dirty="0"/>
              <a:t>Kekuatan</a:t>
            </a:r>
            <a:endParaRPr sz="5900" dirty="0"/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5900" spc="95" dirty="0"/>
              <a:t>Interpersonal</a:t>
            </a:r>
            <a:endParaRPr sz="5900" dirty="0"/>
          </a:p>
        </p:txBody>
      </p:sp>
      <p:sp>
        <p:nvSpPr>
          <p:cNvPr id="6" name="object 6"/>
          <p:cNvSpPr txBox="1"/>
          <p:nvPr/>
        </p:nvSpPr>
        <p:spPr>
          <a:xfrm>
            <a:off x="4873623" y="4503578"/>
            <a:ext cx="5928995" cy="2471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5900"/>
              </a:lnSpc>
              <a:spcBef>
                <a:spcPts val="90"/>
              </a:spcBef>
            </a:pP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Kekuatan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adalah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fondasi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dari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setiap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interaksi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manusia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2000" spc="50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bermakna.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Di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bagian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ini,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kita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akan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mendalami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konsep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dasar,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prinsip-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prinsip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inti,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dan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mengapa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kemampuan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ini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sangat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penting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dalam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konteks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profesional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personal.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3091" y="316170"/>
            <a:ext cx="9998218" cy="8939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95"/>
              </a:spcBef>
            </a:pPr>
            <a:r>
              <a:rPr sz="2800" dirty="0"/>
              <a:t>Kesimpulan:</a:t>
            </a:r>
            <a:r>
              <a:rPr sz="2800" spc="-60" dirty="0"/>
              <a:t> </a:t>
            </a:r>
            <a:r>
              <a:rPr sz="2800" spc="155" dirty="0"/>
              <a:t>Mengapa</a:t>
            </a:r>
            <a:r>
              <a:rPr sz="2800" spc="-55" dirty="0"/>
              <a:t> </a:t>
            </a:r>
            <a:r>
              <a:rPr sz="2800" spc="55" dirty="0"/>
              <a:t>Kekuatan</a:t>
            </a:r>
            <a:r>
              <a:rPr sz="2800" spc="-55" dirty="0"/>
              <a:t> </a:t>
            </a:r>
            <a:r>
              <a:rPr sz="2800" spc="95" dirty="0"/>
              <a:t>dan</a:t>
            </a:r>
            <a:r>
              <a:rPr sz="2800" spc="-55" dirty="0"/>
              <a:t> </a:t>
            </a:r>
            <a:r>
              <a:rPr sz="2800" spc="65" dirty="0"/>
              <a:t>Pengaruh </a:t>
            </a:r>
            <a:r>
              <a:rPr sz="2800" spc="45" dirty="0"/>
              <a:t>Interpersonal</a:t>
            </a:r>
            <a:r>
              <a:rPr sz="2800" spc="-165" dirty="0"/>
              <a:t> </a:t>
            </a:r>
            <a:r>
              <a:rPr sz="2800" spc="-10" dirty="0"/>
              <a:t>Penting?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146587" y="1578567"/>
            <a:ext cx="9058910" cy="83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500"/>
              </a:lnSpc>
              <a:spcBef>
                <a:spcPts val="100"/>
              </a:spcBef>
            </a:pP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Setelah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mengeksplorasi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berbagai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aspek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kekuatan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pengaruh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interpersonal,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2C2925"/>
                </a:solidFill>
                <a:latin typeface="Verdana"/>
                <a:cs typeface="Verdana"/>
              </a:rPr>
              <a:t>mari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kita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refleksikan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mengapa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kompetensi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ini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begitu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krusial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di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era 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modern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bagaimana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ia 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membentuk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kesuksesan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individu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serta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organisasi.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11469" y="2958726"/>
            <a:ext cx="1490980" cy="472440"/>
          </a:xfrm>
          <a:custGeom>
            <a:avLst/>
            <a:gdLst/>
            <a:ahLst/>
            <a:cxnLst/>
            <a:rect l="l" t="t" r="r" b="b"/>
            <a:pathLst>
              <a:path w="1490979" h="472439">
                <a:moveTo>
                  <a:pt x="745492" y="0"/>
                </a:moveTo>
                <a:lnTo>
                  <a:pt x="1490985" y="472104"/>
                </a:lnTo>
                <a:lnTo>
                  <a:pt x="0" y="472104"/>
                </a:lnTo>
                <a:lnTo>
                  <a:pt x="745492" y="0"/>
                </a:lnTo>
                <a:close/>
              </a:path>
            </a:pathLst>
          </a:custGeom>
          <a:ln w="8282">
            <a:solidFill>
              <a:srgbClr val="F8EC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flipH="1">
            <a:off x="2802266" y="3186786"/>
            <a:ext cx="443713" cy="23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50" b="1" spc="-420" dirty="0">
                <a:solidFill>
                  <a:srgbClr val="2C2925"/>
                </a:solidFill>
                <a:latin typeface="Trebuchet MS"/>
                <a:cs typeface="Trebuchet MS"/>
              </a:rPr>
              <a:t>1</a:t>
            </a:r>
            <a:endParaRPr sz="1450" dirty="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94577" y="3452671"/>
            <a:ext cx="8242300" cy="497840"/>
            <a:chOff x="1291313" y="2511583"/>
            <a:chExt cx="8242300" cy="497840"/>
          </a:xfrm>
        </p:grpSpPr>
        <p:sp>
          <p:nvSpPr>
            <p:cNvPr id="7" name="object 7"/>
            <p:cNvSpPr/>
            <p:nvPr/>
          </p:nvSpPr>
          <p:spPr>
            <a:xfrm>
              <a:off x="3567542" y="2511583"/>
              <a:ext cx="5965825" cy="8890"/>
            </a:xfrm>
            <a:custGeom>
              <a:avLst/>
              <a:gdLst/>
              <a:ahLst/>
              <a:cxnLst/>
              <a:rect l="l" t="t" r="r" b="b"/>
              <a:pathLst>
                <a:path w="5965825" h="8889">
                  <a:moveTo>
                    <a:pt x="5959445" y="0"/>
                  </a:moveTo>
                  <a:lnTo>
                    <a:pt x="6091" y="0"/>
                  </a:lnTo>
                  <a:lnTo>
                    <a:pt x="4106" y="415"/>
                  </a:lnTo>
                  <a:lnTo>
                    <a:pt x="818" y="2053"/>
                  </a:lnTo>
                  <a:lnTo>
                    <a:pt x="0" y="3040"/>
                  </a:lnTo>
                  <a:lnTo>
                    <a:pt x="0" y="4207"/>
                  </a:lnTo>
                  <a:lnTo>
                    <a:pt x="0" y="5362"/>
                  </a:lnTo>
                  <a:lnTo>
                    <a:pt x="818" y="6360"/>
                  </a:lnTo>
                  <a:lnTo>
                    <a:pt x="4106" y="7998"/>
                  </a:lnTo>
                  <a:lnTo>
                    <a:pt x="6091" y="8414"/>
                  </a:lnTo>
                  <a:lnTo>
                    <a:pt x="5959445" y="8414"/>
                  </a:lnTo>
                  <a:lnTo>
                    <a:pt x="5961430" y="7998"/>
                  </a:lnTo>
                  <a:lnTo>
                    <a:pt x="5964717" y="6360"/>
                  </a:lnTo>
                  <a:lnTo>
                    <a:pt x="5965536" y="5362"/>
                  </a:lnTo>
                  <a:lnTo>
                    <a:pt x="5965536" y="3040"/>
                  </a:lnTo>
                  <a:lnTo>
                    <a:pt x="5964717" y="2053"/>
                  </a:lnTo>
                  <a:lnTo>
                    <a:pt x="5961430" y="415"/>
                  </a:lnTo>
                  <a:lnTo>
                    <a:pt x="5959445" y="0"/>
                  </a:lnTo>
                  <a:close/>
                </a:path>
              </a:pathLst>
            </a:custGeom>
            <a:solidFill>
              <a:srgbClr val="F8E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5758" y="2532618"/>
              <a:ext cx="2982595" cy="472440"/>
            </a:xfrm>
            <a:custGeom>
              <a:avLst/>
              <a:gdLst/>
              <a:ahLst/>
              <a:cxnLst/>
              <a:rect l="l" t="t" r="r" b="b"/>
              <a:pathLst>
                <a:path w="2982595" h="472439">
                  <a:moveTo>
                    <a:pt x="737965" y="0"/>
                  </a:moveTo>
                  <a:lnTo>
                    <a:pt x="2244017" y="0"/>
                  </a:lnTo>
                  <a:lnTo>
                    <a:pt x="2981983" y="472104"/>
                  </a:lnTo>
                  <a:lnTo>
                    <a:pt x="0" y="472104"/>
                  </a:lnTo>
                  <a:lnTo>
                    <a:pt x="737965" y="0"/>
                  </a:lnTo>
                  <a:close/>
                </a:path>
              </a:pathLst>
            </a:custGeom>
            <a:ln w="8282">
              <a:solidFill>
                <a:srgbClr val="F8EC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 rot="10800000" flipH="1" flipV="1">
            <a:off x="2785993" y="3595744"/>
            <a:ext cx="459985" cy="23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450" b="1" spc="-50" dirty="0">
                <a:solidFill>
                  <a:srgbClr val="2C2925"/>
                </a:solidFill>
                <a:latin typeface="Trebuchet MS"/>
                <a:cs typeface="Trebuchet MS"/>
              </a:rPr>
              <a:t>2</a:t>
            </a:r>
            <a:endParaRPr sz="1450" dirty="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67763" y="3634289"/>
            <a:ext cx="8982075" cy="806450"/>
            <a:chOff x="551183" y="2707570"/>
            <a:chExt cx="8982075" cy="80645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1948" y="2707570"/>
              <a:ext cx="95250" cy="1111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316389" y="3016424"/>
              <a:ext cx="5217160" cy="8890"/>
            </a:xfrm>
            <a:custGeom>
              <a:avLst/>
              <a:gdLst/>
              <a:ahLst/>
              <a:cxnLst/>
              <a:rect l="l" t="t" r="r" b="b"/>
              <a:pathLst>
                <a:path w="5217159" h="8889">
                  <a:moveTo>
                    <a:pt x="5210597" y="0"/>
                  </a:moveTo>
                  <a:lnTo>
                    <a:pt x="6091" y="0"/>
                  </a:lnTo>
                  <a:lnTo>
                    <a:pt x="4106" y="415"/>
                  </a:lnTo>
                  <a:lnTo>
                    <a:pt x="818" y="2053"/>
                  </a:lnTo>
                  <a:lnTo>
                    <a:pt x="0" y="3040"/>
                  </a:lnTo>
                  <a:lnTo>
                    <a:pt x="0" y="4207"/>
                  </a:lnTo>
                  <a:lnTo>
                    <a:pt x="0" y="5362"/>
                  </a:lnTo>
                  <a:lnTo>
                    <a:pt x="818" y="6360"/>
                  </a:lnTo>
                  <a:lnTo>
                    <a:pt x="4106" y="7998"/>
                  </a:lnTo>
                  <a:lnTo>
                    <a:pt x="6091" y="8414"/>
                  </a:lnTo>
                  <a:lnTo>
                    <a:pt x="5210597" y="8414"/>
                  </a:lnTo>
                  <a:lnTo>
                    <a:pt x="5212583" y="7998"/>
                  </a:lnTo>
                  <a:lnTo>
                    <a:pt x="5215870" y="6360"/>
                  </a:lnTo>
                  <a:lnTo>
                    <a:pt x="5216689" y="5362"/>
                  </a:lnTo>
                  <a:lnTo>
                    <a:pt x="5216689" y="3040"/>
                  </a:lnTo>
                  <a:lnTo>
                    <a:pt x="5215870" y="2053"/>
                  </a:lnTo>
                  <a:lnTo>
                    <a:pt x="5212583" y="415"/>
                  </a:lnTo>
                  <a:lnTo>
                    <a:pt x="5210597" y="0"/>
                  </a:lnTo>
                  <a:close/>
                </a:path>
              </a:pathLst>
            </a:custGeom>
            <a:solidFill>
              <a:srgbClr val="F8E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5325" y="3037459"/>
              <a:ext cx="4473575" cy="472440"/>
            </a:xfrm>
            <a:custGeom>
              <a:avLst/>
              <a:gdLst/>
              <a:ahLst/>
              <a:cxnLst/>
              <a:rect l="l" t="t" r="r" b="b"/>
              <a:pathLst>
                <a:path w="4473575" h="472439">
                  <a:moveTo>
                    <a:pt x="730459" y="0"/>
                  </a:moveTo>
                  <a:lnTo>
                    <a:pt x="3742643" y="0"/>
                  </a:lnTo>
                  <a:lnTo>
                    <a:pt x="4473103" y="472104"/>
                  </a:lnTo>
                  <a:lnTo>
                    <a:pt x="0" y="472104"/>
                  </a:lnTo>
                  <a:lnTo>
                    <a:pt x="730459" y="0"/>
                  </a:lnTo>
                  <a:close/>
                </a:path>
              </a:pathLst>
            </a:custGeom>
            <a:ln w="8282">
              <a:solidFill>
                <a:srgbClr val="F8EC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28538" y="4067973"/>
            <a:ext cx="123562" cy="23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50" b="1" spc="-50" dirty="0">
                <a:solidFill>
                  <a:srgbClr val="2C2925"/>
                </a:solidFill>
                <a:latin typeface="Trebuchet MS"/>
                <a:cs typeface="Trebuchet MS"/>
              </a:rPr>
              <a:t>3</a:t>
            </a:r>
            <a:endParaRPr sz="145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92261" y="3165441"/>
            <a:ext cx="4451985" cy="1233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0" dirty="0">
                <a:solidFill>
                  <a:srgbClr val="2C2925"/>
                </a:solidFill>
                <a:latin typeface="Trebuchet MS"/>
                <a:cs typeface="Trebuchet MS"/>
              </a:rPr>
              <a:t>Kesuksesan</a:t>
            </a:r>
            <a:r>
              <a:rPr sz="1300" b="1" spc="-2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2C2925"/>
                </a:solidFill>
                <a:latin typeface="Trebuchet MS"/>
                <a:cs typeface="Trebuchet MS"/>
              </a:rPr>
              <a:t>Individual</a:t>
            </a:r>
            <a:r>
              <a:rPr sz="1300" b="1" spc="-2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300" b="1" spc="60" dirty="0">
                <a:solidFill>
                  <a:srgbClr val="2C2925"/>
                </a:solidFill>
                <a:latin typeface="Trebuchet MS"/>
                <a:cs typeface="Trebuchet MS"/>
              </a:rPr>
              <a:t>&amp;</a:t>
            </a:r>
            <a:r>
              <a:rPr sz="1300" b="1" spc="-2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300" b="1" spc="35" dirty="0">
                <a:solidFill>
                  <a:srgbClr val="2C2925"/>
                </a:solidFill>
                <a:latin typeface="Trebuchet MS"/>
                <a:cs typeface="Trebuchet MS"/>
              </a:rPr>
              <a:t>Organisasi</a:t>
            </a:r>
            <a:endParaRPr sz="1300" dirty="0">
              <a:latin typeface="Trebuchet MS"/>
              <a:cs typeface="Trebuchet MS"/>
            </a:endParaRPr>
          </a:p>
          <a:p>
            <a:pPr marL="1503680" marR="5080" indent="-746125">
              <a:lnSpc>
                <a:spcPct val="254800"/>
              </a:lnSpc>
              <a:spcBef>
                <a:spcPts val="5"/>
              </a:spcBef>
              <a:tabLst>
                <a:tab pos="2132965" algn="l"/>
              </a:tabLst>
            </a:pPr>
            <a:r>
              <a:rPr sz="1300" b="1" spc="20" dirty="0">
                <a:solidFill>
                  <a:srgbClr val="2C2925"/>
                </a:solidFill>
                <a:latin typeface="Trebuchet MS"/>
                <a:cs typeface="Trebuchet MS"/>
              </a:rPr>
              <a:t>Kepercayaan</a:t>
            </a:r>
            <a:r>
              <a:rPr sz="1300" b="1" spc="12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300" b="1" spc="10" dirty="0">
                <a:solidFill>
                  <a:srgbClr val="2C2925"/>
                </a:solidFill>
                <a:latin typeface="Trebuchet MS"/>
                <a:cs typeface="Trebuchet MS"/>
              </a:rPr>
              <a:t>&amp;</a:t>
            </a:r>
            <a:r>
              <a:rPr sz="1300" b="1" dirty="0">
                <a:solidFill>
                  <a:srgbClr val="2C2925"/>
                </a:solidFill>
                <a:latin typeface="Trebuchet MS"/>
                <a:cs typeface="Trebuchet MS"/>
              </a:rPr>
              <a:t>	</a:t>
            </a:r>
            <a:r>
              <a:rPr sz="1300" b="1" spc="50" dirty="0">
                <a:solidFill>
                  <a:srgbClr val="2C2925"/>
                </a:solidFill>
                <a:latin typeface="Trebuchet MS"/>
                <a:cs typeface="Trebuchet MS"/>
              </a:rPr>
              <a:t>ubungan</a:t>
            </a:r>
            <a:r>
              <a:rPr sz="1300" b="1" spc="-7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2C2925"/>
                </a:solidFill>
                <a:latin typeface="Trebuchet MS"/>
                <a:cs typeface="Trebuchet MS"/>
              </a:rPr>
              <a:t>Produktif</a:t>
            </a:r>
            <a:r>
              <a:rPr sz="1300" b="1" spc="50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2C2925"/>
                </a:solidFill>
                <a:latin typeface="Trebuchet MS"/>
                <a:cs typeface="Trebuchet MS"/>
              </a:rPr>
              <a:t>Efektivitas</a:t>
            </a:r>
            <a:r>
              <a:rPr sz="1300" b="1" spc="7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2C2925"/>
                </a:solidFill>
                <a:latin typeface="Trebuchet MS"/>
                <a:cs typeface="Trebuchet MS"/>
              </a:rPr>
              <a:t>Komunikasi</a:t>
            </a:r>
            <a:r>
              <a:rPr sz="1300" b="1" spc="7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300" b="1" spc="60" dirty="0">
                <a:solidFill>
                  <a:srgbClr val="2C2925"/>
                </a:solidFill>
                <a:latin typeface="Trebuchet MS"/>
                <a:cs typeface="Trebuchet MS"/>
              </a:rPr>
              <a:t>&amp;</a:t>
            </a:r>
            <a:r>
              <a:rPr sz="1300" b="1" spc="7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2C2925"/>
                </a:solidFill>
                <a:latin typeface="Trebuchet MS"/>
                <a:cs typeface="Trebuchet MS"/>
              </a:rPr>
              <a:t>Kerja</a:t>
            </a:r>
            <a:r>
              <a:rPr sz="1300" b="1" spc="7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300" b="1" spc="70" dirty="0">
                <a:solidFill>
                  <a:srgbClr val="2C2925"/>
                </a:solidFill>
                <a:latin typeface="Trebuchet MS"/>
                <a:cs typeface="Trebuchet MS"/>
              </a:rPr>
              <a:t>Sama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3942" y="4805052"/>
            <a:ext cx="9581658" cy="14086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33200"/>
              </a:lnSpc>
              <a:spcBef>
                <a:spcPts val="80"/>
              </a:spcBef>
            </a:pP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Piramida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di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atas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mengilustrasikan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bagaimana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kekuatan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membangun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fondasi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progresif.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Di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tingkat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2C2925"/>
                </a:solidFill>
                <a:latin typeface="Verdana"/>
                <a:cs typeface="Verdana"/>
              </a:rPr>
              <a:t>dasar,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komunikasi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yang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efektif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dan </a:t>
            </a:r>
            <a:r>
              <a:rPr sz="1400" spc="-65" dirty="0">
                <a:solidFill>
                  <a:srgbClr val="2C2925"/>
                </a:solidFill>
                <a:latin typeface="Verdana"/>
                <a:cs typeface="Verdana"/>
              </a:rPr>
              <a:t>kerja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sama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menciptakan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lingkungan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kolaboratif.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2C2925"/>
                </a:solidFill>
                <a:latin typeface="Verdana"/>
                <a:cs typeface="Verdana"/>
              </a:rPr>
              <a:t>Ini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kemudian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berkembang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2C2925"/>
                </a:solidFill>
                <a:latin typeface="Verdana"/>
                <a:cs typeface="Verdana"/>
              </a:rPr>
              <a:t>menjadi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kepercayaan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dan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hubungan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produktif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yang 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berkelanjutan.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Puncak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piramida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 err="1">
                <a:solidFill>
                  <a:srgbClr val="2C2925"/>
                </a:solidFill>
                <a:latin typeface="Verdana"/>
                <a:cs typeface="Verdana"/>
              </a:rPr>
              <a:t>adalah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 err="1">
                <a:solidFill>
                  <a:srgbClr val="2C2925"/>
                </a:solidFill>
                <a:latin typeface="Verdana"/>
                <a:cs typeface="Verdana"/>
              </a:rPr>
              <a:t>kesuksesan</a:t>
            </a:r>
            <a:r>
              <a:rPr lang="en-US" sz="1400" spc="-1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 err="1">
                <a:solidFill>
                  <a:srgbClr val="2C2925"/>
                </a:solidFill>
                <a:latin typeface="Verdana"/>
                <a:cs typeface="Verdana"/>
              </a:rPr>
              <a:t>baik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personal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5" dirty="0" err="1">
                <a:solidFill>
                  <a:srgbClr val="2C2925"/>
                </a:solidFill>
                <a:latin typeface="Verdana"/>
                <a:cs typeface="Verdana"/>
              </a:rPr>
              <a:t>maupun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 err="1">
                <a:solidFill>
                  <a:srgbClr val="2C2925"/>
                </a:solidFill>
                <a:latin typeface="Verdana"/>
                <a:cs typeface="Verdana"/>
              </a:rPr>
              <a:t>organisasional</a:t>
            </a:r>
            <a:r>
              <a:rPr lang="en-US" sz="1400"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merupakan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hasil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2C2925"/>
                </a:solidFill>
                <a:latin typeface="Verdana"/>
                <a:cs typeface="Verdana"/>
              </a:rPr>
              <a:t>alami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dari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fondasi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kuat.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0936" y="6248734"/>
            <a:ext cx="4423217" cy="1897143"/>
          </a:xfrm>
          <a:custGeom>
            <a:avLst/>
            <a:gdLst/>
            <a:ahLst/>
            <a:cxnLst/>
            <a:rect l="l" t="t" r="r" b="b"/>
            <a:pathLst>
              <a:path w="4443095" h="1405254">
                <a:moveTo>
                  <a:pt x="0" y="1405139"/>
                </a:moveTo>
                <a:lnTo>
                  <a:pt x="0" y="260834"/>
                </a:lnTo>
                <a:lnTo>
                  <a:pt x="78" y="254433"/>
                </a:lnTo>
                <a:lnTo>
                  <a:pt x="3839" y="216242"/>
                </a:lnTo>
                <a:lnTo>
                  <a:pt x="13166" y="179013"/>
                </a:lnTo>
                <a:lnTo>
                  <a:pt x="27849" y="143563"/>
                </a:lnTo>
                <a:lnTo>
                  <a:pt x="47581" y="110642"/>
                </a:lnTo>
                <a:lnTo>
                  <a:pt x="71925" y="80980"/>
                </a:lnTo>
                <a:lnTo>
                  <a:pt x="100363" y="55200"/>
                </a:lnTo>
                <a:lnTo>
                  <a:pt x="132266" y="33883"/>
                </a:lnTo>
                <a:lnTo>
                  <a:pt x="166964" y="17475"/>
                </a:lnTo>
                <a:lnTo>
                  <a:pt x="203682" y="6337"/>
                </a:lnTo>
                <a:lnTo>
                  <a:pt x="241648" y="705"/>
                </a:lnTo>
                <a:lnTo>
                  <a:pt x="260834" y="0"/>
                </a:lnTo>
                <a:lnTo>
                  <a:pt x="4442600" y="0"/>
                </a:lnTo>
                <a:lnTo>
                  <a:pt x="4442600" y="1144304"/>
                </a:lnTo>
                <a:lnTo>
                  <a:pt x="4442522" y="1150707"/>
                </a:lnTo>
                <a:lnTo>
                  <a:pt x="4438759" y="1188896"/>
                </a:lnTo>
                <a:lnTo>
                  <a:pt x="4429435" y="1226126"/>
                </a:lnTo>
                <a:lnTo>
                  <a:pt x="4414753" y="1261575"/>
                </a:lnTo>
                <a:lnTo>
                  <a:pt x="4395021" y="1294495"/>
                </a:lnTo>
                <a:lnTo>
                  <a:pt x="4370675" y="1324159"/>
                </a:lnTo>
                <a:lnTo>
                  <a:pt x="4342239" y="1349932"/>
                </a:lnTo>
                <a:lnTo>
                  <a:pt x="4310334" y="1371252"/>
                </a:lnTo>
                <a:lnTo>
                  <a:pt x="4275635" y="1387661"/>
                </a:lnTo>
                <a:lnTo>
                  <a:pt x="4238918" y="1398800"/>
                </a:lnTo>
                <a:lnTo>
                  <a:pt x="4200951" y="1404431"/>
                </a:lnTo>
                <a:lnTo>
                  <a:pt x="4181765" y="1405139"/>
                </a:lnTo>
                <a:lnTo>
                  <a:pt x="0" y="1405139"/>
                </a:lnTo>
                <a:close/>
              </a:path>
            </a:pathLst>
          </a:custGeom>
          <a:ln w="8414">
            <a:solidFill>
              <a:srgbClr val="E7B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7763" y="6424073"/>
            <a:ext cx="4136390" cy="1693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C2925"/>
                </a:solidFill>
                <a:latin typeface="Trebuchet MS"/>
                <a:cs typeface="Trebuchet MS"/>
              </a:rPr>
              <a:t>Di</a:t>
            </a:r>
            <a:r>
              <a:rPr sz="1400" b="1" spc="-3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2C2925"/>
                </a:solidFill>
                <a:latin typeface="Trebuchet MS"/>
                <a:cs typeface="Trebuchet MS"/>
              </a:rPr>
              <a:t>Era</a:t>
            </a:r>
            <a:r>
              <a:rPr sz="1400" b="1" spc="-3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400" b="1" spc="50" dirty="0">
                <a:solidFill>
                  <a:srgbClr val="2C2925"/>
                </a:solidFill>
                <a:latin typeface="Trebuchet MS"/>
                <a:cs typeface="Trebuchet MS"/>
              </a:rPr>
              <a:t>Modern</a:t>
            </a:r>
            <a:endParaRPr sz="1400" dirty="0">
              <a:latin typeface="Trebuchet MS"/>
              <a:cs typeface="Trebuchet MS"/>
            </a:endParaRPr>
          </a:p>
          <a:p>
            <a:pPr marL="12700" marR="5080">
              <a:lnSpc>
                <a:spcPct val="131500"/>
              </a:lnSpc>
              <a:spcBef>
                <a:spcPts val="615"/>
              </a:spcBef>
            </a:pPr>
            <a:r>
              <a:rPr sz="1400" spc="-65" dirty="0">
                <a:solidFill>
                  <a:srgbClr val="2C2925"/>
                </a:solidFill>
                <a:latin typeface="Verdana"/>
                <a:cs typeface="Verdana"/>
              </a:rPr>
              <a:t>Dalam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dunia yang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semakin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kompleks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terhubung,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kemampuan 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untuk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bernavigasi 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dalam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dinamika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beragam </a:t>
            </a:r>
            <a:r>
              <a:rPr sz="1400" spc="-65" dirty="0">
                <a:solidFill>
                  <a:srgbClr val="2C2925"/>
                </a:solidFill>
                <a:latin typeface="Verdana"/>
                <a:cs typeface="Verdana"/>
              </a:rPr>
              <a:t>menjadi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pembeda </a:t>
            </a:r>
            <a:r>
              <a:rPr sz="1400" spc="-70" dirty="0">
                <a:solidFill>
                  <a:srgbClr val="2C2925"/>
                </a:solidFill>
                <a:latin typeface="Verdana"/>
                <a:cs typeface="Verdana"/>
              </a:rPr>
              <a:t>utama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antara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mereka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yang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berkembang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dan 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mereka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tertinggal.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19800" y="6248734"/>
            <a:ext cx="4824095" cy="1897143"/>
          </a:xfrm>
          <a:custGeom>
            <a:avLst/>
            <a:gdLst/>
            <a:ahLst/>
            <a:cxnLst/>
            <a:rect l="l" t="t" r="r" b="b"/>
            <a:pathLst>
              <a:path w="4443095" h="1405254">
                <a:moveTo>
                  <a:pt x="0" y="1405139"/>
                </a:moveTo>
                <a:lnTo>
                  <a:pt x="0" y="260834"/>
                </a:lnTo>
                <a:lnTo>
                  <a:pt x="78" y="254433"/>
                </a:lnTo>
                <a:lnTo>
                  <a:pt x="3840" y="216242"/>
                </a:lnTo>
                <a:lnTo>
                  <a:pt x="13164" y="179013"/>
                </a:lnTo>
                <a:lnTo>
                  <a:pt x="27846" y="143563"/>
                </a:lnTo>
                <a:lnTo>
                  <a:pt x="47578" y="110642"/>
                </a:lnTo>
                <a:lnTo>
                  <a:pt x="71924" y="80980"/>
                </a:lnTo>
                <a:lnTo>
                  <a:pt x="100360" y="55200"/>
                </a:lnTo>
                <a:lnTo>
                  <a:pt x="132265" y="33883"/>
                </a:lnTo>
                <a:lnTo>
                  <a:pt x="166959" y="17475"/>
                </a:lnTo>
                <a:lnTo>
                  <a:pt x="203680" y="6337"/>
                </a:lnTo>
                <a:lnTo>
                  <a:pt x="241648" y="705"/>
                </a:lnTo>
                <a:lnTo>
                  <a:pt x="260834" y="0"/>
                </a:lnTo>
                <a:lnTo>
                  <a:pt x="4442600" y="0"/>
                </a:lnTo>
                <a:lnTo>
                  <a:pt x="4442600" y="1144304"/>
                </a:lnTo>
                <a:lnTo>
                  <a:pt x="4442522" y="1150707"/>
                </a:lnTo>
                <a:lnTo>
                  <a:pt x="4438759" y="1188896"/>
                </a:lnTo>
                <a:lnTo>
                  <a:pt x="4429435" y="1226126"/>
                </a:lnTo>
                <a:lnTo>
                  <a:pt x="4414753" y="1261575"/>
                </a:lnTo>
                <a:lnTo>
                  <a:pt x="4395016" y="1294495"/>
                </a:lnTo>
                <a:lnTo>
                  <a:pt x="4370675" y="1324159"/>
                </a:lnTo>
                <a:lnTo>
                  <a:pt x="4342239" y="1349932"/>
                </a:lnTo>
                <a:lnTo>
                  <a:pt x="4310329" y="1371252"/>
                </a:lnTo>
                <a:lnTo>
                  <a:pt x="4275635" y="1387661"/>
                </a:lnTo>
                <a:lnTo>
                  <a:pt x="4238913" y="1398800"/>
                </a:lnTo>
                <a:lnTo>
                  <a:pt x="4200951" y="1404431"/>
                </a:lnTo>
                <a:lnTo>
                  <a:pt x="4181765" y="1405139"/>
                </a:lnTo>
                <a:lnTo>
                  <a:pt x="0" y="1405139"/>
                </a:lnTo>
                <a:close/>
              </a:path>
            </a:pathLst>
          </a:custGeom>
          <a:ln w="8414">
            <a:solidFill>
              <a:srgbClr val="E7B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72200" y="6350663"/>
            <a:ext cx="4157345" cy="1693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2C2925"/>
                </a:solidFill>
                <a:latin typeface="Trebuchet MS"/>
                <a:cs typeface="Trebuchet MS"/>
              </a:rPr>
              <a:t>Investasi</a:t>
            </a:r>
            <a:r>
              <a:rPr sz="1400" b="1" spc="14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2C2925"/>
                </a:solidFill>
                <a:latin typeface="Trebuchet MS"/>
                <a:cs typeface="Trebuchet MS"/>
              </a:rPr>
              <a:t>Terbaik</a:t>
            </a:r>
            <a:endParaRPr sz="14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31500"/>
              </a:lnSpc>
              <a:spcBef>
                <a:spcPts val="615"/>
              </a:spcBef>
            </a:pP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Mengembangkan</a:t>
            </a:r>
            <a:r>
              <a:rPr sz="1400"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kekuatan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adalah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investasi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 dengan </a:t>
            </a:r>
            <a:r>
              <a:rPr sz="1400" spc="-114" dirty="0">
                <a:solidFill>
                  <a:srgbClr val="2C2925"/>
                </a:solidFill>
                <a:latin typeface="Verdana"/>
                <a:cs typeface="Verdana"/>
              </a:rPr>
              <a:t>ROI</a:t>
            </a:r>
            <a:r>
              <a:rPr sz="1400" spc="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tertinggi4membuka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pintu</a:t>
            </a:r>
            <a:r>
              <a:rPr sz="1400" spc="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peluang,</a:t>
            </a:r>
            <a:r>
              <a:rPr sz="1400" spc="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2C2925"/>
                </a:solidFill>
                <a:latin typeface="Verdana"/>
                <a:cs typeface="Verdana"/>
              </a:rPr>
              <a:t>memperkuat</a:t>
            </a:r>
            <a:r>
              <a:rPr sz="1400" spc="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2C2925"/>
                </a:solidFill>
                <a:latin typeface="Verdana"/>
                <a:cs typeface="Verdana"/>
              </a:rPr>
              <a:t>jaringan,</a:t>
            </a:r>
            <a:r>
              <a:rPr sz="1400" spc="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dan 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menciptakan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2C2925"/>
                </a:solidFill>
                <a:latin typeface="Verdana"/>
                <a:cs typeface="Verdana"/>
              </a:rPr>
              <a:t>dampak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positif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berkelanjutan.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6250" cy="8305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73625" y="370681"/>
            <a:ext cx="465709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spc="-60" dirty="0"/>
              <a:t>Terima</a:t>
            </a:r>
            <a:r>
              <a:rPr sz="5900" spc="-355" dirty="0"/>
              <a:t> </a:t>
            </a:r>
            <a:r>
              <a:rPr sz="5900" spc="200" dirty="0"/>
              <a:t>Kasih</a:t>
            </a:r>
            <a:endParaRPr sz="59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1414780">
              <a:lnSpc>
                <a:spcPct val="103699"/>
              </a:lnSpc>
              <a:spcBef>
                <a:spcPts val="5"/>
              </a:spcBef>
            </a:pPr>
            <a:r>
              <a:rPr spc="110" dirty="0"/>
              <a:t>Mari</a:t>
            </a:r>
            <a:r>
              <a:rPr spc="-135" dirty="0"/>
              <a:t> </a:t>
            </a:r>
            <a:r>
              <a:rPr spc="100" dirty="0"/>
              <a:t>Kembangkan</a:t>
            </a:r>
            <a:r>
              <a:rPr spc="-140" dirty="0"/>
              <a:t> </a:t>
            </a:r>
            <a:r>
              <a:rPr spc="50" dirty="0"/>
              <a:t>Kekuatan Interpersonal</a:t>
            </a:r>
            <a:r>
              <a:rPr spc="-150" dirty="0"/>
              <a:t> </a:t>
            </a:r>
            <a:r>
              <a:rPr spc="-20" dirty="0"/>
              <a:t>Kita</a:t>
            </a:r>
          </a:p>
          <a:p>
            <a:pPr marL="12700" marR="5080">
              <a:lnSpc>
                <a:spcPct val="137700"/>
              </a:lnSpc>
              <a:spcBef>
                <a:spcPts val="1760"/>
              </a:spcBef>
            </a:pPr>
            <a:r>
              <a:rPr sz="1150" b="0" spc="-35" dirty="0">
                <a:latin typeface="Verdana"/>
                <a:cs typeface="Verdana"/>
              </a:rPr>
              <a:t>Perjalanan </a:t>
            </a:r>
            <a:r>
              <a:rPr sz="1150" b="0" spc="-60" dirty="0">
                <a:latin typeface="Verdana"/>
                <a:cs typeface="Verdana"/>
              </a:rPr>
              <a:t>menuju</a:t>
            </a:r>
            <a:r>
              <a:rPr sz="1150" b="0" spc="-35" dirty="0">
                <a:latin typeface="Verdana"/>
                <a:cs typeface="Verdana"/>
              </a:rPr>
              <a:t> </a:t>
            </a:r>
            <a:r>
              <a:rPr sz="1150" b="0" spc="-20" dirty="0">
                <a:latin typeface="Verdana"/>
                <a:cs typeface="Verdana"/>
              </a:rPr>
              <a:t>penguasaan</a:t>
            </a:r>
            <a:r>
              <a:rPr sz="1150" b="0" spc="-35" dirty="0">
                <a:latin typeface="Verdana"/>
                <a:cs typeface="Verdana"/>
              </a:rPr>
              <a:t> </a:t>
            </a:r>
            <a:r>
              <a:rPr sz="1150" b="0" spc="-40" dirty="0">
                <a:latin typeface="Verdana"/>
                <a:cs typeface="Verdana"/>
              </a:rPr>
              <a:t>kekuatan</a:t>
            </a:r>
            <a:r>
              <a:rPr sz="1150" b="0" spc="-35" dirty="0">
                <a:latin typeface="Verdana"/>
                <a:cs typeface="Verdana"/>
              </a:rPr>
              <a:t> </a:t>
            </a:r>
            <a:r>
              <a:rPr sz="1150" b="0" spc="-30" dirty="0">
                <a:latin typeface="Verdana"/>
                <a:cs typeface="Verdana"/>
              </a:rPr>
              <a:t>interpersonal </a:t>
            </a:r>
            <a:r>
              <a:rPr sz="1150" b="0" spc="-35" dirty="0">
                <a:latin typeface="Verdana"/>
                <a:cs typeface="Verdana"/>
              </a:rPr>
              <a:t>adalah </a:t>
            </a:r>
            <a:r>
              <a:rPr sz="1150" b="0" dirty="0">
                <a:latin typeface="Verdana"/>
                <a:cs typeface="Verdana"/>
              </a:rPr>
              <a:t>proses</a:t>
            </a:r>
            <a:r>
              <a:rPr sz="1150" b="0" spc="-35" dirty="0">
                <a:latin typeface="Verdana"/>
                <a:cs typeface="Verdana"/>
              </a:rPr>
              <a:t> </a:t>
            </a:r>
            <a:r>
              <a:rPr sz="1150" b="0" spc="-10" dirty="0">
                <a:latin typeface="Verdana"/>
                <a:cs typeface="Verdana"/>
              </a:rPr>
              <a:t>seumur </a:t>
            </a:r>
            <a:r>
              <a:rPr sz="1150" b="0" spc="-20" dirty="0">
                <a:latin typeface="Verdana"/>
                <a:cs typeface="Verdana"/>
              </a:rPr>
              <a:t>hidup</a:t>
            </a:r>
            <a:r>
              <a:rPr sz="1150" b="0" spc="-55" dirty="0">
                <a:latin typeface="Verdana"/>
                <a:cs typeface="Verdana"/>
              </a:rPr>
              <a:t> </a:t>
            </a:r>
            <a:r>
              <a:rPr sz="1150" b="0" spc="-20" dirty="0">
                <a:latin typeface="Verdana"/>
                <a:cs typeface="Verdana"/>
              </a:rPr>
              <a:t>yang</a:t>
            </a:r>
            <a:r>
              <a:rPr sz="1150" b="0" spc="-50" dirty="0">
                <a:latin typeface="Verdana"/>
                <a:cs typeface="Verdana"/>
              </a:rPr>
              <a:t> </a:t>
            </a:r>
            <a:r>
              <a:rPr sz="1150" b="0" spc="-20" dirty="0">
                <a:latin typeface="Verdana"/>
                <a:cs typeface="Verdana"/>
              </a:rPr>
              <a:t>penuh</a:t>
            </a:r>
            <a:r>
              <a:rPr sz="1150" b="0" spc="-50" dirty="0">
                <a:latin typeface="Verdana"/>
                <a:cs typeface="Verdana"/>
              </a:rPr>
              <a:t> </a:t>
            </a:r>
            <a:r>
              <a:rPr sz="1150" b="0" spc="-20" dirty="0">
                <a:latin typeface="Verdana"/>
                <a:cs typeface="Verdana"/>
              </a:rPr>
              <a:t>dengan</a:t>
            </a:r>
            <a:r>
              <a:rPr sz="1150" b="0" spc="-50" dirty="0">
                <a:latin typeface="Verdana"/>
                <a:cs typeface="Verdana"/>
              </a:rPr>
              <a:t> </a:t>
            </a:r>
            <a:r>
              <a:rPr sz="1150" b="0" spc="-40" dirty="0">
                <a:latin typeface="Verdana"/>
                <a:cs typeface="Verdana"/>
              </a:rPr>
              <a:t>pembelajaran</a:t>
            </a:r>
            <a:r>
              <a:rPr sz="1150" b="0" spc="-55" dirty="0">
                <a:latin typeface="Verdana"/>
                <a:cs typeface="Verdana"/>
              </a:rPr>
              <a:t> </a:t>
            </a:r>
            <a:r>
              <a:rPr sz="1150" b="0" spc="-10" dirty="0">
                <a:latin typeface="Verdana"/>
                <a:cs typeface="Verdana"/>
              </a:rPr>
              <a:t>dan</a:t>
            </a:r>
            <a:r>
              <a:rPr sz="1150" b="0" spc="-50" dirty="0">
                <a:latin typeface="Verdana"/>
                <a:cs typeface="Verdana"/>
              </a:rPr>
              <a:t> </a:t>
            </a:r>
            <a:r>
              <a:rPr sz="1150" b="0" spc="-40" dirty="0">
                <a:latin typeface="Verdana"/>
                <a:cs typeface="Verdana"/>
              </a:rPr>
              <a:t>pertumbuhan.</a:t>
            </a:r>
            <a:r>
              <a:rPr sz="1150" b="0" spc="-50" dirty="0">
                <a:latin typeface="Verdana"/>
                <a:cs typeface="Verdana"/>
              </a:rPr>
              <a:t> </a:t>
            </a:r>
            <a:r>
              <a:rPr sz="1150" b="0" spc="-30" dirty="0">
                <a:latin typeface="Verdana"/>
                <a:cs typeface="Verdana"/>
              </a:rPr>
              <a:t>Setiap</a:t>
            </a:r>
            <a:r>
              <a:rPr sz="1150" b="0" spc="-50" dirty="0">
                <a:latin typeface="Verdana"/>
                <a:cs typeface="Verdana"/>
              </a:rPr>
              <a:t> </a:t>
            </a:r>
            <a:r>
              <a:rPr sz="1150" b="0" spc="-10" dirty="0">
                <a:latin typeface="Verdana"/>
                <a:cs typeface="Verdana"/>
              </a:rPr>
              <a:t>interaksi </a:t>
            </a:r>
            <a:r>
              <a:rPr sz="1150" b="0" spc="-35" dirty="0">
                <a:latin typeface="Verdana"/>
                <a:cs typeface="Verdana"/>
              </a:rPr>
              <a:t>adalah</a:t>
            </a:r>
            <a:r>
              <a:rPr sz="1150" b="0" spc="-40" dirty="0">
                <a:latin typeface="Verdana"/>
                <a:cs typeface="Verdana"/>
              </a:rPr>
              <a:t> </a:t>
            </a:r>
            <a:r>
              <a:rPr sz="1150" b="0" spc="-35" dirty="0">
                <a:latin typeface="Verdana"/>
                <a:cs typeface="Verdana"/>
              </a:rPr>
              <a:t>kesempatan </a:t>
            </a:r>
            <a:r>
              <a:rPr sz="1150" b="0" spc="-40" dirty="0">
                <a:latin typeface="Verdana"/>
                <a:cs typeface="Verdana"/>
              </a:rPr>
              <a:t>untuk</a:t>
            </a:r>
            <a:r>
              <a:rPr sz="1150" b="0" spc="-35" dirty="0">
                <a:latin typeface="Verdana"/>
                <a:cs typeface="Verdana"/>
              </a:rPr>
              <a:t> </a:t>
            </a:r>
            <a:r>
              <a:rPr sz="1150" b="0" spc="-40" dirty="0">
                <a:latin typeface="Verdana"/>
                <a:cs typeface="Verdana"/>
              </a:rPr>
              <a:t>mempraktikkan</a:t>
            </a:r>
            <a:r>
              <a:rPr sz="1150" b="0" spc="-35" dirty="0">
                <a:latin typeface="Verdana"/>
                <a:cs typeface="Verdana"/>
              </a:rPr>
              <a:t> </a:t>
            </a:r>
            <a:r>
              <a:rPr sz="1150" b="0" spc="-10" dirty="0">
                <a:latin typeface="Verdana"/>
                <a:cs typeface="Verdana"/>
              </a:rPr>
              <a:t>dan</a:t>
            </a:r>
            <a:r>
              <a:rPr sz="1150" b="0" spc="-40" dirty="0">
                <a:latin typeface="Verdana"/>
                <a:cs typeface="Verdana"/>
              </a:rPr>
              <a:t> menyempurnakan</a:t>
            </a:r>
            <a:r>
              <a:rPr sz="1150" b="0" spc="-35" dirty="0">
                <a:latin typeface="Verdana"/>
                <a:cs typeface="Verdana"/>
              </a:rPr>
              <a:t> </a:t>
            </a:r>
            <a:r>
              <a:rPr sz="1150" b="0" spc="-10" dirty="0">
                <a:latin typeface="Verdana"/>
                <a:cs typeface="Verdana"/>
              </a:rPr>
              <a:t>kemampuan kita.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86325" y="1581149"/>
            <a:ext cx="19050" cy="2324100"/>
            <a:chOff x="4886325" y="1581149"/>
            <a:chExt cx="19050" cy="2324100"/>
          </a:xfrm>
        </p:grpSpPr>
        <p:sp>
          <p:nvSpPr>
            <p:cNvPr id="6" name="object 6"/>
            <p:cNvSpPr/>
            <p:nvPr/>
          </p:nvSpPr>
          <p:spPr>
            <a:xfrm>
              <a:off x="4886325" y="1581149"/>
              <a:ext cx="19050" cy="2324100"/>
            </a:xfrm>
            <a:custGeom>
              <a:avLst/>
              <a:gdLst/>
              <a:ahLst/>
              <a:cxnLst/>
              <a:rect l="l" t="t" r="r" b="b"/>
              <a:pathLst>
                <a:path w="19050" h="2324100">
                  <a:moveTo>
                    <a:pt x="19050" y="0"/>
                  </a:moveTo>
                  <a:lnTo>
                    <a:pt x="0" y="0"/>
                  </a:lnTo>
                  <a:lnTo>
                    <a:pt x="0" y="2324100"/>
                  </a:lnTo>
                  <a:lnTo>
                    <a:pt x="19050" y="23241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E7B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6325" y="1581149"/>
              <a:ext cx="19050" cy="23241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83028" y="4092491"/>
            <a:ext cx="156618" cy="15654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86325" y="4314825"/>
            <a:ext cx="2895600" cy="190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42866" y="4476750"/>
            <a:ext cx="107950" cy="12382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873625" y="4400422"/>
            <a:ext cx="2288540" cy="1043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790064" algn="l"/>
              </a:tabLst>
            </a:pPr>
            <a:r>
              <a:rPr sz="1450" b="1" dirty="0">
                <a:solidFill>
                  <a:srgbClr val="2C2925"/>
                </a:solidFill>
                <a:latin typeface="Trebuchet MS"/>
                <a:cs typeface="Trebuchet MS"/>
              </a:rPr>
              <a:t>Praktikkan</a:t>
            </a:r>
            <a:r>
              <a:rPr sz="1450" b="1" spc="24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450" b="1" spc="-10" dirty="0">
                <a:solidFill>
                  <a:srgbClr val="2C2925"/>
                </a:solidFill>
                <a:latin typeface="Trebuchet MS"/>
                <a:cs typeface="Trebuchet MS"/>
              </a:rPr>
              <a:t>Setiap</a:t>
            </a:r>
            <a:r>
              <a:rPr sz="1450" b="1" dirty="0">
                <a:solidFill>
                  <a:srgbClr val="2C2925"/>
                </a:solidFill>
                <a:latin typeface="Trebuchet MS"/>
                <a:cs typeface="Trebuchet MS"/>
              </a:rPr>
              <a:t>	</a:t>
            </a:r>
            <a:r>
              <a:rPr sz="1450" b="1" spc="-25" dirty="0">
                <a:solidFill>
                  <a:srgbClr val="2C2925"/>
                </a:solidFill>
                <a:latin typeface="Trebuchet MS"/>
                <a:cs typeface="Trebuchet MS"/>
              </a:rPr>
              <a:t>ari</a:t>
            </a:r>
            <a:endParaRPr sz="1450">
              <a:latin typeface="Trebuchet MS"/>
              <a:cs typeface="Trebuchet MS"/>
            </a:endParaRPr>
          </a:p>
          <a:p>
            <a:pPr marL="12700" marR="5080">
              <a:lnSpc>
                <a:spcPct val="135900"/>
              </a:lnSpc>
              <a:spcBef>
                <a:spcPts val="615"/>
              </a:spcBef>
            </a:pPr>
            <a:r>
              <a:rPr sz="1150" dirty="0">
                <a:solidFill>
                  <a:srgbClr val="2C2925"/>
                </a:solidFill>
                <a:latin typeface="Verdana"/>
                <a:cs typeface="Verdana"/>
              </a:rPr>
              <a:t>Jadikan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setiap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interaksi</a:t>
            </a:r>
            <a:r>
              <a:rPr sz="11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sebagai 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kesempatan</a:t>
            </a:r>
            <a:r>
              <a:rPr sz="115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untuk</a:t>
            </a: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belajar</a:t>
            </a: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dan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berkembang</a:t>
            </a:r>
            <a:endParaRPr sz="115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31026" y="4092476"/>
            <a:ext cx="156685" cy="15669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4325" y="4314825"/>
            <a:ext cx="2895600" cy="1905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920431" y="4400422"/>
            <a:ext cx="2164080" cy="8051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dirty="0">
                <a:solidFill>
                  <a:srgbClr val="2C2925"/>
                </a:solidFill>
                <a:latin typeface="Trebuchet MS"/>
                <a:cs typeface="Trebuchet MS"/>
              </a:rPr>
              <a:t>Refleksi</a:t>
            </a:r>
            <a:r>
              <a:rPr sz="1450" b="1" spc="17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450" b="1" spc="-10" dirty="0">
                <a:solidFill>
                  <a:srgbClr val="2C2925"/>
                </a:solidFill>
                <a:latin typeface="Trebuchet MS"/>
                <a:cs typeface="Trebuchet MS"/>
              </a:rPr>
              <a:t>Berkelanjutan</a:t>
            </a:r>
            <a:endParaRPr sz="1450">
              <a:latin typeface="Trebuchet MS"/>
              <a:cs typeface="Trebuchet MS"/>
            </a:endParaRPr>
          </a:p>
          <a:p>
            <a:pPr marL="12700" marR="5080">
              <a:lnSpc>
                <a:spcPct val="135900"/>
              </a:lnSpc>
              <a:spcBef>
                <a:spcPts val="615"/>
              </a:spcBef>
            </a:pP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Evaluasi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komunikasi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Anda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dan identifikasi</a:t>
            </a: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area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perbaikan</a:t>
            </a:r>
            <a:endParaRPr sz="1150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90585" y="5749804"/>
            <a:ext cx="141503" cy="15660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86325" y="5972175"/>
            <a:ext cx="5943600" cy="1905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873625" y="6057772"/>
            <a:ext cx="5720080" cy="1805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spc="145" dirty="0">
                <a:solidFill>
                  <a:srgbClr val="2C2925"/>
                </a:solidFill>
                <a:latin typeface="Trebuchet MS"/>
                <a:cs typeface="Trebuchet MS"/>
              </a:rPr>
              <a:t>Masa</a:t>
            </a:r>
            <a:r>
              <a:rPr sz="1450" b="1" spc="-8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450" b="1" spc="55" dirty="0">
                <a:solidFill>
                  <a:srgbClr val="2C2925"/>
                </a:solidFill>
                <a:latin typeface="Trebuchet MS"/>
                <a:cs typeface="Trebuchet MS"/>
              </a:rPr>
              <a:t>Depan</a:t>
            </a:r>
            <a:r>
              <a:rPr sz="1450" b="1" spc="-8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450" b="1" spc="90" dirty="0">
                <a:solidFill>
                  <a:srgbClr val="2C2925"/>
                </a:solidFill>
                <a:latin typeface="Trebuchet MS"/>
                <a:cs typeface="Trebuchet MS"/>
              </a:rPr>
              <a:t>yang</a:t>
            </a:r>
            <a:r>
              <a:rPr sz="1450" b="1" spc="-8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450" b="1" dirty="0">
                <a:solidFill>
                  <a:srgbClr val="2C2925"/>
                </a:solidFill>
                <a:latin typeface="Trebuchet MS"/>
                <a:cs typeface="Trebuchet MS"/>
              </a:rPr>
              <a:t>Lebih</a:t>
            </a:r>
            <a:r>
              <a:rPr sz="1450" b="1" spc="-8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450" b="1" spc="95" dirty="0">
                <a:solidFill>
                  <a:srgbClr val="2C2925"/>
                </a:solidFill>
                <a:latin typeface="Trebuchet MS"/>
                <a:cs typeface="Trebuchet MS"/>
              </a:rPr>
              <a:t>Sukses</a:t>
            </a:r>
            <a:endParaRPr sz="1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Investasi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 dalam 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skills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adalah 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investasi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 untuk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masa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depan</a:t>
            </a:r>
            <a:endParaRPr sz="11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1150">
              <a:latin typeface="Verdana"/>
              <a:cs typeface="Verdana"/>
            </a:endParaRPr>
          </a:p>
          <a:p>
            <a:pPr marL="12700" marR="5080">
              <a:lnSpc>
                <a:spcPct val="137700"/>
              </a:lnSpc>
            </a:pP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Dengan</a:t>
            </a: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50" dirty="0">
                <a:solidFill>
                  <a:srgbClr val="2C2925"/>
                </a:solidFill>
                <a:latin typeface="Verdana"/>
                <a:cs typeface="Verdana"/>
              </a:rPr>
              <a:t>komitmen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 untuk</a:t>
            </a: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terus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mengembangkan</a:t>
            </a: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kekuatan 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50" dirty="0">
                <a:solidFill>
                  <a:srgbClr val="2C2925"/>
                </a:solidFill>
                <a:latin typeface="Verdana"/>
                <a:cs typeface="Verdana"/>
              </a:rPr>
              <a:t>kita,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kita 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tidak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 hanya 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meningkatkan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kehidupan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profesional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50" dirty="0">
                <a:solidFill>
                  <a:srgbClr val="2C2925"/>
                </a:solidFill>
                <a:latin typeface="Verdana"/>
                <a:cs typeface="Verdana"/>
              </a:rPr>
              <a:t>kita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sendiri,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tetapi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juga </a:t>
            </a:r>
            <a:r>
              <a:rPr sz="1150" spc="-30" dirty="0">
                <a:solidFill>
                  <a:srgbClr val="2C2925"/>
                </a:solidFill>
                <a:latin typeface="Verdana"/>
                <a:cs typeface="Verdana"/>
              </a:rPr>
              <a:t>berkontribusi</a:t>
            </a:r>
            <a:r>
              <a:rPr sz="115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2C2925"/>
                </a:solidFill>
                <a:latin typeface="Verdana"/>
                <a:cs typeface="Verdana"/>
              </a:rPr>
              <a:t>pada</a:t>
            </a: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35" dirty="0">
                <a:solidFill>
                  <a:srgbClr val="2C2925"/>
                </a:solidFill>
                <a:latin typeface="Verdana"/>
                <a:cs typeface="Verdana"/>
              </a:rPr>
              <a:t>terciptanya</a:t>
            </a: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lingkungan</a:t>
            </a: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sosial</a:t>
            </a: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5" dirty="0">
                <a:solidFill>
                  <a:srgbClr val="2C2925"/>
                </a:solidFill>
                <a:latin typeface="Verdana"/>
                <a:cs typeface="Verdana"/>
              </a:rPr>
              <a:t>organisasi</a:t>
            </a: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lebih 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harmonis,</a:t>
            </a:r>
            <a:r>
              <a:rPr sz="115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produktif,</a:t>
            </a:r>
            <a:r>
              <a:rPr sz="115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bermakna.</a:t>
            </a:r>
            <a:r>
              <a:rPr sz="115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2C2925"/>
                </a:solidFill>
                <a:latin typeface="Verdana"/>
                <a:cs typeface="Verdana"/>
              </a:rPr>
              <a:t>Mari</a:t>
            </a:r>
            <a:r>
              <a:rPr sz="1150" spc="-50" dirty="0">
                <a:solidFill>
                  <a:srgbClr val="2C2925"/>
                </a:solidFill>
                <a:latin typeface="Verdana"/>
                <a:cs typeface="Verdana"/>
              </a:rPr>
              <a:t> kita</a:t>
            </a:r>
            <a:r>
              <a:rPr sz="1150" spc="-45" dirty="0">
                <a:solidFill>
                  <a:srgbClr val="2C2925"/>
                </a:solidFill>
                <a:latin typeface="Verdana"/>
                <a:cs typeface="Verdana"/>
              </a:rPr>
              <a:t> mulai</a:t>
            </a:r>
            <a:r>
              <a:rPr sz="115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40" dirty="0">
                <a:solidFill>
                  <a:srgbClr val="2C2925"/>
                </a:solidFill>
                <a:latin typeface="Verdana"/>
                <a:cs typeface="Verdana"/>
              </a:rPr>
              <a:t>hari</a:t>
            </a:r>
            <a:r>
              <a:rPr sz="115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150" spc="-20" dirty="0">
                <a:solidFill>
                  <a:srgbClr val="2C2925"/>
                </a:solidFill>
                <a:latin typeface="Verdana"/>
                <a:cs typeface="Verdana"/>
              </a:rPr>
              <a:t>ini!</a:t>
            </a:r>
            <a:endParaRPr sz="1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192" y="263525"/>
            <a:ext cx="580136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25" dirty="0"/>
              <a:t>Apa</a:t>
            </a:r>
            <a:r>
              <a:rPr sz="3200" spc="-170" dirty="0"/>
              <a:t> </a:t>
            </a:r>
            <a:r>
              <a:rPr sz="3200" dirty="0"/>
              <a:t>Itu</a:t>
            </a:r>
            <a:r>
              <a:rPr sz="3200" spc="-170" dirty="0"/>
              <a:t> </a:t>
            </a:r>
            <a:r>
              <a:rPr sz="3200" spc="55" dirty="0"/>
              <a:t>Kekuatan</a:t>
            </a:r>
            <a:r>
              <a:rPr sz="3200" spc="-165" dirty="0"/>
              <a:t> </a:t>
            </a:r>
            <a:r>
              <a:rPr sz="3200" spc="-10" dirty="0"/>
              <a:t>Interpersonal?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7192" y="1368089"/>
            <a:ext cx="5923915" cy="686502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467995">
              <a:lnSpc>
                <a:spcPct val="137700"/>
              </a:lnSpc>
              <a:spcBef>
                <a:spcPts val="140"/>
              </a:spcBef>
            </a:pP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Kekuatan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adalah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kemampuan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seseorang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untuk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memengaruhi,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menginspirasi,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memotivasi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orang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lain melalui komunikasi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efektif.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Ini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mencakup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berbagai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aspek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komunikasi,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baik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verbal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maupun nonverbal,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yang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memungkinkan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kita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membangun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koneksi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bermakna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dengan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orang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lain.</a:t>
            </a:r>
            <a:endParaRPr sz="2000" dirty="0">
              <a:latin typeface="Verdana"/>
              <a:cs typeface="Verdana"/>
            </a:endParaRPr>
          </a:p>
          <a:p>
            <a:pPr marL="12700" marR="5715">
              <a:lnSpc>
                <a:spcPct val="137200"/>
              </a:lnSpc>
              <a:spcBef>
                <a:spcPts val="1035"/>
              </a:spcBef>
            </a:pP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Lebih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dari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sekadar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berbicara,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kekuatan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melibatkan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kemampuan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untuk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membaca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situasi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sosial,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memahami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emosi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orang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lain,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merespons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dengan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cara yang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tepat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konstruktif.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2C2925"/>
                </a:solidFill>
                <a:latin typeface="Verdana"/>
                <a:cs typeface="Verdana"/>
              </a:rPr>
              <a:t>Ini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adalah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kunci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utama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dalam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membangun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hubungan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efektif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mencapai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tujuan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bersama,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baik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dalam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konteks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profesional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maupun personal.</a:t>
            </a:r>
            <a:endParaRPr sz="20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75969" y="671315"/>
            <a:ext cx="3960640" cy="1608119"/>
            <a:chOff x="6943724" y="1733550"/>
            <a:chExt cx="3895725" cy="1200150"/>
          </a:xfrm>
        </p:grpSpPr>
        <p:sp>
          <p:nvSpPr>
            <p:cNvPr id="5" name="object 5"/>
            <p:cNvSpPr/>
            <p:nvPr/>
          </p:nvSpPr>
          <p:spPr>
            <a:xfrm>
              <a:off x="6963613" y="1733562"/>
              <a:ext cx="3876040" cy="1200150"/>
            </a:xfrm>
            <a:custGeom>
              <a:avLst/>
              <a:gdLst/>
              <a:ahLst/>
              <a:cxnLst/>
              <a:rect l="l" t="t" r="r" b="b"/>
              <a:pathLst>
                <a:path w="3876040" h="1200150">
                  <a:moveTo>
                    <a:pt x="3875824" y="45542"/>
                  </a:moveTo>
                  <a:lnTo>
                    <a:pt x="3874490" y="38849"/>
                  </a:lnTo>
                  <a:lnTo>
                    <a:pt x="3869156" y="25984"/>
                  </a:lnTo>
                  <a:lnTo>
                    <a:pt x="3865372" y="20307"/>
                  </a:lnTo>
                  <a:lnTo>
                    <a:pt x="3860914" y="15862"/>
                  </a:lnTo>
                  <a:lnTo>
                    <a:pt x="3860444" y="15379"/>
                  </a:lnTo>
                  <a:lnTo>
                    <a:pt x="3855516" y="10452"/>
                  </a:lnTo>
                  <a:lnTo>
                    <a:pt x="3849840" y="6654"/>
                  </a:lnTo>
                  <a:lnTo>
                    <a:pt x="3837521" y="1549"/>
                  </a:lnTo>
                  <a:lnTo>
                    <a:pt x="3838092" y="1549"/>
                  </a:lnTo>
                  <a:lnTo>
                    <a:pt x="3830282" y="0"/>
                  </a:lnTo>
                  <a:lnTo>
                    <a:pt x="75349" y="0"/>
                  </a:lnTo>
                  <a:lnTo>
                    <a:pt x="67843" y="355"/>
                  </a:lnTo>
                  <a:lnTo>
                    <a:pt x="59766" y="1549"/>
                  </a:lnTo>
                  <a:lnTo>
                    <a:pt x="60058" y="1549"/>
                  </a:lnTo>
                  <a:lnTo>
                    <a:pt x="53263" y="3251"/>
                  </a:lnTo>
                  <a:lnTo>
                    <a:pt x="16421" y="27876"/>
                  </a:lnTo>
                  <a:lnTo>
                    <a:pt x="0" y="65430"/>
                  </a:lnTo>
                  <a:lnTo>
                    <a:pt x="1079" y="61328"/>
                  </a:lnTo>
                  <a:lnTo>
                    <a:pt x="8813" y="47332"/>
                  </a:lnTo>
                  <a:lnTo>
                    <a:pt x="46189" y="23406"/>
                  </a:lnTo>
                  <a:lnTo>
                    <a:pt x="75349" y="19050"/>
                  </a:lnTo>
                  <a:lnTo>
                    <a:pt x="3823322" y="19050"/>
                  </a:lnTo>
                  <a:lnTo>
                    <a:pt x="3856075" y="45542"/>
                  </a:lnTo>
                  <a:lnTo>
                    <a:pt x="3856164" y="45821"/>
                  </a:lnTo>
                  <a:lnTo>
                    <a:pt x="3856774" y="52501"/>
                  </a:lnTo>
                  <a:lnTo>
                    <a:pt x="3856774" y="1147648"/>
                  </a:lnTo>
                  <a:lnTo>
                    <a:pt x="3830002" y="1180477"/>
                  </a:lnTo>
                  <a:lnTo>
                    <a:pt x="3823322" y="1181100"/>
                  </a:lnTo>
                  <a:lnTo>
                    <a:pt x="75349" y="1181100"/>
                  </a:lnTo>
                  <a:lnTo>
                    <a:pt x="33007" y="1171473"/>
                  </a:lnTo>
                  <a:lnTo>
                    <a:pt x="1079" y="1138821"/>
                  </a:lnTo>
                  <a:lnTo>
                    <a:pt x="0" y="1134719"/>
                  </a:lnTo>
                  <a:lnTo>
                    <a:pt x="609" y="1138821"/>
                  </a:lnTo>
                  <a:lnTo>
                    <a:pt x="2413" y="1146022"/>
                  </a:lnTo>
                  <a:lnTo>
                    <a:pt x="4851" y="1152817"/>
                  </a:lnTo>
                  <a:lnTo>
                    <a:pt x="4953" y="1153109"/>
                  </a:lnTo>
                  <a:lnTo>
                    <a:pt x="33007" y="1187310"/>
                  </a:lnTo>
                  <a:lnTo>
                    <a:pt x="60947" y="1198816"/>
                  </a:lnTo>
                  <a:lnTo>
                    <a:pt x="61264" y="1198816"/>
                  </a:lnTo>
                  <a:lnTo>
                    <a:pt x="67843" y="1199781"/>
                  </a:lnTo>
                  <a:lnTo>
                    <a:pt x="75349" y="1200150"/>
                  </a:lnTo>
                  <a:lnTo>
                    <a:pt x="3830282" y="1200150"/>
                  </a:lnTo>
                  <a:lnTo>
                    <a:pt x="3836974" y="1198816"/>
                  </a:lnTo>
                  <a:lnTo>
                    <a:pt x="3849840" y="1193482"/>
                  </a:lnTo>
                  <a:lnTo>
                    <a:pt x="3855516" y="1189697"/>
                  </a:lnTo>
                  <a:lnTo>
                    <a:pt x="3860444" y="1184770"/>
                  </a:lnTo>
                  <a:lnTo>
                    <a:pt x="3860927" y="1184287"/>
                  </a:lnTo>
                  <a:lnTo>
                    <a:pt x="3865372" y="1179842"/>
                  </a:lnTo>
                  <a:lnTo>
                    <a:pt x="3869156" y="1174165"/>
                  </a:lnTo>
                  <a:lnTo>
                    <a:pt x="3874490" y="1161300"/>
                  </a:lnTo>
                  <a:lnTo>
                    <a:pt x="3875824" y="1154607"/>
                  </a:lnTo>
                  <a:lnTo>
                    <a:pt x="3875824" y="45542"/>
                  </a:lnTo>
                  <a:close/>
                </a:path>
              </a:pathLst>
            </a:custGeom>
            <a:solidFill>
              <a:srgbClr val="F8E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3724" y="1733550"/>
              <a:ext cx="76199" cy="12001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144022" y="609131"/>
            <a:ext cx="2687320" cy="151791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1" spc="50" dirty="0">
                <a:solidFill>
                  <a:srgbClr val="2C2925"/>
                </a:solidFill>
                <a:latin typeface="Trebuchet MS"/>
                <a:cs typeface="Trebuchet MS"/>
              </a:rPr>
              <a:t>Komunikasi</a:t>
            </a:r>
            <a:r>
              <a:rPr b="1" spc="-8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b="1" spc="-10" dirty="0">
                <a:solidFill>
                  <a:srgbClr val="2C2925"/>
                </a:solidFill>
                <a:latin typeface="Trebuchet MS"/>
                <a:cs typeface="Trebuchet MS"/>
              </a:rPr>
              <a:t>Verbal</a:t>
            </a:r>
            <a:endParaRPr dirty="0">
              <a:latin typeface="Trebuchet MS"/>
              <a:cs typeface="Trebuchet MS"/>
            </a:endParaRPr>
          </a:p>
          <a:p>
            <a:pPr marL="12700" marR="5080">
              <a:lnSpc>
                <a:spcPct val="135900"/>
              </a:lnSpc>
              <a:spcBef>
                <a:spcPts val="1065"/>
              </a:spcBef>
            </a:pP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Kata-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kata</a:t>
            </a:r>
            <a:r>
              <a:rPr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kita</a:t>
            </a:r>
            <a:r>
              <a:rPr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pilih</a:t>
            </a:r>
            <a:r>
              <a:rPr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2C2925"/>
                </a:solidFill>
                <a:latin typeface="Verdana"/>
                <a:cs typeface="Verdana"/>
              </a:rPr>
              <a:t>cara</a:t>
            </a:r>
            <a:r>
              <a:rPr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kita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mengucapkannya</a:t>
            </a:r>
            <a:endParaRPr dirty="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75970" y="2646069"/>
            <a:ext cx="3986446" cy="1608118"/>
            <a:chOff x="6943724" y="3086100"/>
            <a:chExt cx="3895725" cy="962025"/>
          </a:xfrm>
        </p:grpSpPr>
        <p:sp>
          <p:nvSpPr>
            <p:cNvPr id="9" name="object 9"/>
            <p:cNvSpPr/>
            <p:nvPr/>
          </p:nvSpPr>
          <p:spPr>
            <a:xfrm>
              <a:off x="6963613" y="3086112"/>
              <a:ext cx="3876040" cy="962025"/>
            </a:xfrm>
            <a:custGeom>
              <a:avLst/>
              <a:gdLst/>
              <a:ahLst/>
              <a:cxnLst/>
              <a:rect l="l" t="t" r="r" b="b"/>
              <a:pathLst>
                <a:path w="3876040" h="962025">
                  <a:moveTo>
                    <a:pt x="3875824" y="45542"/>
                  </a:moveTo>
                  <a:lnTo>
                    <a:pt x="3874490" y="38849"/>
                  </a:lnTo>
                  <a:lnTo>
                    <a:pt x="3869156" y="25984"/>
                  </a:lnTo>
                  <a:lnTo>
                    <a:pt x="3865372" y="20307"/>
                  </a:lnTo>
                  <a:lnTo>
                    <a:pt x="3860914" y="15862"/>
                  </a:lnTo>
                  <a:lnTo>
                    <a:pt x="3860444" y="15379"/>
                  </a:lnTo>
                  <a:lnTo>
                    <a:pt x="3855516" y="10452"/>
                  </a:lnTo>
                  <a:lnTo>
                    <a:pt x="3849840" y="6654"/>
                  </a:lnTo>
                  <a:lnTo>
                    <a:pt x="3837521" y="1549"/>
                  </a:lnTo>
                  <a:lnTo>
                    <a:pt x="3838092" y="1549"/>
                  </a:lnTo>
                  <a:lnTo>
                    <a:pt x="3830282" y="0"/>
                  </a:lnTo>
                  <a:lnTo>
                    <a:pt x="75349" y="0"/>
                  </a:lnTo>
                  <a:lnTo>
                    <a:pt x="67843" y="355"/>
                  </a:lnTo>
                  <a:lnTo>
                    <a:pt x="59766" y="1549"/>
                  </a:lnTo>
                  <a:lnTo>
                    <a:pt x="60058" y="1549"/>
                  </a:lnTo>
                  <a:lnTo>
                    <a:pt x="53263" y="3251"/>
                  </a:lnTo>
                  <a:lnTo>
                    <a:pt x="16421" y="27876"/>
                  </a:lnTo>
                  <a:lnTo>
                    <a:pt x="0" y="65430"/>
                  </a:lnTo>
                  <a:lnTo>
                    <a:pt x="1079" y="61328"/>
                  </a:lnTo>
                  <a:lnTo>
                    <a:pt x="8813" y="47332"/>
                  </a:lnTo>
                  <a:lnTo>
                    <a:pt x="46189" y="23406"/>
                  </a:lnTo>
                  <a:lnTo>
                    <a:pt x="75349" y="19050"/>
                  </a:lnTo>
                  <a:lnTo>
                    <a:pt x="3823322" y="19050"/>
                  </a:lnTo>
                  <a:lnTo>
                    <a:pt x="3856075" y="45542"/>
                  </a:lnTo>
                  <a:lnTo>
                    <a:pt x="3856164" y="45821"/>
                  </a:lnTo>
                  <a:lnTo>
                    <a:pt x="3856774" y="52501"/>
                  </a:lnTo>
                  <a:lnTo>
                    <a:pt x="3856774" y="909523"/>
                  </a:lnTo>
                  <a:lnTo>
                    <a:pt x="3830002" y="942352"/>
                  </a:lnTo>
                  <a:lnTo>
                    <a:pt x="3823322" y="942975"/>
                  </a:lnTo>
                  <a:lnTo>
                    <a:pt x="75349" y="942975"/>
                  </a:lnTo>
                  <a:lnTo>
                    <a:pt x="33007" y="933348"/>
                  </a:lnTo>
                  <a:lnTo>
                    <a:pt x="1079" y="900696"/>
                  </a:lnTo>
                  <a:lnTo>
                    <a:pt x="0" y="896594"/>
                  </a:lnTo>
                  <a:lnTo>
                    <a:pt x="609" y="900696"/>
                  </a:lnTo>
                  <a:lnTo>
                    <a:pt x="2413" y="907897"/>
                  </a:lnTo>
                  <a:lnTo>
                    <a:pt x="4851" y="914692"/>
                  </a:lnTo>
                  <a:lnTo>
                    <a:pt x="4953" y="914984"/>
                  </a:lnTo>
                  <a:lnTo>
                    <a:pt x="33007" y="949185"/>
                  </a:lnTo>
                  <a:lnTo>
                    <a:pt x="60947" y="960691"/>
                  </a:lnTo>
                  <a:lnTo>
                    <a:pt x="61264" y="960691"/>
                  </a:lnTo>
                  <a:lnTo>
                    <a:pt x="67843" y="961656"/>
                  </a:lnTo>
                  <a:lnTo>
                    <a:pt x="75349" y="962025"/>
                  </a:lnTo>
                  <a:lnTo>
                    <a:pt x="3830282" y="962025"/>
                  </a:lnTo>
                  <a:lnTo>
                    <a:pt x="3836974" y="960691"/>
                  </a:lnTo>
                  <a:lnTo>
                    <a:pt x="3849840" y="955357"/>
                  </a:lnTo>
                  <a:lnTo>
                    <a:pt x="3855516" y="951572"/>
                  </a:lnTo>
                  <a:lnTo>
                    <a:pt x="3860444" y="946645"/>
                  </a:lnTo>
                  <a:lnTo>
                    <a:pt x="3860927" y="946162"/>
                  </a:lnTo>
                  <a:lnTo>
                    <a:pt x="3865372" y="941717"/>
                  </a:lnTo>
                  <a:lnTo>
                    <a:pt x="3869156" y="936040"/>
                  </a:lnTo>
                  <a:lnTo>
                    <a:pt x="3874490" y="923175"/>
                  </a:lnTo>
                  <a:lnTo>
                    <a:pt x="3875824" y="916482"/>
                  </a:lnTo>
                  <a:lnTo>
                    <a:pt x="3875824" y="45542"/>
                  </a:lnTo>
                  <a:close/>
                </a:path>
              </a:pathLst>
            </a:custGeom>
            <a:solidFill>
              <a:srgbClr val="F8E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3724" y="3086100"/>
              <a:ext cx="76199" cy="96202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872313" y="4707913"/>
            <a:ext cx="3966302" cy="2108811"/>
            <a:chOff x="6943724" y="4200525"/>
            <a:chExt cx="3895725" cy="1200150"/>
          </a:xfrm>
        </p:grpSpPr>
        <p:sp>
          <p:nvSpPr>
            <p:cNvPr id="12" name="object 12"/>
            <p:cNvSpPr/>
            <p:nvPr/>
          </p:nvSpPr>
          <p:spPr>
            <a:xfrm>
              <a:off x="6963613" y="4200537"/>
              <a:ext cx="3876040" cy="1200150"/>
            </a:xfrm>
            <a:custGeom>
              <a:avLst/>
              <a:gdLst/>
              <a:ahLst/>
              <a:cxnLst/>
              <a:rect l="l" t="t" r="r" b="b"/>
              <a:pathLst>
                <a:path w="3876040" h="1200150">
                  <a:moveTo>
                    <a:pt x="3875824" y="45542"/>
                  </a:moveTo>
                  <a:lnTo>
                    <a:pt x="3874490" y="38849"/>
                  </a:lnTo>
                  <a:lnTo>
                    <a:pt x="3869156" y="25971"/>
                  </a:lnTo>
                  <a:lnTo>
                    <a:pt x="3865372" y="20307"/>
                  </a:lnTo>
                  <a:lnTo>
                    <a:pt x="3860914" y="15862"/>
                  </a:lnTo>
                  <a:lnTo>
                    <a:pt x="3860444" y="15379"/>
                  </a:lnTo>
                  <a:lnTo>
                    <a:pt x="3855516" y="10452"/>
                  </a:lnTo>
                  <a:lnTo>
                    <a:pt x="3849840" y="6654"/>
                  </a:lnTo>
                  <a:lnTo>
                    <a:pt x="3837521" y="1549"/>
                  </a:lnTo>
                  <a:lnTo>
                    <a:pt x="3838092" y="1549"/>
                  </a:lnTo>
                  <a:lnTo>
                    <a:pt x="3830282" y="0"/>
                  </a:lnTo>
                  <a:lnTo>
                    <a:pt x="75349" y="0"/>
                  </a:lnTo>
                  <a:lnTo>
                    <a:pt x="67843" y="355"/>
                  </a:lnTo>
                  <a:lnTo>
                    <a:pt x="59766" y="1549"/>
                  </a:lnTo>
                  <a:lnTo>
                    <a:pt x="60058" y="1549"/>
                  </a:lnTo>
                  <a:lnTo>
                    <a:pt x="53263" y="3251"/>
                  </a:lnTo>
                  <a:lnTo>
                    <a:pt x="16421" y="27876"/>
                  </a:lnTo>
                  <a:lnTo>
                    <a:pt x="0" y="65430"/>
                  </a:lnTo>
                  <a:lnTo>
                    <a:pt x="1079" y="61328"/>
                  </a:lnTo>
                  <a:lnTo>
                    <a:pt x="8813" y="47332"/>
                  </a:lnTo>
                  <a:lnTo>
                    <a:pt x="46189" y="23393"/>
                  </a:lnTo>
                  <a:lnTo>
                    <a:pt x="75349" y="19050"/>
                  </a:lnTo>
                  <a:lnTo>
                    <a:pt x="3823322" y="19050"/>
                  </a:lnTo>
                  <a:lnTo>
                    <a:pt x="3856075" y="45542"/>
                  </a:lnTo>
                  <a:lnTo>
                    <a:pt x="3856164" y="45821"/>
                  </a:lnTo>
                  <a:lnTo>
                    <a:pt x="3856774" y="52501"/>
                  </a:lnTo>
                  <a:lnTo>
                    <a:pt x="3856774" y="1147635"/>
                  </a:lnTo>
                  <a:lnTo>
                    <a:pt x="3830002" y="1180477"/>
                  </a:lnTo>
                  <a:lnTo>
                    <a:pt x="3823322" y="1181100"/>
                  </a:lnTo>
                  <a:lnTo>
                    <a:pt x="75349" y="1181100"/>
                  </a:lnTo>
                  <a:lnTo>
                    <a:pt x="33007" y="1171473"/>
                  </a:lnTo>
                  <a:lnTo>
                    <a:pt x="1079" y="1138809"/>
                  </a:lnTo>
                  <a:lnTo>
                    <a:pt x="0" y="1134706"/>
                  </a:lnTo>
                  <a:lnTo>
                    <a:pt x="609" y="1138809"/>
                  </a:lnTo>
                  <a:lnTo>
                    <a:pt x="2413" y="1146035"/>
                  </a:lnTo>
                  <a:lnTo>
                    <a:pt x="4851" y="1152817"/>
                  </a:lnTo>
                  <a:lnTo>
                    <a:pt x="4953" y="1153109"/>
                  </a:lnTo>
                  <a:lnTo>
                    <a:pt x="33007" y="1187310"/>
                  </a:lnTo>
                  <a:lnTo>
                    <a:pt x="60947" y="1198816"/>
                  </a:lnTo>
                  <a:lnTo>
                    <a:pt x="61277" y="1198816"/>
                  </a:lnTo>
                  <a:lnTo>
                    <a:pt x="67843" y="1199781"/>
                  </a:lnTo>
                  <a:lnTo>
                    <a:pt x="75349" y="1200150"/>
                  </a:lnTo>
                  <a:lnTo>
                    <a:pt x="3830282" y="1200150"/>
                  </a:lnTo>
                  <a:lnTo>
                    <a:pt x="3836974" y="1198816"/>
                  </a:lnTo>
                  <a:lnTo>
                    <a:pt x="3849840" y="1193482"/>
                  </a:lnTo>
                  <a:lnTo>
                    <a:pt x="3855516" y="1189685"/>
                  </a:lnTo>
                  <a:lnTo>
                    <a:pt x="3860444" y="1184757"/>
                  </a:lnTo>
                  <a:lnTo>
                    <a:pt x="3860927" y="1184287"/>
                  </a:lnTo>
                  <a:lnTo>
                    <a:pt x="3865372" y="1179842"/>
                  </a:lnTo>
                  <a:lnTo>
                    <a:pt x="3869156" y="1174165"/>
                  </a:lnTo>
                  <a:lnTo>
                    <a:pt x="3874490" y="1161300"/>
                  </a:lnTo>
                  <a:lnTo>
                    <a:pt x="3875824" y="1154595"/>
                  </a:lnTo>
                  <a:lnTo>
                    <a:pt x="3875824" y="45542"/>
                  </a:lnTo>
                  <a:close/>
                </a:path>
              </a:pathLst>
            </a:custGeom>
            <a:solidFill>
              <a:srgbClr val="F8E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3724" y="4200525"/>
              <a:ext cx="76199" cy="120015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245587" y="2569533"/>
            <a:ext cx="3491229" cy="395191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en-US" b="1" spc="50" dirty="0">
              <a:solidFill>
                <a:srgbClr val="2C2925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1" spc="50" dirty="0" err="1">
                <a:solidFill>
                  <a:srgbClr val="2C2925"/>
                </a:solidFill>
                <a:latin typeface="Trebuchet MS"/>
                <a:cs typeface="Trebuchet MS"/>
              </a:rPr>
              <a:t>Komunikasi</a:t>
            </a:r>
            <a:r>
              <a:rPr b="1" spc="-8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b="1" spc="-10" dirty="0">
                <a:solidFill>
                  <a:srgbClr val="2C2925"/>
                </a:solidFill>
                <a:latin typeface="Trebuchet MS"/>
                <a:cs typeface="Trebuchet MS"/>
              </a:rPr>
              <a:t>Nonverbal</a:t>
            </a:r>
            <a:endParaRPr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Bahasa</a:t>
            </a:r>
            <a:r>
              <a:rPr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tubuh,</a:t>
            </a:r>
            <a:r>
              <a:rPr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ekspresi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wajah,</a:t>
            </a:r>
            <a:r>
              <a:rPr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kontak</a:t>
            </a:r>
            <a:r>
              <a:rPr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mata</a:t>
            </a:r>
            <a:endParaRPr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endParaRPr lang="en-ID" dirty="0">
              <a:latin typeface="Verdana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lang="en-ID" b="1" spc="-10" dirty="0">
              <a:solidFill>
                <a:srgbClr val="2C2925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lang="en-ID" b="1" spc="-10" dirty="0">
              <a:solidFill>
                <a:srgbClr val="2C2925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b="1" spc="-10" dirty="0" err="1">
                <a:solidFill>
                  <a:srgbClr val="2C2925"/>
                </a:solidFill>
                <a:latin typeface="Trebuchet MS"/>
                <a:cs typeface="Trebuchet MS"/>
              </a:rPr>
              <a:t>Empati</a:t>
            </a:r>
            <a:endParaRPr dirty="0">
              <a:latin typeface="Trebuchet MS"/>
              <a:cs typeface="Trebuchet MS"/>
            </a:endParaRPr>
          </a:p>
          <a:p>
            <a:pPr marL="12700" marR="5080">
              <a:lnSpc>
                <a:spcPct val="135900"/>
              </a:lnSpc>
              <a:spcBef>
                <a:spcPts val="1140"/>
              </a:spcBef>
            </a:pP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Kemampuan</a:t>
            </a:r>
            <a:r>
              <a:rPr spc="-55" dirty="0">
                <a:solidFill>
                  <a:srgbClr val="2C2925"/>
                </a:solidFill>
                <a:latin typeface="Verdana"/>
                <a:cs typeface="Verdana"/>
              </a:rPr>
              <a:t> memahami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perasaan</a:t>
            </a:r>
            <a:r>
              <a:rPr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perspektif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orang</a:t>
            </a:r>
            <a:r>
              <a:rPr spc="-7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lain</a:t>
            </a:r>
            <a:endParaRPr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0695" y="455673"/>
            <a:ext cx="4286250" cy="64386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2171699"/>
            <a:ext cx="4363720" cy="150329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5"/>
              </a:spcBef>
            </a:pPr>
            <a:r>
              <a:rPr sz="3200" spc="50" dirty="0"/>
              <a:t>Interpersonal</a:t>
            </a:r>
            <a:r>
              <a:rPr sz="3200" spc="-85" dirty="0"/>
              <a:t> </a:t>
            </a:r>
            <a:r>
              <a:rPr sz="3200" dirty="0"/>
              <a:t>Skills:</a:t>
            </a:r>
            <a:r>
              <a:rPr sz="3200" spc="-80" dirty="0"/>
              <a:t> </a:t>
            </a:r>
            <a:r>
              <a:rPr sz="3200" spc="-10" dirty="0"/>
              <a:t>Jembatan </a:t>
            </a:r>
            <a:r>
              <a:rPr sz="3200" spc="45" dirty="0"/>
              <a:t>Keberhasilan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3674996"/>
            <a:ext cx="5697220" cy="252973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38600"/>
              </a:lnSpc>
              <a:spcBef>
                <a:spcPts val="130"/>
              </a:spcBef>
            </a:pP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Kemampuan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kuat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adalah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jembatan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menghubungkan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potensi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individu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dengan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kesuksesan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kolektif.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Tanpa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jembatan 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ini,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bahkan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talenta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terbaik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sekalipun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akan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kesulitan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mencapai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2C2925"/>
                </a:solidFill>
                <a:latin typeface="Verdana"/>
                <a:cs typeface="Verdana"/>
              </a:rPr>
              <a:t>tujuan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mereka.</a:t>
            </a:r>
            <a:endParaRPr sz="20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0075" y="2171699"/>
            <a:ext cx="19050" cy="2095500"/>
            <a:chOff x="600075" y="2171699"/>
            <a:chExt cx="19050" cy="2095500"/>
          </a:xfrm>
        </p:grpSpPr>
        <p:sp>
          <p:nvSpPr>
            <p:cNvPr id="6" name="object 6"/>
            <p:cNvSpPr/>
            <p:nvPr/>
          </p:nvSpPr>
          <p:spPr>
            <a:xfrm>
              <a:off x="600075" y="2171699"/>
              <a:ext cx="19050" cy="2095500"/>
            </a:xfrm>
            <a:custGeom>
              <a:avLst/>
              <a:gdLst/>
              <a:ahLst/>
              <a:cxnLst/>
              <a:rect l="l" t="t" r="r" b="b"/>
              <a:pathLst>
                <a:path w="19050" h="2095500">
                  <a:moveTo>
                    <a:pt x="19050" y="0"/>
                  </a:moveTo>
                  <a:lnTo>
                    <a:pt x="0" y="0"/>
                  </a:lnTo>
                  <a:lnTo>
                    <a:pt x="0" y="2095500"/>
                  </a:lnTo>
                  <a:lnTo>
                    <a:pt x="19050" y="2095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E7B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075" y="2171699"/>
              <a:ext cx="19050" cy="2095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620" y="0"/>
            <a:ext cx="10395234" cy="853184"/>
          </a:xfrm>
          <a:prstGeom prst="rect">
            <a:avLst/>
          </a:prstGeom>
        </p:spPr>
        <p:txBody>
          <a:bodyPr vert="horz" wrap="square" lIns="0" tIns="357253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3200" spc="60" dirty="0"/>
              <a:t>Prinsip</a:t>
            </a:r>
            <a:r>
              <a:rPr sz="3200" spc="-165" dirty="0"/>
              <a:t> </a:t>
            </a:r>
            <a:r>
              <a:rPr sz="3200" spc="125" dirty="0"/>
              <a:t>Dasar</a:t>
            </a:r>
            <a:r>
              <a:rPr sz="3200" spc="-165" dirty="0"/>
              <a:t> </a:t>
            </a:r>
            <a:r>
              <a:rPr sz="3200" spc="55" dirty="0"/>
              <a:t>Kekuatan</a:t>
            </a:r>
            <a:r>
              <a:rPr sz="3200" spc="-160" dirty="0"/>
              <a:t> </a:t>
            </a:r>
            <a:r>
              <a:rPr sz="3200" spc="35" dirty="0"/>
              <a:t>Interpersonal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7375" y="1407953"/>
            <a:ext cx="9716770" cy="10953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5900"/>
              </a:lnSpc>
              <a:spcBef>
                <a:spcPts val="90"/>
              </a:spcBef>
            </a:pP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Membangun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kekuatan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autentik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berkelanjutan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memerlukan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fondasi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kokoh.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2C2925"/>
                </a:solidFill>
                <a:latin typeface="Verdana"/>
                <a:cs typeface="Verdana"/>
              </a:rPr>
              <a:t>Tiga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prinsip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dasar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berikut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menjadi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landasan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untuk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mengembangkan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pengaruh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positif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etis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dalam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setiap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interaksi.</a:t>
            </a:r>
            <a:endParaRPr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2620" y="2597665"/>
            <a:ext cx="3314700" cy="5666860"/>
            <a:chOff x="600075" y="2105024"/>
            <a:chExt cx="3314700" cy="3648075"/>
          </a:xfrm>
        </p:grpSpPr>
        <p:sp>
          <p:nvSpPr>
            <p:cNvPr id="5" name="object 5"/>
            <p:cNvSpPr/>
            <p:nvPr/>
          </p:nvSpPr>
          <p:spPr>
            <a:xfrm>
              <a:off x="604837" y="2109787"/>
              <a:ext cx="3305175" cy="3638550"/>
            </a:xfrm>
            <a:custGeom>
              <a:avLst/>
              <a:gdLst/>
              <a:ahLst/>
              <a:cxnLst/>
              <a:rect l="l" t="t" r="r" b="b"/>
              <a:pathLst>
                <a:path w="3305175" h="3638550">
                  <a:moveTo>
                    <a:pt x="0" y="3590806"/>
                  </a:moveTo>
                  <a:lnTo>
                    <a:pt x="0" y="47739"/>
                  </a:lnTo>
                  <a:lnTo>
                    <a:pt x="0" y="41414"/>
                  </a:lnTo>
                  <a:lnTo>
                    <a:pt x="1210" y="35318"/>
                  </a:lnTo>
                  <a:lnTo>
                    <a:pt x="3636" y="29476"/>
                  </a:lnTo>
                  <a:lnTo>
                    <a:pt x="6057" y="23622"/>
                  </a:lnTo>
                  <a:lnTo>
                    <a:pt x="9504" y="18465"/>
                  </a:lnTo>
                  <a:lnTo>
                    <a:pt x="41413" y="0"/>
                  </a:lnTo>
                  <a:lnTo>
                    <a:pt x="47744" y="0"/>
                  </a:lnTo>
                  <a:lnTo>
                    <a:pt x="3257435" y="0"/>
                  </a:lnTo>
                  <a:lnTo>
                    <a:pt x="3263760" y="0"/>
                  </a:lnTo>
                  <a:lnTo>
                    <a:pt x="3269856" y="1206"/>
                  </a:lnTo>
                  <a:lnTo>
                    <a:pt x="3275698" y="3632"/>
                  </a:lnTo>
                  <a:lnTo>
                    <a:pt x="3281553" y="6057"/>
                  </a:lnTo>
                  <a:lnTo>
                    <a:pt x="3301542" y="29476"/>
                  </a:lnTo>
                  <a:lnTo>
                    <a:pt x="3303968" y="35318"/>
                  </a:lnTo>
                  <a:lnTo>
                    <a:pt x="3305175" y="41414"/>
                  </a:lnTo>
                  <a:lnTo>
                    <a:pt x="3305175" y="47739"/>
                  </a:lnTo>
                  <a:lnTo>
                    <a:pt x="3305175" y="3590806"/>
                  </a:lnTo>
                  <a:lnTo>
                    <a:pt x="3305175" y="3597136"/>
                  </a:lnTo>
                  <a:lnTo>
                    <a:pt x="3303968" y="3603223"/>
                  </a:lnTo>
                  <a:lnTo>
                    <a:pt x="3275698" y="3634914"/>
                  </a:lnTo>
                  <a:lnTo>
                    <a:pt x="3269856" y="3637335"/>
                  </a:lnTo>
                  <a:lnTo>
                    <a:pt x="3263760" y="3638546"/>
                  </a:lnTo>
                  <a:lnTo>
                    <a:pt x="3257435" y="3638551"/>
                  </a:lnTo>
                  <a:lnTo>
                    <a:pt x="47744" y="3638551"/>
                  </a:lnTo>
                  <a:lnTo>
                    <a:pt x="13985" y="3624566"/>
                  </a:lnTo>
                  <a:lnTo>
                    <a:pt x="9504" y="3620086"/>
                  </a:lnTo>
                  <a:lnTo>
                    <a:pt x="6057" y="3614921"/>
                  </a:lnTo>
                  <a:lnTo>
                    <a:pt x="3636" y="3609073"/>
                  </a:lnTo>
                  <a:lnTo>
                    <a:pt x="1210" y="3603223"/>
                  </a:lnTo>
                  <a:lnTo>
                    <a:pt x="0" y="3597136"/>
                  </a:lnTo>
                  <a:lnTo>
                    <a:pt x="0" y="3590806"/>
                  </a:lnTo>
                  <a:close/>
                </a:path>
              </a:pathLst>
            </a:custGeom>
            <a:ln w="9525">
              <a:solidFill>
                <a:srgbClr val="E7BE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000" y="2266949"/>
              <a:ext cx="447675" cy="447675"/>
            </a:xfrm>
            <a:custGeom>
              <a:avLst/>
              <a:gdLst/>
              <a:ahLst/>
              <a:cxnLst/>
              <a:rect l="l" t="t" r="r" b="b"/>
              <a:pathLst>
                <a:path w="447675" h="447675">
                  <a:moveTo>
                    <a:pt x="231169" y="0"/>
                  </a:moveTo>
                  <a:lnTo>
                    <a:pt x="216505" y="0"/>
                  </a:lnTo>
                  <a:lnTo>
                    <a:pt x="209193" y="355"/>
                  </a:lnTo>
                  <a:lnTo>
                    <a:pt x="165873" y="7505"/>
                  </a:lnTo>
                  <a:lnTo>
                    <a:pt x="124787" y="22974"/>
                  </a:lnTo>
                  <a:lnTo>
                    <a:pt x="87500" y="46151"/>
                  </a:lnTo>
                  <a:lnTo>
                    <a:pt x="55458" y="76174"/>
                  </a:lnTo>
                  <a:lnTo>
                    <a:pt x="29884" y="111848"/>
                  </a:lnTo>
                  <a:lnTo>
                    <a:pt x="11767" y="151841"/>
                  </a:lnTo>
                  <a:lnTo>
                    <a:pt x="1795" y="194602"/>
                  </a:lnTo>
                  <a:lnTo>
                    <a:pt x="0" y="216509"/>
                  </a:lnTo>
                  <a:lnTo>
                    <a:pt x="0" y="231165"/>
                  </a:lnTo>
                  <a:lnTo>
                    <a:pt x="5730" y="274688"/>
                  </a:lnTo>
                  <a:lnTo>
                    <a:pt x="19843" y="316268"/>
                  </a:lnTo>
                  <a:lnTo>
                    <a:pt x="41795" y="354291"/>
                  </a:lnTo>
                  <a:lnTo>
                    <a:pt x="70742" y="387299"/>
                  </a:lnTo>
                  <a:lnTo>
                    <a:pt x="105573" y="414020"/>
                  </a:lnTo>
                  <a:lnTo>
                    <a:pt x="144953" y="433438"/>
                  </a:lnTo>
                  <a:lnTo>
                    <a:pt x="187359" y="444804"/>
                  </a:lnTo>
                  <a:lnTo>
                    <a:pt x="216505" y="447675"/>
                  </a:lnTo>
                  <a:lnTo>
                    <a:pt x="231169" y="447675"/>
                  </a:lnTo>
                  <a:lnTo>
                    <a:pt x="274697" y="441947"/>
                  </a:lnTo>
                  <a:lnTo>
                    <a:pt x="316269" y="427837"/>
                  </a:lnTo>
                  <a:lnTo>
                    <a:pt x="354290" y="405879"/>
                  </a:lnTo>
                  <a:lnTo>
                    <a:pt x="387300" y="376923"/>
                  </a:lnTo>
                  <a:lnTo>
                    <a:pt x="414025" y="342099"/>
                  </a:lnTo>
                  <a:lnTo>
                    <a:pt x="433442" y="302717"/>
                  </a:lnTo>
                  <a:lnTo>
                    <a:pt x="444802" y="260311"/>
                  </a:lnTo>
                  <a:lnTo>
                    <a:pt x="447675" y="231165"/>
                  </a:lnTo>
                  <a:lnTo>
                    <a:pt x="447675" y="223837"/>
                  </a:lnTo>
                  <a:lnTo>
                    <a:pt x="447675" y="216509"/>
                  </a:lnTo>
                  <a:lnTo>
                    <a:pt x="441944" y="172974"/>
                  </a:lnTo>
                  <a:lnTo>
                    <a:pt x="427831" y="131406"/>
                  </a:lnTo>
                  <a:lnTo>
                    <a:pt x="405879" y="93383"/>
                  </a:lnTo>
                  <a:lnTo>
                    <a:pt x="376932" y="60375"/>
                  </a:lnTo>
                  <a:lnTo>
                    <a:pt x="342101" y="33655"/>
                  </a:lnTo>
                  <a:lnTo>
                    <a:pt x="302721" y="14236"/>
                  </a:lnTo>
                  <a:lnTo>
                    <a:pt x="260315" y="2870"/>
                  </a:lnTo>
                  <a:lnTo>
                    <a:pt x="238481" y="355"/>
                  </a:lnTo>
                  <a:lnTo>
                    <a:pt x="231169" y="0"/>
                  </a:lnTo>
                  <a:close/>
                </a:path>
              </a:pathLst>
            </a:custGeom>
            <a:solidFill>
              <a:srgbClr val="E7B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1262" y="2388077"/>
              <a:ext cx="211610" cy="2076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1050" y="4381499"/>
              <a:ext cx="47625" cy="876935"/>
            </a:xfrm>
            <a:custGeom>
              <a:avLst/>
              <a:gdLst/>
              <a:ahLst/>
              <a:cxnLst/>
              <a:rect l="l" t="t" r="r" b="b"/>
              <a:pathLst>
                <a:path w="47625" h="876935">
                  <a:moveTo>
                    <a:pt x="47625" y="849337"/>
                  </a:moveTo>
                  <a:lnTo>
                    <a:pt x="26962" y="828687"/>
                  </a:lnTo>
                  <a:lnTo>
                    <a:pt x="20650" y="828687"/>
                  </a:lnTo>
                  <a:lnTo>
                    <a:pt x="0" y="849337"/>
                  </a:lnTo>
                  <a:lnTo>
                    <a:pt x="0" y="855649"/>
                  </a:lnTo>
                  <a:lnTo>
                    <a:pt x="20650" y="876312"/>
                  </a:lnTo>
                  <a:lnTo>
                    <a:pt x="26962" y="876312"/>
                  </a:lnTo>
                  <a:lnTo>
                    <a:pt x="47625" y="855649"/>
                  </a:lnTo>
                  <a:lnTo>
                    <a:pt x="47625" y="852500"/>
                  </a:lnTo>
                  <a:lnTo>
                    <a:pt x="47625" y="849337"/>
                  </a:lnTo>
                  <a:close/>
                </a:path>
                <a:path w="47625" h="876935">
                  <a:moveTo>
                    <a:pt x="47625" y="315925"/>
                  </a:moveTo>
                  <a:lnTo>
                    <a:pt x="26962" y="295275"/>
                  </a:lnTo>
                  <a:lnTo>
                    <a:pt x="20650" y="295275"/>
                  </a:lnTo>
                  <a:lnTo>
                    <a:pt x="0" y="315925"/>
                  </a:lnTo>
                  <a:lnTo>
                    <a:pt x="0" y="322249"/>
                  </a:lnTo>
                  <a:lnTo>
                    <a:pt x="20650" y="342900"/>
                  </a:lnTo>
                  <a:lnTo>
                    <a:pt x="26962" y="342900"/>
                  </a:lnTo>
                  <a:lnTo>
                    <a:pt x="47625" y="322249"/>
                  </a:lnTo>
                  <a:lnTo>
                    <a:pt x="47625" y="319087"/>
                  </a:lnTo>
                  <a:lnTo>
                    <a:pt x="47625" y="315925"/>
                  </a:lnTo>
                  <a:close/>
                </a:path>
                <a:path w="47625" h="876935">
                  <a:moveTo>
                    <a:pt x="47625" y="20650"/>
                  </a:moveTo>
                  <a:lnTo>
                    <a:pt x="26962" y="0"/>
                  </a:lnTo>
                  <a:lnTo>
                    <a:pt x="20650" y="0"/>
                  </a:lnTo>
                  <a:lnTo>
                    <a:pt x="0" y="20650"/>
                  </a:lnTo>
                  <a:lnTo>
                    <a:pt x="0" y="26974"/>
                  </a:lnTo>
                  <a:lnTo>
                    <a:pt x="20650" y="47625"/>
                  </a:lnTo>
                  <a:lnTo>
                    <a:pt x="26962" y="47625"/>
                  </a:lnTo>
                  <a:lnTo>
                    <a:pt x="47625" y="26974"/>
                  </a:lnTo>
                  <a:lnTo>
                    <a:pt x="47625" y="23812"/>
                  </a:lnTo>
                  <a:lnTo>
                    <a:pt x="47625" y="20650"/>
                  </a:lnTo>
                  <a:close/>
                </a:path>
              </a:pathLst>
            </a:custGeom>
            <a:solidFill>
              <a:srgbClr val="2C2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22220" y="2838894"/>
            <a:ext cx="2975610" cy="51553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dirty="0">
                <a:solidFill>
                  <a:srgbClr val="2C2925"/>
                </a:solidFill>
                <a:latin typeface="Trebuchet MS"/>
                <a:cs typeface="Trebuchet MS"/>
              </a:rPr>
              <a:t>Berperilaku</a:t>
            </a:r>
            <a:r>
              <a:rPr sz="1600" b="1" spc="18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2C2925"/>
                </a:solidFill>
                <a:latin typeface="Trebuchet MS"/>
                <a:cs typeface="Trebuchet MS"/>
              </a:rPr>
              <a:t>Etis</a:t>
            </a:r>
            <a:endParaRPr sz="1600" dirty="0">
              <a:latin typeface="Trebuchet MS"/>
              <a:cs typeface="Trebuchet MS"/>
            </a:endParaRPr>
          </a:p>
          <a:p>
            <a:pPr marL="12700" marR="5080">
              <a:lnSpc>
                <a:spcPct val="135900"/>
              </a:lnSpc>
              <a:spcBef>
                <a:spcPts val="630"/>
              </a:spcBef>
            </a:pP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Bertindak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sesuai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dengan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norma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sosial,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nilai-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nilai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organisasi,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hati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nurani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pribadi.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Integritas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adalah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fondasi 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kepercayaan</a:t>
            </a:r>
            <a:r>
              <a:rPr sz="16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tidak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dapat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digantikan.</a:t>
            </a:r>
            <a:endParaRPr sz="1600" dirty="0">
              <a:latin typeface="Verdana"/>
              <a:cs typeface="Verdana"/>
            </a:endParaRPr>
          </a:p>
          <a:p>
            <a:pPr marL="252095">
              <a:lnSpc>
                <a:spcPct val="100000"/>
              </a:lnSpc>
              <a:spcBef>
                <a:spcPts val="1245"/>
              </a:spcBef>
            </a:pPr>
            <a:endParaRPr lang="en-US" sz="1600" spc="-25" dirty="0">
              <a:solidFill>
                <a:srgbClr val="2C2925"/>
              </a:solidFill>
              <a:latin typeface="Verdana"/>
              <a:cs typeface="Verdana"/>
            </a:endParaRPr>
          </a:p>
          <a:p>
            <a:pPr marL="252095">
              <a:lnSpc>
                <a:spcPct val="100000"/>
              </a:lnSpc>
              <a:spcBef>
                <a:spcPts val="1245"/>
              </a:spcBef>
            </a:pPr>
            <a:r>
              <a:rPr sz="1600" spc="-25" dirty="0" err="1">
                <a:solidFill>
                  <a:srgbClr val="2C2925"/>
                </a:solidFill>
                <a:latin typeface="Verdana"/>
                <a:cs typeface="Verdana"/>
              </a:rPr>
              <a:t>Konsistensi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antara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kata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tindakan</a:t>
            </a:r>
            <a:endParaRPr sz="1600" dirty="0">
              <a:latin typeface="Verdana"/>
              <a:cs typeface="Verdana"/>
            </a:endParaRPr>
          </a:p>
          <a:p>
            <a:pPr marL="252095" marR="370205">
              <a:lnSpc>
                <a:spcPct val="135900"/>
              </a:lnSpc>
              <a:spcBef>
                <a:spcPts val="450"/>
              </a:spcBef>
            </a:pPr>
            <a:r>
              <a:rPr sz="1600" spc="-25" dirty="0" err="1">
                <a:solidFill>
                  <a:srgbClr val="2C2925"/>
                </a:solidFill>
                <a:latin typeface="Verdana"/>
                <a:cs typeface="Verdana"/>
              </a:rPr>
              <a:t>Transparansi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dalam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pengambilan keputusan</a:t>
            </a:r>
            <a:endParaRPr sz="1600" dirty="0">
              <a:latin typeface="Verdana"/>
              <a:cs typeface="Verdana"/>
            </a:endParaRPr>
          </a:p>
          <a:p>
            <a:pPr marL="252095" marR="273050">
              <a:lnSpc>
                <a:spcPct val="135900"/>
              </a:lnSpc>
              <a:spcBef>
                <a:spcPts val="450"/>
              </a:spcBef>
            </a:pP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Tanggung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jawab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atas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konsekuensi tindakan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17472" y="2605064"/>
            <a:ext cx="3314700" cy="5652064"/>
            <a:chOff x="4057650" y="2105024"/>
            <a:chExt cx="3314700" cy="3648075"/>
          </a:xfrm>
        </p:grpSpPr>
        <p:sp>
          <p:nvSpPr>
            <p:cNvPr id="11" name="object 11"/>
            <p:cNvSpPr/>
            <p:nvPr/>
          </p:nvSpPr>
          <p:spPr>
            <a:xfrm>
              <a:off x="4062412" y="2109787"/>
              <a:ext cx="3305175" cy="3638550"/>
            </a:xfrm>
            <a:custGeom>
              <a:avLst/>
              <a:gdLst/>
              <a:ahLst/>
              <a:cxnLst/>
              <a:rect l="l" t="t" r="r" b="b"/>
              <a:pathLst>
                <a:path w="3305175" h="3638550">
                  <a:moveTo>
                    <a:pt x="0" y="3590806"/>
                  </a:moveTo>
                  <a:lnTo>
                    <a:pt x="0" y="47739"/>
                  </a:lnTo>
                  <a:lnTo>
                    <a:pt x="0" y="41414"/>
                  </a:lnTo>
                  <a:lnTo>
                    <a:pt x="1206" y="35318"/>
                  </a:lnTo>
                  <a:lnTo>
                    <a:pt x="3632" y="29476"/>
                  </a:lnTo>
                  <a:lnTo>
                    <a:pt x="6057" y="23622"/>
                  </a:lnTo>
                  <a:lnTo>
                    <a:pt x="9499" y="18465"/>
                  </a:lnTo>
                  <a:lnTo>
                    <a:pt x="13982" y="13982"/>
                  </a:lnTo>
                  <a:lnTo>
                    <a:pt x="18465" y="9512"/>
                  </a:lnTo>
                  <a:lnTo>
                    <a:pt x="23622" y="6057"/>
                  </a:lnTo>
                  <a:lnTo>
                    <a:pt x="29476" y="3632"/>
                  </a:lnTo>
                  <a:lnTo>
                    <a:pt x="35318" y="1206"/>
                  </a:lnTo>
                  <a:lnTo>
                    <a:pt x="41414" y="0"/>
                  </a:lnTo>
                  <a:lnTo>
                    <a:pt x="47739" y="0"/>
                  </a:lnTo>
                  <a:lnTo>
                    <a:pt x="3257435" y="0"/>
                  </a:lnTo>
                  <a:lnTo>
                    <a:pt x="3263760" y="0"/>
                  </a:lnTo>
                  <a:lnTo>
                    <a:pt x="3269856" y="1206"/>
                  </a:lnTo>
                  <a:lnTo>
                    <a:pt x="3275698" y="3632"/>
                  </a:lnTo>
                  <a:lnTo>
                    <a:pt x="3281553" y="6057"/>
                  </a:lnTo>
                  <a:lnTo>
                    <a:pt x="3301542" y="29476"/>
                  </a:lnTo>
                  <a:lnTo>
                    <a:pt x="3303968" y="35318"/>
                  </a:lnTo>
                  <a:lnTo>
                    <a:pt x="3305175" y="41414"/>
                  </a:lnTo>
                  <a:lnTo>
                    <a:pt x="3305175" y="47739"/>
                  </a:lnTo>
                  <a:lnTo>
                    <a:pt x="3305175" y="3590806"/>
                  </a:lnTo>
                  <a:lnTo>
                    <a:pt x="3305175" y="3597136"/>
                  </a:lnTo>
                  <a:lnTo>
                    <a:pt x="3303968" y="3603223"/>
                  </a:lnTo>
                  <a:lnTo>
                    <a:pt x="3275698" y="3634914"/>
                  </a:lnTo>
                  <a:lnTo>
                    <a:pt x="3269856" y="3637335"/>
                  </a:lnTo>
                  <a:lnTo>
                    <a:pt x="3263760" y="3638546"/>
                  </a:lnTo>
                  <a:lnTo>
                    <a:pt x="3257435" y="3638551"/>
                  </a:lnTo>
                  <a:lnTo>
                    <a:pt x="47739" y="3638551"/>
                  </a:lnTo>
                  <a:lnTo>
                    <a:pt x="41414" y="3638546"/>
                  </a:lnTo>
                  <a:lnTo>
                    <a:pt x="35318" y="3637335"/>
                  </a:lnTo>
                  <a:lnTo>
                    <a:pt x="29476" y="3634914"/>
                  </a:lnTo>
                  <a:lnTo>
                    <a:pt x="23622" y="3632488"/>
                  </a:lnTo>
                  <a:lnTo>
                    <a:pt x="0" y="3597136"/>
                  </a:lnTo>
                  <a:lnTo>
                    <a:pt x="0" y="3590806"/>
                  </a:lnTo>
                  <a:close/>
                </a:path>
              </a:pathLst>
            </a:custGeom>
            <a:ln w="9525">
              <a:solidFill>
                <a:srgbClr val="E7BE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19575" y="2266949"/>
              <a:ext cx="447675" cy="447675"/>
            </a:xfrm>
            <a:custGeom>
              <a:avLst/>
              <a:gdLst/>
              <a:ahLst/>
              <a:cxnLst/>
              <a:rect l="l" t="t" r="r" b="b"/>
              <a:pathLst>
                <a:path w="447675" h="447675">
                  <a:moveTo>
                    <a:pt x="231165" y="0"/>
                  </a:moveTo>
                  <a:lnTo>
                    <a:pt x="216509" y="0"/>
                  </a:lnTo>
                  <a:lnTo>
                    <a:pt x="209194" y="355"/>
                  </a:lnTo>
                  <a:lnTo>
                    <a:pt x="165874" y="7505"/>
                  </a:lnTo>
                  <a:lnTo>
                    <a:pt x="124790" y="22974"/>
                  </a:lnTo>
                  <a:lnTo>
                    <a:pt x="87503" y="46151"/>
                  </a:lnTo>
                  <a:lnTo>
                    <a:pt x="55460" y="76174"/>
                  </a:lnTo>
                  <a:lnTo>
                    <a:pt x="29883" y="111848"/>
                  </a:lnTo>
                  <a:lnTo>
                    <a:pt x="11772" y="151841"/>
                  </a:lnTo>
                  <a:lnTo>
                    <a:pt x="1790" y="194602"/>
                  </a:lnTo>
                  <a:lnTo>
                    <a:pt x="0" y="216509"/>
                  </a:lnTo>
                  <a:lnTo>
                    <a:pt x="0" y="231165"/>
                  </a:lnTo>
                  <a:lnTo>
                    <a:pt x="5727" y="274688"/>
                  </a:lnTo>
                  <a:lnTo>
                    <a:pt x="19850" y="316268"/>
                  </a:lnTo>
                  <a:lnTo>
                    <a:pt x="41795" y="354291"/>
                  </a:lnTo>
                  <a:lnTo>
                    <a:pt x="70739" y="387299"/>
                  </a:lnTo>
                  <a:lnTo>
                    <a:pt x="105575" y="414020"/>
                  </a:lnTo>
                  <a:lnTo>
                    <a:pt x="144945" y="433438"/>
                  </a:lnTo>
                  <a:lnTo>
                    <a:pt x="187363" y="444804"/>
                  </a:lnTo>
                  <a:lnTo>
                    <a:pt x="216509" y="447675"/>
                  </a:lnTo>
                  <a:lnTo>
                    <a:pt x="231165" y="447675"/>
                  </a:lnTo>
                  <a:lnTo>
                    <a:pt x="274701" y="441947"/>
                  </a:lnTo>
                  <a:lnTo>
                    <a:pt x="316268" y="427837"/>
                  </a:lnTo>
                  <a:lnTo>
                    <a:pt x="354291" y="405879"/>
                  </a:lnTo>
                  <a:lnTo>
                    <a:pt x="387299" y="376923"/>
                  </a:lnTo>
                  <a:lnTo>
                    <a:pt x="414020" y="342099"/>
                  </a:lnTo>
                  <a:lnTo>
                    <a:pt x="433438" y="302717"/>
                  </a:lnTo>
                  <a:lnTo>
                    <a:pt x="444804" y="260311"/>
                  </a:lnTo>
                  <a:lnTo>
                    <a:pt x="447675" y="231165"/>
                  </a:lnTo>
                  <a:lnTo>
                    <a:pt x="447675" y="223837"/>
                  </a:lnTo>
                  <a:lnTo>
                    <a:pt x="447675" y="216509"/>
                  </a:lnTo>
                  <a:lnTo>
                    <a:pt x="441947" y="172974"/>
                  </a:lnTo>
                  <a:lnTo>
                    <a:pt x="427837" y="131406"/>
                  </a:lnTo>
                  <a:lnTo>
                    <a:pt x="405879" y="93383"/>
                  </a:lnTo>
                  <a:lnTo>
                    <a:pt x="376936" y="60375"/>
                  </a:lnTo>
                  <a:lnTo>
                    <a:pt x="342099" y="33655"/>
                  </a:lnTo>
                  <a:lnTo>
                    <a:pt x="302717" y="14236"/>
                  </a:lnTo>
                  <a:lnTo>
                    <a:pt x="260311" y="2870"/>
                  </a:lnTo>
                  <a:lnTo>
                    <a:pt x="238480" y="355"/>
                  </a:lnTo>
                  <a:lnTo>
                    <a:pt x="231165" y="0"/>
                  </a:lnTo>
                  <a:close/>
                </a:path>
              </a:pathLst>
            </a:custGeom>
            <a:solidFill>
              <a:srgbClr val="E7B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8172" y="2386192"/>
              <a:ext cx="173160" cy="2114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38625" y="4381499"/>
              <a:ext cx="47625" cy="876935"/>
            </a:xfrm>
            <a:custGeom>
              <a:avLst/>
              <a:gdLst/>
              <a:ahLst/>
              <a:cxnLst/>
              <a:rect l="l" t="t" r="r" b="b"/>
              <a:pathLst>
                <a:path w="47625" h="876935">
                  <a:moveTo>
                    <a:pt x="47625" y="849337"/>
                  </a:moveTo>
                  <a:lnTo>
                    <a:pt x="26962" y="828687"/>
                  </a:lnTo>
                  <a:lnTo>
                    <a:pt x="20650" y="828687"/>
                  </a:lnTo>
                  <a:lnTo>
                    <a:pt x="0" y="849337"/>
                  </a:lnTo>
                  <a:lnTo>
                    <a:pt x="0" y="855649"/>
                  </a:lnTo>
                  <a:lnTo>
                    <a:pt x="20650" y="876312"/>
                  </a:lnTo>
                  <a:lnTo>
                    <a:pt x="26962" y="876312"/>
                  </a:lnTo>
                  <a:lnTo>
                    <a:pt x="47625" y="855649"/>
                  </a:lnTo>
                  <a:lnTo>
                    <a:pt x="47625" y="852500"/>
                  </a:lnTo>
                  <a:lnTo>
                    <a:pt x="47625" y="849337"/>
                  </a:lnTo>
                  <a:close/>
                </a:path>
                <a:path w="47625" h="876935">
                  <a:moveTo>
                    <a:pt x="47625" y="554050"/>
                  </a:moveTo>
                  <a:lnTo>
                    <a:pt x="26962" y="533400"/>
                  </a:lnTo>
                  <a:lnTo>
                    <a:pt x="20650" y="533400"/>
                  </a:lnTo>
                  <a:lnTo>
                    <a:pt x="0" y="554050"/>
                  </a:lnTo>
                  <a:lnTo>
                    <a:pt x="0" y="560374"/>
                  </a:lnTo>
                  <a:lnTo>
                    <a:pt x="20650" y="581025"/>
                  </a:lnTo>
                  <a:lnTo>
                    <a:pt x="26962" y="581025"/>
                  </a:lnTo>
                  <a:lnTo>
                    <a:pt x="47625" y="560374"/>
                  </a:lnTo>
                  <a:lnTo>
                    <a:pt x="47625" y="557212"/>
                  </a:lnTo>
                  <a:lnTo>
                    <a:pt x="47625" y="554050"/>
                  </a:lnTo>
                  <a:close/>
                </a:path>
                <a:path w="47625" h="876935">
                  <a:moveTo>
                    <a:pt x="47625" y="20650"/>
                  </a:moveTo>
                  <a:lnTo>
                    <a:pt x="26962" y="0"/>
                  </a:lnTo>
                  <a:lnTo>
                    <a:pt x="20650" y="0"/>
                  </a:lnTo>
                  <a:lnTo>
                    <a:pt x="0" y="20650"/>
                  </a:lnTo>
                  <a:lnTo>
                    <a:pt x="0" y="26974"/>
                  </a:lnTo>
                  <a:lnTo>
                    <a:pt x="20650" y="47625"/>
                  </a:lnTo>
                  <a:lnTo>
                    <a:pt x="26962" y="47625"/>
                  </a:lnTo>
                  <a:lnTo>
                    <a:pt x="47625" y="26974"/>
                  </a:lnTo>
                  <a:lnTo>
                    <a:pt x="47625" y="23812"/>
                  </a:lnTo>
                  <a:lnTo>
                    <a:pt x="47625" y="20650"/>
                  </a:lnTo>
                  <a:close/>
                </a:path>
              </a:pathLst>
            </a:custGeom>
            <a:solidFill>
              <a:srgbClr val="2C2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56435" y="2885156"/>
            <a:ext cx="3006725" cy="507908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80" dirty="0">
                <a:solidFill>
                  <a:srgbClr val="2C2925"/>
                </a:solidFill>
                <a:latin typeface="Trebuchet MS"/>
                <a:cs typeface="Trebuchet MS"/>
              </a:rPr>
              <a:t>Menghargai</a:t>
            </a:r>
            <a:r>
              <a:rPr sz="1600" b="1" spc="-9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600" b="1" spc="60" dirty="0">
                <a:solidFill>
                  <a:srgbClr val="2C2925"/>
                </a:solidFill>
                <a:latin typeface="Trebuchet MS"/>
                <a:cs typeface="Trebuchet MS"/>
              </a:rPr>
              <a:t>Orang</a:t>
            </a:r>
            <a:r>
              <a:rPr sz="1600" b="1" spc="-9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2C2925"/>
                </a:solidFill>
                <a:latin typeface="Trebuchet MS"/>
                <a:cs typeface="Trebuchet MS"/>
              </a:rPr>
              <a:t>Lain</a:t>
            </a:r>
            <a:endParaRPr sz="1600" dirty="0">
              <a:latin typeface="Trebuchet MS"/>
              <a:cs typeface="Trebuchet MS"/>
            </a:endParaRPr>
          </a:p>
          <a:p>
            <a:pPr marL="12700" marR="5080">
              <a:lnSpc>
                <a:spcPct val="135900"/>
              </a:lnSpc>
              <a:spcBef>
                <a:spcPts val="630"/>
              </a:spcBef>
            </a:pP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Menunjukkan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sikap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peduli,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925"/>
                </a:solidFill>
                <a:latin typeface="Verdana"/>
                <a:cs typeface="Verdana"/>
              </a:rPr>
              <a:t>sopan</a:t>
            </a:r>
            <a:r>
              <a:rPr sz="160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santun, dan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pengakuan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terhadap</a:t>
            </a:r>
            <a:r>
              <a:rPr sz="16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2C2925"/>
                </a:solidFill>
                <a:latin typeface="Verdana"/>
                <a:cs typeface="Verdana"/>
              </a:rPr>
              <a:t>kontribusi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setiap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individu,</a:t>
            </a:r>
            <a:r>
              <a:rPr sz="16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tanpa</a:t>
            </a:r>
            <a:r>
              <a:rPr sz="16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memandang</a:t>
            </a:r>
            <a:r>
              <a:rPr sz="16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C2925"/>
                </a:solidFill>
                <a:latin typeface="Verdana"/>
                <a:cs typeface="Verdana"/>
              </a:rPr>
              <a:t>posisi</a:t>
            </a:r>
            <a:r>
              <a:rPr sz="16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atau </a:t>
            </a:r>
            <a:r>
              <a:rPr sz="1600" spc="-40" dirty="0">
                <a:solidFill>
                  <a:srgbClr val="2C2925"/>
                </a:solidFill>
                <a:latin typeface="Verdana"/>
                <a:cs typeface="Verdana"/>
              </a:rPr>
              <a:t>latar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2C2925"/>
                </a:solidFill>
                <a:latin typeface="Verdana"/>
                <a:cs typeface="Verdana"/>
              </a:rPr>
              <a:t>belakang</a:t>
            </a:r>
            <a:r>
              <a:rPr sz="16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mereka.</a:t>
            </a:r>
            <a:endParaRPr sz="1600" dirty="0">
              <a:latin typeface="Verdana"/>
              <a:cs typeface="Verdana"/>
            </a:endParaRPr>
          </a:p>
          <a:p>
            <a:pPr marL="252095" marR="614045">
              <a:lnSpc>
                <a:spcPct val="135900"/>
              </a:lnSpc>
              <a:spcBef>
                <a:spcPts val="750"/>
              </a:spcBef>
            </a:pPr>
            <a:endParaRPr lang="en-US" sz="1600" spc="-20" dirty="0">
              <a:solidFill>
                <a:srgbClr val="2C2925"/>
              </a:solidFill>
              <a:latin typeface="Verdana"/>
              <a:cs typeface="Verdana"/>
            </a:endParaRPr>
          </a:p>
          <a:p>
            <a:pPr marL="252095" marR="614045">
              <a:lnSpc>
                <a:spcPct val="135900"/>
              </a:lnSpc>
              <a:spcBef>
                <a:spcPts val="750"/>
              </a:spcBef>
            </a:pPr>
            <a:r>
              <a:rPr sz="1600" spc="-20" dirty="0" err="1">
                <a:solidFill>
                  <a:srgbClr val="2C2925"/>
                </a:solidFill>
                <a:latin typeface="Verdana"/>
                <a:cs typeface="Verdana"/>
              </a:rPr>
              <a:t>Mendengarkan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dengan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penuh perhatian</a:t>
            </a:r>
            <a:endParaRPr sz="1600" dirty="0">
              <a:latin typeface="Verdana"/>
              <a:cs typeface="Verdana"/>
            </a:endParaRPr>
          </a:p>
          <a:p>
            <a:pPr marL="252095" marR="334645">
              <a:lnSpc>
                <a:spcPct val="168500"/>
              </a:lnSpc>
            </a:pP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Menghargai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perbedaan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perspektif Mengakui</a:t>
            </a:r>
            <a:r>
              <a:rPr sz="1600" spc="-7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2C2925"/>
                </a:solidFill>
                <a:latin typeface="Verdana"/>
                <a:cs typeface="Verdana"/>
              </a:rPr>
              <a:t>pencapaian</a:t>
            </a:r>
            <a:r>
              <a:rPr sz="1600" spc="-7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2C2925"/>
                </a:solidFill>
                <a:latin typeface="Verdana"/>
                <a:cs typeface="Verdana"/>
              </a:rPr>
              <a:t>orang</a:t>
            </a:r>
            <a:r>
              <a:rPr sz="1600" spc="-7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2C2925"/>
                </a:solidFill>
                <a:latin typeface="Verdana"/>
                <a:cs typeface="Verdana"/>
              </a:rPr>
              <a:t>lain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556903" y="2619821"/>
            <a:ext cx="3305175" cy="5637307"/>
            <a:chOff x="7524750" y="2105024"/>
            <a:chExt cx="3305175" cy="3648075"/>
          </a:xfrm>
        </p:grpSpPr>
        <p:sp>
          <p:nvSpPr>
            <p:cNvPr id="17" name="object 17"/>
            <p:cNvSpPr/>
            <p:nvPr/>
          </p:nvSpPr>
          <p:spPr>
            <a:xfrm>
              <a:off x="7529512" y="2109787"/>
              <a:ext cx="3295650" cy="3638550"/>
            </a:xfrm>
            <a:custGeom>
              <a:avLst/>
              <a:gdLst/>
              <a:ahLst/>
              <a:cxnLst/>
              <a:rect l="l" t="t" r="r" b="b"/>
              <a:pathLst>
                <a:path w="3295650" h="3638550">
                  <a:moveTo>
                    <a:pt x="0" y="3590806"/>
                  </a:moveTo>
                  <a:lnTo>
                    <a:pt x="0" y="47739"/>
                  </a:lnTo>
                  <a:lnTo>
                    <a:pt x="0" y="41414"/>
                  </a:lnTo>
                  <a:lnTo>
                    <a:pt x="1206" y="35318"/>
                  </a:lnTo>
                  <a:lnTo>
                    <a:pt x="3632" y="29476"/>
                  </a:lnTo>
                  <a:lnTo>
                    <a:pt x="6057" y="23622"/>
                  </a:lnTo>
                  <a:lnTo>
                    <a:pt x="9499" y="18465"/>
                  </a:lnTo>
                  <a:lnTo>
                    <a:pt x="13982" y="13982"/>
                  </a:lnTo>
                  <a:lnTo>
                    <a:pt x="18465" y="9512"/>
                  </a:lnTo>
                  <a:lnTo>
                    <a:pt x="23622" y="6057"/>
                  </a:lnTo>
                  <a:lnTo>
                    <a:pt x="29476" y="3632"/>
                  </a:lnTo>
                  <a:lnTo>
                    <a:pt x="35318" y="1206"/>
                  </a:lnTo>
                  <a:lnTo>
                    <a:pt x="41414" y="0"/>
                  </a:lnTo>
                  <a:lnTo>
                    <a:pt x="47739" y="0"/>
                  </a:lnTo>
                  <a:lnTo>
                    <a:pt x="3247910" y="0"/>
                  </a:lnTo>
                  <a:lnTo>
                    <a:pt x="3254235" y="0"/>
                  </a:lnTo>
                  <a:lnTo>
                    <a:pt x="3260331" y="1206"/>
                  </a:lnTo>
                  <a:lnTo>
                    <a:pt x="3266173" y="3632"/>
                  </a:lnTo>
                  <a:lnTo>
                    <a:pt x="3272028" y="6057"/>
                  </a:lnTo>
                  <a:lnTo>
                    <a:pt x="3292017" y="29476"/>
                  </a:lnTo>
                  <a:lnTo>
                    <a:pt x="3294443" y="35318"/>
                  </a:lnTo>
                  <a:lnTo>
                    <a:pt x="3295650" y="41414"/>
                  </a:lnTo>
                  <a:lnTo>
                    <a:pt x="3295650" y="47739"/>
                  </a:lnTo>
                  <a:lnTo>
                    <a:pt x="3295650" y="3590806"/>
                  </a:lnTo>
                  <a:lnTo>
                    <a:pt x="3295650" y="3597136"/>
                  </a:lnTo>
                  <a:lnTo>
                    <a:pt x="3294443" y="3603223"/>
                  </a:lnTo>
                  <a:lnTo>
                    <a:pt x="3266173" y="3634914"/>
                  </a:lnTo>
                  <a:lnTo>
                    <a:pt x="3260331" y="3637335"/>
                  </a:lnTo>
                  <a:lnTo>
                    <a:pt x="3254235" y="3638546"/>
                  </a:lnTo>
                  <a:lnTo>
                    <a:pt x="3247910" y="3638551"/>
                  </a:lnTo>
                  <a:lnTo>
                    <a:pt x="47739" y="3638551"/>
                  </a:lnTo>
                  <a:lnTo>
                    <a:pt x="41414" y="3638546"/>
                  </a:lnTo>
                  <a:lnTo>
                    <a:pt x="35318" y="3637335"/>
                  </a:lnTo>
                  <a:lnTo>
                    <a:pt x="29476" y="3634914"/>
                  </a:lnTo>
                  <a:lnTo>
                    <a:pt x="23622" y="3632488"/>
                  </a:lnTo>
                  <a:lnTo>
                    <a:pt x="0" y="3597136"/>
                  </a:lnTo>
                  <a:lnTo>
                    <a:pt x="0" y="3590806"/>
                  </a:lnTo>
                  <a:close/>
                </a:path>
              </a:pathLst>
            </a:custGeom>
            <a:ln w="9525">
              <a:solidFill>
                <a:srgbClr val="E7BE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77150" y="2266949"/>
              <a:ext cx="457200" cy="447675"/>
            </a:xfrm>
            <a:custGeom>
              <a:avLst/>
              <a:gdLst/>
              <a:ahLst/>
              <a:cxnLst/>
              <a:rect l="l" t="t" r="r" b="b"/>
              <a:pathLst>
                <a:path w="457200" h="447675">
                  <a:moveTo>
                    <a:pt x="240690" y="0"/>
                  </a:moveTo>
                  <a:lnTo>
                    <a:pt x="216509" y="0"/>
                  </a:lnTo>
                  <a:lnTo>
                    <a:pt x="209194" y="355"/>
                  </a:lnTo>
                  <a:lnTo>
                    <a:pt x="165874" y="7505"/>
                  </a:lnTo>
                  <a:lnTo>
                    <a:pt x="124790" y="22974"/>
                  </a:lnTo>
                  <a:lnTo>
                    <a:pt x="87503" y="46151"/>
                  </a:lnTo>
                  <a:lnTo>
                    <a:pt x="55460" y="76174"/>
                  </a:lnTo>
                  <a:lnTo>
                    <a:pt x="29883" y="111848"/>
                  </a:lnTo>
                  <a:lnTo>
                    <a:pt x="11772" y="151841"/>
                  </a:lnTo>
                  <a:lnTo>
                    <a:pt x="1790" y="194602"/>
                  </a:lnTo>
                  <a:lnTo>
                    <a:pt x="0" y="216509"/>
                  </a:lnTo>
                  <a:lnTo>
                    <a:pt x="0" y="223837"/>
                  </a:lnTo>
                  <a:lnTo>
                    <a:pt x="0" y="231165"/>
                  </a:lnTo>
                  <a:lnTo>
                    <a:pt x="5727" y="274688"/>
                  </a:lnTo>
                  <a:lnTo>
                    <a:pt x="19850" y="316268"/>
                  </a:lnTo>
                  <a:lnTo>
                    <a:pt x="41795" y="354291"/>
                  </a:lnTo>
                  <a:lnTo>
                    <a:pt x="70739" y="387299"/>
                  </a:lnTo>
                  <a:lnTo>
                    <a:pt x="105575" y="414020"/>
                  </a:lnTo>
                  <a:lnTo>
                    <a:pt x="144945" y="433438"/>
                  </a:lnTo>
                  <a:lnTo>
                    <a:pt x="187363" y="444804"/>
                  </a:lnTo>
                  <a:lnTo>
                    <a:pt x="216509" y="447675"/>
                  </a:lnTo>
                  <a:lnTo>
                    <a:pt x="240690" y="447675"/>
                  </a:lnTo>
                  <a:lnTo>
                    <a:pt x="284226" y="441947"/>
                  </a:lnTo>
                  <a:lnTo>
                    <a:pt x="325793" y="427837"/>
                  </a:lnTo>
                  <a:lnTo>
                    <a:pt x="363816" y="405879"/>
                  </a:lnTo>
                  <a:lnTo>
                    <a:pt x="396824" y="376923"/>
                  </a:lnTo>
                  <a:lnTo>
                    <a:pt x="423545" y="342099"/>
                  </a:lnTo>
                  <a:lnTo>
                    <a:pt x="442963" y="302717"/>
                  </a:lnTo>
                  <a:lnTo>
                    <a:pt x="454329" y="260311"/>
                  </a:lnTo>
                  <a:lnTo>
                    <a:pt x="457200" y="231165"/>
                  </a:lnTo>
                  <a:lnTo>
                    <a:pt x="457200" y="216509"/>
                  </a:lnTo>
                  <a:lnTo>
                    <a:pt x="451472" y="172974"/>
                  </a:lnTo>
                  <a:lnTo>
                    <a:pt x="437362" y="131406"/>
                  </a:lnTo>
                  <a:lnTo>
                    <a:pt x="415404" y="93383"/>
                  </a:lnTo>
                  <a:lnTo>
                    <a:pt x="386461" y="60375"/>
                  </a:lnTo>
                  <a:lnTo>
                    <a:pt x="351624" y="33655"/>
                  </a:lnTo>
                  <a:lnTo>
                    <a:pt x="312242" y="14236"/>
                  </a:lnTo>
                  <a:lnTo>
                    <a:pt x="269836" y="2870"/>
                  </a:lnTo>
                  <a:lnTo>
                    <a:pt x="248005" y="355"/>
                  </a:lnTo>
                  <a:lnTo>
                    <a:pt x="240690" y="0"/>
                  </a:lnTo>
                  <a:close/>
                </a:path>
              </a:pathLst>
            </a:custGeom>
            <a:solidFill>
              <a:srgbClr val="E7B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3324" y="2386297"/>
              <a:ext cx="177674" cy="2113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696200" y="4381499"/>
              <a:ext cx="47625" cy="628650"/>
            </a:xfrm>
            <a:custGeom>
              <a:avLst/>
              <a:gdLst/>
              <a:ahLst/>
              <a:cxnLst/>
              <a:rect l="l" t="t" r="r" b="b"/>
              <a:pathLst>
                <a:path w="47625" h="628650">
                  <a:moveTo>
                    <a:pt x="47625" y="601675"/>
                  </a:moveTo>
                  <a:lnTo>
                    <a:pt x="26962" y="581025"/>
                  </a:lnTo>
                  <a:lnTo>
                    <a:pt x="20650" y="581025"/>
                  </a:lnTo>
                  <a:lnTo>
                    <a:pt x="0" y="601675"/>
                  </a:lnTo>
                  <a:lnTo>
                    <a:pt x="0" y="607999"/>
                  </a:lnTo>
                  <a:lnTo>
                    <a:pt x="20650" y="628650"/>
                  </a:lnTo>
                  <a:lnTo>
                    <a:pt x="26962" y="628650"/>
                  </a:lnTo>
                  <a:lnTo>
                    <a:pt x="47625" y="607999"/>
                  </a:lnTo>
                  <a:lnTo>
                    <a:pt x="47625" y="604837"/>
                  </a:lnTo>
                  <a:lnTo>
                    <a:pt x="47625" y="601675"/>
                  </a:lnTo>
                  <a:close/>
                </a:path>
                <a:path w="47625" h="628650">
                  <a:moveTo>
                    <a:pt x="47625" y="315925"/>
                  </a:moveTo>
                  <a:lnTo>
                    <a:pt x="26962" y="295275"/>
                  </a:lnTo>
                  <a:lnTo>
                    <a:pt x="20650" y="295275"/>
                  </a:lnTo>
                  <a:lnTo>
                    <a:pt x="0" y="315925"/>
                  </a:lnTo>
                  <a:lnTo>
                    <a:pt x="0" y="322249"/>
                  </a:lnTo>
                  <a:lnTo>
                    <a:pt x="20650" y="342900"/>
                  </a:lnTo>
                  <a:lnTo>
                    <a:pt x="26962" y="342900"/>
                  </a:lnTo>
                  <a:lnTo>
                    <a:pt x="47625" y="322249"/>
                  </a:lnTo>
                  <a:lnTo>
                    <a:pt x="47625" y="319087"/>
                  </a:lnTo>
                  <a:lnTo>
                    <a:pt x="47625" y="315925"/>
                  </a:lnTo>
                  <a:close/>
                </a:path>
                <a:path w="47625" h="628650">
                  <a:moveTo>
                    <a:pt x="47625" y="20650"/>
                  </a:moveTo>
                  <a:lnTo>
                    <a:pt x="26962" y="0"/>
                  </a:lnTo>
                  <a:lnTo>
                    <a:pt x="20650" y="0"/>
                  </a:lnTo>
                  <a:lnTo>
                    <a:pt x="0" y="20650"/>
                  </a:lnTo>
                  <a:lnTo>
                    <a:pt x="0" y="26974"/>
                  </a:lnTo>
                  <a:lnTo>
                    <a:pt x="20650" y="47625"/>
                  </a:lnTo>
                  <a:lnTo>
                    <a:pt x="26962" y="47625"/>
                  </a:lnTo>
                  <a:lnTo>
                    <a:pt x="47625" y="26974"/>
                  </a:lnTo>
                  <a:lnTo>
                    <a:pt x="47625" y="23812"/>
                  </a:lnTo>
                  <a:lnTo>
                    <a:pt x="47625" y="20650"/>
                  </a:lnTo>
                  <a:close/>
                </a:path>
              </a:pathLst>
            </a:custGeom>
            <a:solidFill>
              <a:srgbClr val="2C2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100027" y="2885156"/>
            <a:ext cx="3000375" cy="444544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spc="60" dirty="0">
                <a:solidFill>
                  <a:srgbClr val="2C2925"/>
                </a:solidFill>
                <a:latin typeface="Trebuchet MS"/>
                <a:cs typeface="Trebuchet MS"/>
              </a:rPr>
              <a:t>Mengendalikan</a:t>
            </a:r>
            <a:r>
              <a:rPr b="1" spc="-6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2C2925"/>
                </a:solidFill>
                <a:latin typeface="Trebuchet MS"/>
                <a:cs typeface="Trebuchet MS"/>
              </a:rPr>
              <a:t>Diri</a:t>
            </a:r>
            <a:endParaRPr dirty="0">
              <a:latin typeface="Trebuchet MS"/>
              <a:cs typeface="Trebuchet MS"/>
            </a:endParaRPr>
          </a:p>
          <a:p>
            <a:pPr marL="12700" marR="5080">
              <a:lnSpc>
                <a:spcPct val="135900"/>
              </a:lnSpc>
              <a:spcBef>
                <a:spcPts val="630"/>
              </a:spcBef>
            </a:pP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Kemampuan</a:t>
            </a:r>
            <a:r>
              <a:rPr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untuk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mengenali, </a:t>
            </a:r>
            <a:r>
              <a:rPr spc="-55" dirty="0">
                <a:solidFill>
                  <a:srgbClr val="2C2925"/>
                </a:solidFill>
                <a:latin typeface="Verdana"/>
                <a:cs typeface="Verdana"/>
              </a:rPr>
              <a:t>memahami,</a:t>
            </a:r>
            <a:r>
              <a:rPr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mengatur</a:t>
            </a:r>
            <a:r>
              <a:rPr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emosi</a:t>
            </a:r>
            <a:r>
              <a:rPr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diri sendiri</a:t>
            </a:r>
            <a:r>
              <a:rPr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maupun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orang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lain</a:t>
            </a:r>
            <a:r>
              <a:rPr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dalam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berbagai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situasi</a:t>
            </a:r>
            <a:r>
              <a:rPr spc="-7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sosial</a:t>
            </a:r>
            <a:r>
              <a:rPr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pc="-7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profesional.</a:t>
            </a:r>
            <a:endParaRPr dirty="0">
              <a:latin typeface="Verdana"/>
              <a:cs typeface="Verdana"/>
            </a:endParaRPr>
          </a:p>
          <a:p>
            <a:pPr marL="252095" marR="172085">
              <a:spcBef>
                <a:spcPts val="335"/>
              </a:spcBef>
            </a:pPr>
            <a:endParaRPr lang="en-US" spc="-30" dirty="0">
              <a:solidFill>
                <a:srgbClr val="2C2925"/>
              </a:solidFill>
              <a:latin typeface="Verdana"/>
              <a:cs typeface="Verdana"/>
            </a:endParaRPr>
          </a:p>
          <a:p>
            <a:pPr marL="252095" marR="172085">
              <a:spcBef>
                <a:spcPts val="335"/>
              </a:spcBef>
            </a:pPr>
            <a:r>
              <a:rPr spc="-30" dirty="0" err="1">
                <a:solidFill>
                  <a:srgbClr val="2C2925"/>
                </a:solidFill>
                <a:latin typeface="Verdana"/>
                <a:cs typeface="Verdana"/>
              </a:rPr>
              <a:t>Kesadaran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emosional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 err="1">
                <a:solidFill>
                  <a:srgbClr val="2C2925"/>
                </a:solidFill>
                <a:latin typeface="Verdana"/>
                <a:cs typeface="Verdana"/>
              </a:rPr>
              <a:t>tinggi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endParaRPr lang="en-US" spc="-10" dirty="0">
              <a:solidFill>
                <a:srgbClr val="2C2925"/>
              </a:solidFill>
              <a:latin typeface="Verdana"/>
              <a:cs typeface="Verdana"/>
            </a:endParaRPr>
          </a:p>
          <a:p>
            <a:pPr marL="252095" marR="172085">
              <a:spcBef>
                <a:spcPts val="335"/>
              </a:spcBef>
            </a:pPr>
            <a:r>
              <a:rPr spc="-10" dirty="0" err="1">
                <a:solidFill>
                  <a:srgbClr val="2C2925"/>
                </a:solidFill>
                <a:latin typeface="Verdana"/>
                <a:cs typeface="Verdana"/>
              </a:rPr>
              <a:t>Respons</a:t>
            </a:r>
            <a:r>
              <a:rPr spc="-7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pc="-7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5" dirty="0" err="1">
                <a:solidFill>
                  <a:srgbClr val="2C2925"/>
                </a:solidFill>
                <a:latin typeface="Verdana"/>
                <a:cs typeface="Verdana"/>
              </a:rPr>
              <a:t>terukur</a:t>
            </a:r>
            <a:r>
              <a:rPr spc="-7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endParaRPr lang="en-US" spc="-10" dirty="0">
              <a:solidFill>
                <a:srgbClr val="2C2925"/>
              </a:solidFill>
              <a:latin typeface="Verdana"/>
              <a:cs typeface="Verdana"/>
            </a:endParaRPr>
          </a:p>
          <a:p>
            <a:pPr marL="252095" marR="172085">
              <a:spcBef>
                <a:spcPts val="335"/>
              </a:spcBef>
            </a:pPr>
            <a:r>
              <a:rPr spc="-20" dirty="0" err="1">
                <a:solidFill>
                  <a:srgbClr val="2C2925"/>
                </a:solidFill>
                <a:latin typeface="Verdana"/>
                <a:cs typeface="Verdana"/>
              </a:rPr>
              <a:t>bijaksana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Manajemen</a:t>
            </a:r>
            <a:r>
              <a:rPr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stres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efektif</a:t>
            </a:r>
            <a:endParaRPr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266" y="2743835"/>
            <a:ext cx="584835" cy="16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50" dirty="0">
                <a:solidFill>
                  <a:srgbClr val="2C2925"/>
                </a:solidFill>
                <a:latin typeface="Verdana"/>
                <a:cs typeface="Verdana"/>
              </a:rPr>
              <a:t>BAGIAN</a:t>
            </a:r>
            <a:r>
              <a:rPr sz="950"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950" spc="-50" dirty="0">
                <a:solidFill>
                  <a:srgbClr val="2C2925"/>
                </a:solidFill>
                <a:latin typeface="Verdana"/>
                <a:cs typeface="Verdana"/>
              </a:rPr>
              <a:t>2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7374" y="2990056"/>
            <a:ext cx="8589010" cy="185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7350"/>
              </a:lnSpc>
            </a:pPr>
            <a:r>
              <a:rPr sz="5900" b="1" spc="170" dirty="0">
                <a:solidFill>
                  <a:srgbClr val="2C2925"/>
                </a:solidFill>
                <a:latin typeface="Trebuchet MS"/>
                <a:cs typeface="Trebuchet MS"/>
              </a:rPr>
              <a:t>Pengaruh</a:t>
            </a:r>
            <a:r>
              <a:rPr sz="5900" b="1" spc="-35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5900" b="1" spc="95" dirty="0">
                <a:solidFill>
                  <a:srgbClr val="2C2925"/>
                </a:solidFill>
                <a:latin typeface="Trebuchet MS"/>
                <a:cs typeface="Trebuchet MS"/>
              </a:rPr>
              <a:t>Interpersonal </a:t>
            </a:r>
            <a:r>
              <a:rPr sz="5900" b="1" spc="195" dirty="0">
                <a:solidFill>
                  <a:srgbClr val="2C2925"/>
                </a:solidFill>
                <a:latin typeface="Trebuchet MS"/>
                <a:cs typeface="Trebuchet MS"/>
              </a:rPr>
              <a:t>dalam</a:t>
            </a:r>
            <a:r>
              <a:rPr sz="5900" b="1" spc="-36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5900" b="1" spc="190" dirty="0">
                <a:solidFill>
                  <a:srgbClr val="2C2925"/>
                </a:solidFill>
                <a:latin typeface="Trebuchet MS"/>
                <a:cs typeface="Trebuchet MS"/>
              </a:rPr>
              <a:t>Organisasi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374" y="5140325"/>
            <a:ext cx="9704705" cy="16920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1300"/>
              </a:lnSpc>
              <a:spcBef>
                <a:spcPts val="90"/>
              </a:spcBef>
            </a:pP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Organisasi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modern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sangat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bergantung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C2925"/>
                </a:solidFill>
                <a:latin typeface="Verdana"/>
                <a:cs typeface="Verdana"/>
              </a:rPr>
              <a:t>pada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kualitas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interaksi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antar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individu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di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dalamnya.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C2925"/>
                </a:solidFill>
                <a:latin typeface="Verdana"/>
                <a:cs typeface="Verdana"/>
              </a:rPr>
              <a:t>Mari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kita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telusuri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bagaimana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skills 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menjadi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penggerak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2C2925"/>
                </a:solidFill>
                <a:latin typeface="Verdana"/>
                <a:cs typeface="Verdana"/>
              </a:rPr>
              <a:t>utama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kesuksesan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organisasi,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didukung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oleh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data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studi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kasus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nyata.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382" y="305972"/>
            <a:ext cx="10395234" cy="670442"/>
          </a:xfrm>
          <a:prstGeom prst="rect">
            <a:avLst/>
          </a:prstGeom>
        </p:spPr>
        <p:txBody>
          <a:bodyPr vert="horz" wrap="square" lIns="0" tIns="176278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3200" spc="45" dirty="0"/>
              <a:t>Interpersonal</a:t>
            </a:r>
            <a:r>
              <a:rPr sz="3200" spc="-175" dirty="0"/>
              <a:t> </a:t>
            </a:r>
            <a:r>
              <a:rPr sz="3200" spc="80" dirty="0"/>
              <a:t>Skills</a:t>
            </a:r>
            <a:r>
              <a:rPr sz="3200" spc="-170" dirty="0"/>
              <a:t> </a:t>
            </a:r>
            <a:r>
              <a:rPr sz="3200" spc="85" dirty="0"/>
              <a:t>dalam</a:t>
            </a:r>
            <a:r>
              <a:rPr sz="3200" spc="-170" dirty="0"/>
              <a:t> </a:t>
            </a:r>
            <a:r>
              <a:rPr sz="3200" spc="90" dirty="0"/>
              <a:t>Organisasi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" y="1362074"/>
            <a:ext cx="4400549" cy="44100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64911" y="1284128"/>
            <a:ext cx="5413375" cy="539756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46355">
              <a:lnSpc>
                <a:spcPct val="137200"/>
              </a:lnSpc>
              <a:spcBef>
                <a:spcPts val="75"/>
              </a:spcBef>
            </a:pP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Dalam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ekosistem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organisasi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modern,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skills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bukan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lagi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sekadar "soft</a:t>
            </a:r>
            <a:r>
              <a:rPr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skills"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tambahan,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melainkan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kompetensi</a:t>
            </a:r>
            <a:r>
              <a:rPr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inti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menentukan 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keberhasilan.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Kemampuan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ini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mendorong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komunikasi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 efektif 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antar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individu dan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70" dirty="0">
                <a:solidFill>
                  <a:srgbClr val="2C2925"/>
                </a:solidFill>
                <a:latin typeface="Verdana"/>
                <a:cs typeface="Verdana"/>
              </a:rPr>
              <a:t>tim,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menciptakan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sinergi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mempercepat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pencapaian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tujuan organisasi.</a:t>
            </a:r>
            <a:endParaRPr dirty="0">
              <a:latin typeface="Verdana"/>
              <a:cs typeface="Verdana"/>
            </a:endParaRPr>
          </a:p>
          <a:p>
            <a:pPr marL="12700" marR="5080">
              <a:lnSpc>
                <a:spcPct val="135900"/>
              </a:lnSpc>
              <a:spcBef>
                <a:spcPts val="1050"/>
              </a:spcBef>
            </a:pP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Penelitian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menunjukkan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bahwa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perusahaan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dengan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karyawan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memiliki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 skills</a:t>
            </a:r>
            <a:r>
              <a:rPr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tinggi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mengalami</a:t>
            </a:r>
            <a:r>
              <a:rPr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peningkatan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produktivitas</a:t>
            </a:r>
            <a:r>
              <a:rPr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yang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signifikan.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Komunikasi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lancar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 mengurangi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miskomunikasi,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konflik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diselesaikan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lebih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cepat,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kolaborasi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65" dirty="0">
                <a:solidFill>
                  <a:srgbClr val="2C2925"/>
                </a:solidFill>
                <a:latin typeface="Verdana"/>
                <a:cs typeface="Verdana"/>
              </a:rPr>
              <a:t>tim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menjadi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lebih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efisien.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6054725"/>
            <a:ext cx="2780462" cy="19992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900" b="1" spc="-25" dirty="0">
                <a:solidFill>
                  <a:srgbClr val="2C2925"/>
                </a:solidFill>
                <a:latin typeface="Trebuchet MS"/>
                <a:cs typeface="Trebuchet MS"/>
              </a:rPr>
              <a:t>3x</a:t>
            </a:r>
            <a:endParaRPr sz="39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370"/>
              </a:spcBef>
            </a:pPr>
            <a:r>
              <a:rPr sz="1450" b="1" spc="45" dirty="0">
                <a:solidFill>
                  <a:srgbClr val="2C2925"/>
                </a:solidFill>
                <a:latin typeface="Trebuchet MS"/>
                <a:cs typeface="Trebuchet MS"/>
              </a:rPr>
              <a:t>Peningkatan</a:t>
            </a:r>
            <a:r>
              <a:rPr sz="1450" b="1" spc="-7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450" b="1" spc="-10" dirty="0">
                <a:solidFill>
                  <a:srgbClr val="2C2925"/>
                </a:solidFill>
                <a:latin typeface="Trebuchet MS"/>
                <a:cs typeface="Trebuchet MS"/>
              </a:rPr>
              <a:t>Produktivitas</a:t>
            </a:r>
            <a:endParaRPr sz="1450" dirty="0">
              <a:latin typeface="Trebuchet MS"/>
              <a:cs typeface="Trebuchet MS"/>
            </a:endParaRPr>
          </a:p>
          <a:p>
            <a:pPr marL="376555" marR="361315" indent="-8255">
              <a:lnSpc>
                <a:spcPct val="135900"/>
              </a:lnSpc>
              <a:spcBef>
                <a:spcPts val="1065"/>
              </a:spcBef>
            </a:pP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Tim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dengan</a:t>
            </a:r>
            <a:r>
              <a:rPr sz="1400" spc="-6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C2925"/>
                </a:solidFill>
                <a:latin typeface="Verdana"/>
                <a:cs typeface="Verdana"/>
              </a:rPr>
              <a:t>komunikasi interpersonal</a:t>
            </a:r>
            <a:r>
              <a:rPr sz="1400"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z="14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baik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9062" y="6036641"/>
            <a:ext cx="2248738" cy="17061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900" b="1" spc="430" dirty="0">
                <a:solidFill>
                  <a:srgbClr val="2C2925"/>
                </a:solidFill>
                <a:latin typeface="Trebuchet MS"/>
                <a:cs typeface="Trebuchet MS"/>
              </a:rPr>
              <a:t>50%</a:t>
            </a:r>
            <a:endParaRPr sz="39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370"/>
              </a:spcBef>
            </a:pPr>
            <a:r>
              <a:rPr sz="1450" b="1" spc="60" dirty="0">
                <a:solidFill>
                  <a:srgbClr val="2C2925"/>
                </a:solidFill>
                <a:latin typeface="Trebuchet MS"/>
                <a:cs typeface="Trebuchet MS"/>
              </a:rPr>
              <a:t>Pengurangan</a:t>
            </a:r>
            <a:r>
              <a:rPr sz="1450" b="1" spc="-70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sz="1450" b="1" spc="-10" dirty="0">
                <a:solidFill>
                  <a:srgbClr val="2C2925"/>
                </a:solidFill>
                <a:latin typeface="Trebuchet MS"/>
                <a:cs typeface="Trebuchet MS"/>
              </a:rPr>
              <a:t>Konflik</a:t>
            </a:r>
            <a:endParaRPr sz="1450" dirty="0">
              <a:latin typeface="Trebuchet MS"/>
              <a:cs typeface="Trebuchet MS"/>
            </a:endParaRPr>
          </a:p>
          <a:p>
            <a:pPr marL="12065" marR="5080" algn="ctr">
              <a:lnSpc>
                <a:spcPct val="135900"/>
              </a:lnSpc>
              <a:spcBef>
                <a:spcPts val="1065"/>
              </a:spcBef>
            </a:pPr>
            <a:r>
              <a:rPr sz="1400" spc="-45" dirty="0">
                <a:solidFill>
                  <a:srgbClr val="2C2925"/>
                </a:solidFill>
                <a:latin typeface="Verdana"/>
                <a:cs typeface="Verdana"/>
              </a:rPr>
              <a:t>Dalam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C2925"/>
                </a:solidFill>
                <a:latin typeface="Verdana"/>
                <a:cs typeface="Verdana"/>
              </a:rPr>
              <a:t>lingkungan</a:t>
            </a:r>
            <a:r>
              <a:rPr sz="1400" spc="-50" dirty="0">
                <a:solidFill>
                  <a:srgbClr val="2C2925"/>
                </a:solidFill>
                <a:latin typeface="Verdana"/>
                <a:cs typeface="Verdana"/>
              </a:rPr>
              <a:t> kerja </a:t>
            </a:r>
            <a:r>
              <a:rPr sz="1400" spc="-20" dirty="0">
                <a:solidFill>
                  <a:srgbClr val="2C2925"/>
                </a:solidFill>
                <a:latin typeface="Verdana"/>
                <a:cs typeface="Verdana"/>
              </a:rPr>
              <a:t>yang </a:t>
            </a:r>
            <a:r>
              <a:rPr sz="1400" spc="-10" dirty="0">
                <a:solidFill>
                  <a:srgbClr val="2C2925"/>
                </a:solidFill>
                <a:latin typeface="Verdana"/>
                <a:cs typeface="Verdana"/>
              </a:rPr>
              <a:t>mendukung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370" y="-136666"/>
            <a:ext cx="10395234" cy="867410"/>
          </a:xfrm>
          <a:prstGeom prst="rect">
            <a:avLst/>
          </a:prstGeom>
        </p:spPr>
        <p:txBody>
          <a:bodyPr vert="horz" wrap="square" lIns="0" tIns="395353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Studi</a:t>
            </a:r>
            <a:r>
              <a:rPr spc="-170" dirty="0"/>
              <a:t> </a:t>
            </a:r>
            <a:r>
              <a:rPr spc="85" dirty="0"/>
              <a:t>Kasus:</a:t>
            </a:r>
            <a:r>
              <a:rPr spc="-175" dirty="0"/>
              <a:t> </a:t>
            </a:r>
            <a:r>
              <a:rPr spc="-30" dirty="0"/>
              <a:t>Tirta</a:t>
            </a:r>
            <a:r>
              <a:rPr spc="-175" dirty="0"/>
              <a:t> </a:t>
            </a:r>
            <a:r>
              <a:rPr spc="-10" dirty="0"/>
              <a:t>Terubuk</a:t>
            </a:r>
            <a:r>
              <a:rPr spc="-175" dirty="0"/>
              <a:t> </a:t>
            </a:r>
            <a:r>
              <a:rPr spc="85" dirty="0"/>
              <a:t>Bengkalis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0074" y="2381249"/>
            <a:ext cx="3314699" cy="4550207"/>
            <a:chOff x="600074" y="2381250"/>
            <a:chExt cx="3314700" cy="2286000"/>
          </a:xfrm>
        </p:grpSpPr>
        <p:sp>
          <p:nvSpPr>
            <p:cNvPr id="4" name="object 4"/>
            <p:cNvSpPr/>
            <p:nvPr/>
          </p:nvSpPr>
          <p:spPr>
            <a:xfrm>
              <a:off x="600062" y="2601175"/>
              <a:ext cx="3314700" cy="2066289"/>
            </a:xfrm>
            <a:custGeom>
              <a:avLst/>
              <a:gdLst/>
              <a:ahLst/>
              <a:cxnLst/>
              <a:rect l="l" t="t" r="r" b="b"/>
              <a:pathLst>
                <a:path w="3314700" h="2066289">
                  <a:moveTo>
                    <a:pt x="3314700" y="75361"/>
                  </a:moveTo>
                  <a:lnTo>
                    <a:pt x="3301873" y="33020"/>
                  </a:lnTo>
                  <a:lnTo>
                    <a:pt x="3267659" y="4965"/>
                  </a:lnTo>
                  <a:lnTo>
                    <a:pt x="3249269" y="0"/>
                  </a:lnTo>
                  <a:lnTo>
                    <a:pt x="3253371" y="1092"/>
                  </a:lnTo>
                  <a:lnTo>
                    <a:pt x="3267367" y="8826"/>
                  </a:lnTo>
                  <a:lnTo>
                    <a:pt x="3291294" y="46202"/>
                  </a:lnTo>
                  <a:lnTo>
                    <a:pt x="3295650" y="75361"/>
                  </a:lnTo>
                  <a:lnTo>
                    <a:pt x="3295650" y="2013585"/>
                  </a:lnTo>
                  <a:lnTo>
                    <a:pt x="3285337" y="2037664"/>
                  </a:lnTo>
                  <a:lnTo>
                    <a:pt x="3280702" y="2041512"/>
                  </a:lnTo>
                  <a:lnTo>
                    <a:pt x="3275038" y="2044585"/>
                  </a:lnTo>
                  <a:lnTo>
                    <a:pt x="3268878" y="2046414"/>
                  </a:lnTo>
                  <a:lnTo>
                    <a:pt x="3262198" y="2047036"/>
                  </a:lnTo>
                  <a:lnTo>
                    <a:pt x="52514" y="2047036"/>
                  </a:lnTo>
                  <a:lnTo>
                    <a:pt x="28867" y="2037232"/>
                  </a:lnTo>
                  <a:lnTo>
                    <a:pt x="24561" y="2032076"/>
                  </a:lnTo>
                  <a:lnTo>
                    <a:pt x="21501" y="2026412"/>
                  </a:lnTo>
                  <a:lnTo>
                    <a:pt x="19672" y="2020252"/>
                  </a:lnTo>
                  <a:lnTo>
                    <a:pt x="19050" y="2013585"/>
                  </a:lnTo>
                  <a:lnTo>
                    <a:pt x="19050" y="75361"/>
                  </a:lnTo>
                  <a:lnTo>
                    <a:pt x="28676" y="33020"/>
                  </a:lnTo>
                  <a:lnTo>
                    <a:pt x="61341" y="1092"/>
                  </a:lnTo>
                  <a:lnTo>
                    <a:pt x="65443" y="0"/>
                  </a:lnTo>
                  <a:lnTo>
                    <a:pt x="61341" y="609"/>
                  </a:lnTo>
                  <a:lnTo>
                    <a:pt x="22326" y="21475"/>
                  </a:lnTo>
                  <a:lnTo>
                    <a:pt x="1460" y="60490"/>
                  </a:lnTo>
                  <a:lnTo>
                    <a:pt x="0" y="75361"/>
                  </a:lnTo>
                  <a:lnTo>
                    <a:pt x="0" y="2020544"/>
                  </a:lnTo>
                  <a:lnTo>
                    <a:pt x="20307" y="2055634"/>
                  </a:lnTo>
                  <a:lnTo>
                    <a:pt x="45542" y="2066086"/>
                  </a:lnTo>
                  <a:lnTo>
                    <a:pt x="3269157" y="2066086"/>
                  </a:lnTo>
                  <a:lnTo>
                    <a:pt x="3275850" y="2064753"/>
                  </a:lnTo>
                  <a:lnTo>
                    <a:pt x="3288715" y="2059419"/>
                  </a:lnTo>
                  <a:lnTo>
                    <a:pt x="3294392" y="2055634"/>
                  </a:lnTo>
                  <a:lnTo>
                    <a:pt x="3298850" y="2051177"/>
                  </a:lnTo>
                  <a:lnTo>
                    <a:pt x="3299320" y="2050707"/>
                  </a:lnTo>
                  <a:lnTo>
                    <a:pt x="3304248" y="2045779"/>
                  </a:lnTo>
                  <a:lnTo>
                    <a:pt x="3308032" y="2040102"/>
                  </a:lnTo>
                  <a:lnTo>
                    <a:pt x="3313366" y="2027237"/>
                  </a:lnTo>
                  <a:lnTo>
                    <a:pt x="3314700" y="2020544"/>
                  </a:lnTo>
                  <a:lnTo>
                    <a:pt x="3314700" y="75361"/>
                  </a:lnTo>
                  <a:close/>
                </a:path>
              </a:pathLst>
            </a:custGeom>
            <a:solidFill>
              <a:srgbClr val="F8E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074" y="2381250"/>
              <a:ext cx="3314699" cy="44767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46222" y="3082659"/>
            <a:ext cx="2801620" cy="37381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1" spc="50" dirty="0">
                <a:solidFill>
                  <a:srgbClr val="2C2925"/>
                </a:solidFill>
                <a:latin typeface="Trebuchet MS"/>
                <a:cs typeface="Trebuchet MS"/>
              </a:rPr>
              <a:t>Pengaruh</a:t>
            </a:r>
            <a:r>
              <a:rPr b="1" spc="-7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b="1" spc="35" dirty="0">
                <a:solidFill>
                  <a:srgbClr val="2C2925"/>
                </a:solidFill>
                <a:latin typeface="Trebuchet MS"/>
                <a:cs typeface="Trebuchet MS"/>
              </a:rPr>
              <a:t>Signifikan</a:t>
            </a:r>
            <a:endParaRPr dirty="0">
              <a:latin typeface="Trebuchet MS"/>
              <a:cs typeface="Trebuchet MS"/>
            </a:endParaRPr>
          </a:p>
          <a:p>
            <a:pPr marL="12700" marR="5080">
              <a:lnSpc>
                <a:spcPct val="137200"/>
              </a:lnSpc>
              <a:spcBef>
                <a:spcPts val="595"/>
              </a:spcBef>
            </a:pP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Komunikasi</a:t>
            </a:r>
            <a:r>
              <a:rPr spc="-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pc="-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menunjukkan pengaruh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positif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signifikan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terhadap 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kinerja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karyawan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dengan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nilai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t=2.823 dan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65" dirty="0">
                <a:solidFill>
                  <a:srgbClr val="2C2925"/>
                </a:solidFill>
                <a:latin typeface="Verdana"/>
                <a:cs typeface="Verdana"/>
              </a:rPr>
              <a:t>p&lt;0.05,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membuktikan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hubungan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kausal</a:t>
            </a:r>
            <a:r>
              <a:rPr spc="-7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kuat.</a:t>
            </a:r>
            <a:endParaRPr dirty="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57648" y="2381250"/>
            <a:ext cx="3467077" cy="4550632"/>
            <a:chOff x="4057649" y="2381250"/>
            <a:chExt cx="3314700" cy="2286000"/>
          </a:xfrm>
        </p:grpSpPr>
        <p:sp>
          <p:nvSpPr>
            <p:cNvPr id="8" name="object 8"/>
            <p:cNvSpPr/>
            <p:nvPr/>
          </p:nvSpPr>
          <p:spPr>
            <a:xfrm>
              <a:off x="4057637" y="2601175"/>
              <a:ext cx="3314700" cy="2066289"/>
            </a:xfrm>
            <a:custGeom>
              <a:avLst/>
              <a:gdLst/>
              <a:ahLst/>
              <a:cxnLst/>
              <a:rect l="l" t="t" r="r" b="b"/>
              <a:pathLst>
                <a:path w="3314700" h="2066289">
                  <a:moveTo>
                    <a:pt x="3314700" y="75361"/>
                  </a:moveTo>
                  <a:lnTo>
                    <a:pt x="3301873" y="33020"/>
                  </a:lnTo>
                  <a:lnTo>
                    <a:pt x="3267659" y="4965"/>
                  </a:lnTo>
                  <a:lnTo>
                    <a:pt x="3249269" y="0"/>
                  </a:lnTo>
                  <a:lnTo>
                    <a:pt x="3253371" y="1092"/>
                  </a:lnTo>
                  <a:lnTo>
                    <a:pt x="3267367" y="8826"/>
                  </a:lnTo>
                  <a:lnTo>
                    <a:pt x="3291294" y="46202"/>
                  </a:lnTo>
                  <a:lnTo>
                    <a:pt x="3295650" y="75361"/>
                  </a:lnTo>
                  <a:lnTo>
                    <a:pt x="3295650" y="2013585"/>
                  </a:lnTo>
                  <a:lnTo>
                    <a:pt x="3285337" y="2037664"/>
                  </a:lnTo>
                  <a:lnTo>
                    <a:pt x="3280702" y="2041512"/>
                  </a:lnTo>
                  <a:lnTo>
                    <a:pt x="3275038" y="2044585"/>
                  </a:lnTo>
                  <a:lnTo>
                    <a:pt x="3268878" y="2046414"/>
                  </a:lnTo>
                  <a:lnTo>
                    <a:pt x="3262198" y="2047036"/>
                  </a:lnTo>
                  <a:lnTo>
                    <a:pt x="52501" y="2047036"/>
                  </a:lnTo>
                  <a:lnTo>
                    <a:pt x="45834" y="2046414"/>
                  </a:lnTo>
                  <a:lnTo>
                    <a:pt x="39662" y="2044585"/>
                  </a:lnTo>
                  <a:lnTo>
                    <a:pt x="34010" y="2041512"/>
                  </a:lnTo>
                  <a:lnTo>
                    <a:pt x="29362" y="2037676"/>
                  </a:lnTo>
                  <a:lnTo>
                    <a:pt x="28854" y="2037232"/>
                  </a:lnTo>
                  <a:lnTo>
                    <a:pt x="24561" y="2032076"/>
                  </a:lnTo>
                  <a:lnTo>
                    <a:pt x="21501" y="2026412"/>
                  </a:lnTo>
                  <a:lnTo>
                    <a:pt x="19672" y="2020252"/>
                  </a:lnTo>
                  <a:lnTo>
                    <a:pt x="19050" y="2013585"/>
                  </a:lnTo>
                  <a:lnTo>
                    <a:pt x="19050" y="75361"/>
                  </a:lnTo>
                  <a:lnTo>
                    <a:pt x="28676" y="33020"/>
                  </a:lnTo>
                  <a:lnTo>
                    <a:pt x="61328" y="1092"/>
                  </a:lnTo>
                  <a:lnTo>
                    <a:pt x="65443" y="0"/>
                  </a:lnTo>
                  <a:lnTo>
                    <a:pt x="61341" y="609"/>
                  </a:lnTo>
                  <a:lnTo>
                    <a:pt x="22313" y="21475"/>
                  </a:lnTo>
                  <a:lnTo>
                    <a:pt x="1460" y="60490"/>
                  </a:lnTo>
                  <a:lnTo>
                    <a:pt x="0" y="75361"/>
                  </a:lnTo>
                  <a:lnTo>
                    <a:pt x="0" y="2020544"/>
                  </a:lnTo>
                  <a:lnTo>
                    <a:pt x="1333" y="2027237"/>
                  </a:lnTo>
                  <a:lnTo>
                    <a:pt x="6667" y="2040102"/>
                  </a:lnTo>
                  <a:lnTo>
                    <a:pt x="10452" y="2045779"/>
                  </a:lnTo>
                  <a:lnTo>
                    <a:pt x="15379" y="2050707"/>
                  </a:lnTo>
                  <a:lnTo>
                    <a:pt x="20294" y="2055634"/>
                  </a:lnTo>
                  <a:lnTo>
                    <a:pt x="25984" y="2059419"/>
                  </a:lnTo>
                  <a:lnTo>
                    <a:pt x="38849" y="2064753"/>
                  </a:lnTo>
                  <a:lnTo>
                    <a:pt x="45542" y="2066086"/>
                  </a:lnTo>
                  <a:lnTo>
                    <a:pt x="3269157" y="2066086"/>
                  </a:lnTo>
                  <a:lnTo>
                    <a:pt x="3275850" y="2064753"/>
                  </a:lnTo>
                  <a:lnTo>
                    <a:pt x="3288715" y="2059419"/>
                  </a:lnTo>
                  <a:lnTo>
                    <a:pt x="3294392" y="2055634"/>
                  </a:lnTo>
                  <a:lnTo>
                    <a:pt x="3298850" y="2051177"/>
                  </a:lnTo>
                  <a:lnTo>
                    <a:pt x="3299320" y="2050707"/>
                  </a:lnTo>
                  <a:lnTo>
                    <a:pt x="3304248" y="2045779"/>
                  </a:lnTo>
                  <a:lnTo>
                    <a:pt x="3308032" y="2040102"/>
                  </a:lnTo>
                  <a:lnTo>
                    <a:pt x="3313366" y="2027237"/>
                  </a:lnTo>
                  <a:lnTo>
                    <a:pt x="3314700" y="2020544"/>
                  </a:lnTo>
                  <a:lnTo>
                    <a:pt x="3314700" y="75361"/>
                  </a:lnTo>
                  <a:close/>
                </a:path>
              </a:pathLst>
            </a:custGeom>
            <a:solidFill>
              <a:srgbClr val="F8E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7649" y="2381250"/>
              <a:ext cx="3314699" cy="44767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328617" y="3269717"/>
            <a:ext cx="2902585" cy="29792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1" dirty="0">
                <a:solidFill>
                  <a:srgbClr val="2C2925"/>
                </a:solidFill>
                <a:latin typeface="Trebuchet MS"/>
                <a:cs typeface="Trebuchet MS"/>
              </a:rPr>
              <a:t>Kontribusi</a:t>
            </a:r>
            <a:r>
              <a:rPr b="1" spc="265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b="1" spc="60" dirty="0">
                <a:solidFill>
                  <a:srgbClr val="2C2925"/>
                </a:solidFill>
                <a:latin typeface="Trebuchet MS"/>
                <a:cs typeface="Trebuchet MS"/>
              </a:rPr>
              <a:t>Gabungan</a:t>
            </a:r>
            <a:endParaRPr dirty="0">
              <a:latin typeface="Trebuchet MS"/>
              <a:cs typeface="Trebuchet MS"/>
            </a:endParaRPr>
          </a:p>
          <a:p>
            <a:pPr marL="12700" marR="5080">
              <a:lnSpc>
                <a:spcPct val="137200"/>
              </a:lnSpc>
              <a:spcBef>
                <a:spcPts val="595"/>
              </a:spcBef>
            </a:pP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Perceived</a:t>
            </a:r>
            <a:r>
              <a:rPr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organizational</a:t>
            </a:r>
            <a:r>
              <a:rPr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support</a:t>
            </a:r>
            <a:r>
              <a:rPr spc="-1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dan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komunikasi</a:t>
            </a:r>
            <a:r>
              <a:rPr spc="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pc="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bersama-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sama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memengaruhi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kinerja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hingga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65%, 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menunjukkan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pentingnya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pendekatan holistik.</a:t>
            </a:r>
            <a:endParaRPr dirty="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21892" y="2446676"/>
            <a:ext cx="3467076" cy="4485206"/>
            <a:chOff x="7524749" y="2381250"/>
            <a:chExt cx="3305175" cy="2286000"/>
          </a:xfrm>
        </p:grpSpPr>
        <p:sp>
          <p:nvSpPr>
            <p:cNvPr id="12" name="object 12"/>
            <p:cNvSpPr/>
            <p:nvPr/>
          </p:nvSpPr>
          <p:spPr>
            <a:xfrm>
              <a:off x="7524737" y="2601175"/>
              <a:ext cx="3305175" cy="2066289"/>
            </a:xfrm>
            <a:custGeom>
              <a:avLst/>
              <a:gdLst/>
              <a:ahLst/>
              <a:cxnLst/>
              <a:rect l="l" t="t" r="r" b="b"/>
              <a:pathLst>
                <a:path w="3305175" h="2066289">
                  <a:moveTo>
                    <a:pt x="3305175" y="75361"/>
                  </a:moveTo>
                  <a:lnTo>
                    <a:pt x="3292348" y="33020"/>
                  </a:lnTo>
                  <a:lnTo>
                    <a:pt x="3258134" y="4965"/>
                  </a:lnTo>
                  <a:lnTo>
                    <a:pt x="3239732" y="0"/>
                  </a:lnTo>
                  <a:lnTo>
                    <a:pt x="3243846" y="1092"/>
                  </a:lnTo>
                  <a:lnTo>
                    <a:pt x="3257842" y="8826"/>
                  </a:lnTo>
                  <a:lnTo>
                    <a:pt x="3281769" y="46202"/>
                  </a:lnTo>
                  <a:lnTo>
                    <a:pt x="3286125" y="75361"/>
                  </a:lnTo>
                  <a:lnTo>
                    <a:pt x="3286125" y="2013585"/>
                  </a:lnTo>
                  <a:lnTo>
                    <a:pt x="3275812" y="2037664"/>
                  </a:lnTo>
                  <a:lnTo>
                    <a:pt x="3271177" y="2041512"/>
                  </a:lnTo>
                  <a:lnTo>
                    <a:pt x="3265513" y="2044585"/>
                  </a:lnTo>
                  <a:lnTo>
                    <a:pt x="3259353" y="2046414"/>
                  </a:lnTo>
                  <a:lnTo>
                    <a:pt x="3252673" y="2047036"/>
                  </a:lnTo>
                  <a:lnTo>
                    <a:pt x="52501" y="2047036"/>
                  </a:lnTo>
                  <a:lnTo>
                    <a:pt x="45834" y="2046414"/>
                  </a:lnTo>
                  <a:lnTo>
                    <a:pt x="39662" y="2044585"/>
                  </a:lnTo>
                  <a:lnTo>
                    <a:pt x="34010" y="2041512"/>
                  </a:lnTo>
                  <a:lnTo>
                    <a:pt x="29362" y="2037676"/>
                  </a:lnTo>
                  <a:lnTo>
                    <a:pt x="28854" y="2037232"/>
                  </a:lnTo>
                  <a:lnTo>
                    <a:pt x="24561" y="2032076"/>
                  </a:lnTo>
                  <a:lnTo>
                    <a:pt x="21501" y="2026412"/>
                  </a:lnTo>
                  <a:lnTo>
                    <a:pt x="19672" y="2020252"/>
                  </a:lnTo>
                  <a:lnTo>
                    <a:pt x="19050" y="2013585"/>
                  </a:lnTo>
                  <a:lnTo>
                    <a:pt x="19050" y="75361"/>
                  </a:lnTo>
                  <a:lnTo>
                    <a:pt x="28676" y="33020"/>
                  </a:lnTo>
                  <a:lnTo>
                    <a:pt x="61328" y="1092"/>
                  </a:lnTo>
                  <a:lnTo>
                    <a:pt x="65443" y="0"/>
                  </a:lnTo>
                  <a:lnTo>
                    <a:pt x="61341" y="609"/>
                  </a:lnTo>
                  <a:lnTo>
                    <a:pt x="22313" y="21475"/>
                  </a:lnTo>
                  <a:lnTo>
                    <a:pt x="1460" y="60490"/>
                  </a:lnTo>
                  <a:lnTo>
                    <a:pt x="0" y="75361"/>
                  </a:lnTo>
                  <a:lnTo>
                    <a:pt x="0" y="2020544"/>
                  </a:lnTo>
                  <a:lnTo>
                    <a:pt x="1333" y="2027237"/>
                  </a:lnTo>
                  <a:lnTo>
                    <a:pt x="6667" y="2040102"/>
                  </a:lnTo>
                  <a:lnTo>
                    <a:pt x="10452" y="2045779"/>
                  </a:lnTo>
                  <a:lnTo>
                    <a:pt x="15379" y="2050707"/>
                  </a:lnTo>
                  <a:lnTo>
                    <a:pt x="20294" y="2055634"/>
                  </a:lnTo>
                  <a:lnTo>
                    <a:pt x="25984" y="2059419"/>
                  </a:lnTo>
                  <a:lnTo>
                    <a:pt x="38849" y="2064753"/>
                  </a:lnTo>
                  <a:lnTo>
                    <a:pt x="45542" y="2066086"/>
                  </a:lnTo>
                  <a:lnTo>
                    <a:pt x="3259632" y="2066086"/>
                  </a:lnTo>
                  <a:lnTo>
                    <a:pt x="3266325" y="2064753"/>
                  </a:lnTo>
                  <a:lnTo>
                    <a:pt x="3279190" y="2059419"/>
                  </a:lnTo>
                  <a:lnTo>
                    <a:pt x="3284867" y="2055634"/>
                  </a:lnTo>
                  <a:lnTo>
                    <a:pt x="3289325" y="2051177"/>
                  </a:lnTo>
                  <a:lnTo>
                    <a:pt x="3289795" y="2050707"/>
                  </a:lnTo>
                  <a:lnTo>
                    <a:pt x="3294723" y="2045779"/>
                  </a:lnTo>
                  <a:lnTo>
                    <a:pt x="3298507" y="2040102"/>
                  </a:lnTo>
                  <a:lnTo>
                    <a:pt x="3303841" y="2027237"/>
                  </a:lnTo>
                  <a:lnTo>
                    <a:pt x="3305175" y="2020544"/>
                  </a:lnTo>
                  <a:lnTo>
                    <a:pt x="3305175" y="75361"/>
                  </a:lnTo>
                  <a:close/>
                </a:path>
              </a:pathLst>
            </a:custGeom>
            <a:solidFill>
              <a:srgbClr val="F8E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4749" y="2381250"/>
              <a:ext cx="3305174" cy="44767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51179" y="773418"/>
            <a:ext cx="10233025" cy="22485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38600"/>
              </a:lnSpc>
              <a:spcBef>
                <a:spcPts val="130"/>
              </a:spcBef>
            </a:pP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Penelitian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komprehensif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di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C2925"/>
                </a:solidFill>
                <a:latin typeface="Verdana"/>
                <a:cs typeface="Verdana"/>
              </a:rPr>
              <a:t>PDAM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Tirta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Terubuk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Bengkalis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memberikan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bukti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 empiris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tentang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 dampak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nyata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komunikasi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 interpersonal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terhadap </a:t>
            </a:r>
            <a:r>
              <a:rPr sz="2000" spc="-45" dirty="0">
                <a:solidFill>
                  <a:srgbClr val="2C2925"/>
                </a:solidFill>
                <a:latin typeface="Verdana"/>
                <a:cs typeface="Verdana"/>
              </a:rPr>
              <a:t>kinerja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organisasi.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Studi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ini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melibatkan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2C2925"/>
                </a:solidFill>
                <a:latin typeface="Verdana"/>
                <a:cs typeface="Verdana"/>
              </a:rPr>
              <a:t>analisis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mendalam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terhadap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hubungan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antara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2C2925"/>
                </a:solidFill>
                <a:latin typeface="Verdana"/>
                <a:cs typeface="Verdana"/>
              </a:rPr>
              <a:t>komunikasi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interpersonal, </a:t>
            </a:r>
            <a:r>
              <a:rPr sz="2000" spc="-25" dirty="0">
                <a:solidFill>
                  <a:srgbClr val="2C2925"/>
                </a:solidFill>
                <a:latin typeface="Verdana"/>
                <a:cs typeface="Verdana"/>
              </a:rPr>
              <a:t>dukungan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2C2925"/>
                </a:solidFill>
                <a:latin typeface="Verdana"/>
                <a:cs typeface="Verdana"/>
              </a:rPr>
              <a:t>organisasi,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z="2000" spc="-3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2C2925"/>
                </a:solidFill>
                <a:latin typeface="Verdana"/>
                <a:cs typeface="Verdana"/>
              </a:rPr>
              <a:t>kinerja karyawan.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1150" dirty="0">
              <a:latin typeface="Verdana"/>
              <a:cs typeface="Verdana"/>
            </a:endParaRPr>
          </a:p>
          <a:p>
            <a:pPr marL="1637030">
              <a:lnSpc>
                <a:spcPct val="100000"/>
              </a:lnSpc>
              <a:tabLst>
                <a:tab pos="5073650" algn="l"/>
                <a:tab pos="8533130" algn="l"/>
              </a:tabLst>
            </a:pPr>
            <a:r>
              <a:rPr sz="1400" b="1" spc="-405" dirty="0">
                <a:latin typeface="Trebuchet MS"/>
                <a:cs typeface="Trebuchet MS"/>
              </a:rPr>
              <a:t>1</a:t>
            </a:r>
            <a:r>
              <a:rPr sz="1400" b="1" dirty="0">
                <a:latin typeface="Trebuchet MS"/>
                <a:cs typeface="Trebuchet MS"/>
              </a:rPr>
              <a:t>	</a:t>
            </a:r>
            <a:r>
              <a:rPr sz="1400" b="1" spc="-50" dirty="0">
                <a:latin typeface="Trebuchet MS"/>
                <a:cs typeface="Trebuchet MS"/>
              </a:rPr>
              <a:t>2</a:t>
            </a:r>
            <a:r>
              <a:rPr sz="1400" b="1" dirty="0">
                <a:latin typeface="Trebuchet MS"/>
                <a:cs typeface="Trebuchet MS"/>
              </a:rPr>
              <a:t>	</a:t>
            </a:r>
            <a:r>
              <a:rPr sz="1400" b="1" spc="-50" dirty="0">
                <a:latin typeface="Trebuchet MS"/>
                <a:cs typeface="Trebuchet MS"/>
              </a:rPr>
              <a:t>3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95681" y="3280357"/>
            <a:ext cx="2717165" cy="33373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1" dirty="0">
                <a:solidFill>
                  <a:srgbClr val="2C2925"/>
                </a:solidFill>
                <a:latin typeface="Trebuchet MS"/>
                <a:cs typeface="Trebuchet MS"/>
              </a:rPr>
              <a:t>Implikasi</a:t>
            </a:r>
            <a:r>
              <a:rPr b="1" spc="254" dirty="0">
                <a:solidFill>
                  <a:srgbClr val="2C2925"/>
                </a:solidFill>
                <a:latin typeface="Trebuchet MS"/>
                <a:cs typeface="Trebuchet MS"/>
              </a:rPr>
              <a:t> </a:t>
            </a:r>
            <a:r>
              <a:rPr b="1" spc="-10" dirty="0">
                <a:solidFill>
                  <a:srgbClr val="2C2925"/>
                </a:solidFill>
                <a:latin typeface="Trebuchet MS"/>
                <a:cs typeface="Trebuchet MS"/>
              </a:rPr>
              <a:t>Praktis</a:t>
            </a:r>
            <a:endParaRPr dirty="0">
              <a:latin typeface="Trebuchet MS"/>
              <a:cs typeface="Trebuchet MS"/>
            </a:endParaRPr>
          </a:p>
          <a:p>
            <a:pPr marL="12700" marR="5080">
              <a:lnSpc>
                <a:spcPct val="135900"/>
              </a:lnSpc>
              <a:spcBef>
                <a:spcPts val="615"/>
              </a:spcBef>
            </a:pP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Hasil</a:t>
            </a:r>
            <a:r>
              <a:rPr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ini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2C2925"/>
                </a:solidFill>
                <a:latin typeface="Verdana"/>
                <a:cs typeface="Verdana"/>
              </a:rPr>
              <a:t>menegaskan</a:t>
            </a:r>
            <a:r>
              <a:rPr spc="-5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bahwa</a:t>
            </a:r>
            <a:r>
              <a:rPr spc="-5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investasi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dalam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5" dirty="0">
                <a:solidFill>
                  <a:srgbClr val="2C2925"/>
                </a:solidFill>
                <a:latin typeface="Verdana"/>
                <a:cs typeface="Verdana"/>
              </a:rPr>
              <a:t>program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pengembangan </a:t>
            </a:r>
            <a:r>
              <a:rPr spc="-40" dirty="0">
                <a:solidFill>
                  <a:srgbClr val="2C2925"/>
                </a:solidFill>
                <a:latin typeface="Verdana"/>
                <a:cs typeface="Verdana"/>
              </a:rPr>
              <a:t>komunikasi</a:t>
            </a:r>
            <a:r>
              <a:rPr spc="-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2C2925"/>
                </a:solidFill>
                <a:latin typeface="Verdana"/>
                <a:cs typeface="Verdana"/>
              </a:rPr>
              <a:t>interpersonal</a:t>
            </a:r>
            <a:r>
              <a:rPr spc="-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5" dirty="0">
                <a:solidFill>
                  <a:srgbClr val="2C2925"/>
                </a:solidFill>
                <a:latin typeface="Verdana"/>
                <a:cs typeface="Verdana"/>
              </a:rPr>
              <a:t>memberikan </a:t>
            </a:r>
            <a:r>
              <a:rPr spc="-80" dirty="0">
                <a:solidFill>
                  <a:srgbClr val="2C2925"/>
                </a:solidFill>
                <a:latin typeface="Verdana"/>
                <a:cs typeface="Verdana"/>
              </a:rPr>
              <a:t>ROI</a:t>
            </a:r>
            <a:r>
              <a:rPr spc="-7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2C2925"/>
                </a:solidFill>
                <a:latin typeface="Verdana"/>
                <a:cs typeface="Verdana"/>
              </a:rPr>
              <a:t>yang</a:t>
            </a:r>
            <a:r>
              <a:rPr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45" dirty="0">
                <a:solidFill>
                  <a:srgbClr val="2C2925"/>
                </a:solidFill>
                <a:latin typeface="Verdana"/>
                <a:cs typeface="Verdana"/>
              </a:rPr>
              <a:t>terukur</a:t>
            </a:r>
            <a:r>
              <a:rPr spc="-70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dan</a:t>
            </a:r>
            <a:r>
              <a:rPr spc="-65" dirty="0">
                <a:solidFill>
                  <a:srgbClr val="2C2925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2C2925"/>
                </a:solidFill>
                <a:latin typeface="Verdana"/>
                <a:cs typeface="Verdana"/>
              </a:rPr>
              <a:t>signifikan.</a:t>
            </a:r>
            <a:endParaRPr dirty="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00062" y="7123843"/>
            <a:ext cx="10229850" cy="876300"/>
            <a:chOff x="600075" y="4838700"/>
            <a:chExt cx="10229850" cy="876300"/>
          </a:xfrm>
        </p:grpSpPr>
        <p:sp>
          <p:nvSpPr>
            <p:cNvPr id="17" name="object 17"/>
            <p:cNvSpPr/>
            <p:nvPr/>
          </p:nvSpPr>
          <p:spPr>
            <a:xfrm>
              <a:off x="600075" y="4838700"/>
              <a:ext cx="10229850" cy="876300"/>
            </a:xfrm>
            <a:custGeom>
              <a:avLst/>
              <a:gdLst/>
              <a:ahLst/>
              <a:cxnLst/>
              <a:rect l="l" t="t" r="r" b="b"/>
              <a:pathLst>
                <a:path w="10229850" h="876300">
                  <a:moveTo>
                    <a:pt x="10180790" y="0"/>
                  </a:moveTo>
                  <a:lnTo>
                    <a:pt x="49058" y="0"/>
                  </a:lnTo>
                  <a:lnTo>
                    <a:pt x="45645" y="330"/>
                  </a:lnTo>
                  <a:lnTo>
                    <a:pt x="10765" y="20472"/>
                  </a:lnTo>
                  <a:lnTo>
                    <a:pt x="0" y="49060"/>
                  </a:lnTo>
                  <a:lnTo>
                    <a:pt x="0" y="823794"/>
                  </a:lnTo>
                  <a:lnTo>
                    <a:pt x="0" y="827242"/>
                  </a:lnTo>
                  <a:lnTo>
                    <a:pt x="17814" y="863357"/>
                  </a:lnTo>
                  <a:lnTo>
                    <a:pt x="49058" y="876296"/>
                  </a:lnTo>
                  <a:lnTo>
                    <a:pt x="10180790" y="876296"/>
                  </a:lnTo>
                  <a:lnTo>
                    <a:pt x="10216908" y="858481"/>
                  </a:lnTo>
                  <a:lnTo>
                    <a:pt x="10229850" y="827242"/>
                  </a:lnTo>
                  <a:lnTo>
                    <a:pt x="10229850" y="49060"/>
                  </a:lnTo>
                  <a:lnTo>
                    <a:pt x="10212032" y="12941"/>
                  </a:lnTo>
                  <a:lnTo>
                    <a:pt x="10184206" y="330"/>
                  </a:lnTo>
                  <a:lnTo>
                    <a:pt x="10180790" y="0"/>
                  </a:lnTo>
                  <a:close/>
                </a:path>
              </a:pathLst>
            </a:custGeom>
            <a:solidFill>
              <a:srgbClr val="F4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602" y="5076672"/>
              <a:ext cx="131267" cy="13127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11856" y="7281179"/>
            <a:ext cx="9367520" cy="5616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5900"/>
              </a:lnSpc>
              <a:spcBef>
                <a:spcPts val="90"/>
              </a:spcBef>
            </a:pPr>
            <a:r>
              <a:rPr sz="1400" b="1" dirty="0">
                <a:latin typeface="Tahoma"/>
                <a:cs typeface="Tahoma"/>
              </a:rPr>
              <a:t>Catatan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Penting:</a:t>
            </a:r>
            <a:r>
              <a:rPr sz="1400" b="1" spc="35" dirty="0">
                <a:latin typeface="Tahoma"/>
                <a:cs typeface="Tahoma"/>
              </a:rPr>
              <a:t> </a:t>
            </a:r>
            <a:r>
              <a:rPr sz="1400" spc="-35" dirty="0">
                <a:latin typeface="Verdana"/>
                <a:cs typeface="Verdana"/>
              </a:rPr>
              <a:t>Studi</a:t>
            </a:r>
            <a:r>
              <a:rPr sz="1400" spc="-40" dirty="0">
                <a:latin typeface="Verdana"/>
                <a:cs typeface="Verdana"/>
              </a:rPr>
              <a:t> ini </a:t>
            </a:r>
            <a:r>
              <a:rPr sz="1400" spc="-30" dirty="0">
                <a:latin typeface="Verdana"/>
                <a:cs typeface="Verdana"/>
              </a:rPr>
              <a:t>menggunakan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metodologi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kuantitatif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dengan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sampel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yang</a:t>
            </a:r>
            <a:r>
              <a:rPr sz="1400" spc="-40" dirty="0">
                <a:latin typeface="Verdana"/>
                <a:cs typeface="Verdana"/>
              </a:rPr>
              <a:t> representatif,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memberikan </a:t>
            </a:r>
            <a:r>
              <a:rPr sz="1400" spc="-30" dirty="0">
                <a:latin typeface="Verdana"/>
                <a:cs typeface="Verdana"/>
              </a:rPr>
              <a:t>validitas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tinggi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pada </a:t>
            </a:r>
            <a:r>
              <a:rPr sz="1400" spc="-55" dirty="0">
                <a:latin typeface="Verdana"/>
                <a:cs typeface="Verdana"/>
              </a:rPr>
              <a:t>temuan-</a:t>
            </a:r>
            <a:r>
              <a:rPr sz="1400" spc="-35" dirty="0">
                <a:latin typeface="Verdana"/>
                <a:cs typeface="Verdana"/>
              </a:rPr>
              <a:t>temuan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yang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dihasilkan.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3EF83-30F7-ABB3-CF66-81687B22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82" y="305972"/>
            <a:ext cx="10395234" cy="453970"/>
          </a:xfrm>
        </p:spPr>
        <p:txBody>
          <a:bodyPr/>
          <a:lstStyle/>
          <a:p>
            <a:r>
              <a:rPr lang="en-US" dirty="0"/>
              <a:t>Return On </a:t>
            </a:r>
            <a:r>
              <a:rPr lang="en-US" dirty="0" err="1"/>
              <a:t>Investmen</a:t>
            </a:r>
            <a:r>
              <a:rPr lang="en-US" dirty="0"/>
              <a:t> (ROI)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22A36-1A7A-6B65-CECA-60C77C4E1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382" y="1330325"/>
            <a:ext cx="10395234" cy="2169825"/>
          </a:xfrm>
        </p:spPr>
        <p:txBody>
          <a:bodyPr/>
          <a:lstStyle/>
          <a:p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Tingkat </a:t>
            </a:r>
            <a:r>
              <a:rPr lang="en-US" dirty="0" err="1"/>
              <a:t>keuntungan</a:t>
            </a:r>
            <a:r>
              <a:rPr lang="en-US" dirty="0"/>
              <a:t> yang di </a:t>
            </a:r>
            <a:r>
              <a:rPr lang="en-US" dirty="0" err="1"/>
              <a:t>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modal yang </a:t>
            </a:r>
            <a:r>
              <a:rPr lang="en-US" dirty="0" err="1"/>
              <a:t>ditanamkan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Rumus</a:t>
            </a:r>
            <a:r>
              <a:rPr lang="en-US" dirty="0"/>
              <a:t> ROI </a:t>
            </a:r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8E9C9-93C4-140A-81BA-477BFE72B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54" y="3029600"/>
            <a:ext cx="6262691" cy="2505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840C58-0EF2-30E0-83BE-86A3F92D0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34676"/>
            <a:ext cx="3663677" cy="28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78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1895</Words>
  <Application>Microsoft Office PowerPoint</Application>
  <PresentationFormat>Custom</PresentationFormat>
  <Paragraphs>187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Tahoma</vt:lpstr>
      <vt:lpstr>Trebuchet MS</vt:lpstr>
      <vt:lpstr>Verdana</vt:lpstr>
      <vt:lpstr>Office Theme</vt:lpstr>
      <vt:lpstr>Kekuatan dan Pengaruh Interpersonal: Kunci Sukses dalam ubungan dan Organisasi</vt:lpstr>
      <vt:lpstr>Memahami Kekuatan Interpersonal</vt:lpstr>
      <vt:lpstr>Apa Itu Kekuatan Interpersonal?</vt:lpstr>
      <vt:lpstr>Interpersonal Skills: Jembatan Keberhasilan</vt:lpstr>
      <vt:lpstr>Prinsip Dasar Kekuatan Interpersonal</vt:lpstr>
      <vt:lpstr>PowerPoint Presentation</vt:lpstr>
      <vt:lpstr>Interpersonal Skills dalam Organisasi</vt:lpstr>
      <vt:lpstr>Studi Kasus: Tirta Terubuk Bengkalis</vt:lpstr>
      <vt:lpstr>Return On Investmen (ROI)</vt:lpstr>
      <vt:lpstr>Visualisasi Dampak Komunikasi Interpersonal</vt:lpstr>
      <vt:lpstr>Komunikasi Interpersonal yang Efektif</vt:lpstr>
      <vt:lpstr>Faktor Pendukung Komunikasi Interpersonal</vt:lpstr>
      <vt:lpstr>Teknik Meningkatkan Pengaruh Interpersonal</vt:lpstr>
      <vt:lpstr>Dampak Media Sosial</vt:lpstr>
      <vt:lpstr>Media Sosial: Peluang dan Tantangan</vt:lpstr>
      <vt:lpstr>Digitalisasi Komunikasi: Dua Sisi Mata Uang</vt:lpstr>
      <vt:lpstr>Strategi Memperkuat Pengaruh</vt:lpstr>
      <vt:lpstr>Strategi Pemeliharaan   ubungan</vt:lpstr>
      <vt:lpstr>Membangun Pengaruh Positif dalam Lingkungan Sosial</vt:lpstr>
      <vt:lpstr>Kesimpulan: Mengapa Kekuatan dan Pengaruh Interpersonal Penting?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cp:lastModifiedBy>Asus Vivobook</cp:lastModifiedBy>
  <cp:revision>1</cp:revision>
  <dcterms:created xsi:type="dcterms:W3CDTF">2026-01-13T15:43:58Z</dcterms:created>
  <dcterms:modified xsi:type="dcterms:W3CDTF">2026-01-14T07:34:37Z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2026-01-13T00:00:00Z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2026-01-13T00:00:00Z</vt:filetime>
  </property>
  <property fmtid="{D5CDD505-2E9C-101B-9397-08002B2CF9AE}" pid="5" name="Producer">
    <vt:lpwstr>GPL Ghostscript 9.56.1</vt:lpwstr>
  </property>
</Properties>
</file>