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75" r:id="rId6"/>
    <p:sldId id="260" r:id="rId7"/>
    <p:sldId id="277" r:id="rId8"/>
    <p:sldId id="279" r:id="rId9"/>
    <p:sldId id="272" r:id="rId10"/>
    <p:sldId id="261" r:id="rId11"/>
    <p:sldId id="262" r:id="rId12"/>
    <p:sldId id="263" r:id="rId13"/>
    <p:sldId id="264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9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6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84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7315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58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38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664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52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9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7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2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8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76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6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8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266" y="511629"/>
            <a:ext cx="913147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endParaRPr dirty="0"/>
          </a:p>
          <a:p>
            <a:pPr algn="ctr">
              <a:defRPr sz="3600" b="1">
                <a:solidFill>
                  <a:srgbClr val="1E3C78"/>
                </a:solidFill>
              </a:defRPr>
            </a:pP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dan Kerjasama Tim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27017" y="2361511"/>
            <a:ext cx="6673430" cy="269317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dirty="0"/>
              <a:t>Mata Kuliah: </a:t>
            </a:r>
            <a:r>
              <a:rPr dirty="0" err="1"/>
              <a:t>Komunikasi</a:t>
            </a:r>
            <a:r>
              <a:rPr dirty="0"/>
              <a:t> </a:t>
            </a:r>
            <a:r>
              <a:rPr dirty="0" err="1"/>
              <a:t>Antarpersonal</a:t>
            </a:r>
            <a:endParaRPr lang="en-US" dirty="0"/>
          </a:p>
          <a:p>
            <a:pPr algn="ctr"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lang="en-ID" sz="2200" b="1" dirty="0" err="1"/>
              <a:t>Subjudul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Membangun</a:t>
            </a:r>
            <a:r>
              <a:rPr lang="en-ID" sz="2200" dirty="0"/>
              <a:t> </a:t>
            </a:r>
            <a:r>
              <a:rPr lang="en-ID" sz="2200" dirty="0" err="1"/>
              <a:t>Sinergi</a:t>
            </a:r>
            <a:r>
              <a:rPr lang="en-ID" sz="2200" dirty="0"/>
              <a:t> dan </a:t>
            </a:r>
            <a:r>
              <a:rPr lang="en-ID" sz="2200" dirty="0" err="1"/>
              <a:t>Kolaborasi</a:t>
            </a:r>
            <a:r>
              <a:rPr lang="en-ID" sz="2200" dirty="0"/>
              <a:t> </a:t>
            </a:r>
            <a:r>
              <a:rPr lang="en-ID" sz="2200" dirty="0" err="1"/>
              <a:t>Efektif</a:t>
            </a:r>
            <a:br>
              <a:rPr dirty="0"/>
            </a:br>
            <a:r>
              <a:rPr dirty="0"/>
              <a:t>Dosen: Ratna Kusuma Dewi, SE., MM</a:t>
            </a:r>
            <a:endParaRPr lang="en-US" dirty="0"/>
          </a:p>
          <a:p>
            <a:pPr algn="ctr"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lang="en-ID" dirty="0" err="1"/>
              <a:t>Pertemuan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- 7</a:t>
            </a: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451226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r>
              <a:rPr lang="en-ID" sz="3600" b="1" dirty="0"/>
              <a:t>Kesimpulan &amp; </a:t>
            </a:r>
            <a:r>
              <a:rPr lang="en-ID" sz="3600" b="1" dirty="0" err="1"/>
              <a:t>Refleksi</a:t>
            </a:r>
            <a:endParaRPr lang="en-ID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5063" y="1844040"/>
            <a:ext cx="812945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 dirty="0"/>
              <a:t>Kesimpulan:</a:t>
            </a:r>
            <a:endParaRPr lang="en-ID" dirty="0"/>
          </a:p>
          <a:p>
            <a:r>
              <a:rPr lang="en-ID" dirty="0" err="1"/>
              <a:t>Kepercayaan</a:t>
            </a:r>
            <a:r>
              <a:rPr lang="en-ID" dirty="0"/>
              <a:t> dan </a:t>
            </a:r>
            <a:r>
              <a:rPr lang="en-ID" dirty="0" err="1"/>
              <a:t>kerjasama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fondasi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tim.</a:t>
            </a:r>
            <a:endParaRPr lang="en-ID" dirty="0"/>
          </a:p>
          <a:p>
            <a:r>
              <a:rPr lang="en-ID" dirty="0" err="1"/>
              <a:t>Dibangun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integritas</a:t>
            </a:r>
            <a:r>
              <a:rPr lang="en-ID" dirty="0"/>
              <a:t>, </a:t>
            </a:r>
            <a:r>
              <a:rPr lang="en-ID" dirty="0" err="1"/>
              <a:t>keterbukaan</a:t>
            </a:r>
            <a:r>
              <a:rPr lang="en-ID" dirty="0"/>
              <a:t>, dan </a:t>
            </a:r>
            <a:r>
              <a:rPr lang="en-ID" dirty="0" err="1"/>
              <a:t>komitmen</a:t>
            </a:r>
            <a:r>
              <a:rPr lang="en-ID" dirty="0"/>
              <a:t> </a:t>
            </a:r>
            <a:r>
              <a:rPr lang="en-ID" dirty="0" err="1"/>
              <a:t>aktif</a:t>
            </a:r>
            <a:endParaRPr lang="en-ID" dirty="0"/>
          </a:p>
          <a:p>
            <a:endParaRPr lang="en-US"/>
          </a:p>
          <a:p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8023" y="141515"/>
            <a:ext cx="615078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/>
              <a:t>Strategi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873034" y="973183"/>
            <a:ext cx="7900851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marL="342900" indent="-342900">
              <a:buFont typeface="+mj-lt"/>
              <a:buAutoNum type="arabicPeriod"/>
            </a:pPr>
            <a:r>
              <a:rPr lang="en-ID" sz="2200" dirty="0" err="1"/>
              <a:t>Bangun</a:t>
            </a:r>
            <a:r>
              <a:rPr lang="en-ID" sz="2200" dirty="0"/>
              <a:t> </a:t>
            </a:r>
            <a:r>
              <a:rPr lang="en-ID" sz="2200" dirty="0" err="1"/>
              <a:t>kepercayaan</a:t>
            </a:r>
            <a:r>
              <a:rPr lang="en-ID" sz="2200" dirty="0"/>
              <a:t> </a:t>
            </a:r>
            <a:r>
              <a:rPr lang="en-ID" sz="2200" dirty="0" err="1"/>
              <a:t>antar</a:t>
            </a:r>
            <a:r>
              <a:rPr lang="en-ID" sz="2200" dirty="0"/>
              <a:t> </a:t>
            </a:r>
            <a:r>
              <a:rPr lang="en-ID" sz="2200" dirty="0" err="1"/>
              <a:t>anggota</a:t>
            </a:r>
            <a:r>
              <a:rPr lang="en-ID" sz="2200" dirty="0"/>
              <a:t> : </a:t>
            </a:r>
            <a:r>
              <a:rPr lang="en-ID" sz="2200" dirty="0" err="1"/>
              <a:t>Ciptakan</a:t>
            </a:r>
            <a:r>
              <a:rPr lang="en-ID" sz="2200" dirty="0"/>
              <a:t> </a:t>
            </a:r>
            <a:r>
              <a:rPr lang="en-ID" sz="2200" dirty="0" err="1"/>
              <a:t>lingkungan</a:t>
            </a:r>
            <a:r>
              <a:rPr lang="en-ID" sz="2200" dirty="0"/>
              <a:t> di mana </a:t>
            </a:r>
            <a:r>
              <a:rPr lang="en-ID" sz="2200" dirty="0" err="1"/>
              <a:t>setiap</a:t>
            </a:r>
            <a:r>
              <a:rPr lang="en-ID" sz="2200" dirty="0"/>
              <a:t> </a:t>
            </a:r>
            <a:r>
              <a:rPr lang="en-ID" sz="2200" dirty="0" err="1"/>
              <a:t>anggota</a:t>
            </a:r>
            <a:r>
              <a:rPr lang="en-ID" sz="2200" dirty="0"/>
              <a:t> </a:t>
            </a:r>
            <a:r>
              <a:rPr lang="en-ID" sz="2200" dirty="0" err="1"/>
              <a:t>tim</a:t>
            </a:r>
            <a:r>
              <a:rPr lang="en-ID" sz="2200" dirty="0"/>
              <a:t> </a:t>
            </a:r>
            <a:r>
              <a:rPr lang="en-ID" sz="2200" dirty="0" err="1"/>
              <a:t>merasa</a:t>
            </a:r>
            <a:r>
              <a:rPr lang="en-ID" sz="2200" dirty="0"/>
              <a:t> </a:t>
            </a:r>
            <a:r>
              <a:rPr lang="en-ID" sz="2200" dirty="0" err="1"/>
              <a:t>nyaman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berbicara</a:t>
            </a:r>
            <a:r>
              <a:rPr lang="en-ID" sz="2200" dirty="0"/>
              <a:t>, </a:t>
            </a:r>
            <a:r>
              <a:rPr lang="en-ID" sz="2200" dirty="0" err="1"/>
              <a:t>mengungkapkan</a:t>
            </a:r>
            <a:r>
              <a:rPr lang="en-ID" sz="2200" dirty="0"/>
              <a:t> ide, dan </a:t>
            </a:r>
            <a:r>
              <a:rPr lang="en-ID" sz="2200" dirty="0" err="1"/>
              <a:t>berbagi</a:t>
            </a:r>
            <a:r>
              <a:rPr lang="en-ID" sz="2200" dirty="0"/>
              <a:t> </a:t>
            </a:r>
            <a:r>
              <a:rPr lang="en-ID" sz="2200" dirty="0" err="1"/>
              <a:t>informasi</a:t>
            </a:r>
            <a:r>
              <a:rPr lang="en-ID" sz="2200" dirty="0"/>
              <a:t> </a:t>
            </a:r>
            <a:r>
              <a:rPr lang="en-ID" sz="2200" dirty="0" err="1"/>
              <a:t>tanpa</a:t>
            </a:r>
            <a:r>
              <a:rPr lang="en-ID" sz="2200" dirty="0"/>
              <a:t> </a:t>
            </a:r>
            <a:r>
              <a:rPr lang="en-ID" sz="2200" dirty="0" err="1"/>
              <a:t>takut</a:t>
            </a:r>
            <a:r>
              <a:rPr lang="en-ID" sz="2200" dirty="0"/>
              <a:t> </a:t>
            </a:r>
            <a:r>
              <a:rPr lang="en-ID" sz="2200" dirty="0" err="1"/>
              <a:t>dihakimi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dicemooh</a:t>
            </a:r>
            <a:r>
              <a:rPr lang="en-ID" sz="22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200" dirty="0" err="1"/>
              <a:t>Gunakan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terbuka</a:t>
            </a:r>
            <a:r>
              <a:rPr lang="en-ID" sz="2200" dirty="0"/>
              <a:t> dan </a:t>
            </a:r>
            <a:r>
              <a:rPr lang="en-ID" sz="2200" dirty="0" err="1"/>
              <a:t>transparan</a:t>
            </a:r>
            <a:endParaRPr lang="en-ID" sz="2200" dirty="0"/>
          </a:p>
          <a:p>
            <a:pPr marL="342900" indent="-342900">
              <a:buFont typeface="+mj-lt"/>
              <a:buAutoNum type="arabicPeriod"/>
            </a:pPr>
            <a:r>
              <a:rPr lang="en-ID" sz="2200" dirty="0" err="1"/>
              <a:t>Dorong</a:t>
            </a:r>
            <a:r>
              <a:rPr lang="en-ID" sz="2200" dirty="0"/>
              <a:t> </a:t>
            </a:r>
            <a:r>
              <a:rPr lang="en-ID" sz="2200" dirty="0" err="1"/>
              <a:t>empati</a:t>
            </a:r>
            <a:r>
              <a:rPr lang="en-ID" sz="2200" dirty="0"/>
              <a:t> dan </a:t>
            </a:r>
            <a:r>
              <a:rPr lang="en-ID" sz="2200" dirty="0" err="1"/>
              <a:t>saling</a:t>
            </a:r>
            <a:r>
              <a:rPr lang="en-ID" sz="2200" dirty="0"/>
              <a:t> </a:t>
            </a:r>
            <a:r>
              <a:rPr lang="en-ID" sz="2200" dirty="0" err="1"/>
              <a:t>mendengarkan</a:t>
            </a:r>
            <a:endParaRPr lang="en-ID" sz="2200" dirty="0"/>
          </a:p>
          <a:p>
            <a:pPr marL="342900" indent="-342900">
              <a:buFont typeface="+mj-lt"/>
              <a:buAutoNum type="arabicPeriod"/>
            </a:pPr>
            <a:r>
              <a:rPr lang="en-ID" sz="2200" dirty="0"/>
              <a:t>Buat </a:t>
            </a:r>
            <a:r>
              <a:rPr lang="en-ID" sz="2200" dirty="0" err="1"/>
              <a:t>kesepakatan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(</a:t>
            </a:r>
            <a:r>
              <a:rPr lang="en-ID" sz="2200" dirty="0" err="1"/>
              <a:t>tim</a:t>
            </a:r>
            <a:r>
              <a:rPr lang="en-ID" sz="2200" dirty="0"/>
              <a:t> rules)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200" dirty="0" err="1"/>
              <a:t>Gunakan</a:t>
            </a:r>
            <a:r>
              <a:rPr lang="en-ID" sz="2200" dirty="0"/>
              <a:t> </a:t>
            </a:r>
            <a:r>
              <a:rPr lang="en-ID" sz="2200" dirty="0" err="1"/>
              <a:t>umpan</a:t>
            </a:r>
            <a:r>
              <a:rPr lang="en-ID" sz="2200" dirty="0"/>
              <a:t> </a:t>
            </a:r>
            <a:r>
              <a:rPr lang="en-ID" sz="2200" dirty="0" err="1"/>
              <a:t>balik</a:t>
            </a:r>
            <a:r>
              <a:rPr lang="en-ID" sz="2200" dirty="0"/>
              <a:t> </a:t>
            </a:r>
            <a:r>
              <a:rPr lang="en-ID" sz="2200" dirty="0" err="1"/>
              <a:t>konstruktif</a:t>
            </a:r>
            <a:r>
              <a:rPr lang="en-ID" sz="2200" dirty="0"/>
              <a:t> : </a:t>
            </a:r>
            <a:r>
              <a:rPr lang="en-ID" sz="2200" dirty="0" err="1"/>
              <a:t>Lakukan</a:t>
            </a:r>
            <a:r>
              <a:rPr lang="en-ID" sz="2200" dirty="0"/>
              <a:t> </a:t>
            </a:r>
            <a:r>
              <a:rPr lang="en-ID" sz="2200" dirty="0" err="1"/>
              <a:t>klarifikasi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memastikan</a:t>
            </a:r>
            <a:r>
              <a:rPr lang="en-ID" sz="2200" dirty="0"/>
              <a:t> </a:t>
            </a:r>
            <a:r>
              <a:rPr lang="en-ID" sz="2200" dirty="0" err="1"/>
              <a:t>pemahaman</a:t>
            </a:r>
            <a:r>
              <a:rPr lang="en-ID" sz="2200" dirty="0"/>
              <a:t> yang </a:t>
            </a:r>
            <a:r>
              <a:rPr lang="en-ID" sz="2200" dirty="0" err="1"/>
              <a:t>sama</a:t>
            </a:r>
            <a:r>
              <a:rPr lang="en-ID" sz="2200" dirty="0"/>
              <a:t> dan </a:t>
            </a:r>
            <a:r>
              <a:rPr lang="en-ID" sz="2200" dirty="0" err="1"/>
              <a:t>berikan</a:t>
            </a:r>
            <a:r>
              <a:rPr lang="en-ID" sz="2200" dirty="0"/>
              <a:t> </a:t>
            </a:r>
            <a:r>
              <a:rPr lang="en-ID" sz="2200" dirty="0" err="1"/>
              <a:t>umpan</a:t>
            </a:r>
            <a:r>
              <a:rPr lang="en-ID" sz="2200" dirty="0"/>
              <a:t> </a:t>
            </a:r>
            <a:r>
              <a:rPr lang="en-ID" sz="2200" dirty="0" err="1"/>
              <a:t>balik</a:t>
            </a:r>
            <a:r>
              <a:rPr lang="en-ID" sz="2200" dirty="0"/>
              <a:t> </a:t>
            </a:r>
            <a:r>
              <a:rPr lang="en-ID" sz="2200" dirty="0" err="1"/>
              <a:t>secara</a:t>
            </a:r>
            <a:r>
              <a:rPr lang="en-ID" sz="2200" dirty="0"/>
              <a:t> </a:t>
            </a:r>
            <a:r>
              <a:rPr lang="en-ID" sz="2200" dirty="0" err="1"/>
              <a:t>terbuka</a:t>
            </a:r>
            <a:r>
              <a:rPr lang="en-ID" sz="2200" dirty="0"/>
              <a:t> dan </a:t>
            </a:r>
            <a:r>
              <a:rPr lang="en-ID" sz="2200" dirty="0" err="1"/>
              <a:t>konstruktif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meningkatkan</a:t>
            </a:r>
            <a:r>
              <a:rPr lang="en-ID" sz="2200" dirty="0"/>
              <a:t> </a:t>
            </a:r>
            <a:r>
              <a:rPr lang="en-ID" sz="2200" dirty="0" err="1"/>
              <a:t>kualitas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secara</a:t>
            </a:r>
            <a:r>
              <a:rPr lang="en-ID" sz="2200" dirty="0"/>
              <a:t> </a:t>
            </a:r>
            <a:r>
              <a:rPr lang="en-ID" sz="2200" dirty="0" err="1"/>
              <a:t>berkelanjutan</a:t>
            </a: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7481" y="0"/>
            <a:ext cx="732903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3600" b="1">
                <a:solidFill>
                  <a:srgbClr val="1E3C78"/>
                </a:solidFill>
              </a:defRPr>
            </a:pPr>
            <a:r>
              <a:rPr lang="en-US" dirty="0"/>
              <a:t>Peran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Tim</a:t>
            </a:r>
          </a:p>
          <a:p>
            <a:pPr>
              <a:defRPr sz="3600" b="1">
                <a:solidFill>
                  <a:srgbClr val="1E3C78"/>
                </a:solidFill>
              </a:defRPr>
            </a:pP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64119" y="1528354"/>
            <a:ext cx="822268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Menyampaikan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visi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arahan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Pemimpin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mengartikulasikan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visi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tujuan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dan strategi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organisasi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kepada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serta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instruksi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jelas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konkret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Menciptakan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lingkungan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terbuka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Membangun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atmosfer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di mana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setiap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merasa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didengarkan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dihargai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bebas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berbicara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tanpa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takut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dihakimi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Mendorong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umpan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balik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Memfasilitasi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pemberian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umpan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balik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konstruktif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antar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memastikan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komunikasi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dua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arah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berjalan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lancar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Menjadi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model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peran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Menjadi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contoh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dalam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berkomunikasi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bekerja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sama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dengan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baik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serta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menunjukkan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integritas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nilai-nilai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inti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organisasi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Mengelola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konflik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Mengatasi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perbedaan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pendapat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konflik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timbul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secara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positif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produktif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menjaga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harmoni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tim.</a:t>
            </a:r>
            <a:endParaRPr lang="en-US" altLang="en-US" sz="2000" dirty="0">
              <a:solidFill>
                <a:srgbClr val="0A0A0A"/>
              </a:solidFill>
              <a:latin typeface="Google Sans"/>
            </a:endParaRP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Memotivasi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Menggunakan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komunikasi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memotivasi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pengakuan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atas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kontribusi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dukungan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endParaRPr lang="en-ID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8606" y="-97971"/>
            <a:ext cx="818570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 err="1"/>
              <a:t>Komunikasi</a:t>
            </a:r>
            <a:r>
              <a:rPr lang="en-US" dirty="0"/>
              <a:t> Digital </a:t>
            </a:r>
            <a:r>
              <a:rPr lang="en-US" dirty="0" err="1"/>
              <a:t>dengan</a:t>
            </a:r>
            <a:r>
              <a:rPr lang="en-US" dirty="0"/>
              <a:t> Tim Modern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523401" y="825360"/>
            <a:ext cx="8185702" cy="6072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lang="en-ID" sz="2200" dirty="0" err="1"/>
              <a:t>Komunikasi</a:t>
            </a:r>
            <a:r>
              <a:rPr lang="en-ID" sz="2200" dirty="0"/>
              <a:t> digital modern </a:t>
            </a:r>
            <a:r>
              <a:rPr lang="en-ID" sz="2200" dirty="0" err="1"/>
              <a:t>berfokus</a:t>
            </a:r>
            <a:r>
              <a:rPr lang="en-ID" sz="2200" dirty="0"/>
              <a:t> pada </a:t>
            </a:r>
            <a:r>
              <a:rPr lang="en-ID" sz="2200" dirty="0" err="1"/>
              <a:t>penggunaan</a:t>
            </a:r>
            <a:r>
              <a:rPr lang="en-ID" sz="2200" dirty="0"/>
              <a:t> platform dan </a:t>
            </a:r>
            <a:r>
              <a:rPr lang="en-ID" sz="2200" dirty="0" err="1"/>
              <a:t>alat</a:t>
            </a:r>
            <a:r>
              <a:rPr lang="en-ID" sz="2200" dirty="0"/>
              <a:t> </a:t>
            </a:r>
            <a:r>
              <a:rPr lang="en-ID" sz="2200" dirty="0" err="1"/>
              <a:t>canggih</a:t>
            </a:r>
            <a:r>
              <a:rPr lang="en-ID" sz="2200" dirty="0"/>
              <a:t> </a:t>
            </a:r>
            <a:r>
              <a:rPr lang="en-ID" sz="2200" dirty="0" err="1"/>
              <a:t>seperti</a:t>
            </a:r>
            <a:r>
              <a:rPr lang="en-ID" sz="2200" dirty="0"/>
              <a:t> media </a:t>
            </a:r>
            <a:r>
              <a:rPr lang="en-ID" sz="2200" dirty="0" err="1"/>
              <a:t>sosial</a:t>
            </a:r>
            <a:r>
              <a:rPr lang="en-ID" sz="2200" dirty="0"/>
              <a:t>, </a:t>
            </a:r>
            <a:r>
              <a:rPr lang="en-ID" sz="2200" dirty="0" err="1"/>
              <a:t>aplikasi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 </a:t>
            </a:r>
            <a:r>
              <a:rPr lang="en-ID" sz="2200" dirty="0" err="1"/>
              <a:t>instan</a:t>
            </a:r>
            <a:r>
              <a:rPr lang="en-ID" sz="2200" dirty="0"/>
              <a:t>, dan </a:t>
            </a:r>
            <a:r>
              <a:rPr lang="en-ID" sz="2200" i="1" dirty="0"/>
              <a:t>video conference</a:t>
            </a:r>
            <a:r>
              <a:rPr lang="en-ID" sz="2200" dirty="0"/>
              <a:t> 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berinteraksi</a:t>
            </a:r>
            <a:r>
              <a:rPr lang="en-ID" sz="2200" dirty="0"/>
              <a:t> </a:t>
            </a:r>
            <a:r>
              <a:rPr lang="en-ID" sz="2200" dirty="0" err="1"/>
              <a:t>secara</a:t>
            </a:r>
            <a:r>
              <a:rPr lang="en-ID" sz="2200" dirty="0"/>
              <a:t> </a:t>
            </a:r>
            <a:r>
              <a:rPr lang="en-ID" sz="2200" dirty="0" err="1"/>
              <a:t>cepat</a:t>
            </a:r>
            <a:r>
              <a:rPr lang="en-ID" sz="2200" dirty="0"/>
              <a:t> dan </a:t>
            </a:r>
            <a:r>
              <a:rPr lang="en-ID" sz="2200" dirty="0" err="1"/>
              <a:t>luas</a:t>
            </a:r>
            <a:r>
              <a:rPr lang="en-ID" sz="2200" dirty="0"/>
              <a:t>, </a:t>
            </a:r>
            <a:r>
              <a:rPr lang="en-ID" sz="2200" dirty="0" err="1"/>
              <a:t>namun</a:t>
            </a:r>
            <a:r>
              <a:rPr lang="en-ID" sz="2200" dirty="0"/>
              <a:t> juga </a:t>
            </a:r>
            <a:r>
              <a:rPr lang="en-ID" sz="2200" dirty="0" err="1"/>
              <a:t>menghadapi</a:t>
            </a:r>
            <a:r>
              <a:rPr lang="en-ID" sz="2200" dirty="0"/>
              <a:t> </a:t>
            </a:r>
            <a:r>
              <a:rPr lang="en-ID" sz="2200" dirty="0" err="1"/>
              <a:t>tantangan</a:t>
            </a:r>
            <a:r>
              <a:rPr lang="en-ID" sz="2200" dirty="0"/>
              <a:t> </a:t>
            </a:r>
            <a:r>
              <a:rPr lang="en-ID" sz="2200" dirty="0" err="1"/>
              <a:t>seperti</a:t>
            </a:r>
            <a:r>
              <a:rPr lang="en-ID" sz="2200" dirty="0"/>
              <a:t> </a:t>
            </a:r>
            <a:r>
              <a:rPr lang="en-ID" sz="2200" dirty="0" err="1"/>
              <a:t>kesalahpahaman</a:t>
            </a:r>
            <a:r>
              <a:rPr lang="en-ID" sz="2200" dirty="0"/>
              <a:t> </a:t>
            </a:r>
            <a:r>
              <a:rPr lang="en-ID" sz="2200" dirty="0" err="1"/>
              <a:t>karena</a:t>
            </a:r>
            <a:r>
              <a:rPr lang="en-ID" sz="2200" dirty="0"/>
              <a:t> </a:t>
            </a:r>
            <a:r>
              <a:rPr lang="en-ID" sz="2200" dirty="0" err="1"/>
              <a:t>kurangnya</a:t>
            </a:r>
            <a:r>
              <a:rPr lang="en-ID" sz="2200" dirty="0"/>
              <a:t> </a:t>
            </a:r>
            <a:r>
              <a:rPr lang="en-ID" sz="2200" dirty="0" err="1"/>
              <a:t>isyarat</a:t>
            </a:r>
            <a:r>
              <a:rPr lang="en-ID" sz="2200" dirty="0"/>
              <a:t> non-verbal, </a:t>
            </a:r>
            <a:r>
              <a:rPr lang="en-ID" sz="2200" dirty="0" err="1"/>
              <a:t>penyebaran</a:t>
            </a:r>
            <a:r>
              <a:rPr lang="en-ID" sz="2200" dirty="0"/>
              <a:t> </a:t>
            </a:r>
            <a:r>
              <a:rPr lang="en-ID" sz="2200" dirty="0" err="1"/>
              <a:t>hoaks</a:t>
            </a:r>
            <a:r>
              <a:rPr lang="en-ID" sz="2200" dirty="0"/>
              <a:t>, dan </a:t>
            </a:r>
            <a:r>
              <a:rPr lang="en-ID" sz="2200" dirty="0" err="1"/>
              <a:t>isu</a:t>
            </a:r>
            <a:r>
              <a:rPr lang="en-ID" sz="2200" dirty="0"/>
              <a:t> </a:t>
            </a:r>
            <a:r>
              <a:rPr lang="en-ID" sz="2200" dirty="0" err="1"/>
              <a:t>privasi</a:t>
            </a:r>
            <a:endParaRPr lang="en-ID" sz="2200" dirty="0"/>
          </a:p>
          <a:p>
            <a:pPr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lang="en-ID" sz="2200" b="1" dirty="0" err="1"/>
              <a:t>Karakteristiknya</a:t>
            </a:r>
            <a:r>
              <a:rPr lang="en-ID" sz="2200" b="1" dirty="0"/>
              <a:t>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b="1" dirty="0" err="1"/>
              <a:t>Kecepatan</a:t>
            </a:r>
            <a:r>
              <a:rPr lang="en-ID" sz="2200" b="1" dirty="0"/>
              <a:t> dan </a:t>
            </a:r>
            <a:r>
              <a:rPr lang="en-ID" sz="2200" b="1" dirty="0" err="1"/>
              <a:t>jangkauan</a:t>
            </a:r>
            <a:r>
              <a:rPr lang="en-ID" sz="2200" b="1" dirty="0"/>
              <a:t> </a:t>
            </a:r>
            <a:r>
              <a:rPr lang="en-ID" sz="2200" b="1" dirty="0" err="1"/>
              <a:t>luas</a:t>
            </a:r>
            <a:r>
              <a:rPr lang="en-ID" sz="2200" dirty="0"/>
              <a:t>: </a:t>
            </a:r>
            <a:r>
              <a:rPr lang="en-ID" sz="2200" dirty="0" err="1"/>
              <a:t>Teknologi</a:t>
            </a:r>
            <a:r>
              <a:rPr lang="en-ID" sz="2200" dirty="0"/>
              <a:t> digital </a:t>
            </a:r>
            <a:r>
              <a:rPr lang="en-ID" sz="2200" dirty="0" err="1"/>
              <a:t>memungkinkan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instan</a:t>
            </a:r>
            <a:r>
              <a:rPr lang="en-ID" sz="2200" dirty="0"/>
              <a:t> </a:t>
            </a:r>
            <a:r>
              <a:rPr lang="en-ID" sz="2200" dirty="0" err="1"/>
              <a:t>melintasi</a:t>
            </a:r>
            <a:r>
              <a:rPr lang="en-ID" sz="2200" dirty="0"/>
              <a:t> batas </a:t>
            </a:r>
            <a:r>
              <a:rPr lang="en-ID" sz="2200" dirty="0" err="1"/>
              <a:t>geografis</a:t>
            </a:r>
            <a:r>
              <a:rPr lang="en-ID" sz="2200" dirty="0"/>
              <a:t>, </a:t>
            </a:r>
            <a:r>
              <a:rPr lang="en-ID" sz="2200" dirty="0" err="1"/>
              <a:t>memungkinkan</a:t>
            </a:r>
            <a:r>
              <a:rPr lang="en-ID" sz="2200" dirty="0"/>
              <a:t> </a:t>
            </a:r>
            <a:r>
              <a:rPr lang="en-ID" sz="2200" dirty="0" err="1"/>
              <a:t>interaksi</a:t>
            </a:r>
            <a:r>
              <a:rPr lang="en-ID" sz="2200" dirty="0"/>
              <a:t> global </a:t>
            </a:r>
            <a:r>
              <a:rPr lang="en-ID" sz="2200" dirty="0" err="1"/>
              <a:t>secara</a:t>
            </a:r>
            <a:r>
              <a:rPr lang="en-ID" sz="2200" dirty="0"/>
              <a:t> </a:t>
            </a:r>
            <a:r>
              <a:rPr lang="en-ID" sz="2200" i="1" dirty="0"/>
              <a:t>real-time</a:t>
            </a:r>
            <a:r>
              <a:rPr lang="en-ID" sz="22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b="1" dirty="0"/>
              <a:t>Alat modern</a:t>
            </a:r>
            <a:r>
              <a:rPr lang="en-ID" sz="2200" dirty="0"/>
              <a:t>: </a:t>
            </a:r>
            <a:r>
              <a:rPr lang="en-ID" sz="2200" dirty="0" err="1"/>
              <a:t>Menggunakan</a:t>
            </a:r>
            <a:r>
              <a:rPr lang="en-ID" sz="2200" dirty="0"/>
              <a:t> </a:t>
            </a:r>
            <a:r>
              <a:rPr lang="en-ID" sz="2200" dirty="0" err="1"/>
              <a:t>berbagai</a:t>
            </a:r>
            <a:r>
              <a:rPr lang="en-ID" sz="2200" dirty="0"/>
              <a:t> platform </a:t>
            </a:r>
            <a:r>
              <a:rPr lang="en-ID" sz="2200" dirty="0" err="1"/>
              <a:t>seperti</a:t>
            </a:r>
            <a:r>
              <a:rPr lang="en-ID" sz="2200" dirty="0"/>
              <a:t> media </a:t>
            </a:r>
            <a:r>
              <a:rPr lang="en-ID" sz="2200" dirty="0" err="1"/>
              <a:t>sosial</a:t>
            </a:r>
            <a:r>
              <a:rPr lang="en-ID" sz="2200" dirty="0"/>
              <a:t> (Instagram, LinkedIn), </a:t>
            </a:r>
            <a:r>
              <a:rPr lang="en-ID" sz="2200" dirty="0" err="1"/>
              <a:t>aplikasi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 </a:t>
            </a:r>
            <a:r>
              <a:rPr lang="en-ID" sz="2200" dirty="0" err="1"/>
              <a:t>instan</a:t>
            </a:r>
            <a:r>
              <a:rPr lang="en-ID" sz="2200" dirty="0"/>
              <a:t> (WhatsApp, Slack), </a:t>
            </a:r>
            <a:r>
              <a:rPr lang="en-ID" sz="2200" i="1" dirty="0"/>
              <a:t>video conference</a:t>
            </a:r>
            <a:r>
              <a:rPr lang="en-ID" sz="2200" dirty="0"/>
              <a:t> (Zoom, Google Meet), dan email.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b="1" dirty="0" err="1"/>
              <a:t>Multifungsi</a:t>
            </a:r>
            <a:r>
              <a:rPr lang="en-ID" sz="2200" dirty="0"/>
              <a:t>: Tidak </a:t>
            </a:r>
            <a:r>
              <a:rPr lang="en-ID" sz="2200" dirty="0" err="1"/>
              <a:t>hanya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interaksi</a:t>
            </a:r>
            <a:r>
              <a:rPr lang="en-ID" sz="2200" dirty="0"/>
              <a:t> </a:t>
            </a:r>
            <a:r>
              <a:rPr lang="en-ID" sz="2200" dirty="0" err="1"/>
              <a:t>pribadi</a:t>
            </a:r>
            <a:r>
              <a:rPr lang="en-ID" sz="2200" dirty="0"/>
              <a:t>, </a:t>
            </a:r>
            <a:r>
              <a:rPr lang="en-ID" sz="2200" dirty="0" err="1"/>
              <a:t>tetapi</a:t>
            </a:r>
            <a:r>
              <a:rPr lang="en-ID" sz="2200" dirty="0"/>
              <a:t> juga </a:t>
            </a:r>
            <a:r>
              <a:rPr lang="en-ID" sz="2200" dirty="0" err="1"/>
              <a:t>mendukung</a:t>
            </a:r>
            <a:r>
              <a:rPr lang="en-ID" sz="2200" dirty="0"/>
              <a:t> </a:t>
            </a:r>
            <a:r>
              <a:rPr lang="en-ID" sz="2200" dirty="0" err="1"/>
              <a:t>bisnis</a:t>
            </a:r>
            <a:r>
              <a:rPr lang="en-ID" sz="2200" dirty="0"/>
              <a:t>, </a:t>
            </a:r>
            <a:r>
              <a:rPr lang="en-ID" sz="2200" dirty="0" err="1"/>
              <a:t>kolaborasi</a:t>
            </a:r>
            <a:r>
              <a:rPr lang="en-ID" sz="2200" dirty="0"/>
              <a:t> </a:t>
            </a:r>
            <a:r>
              <a:rPr lang="en-ID" sz="2200" dirty="0" err="1"/>
              <a:t>tim</a:t>
            </a:r>
            <a:r>
              <a:rPr lang="en-ID" sz="2200" dirty="0"/>
              <a:t>, dan </a:t>
            </a:r>
            <a:r>
              <a:rPr lang="en-ID" sz="2200" dirty="0" err="1"/>
              <a:t>akses</a:t>
            </a:r>
            <a:r>
              <a:rPr lang="en-ID" sz="2200" dirty="0"/>
              <a:t> </a:t>
            </a:r>
            <a:r>
              <a:rPr lang="en-ID" sz="2200" dirty="0" err="1"/>
              <a:t>informasi</a:t>
            </a:r>
            <a:r>
              <a:rPr lang="en-ID" sz="2200" dirty="0"/>
              <a:t> yang </a:t>
            </a:r>
            <a:r>
              <a:rPr lang="en-ID" sz="2200" dirty="0" err="1"/>
              <a:t>cepat</a:t>
            </a:r>
            <a:r>
              <a:rPr lang="en-ID" sz="2200" dirty="0"/>
              <a:t>. </a:t>
            </a:r>
          </a:p>
          <a:p>
            <a:pPr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dirty="0" err="1"/>
              <a:t>Penutup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8096794" cy="3025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2200" dirty="0"/>
          </a:p>
          <a:p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efektif</a:t>
            </a:r>
            <a:r>
              <a:rPr lang="en-ID" sz="2200" dirty="0"/>
              <a:t> </a:t>
            </a:r>
            <a:r>
              <a:rPr lang="en-ID" sz="2200" dirty="0" err="1"/>
              <a:t>memperkuat</a:t>
            </a:r>
            <a:r>
              <a:rPr lang="en-ID" sz="2200" dirty="0"/>
              <a:t> </a:t>
            </a:r>
            <a:r>
              <a:rPr lang="en-ID" sz="2200" dirty="0" err="1"/>
              <a:t>kepercayaan</a:t>
            </a:r>
            <a:r>
              <a:rPr lang="en-ID" sz="2200" dirty="0"/>
              <a:t> dan </a:t>
            </a:r>
            <a:r>
              <a:rPr lang="en-ID" sz="2200" dirty="0" err="1"/>
              <a:t>kolaborasi</a:t>
            </a:r>
            <a:endParaRPr lang="en-ID" sz="2200" dirty="0"/>
          </a:p>
          <a:p>
            <a:r>
              <a:rPr lang="en-ID" sz="2200" dirty="0" err="1"/>
              <a:t>Dibutuhkan</a:t>
            </a:r>
            <a:r>
              <a:rPr lang="en-ID" sz="2200" dirty="0"/>
              <a:t> </a:t>
            </a:r>
            <a:r>
              <a:rPr lang="en-ID" sz="2200" dirty="0" err="1"/>
              <a:t>keterbukaan</a:t>
            </a:r>
            <a:r>
              <a:rPr lang="en-ID" sz="2200" dirty="0"/>
              <a:t>, </a:t>
            </a:r>
            <a:r>
              <a:rPr lang="en-ID" sz="2200" dirty="0" err="1"/>
              <a:t>empati</a:t>
            </a:r>
            <a:r>
              <a:rPr lang="en-ID" sz="2200" dirty="0"/>
              <a:t>, dan </a:t>
            </a:r>
            <a:r>
              <a:rPr lang="en-ID" sz="2200" dirty="0" err="1"/>
              <a:t>kejelasan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br>
              <a:rPr lang="en-ID" sz="2200" dirty="0"/>
            </a:br>
            <a:endParaRPr lang="en-ID" sz="2200" dirty="0"/>
          </a:p>
          <a:p>
            <a:r>
              <a:rPr lang="en-ID" sz="2200" b="1" dirty="0" err="1"/>
              <a:t>Kutipan</a:t>
            </a:r>
            <a:r>
              <a:rPr lang="en-ID" sz="2200" b="1" dirty="0"/>
              <a:t>:</a:t>
            </a:r>
            <a:endParaRPr lang="en-ID" sz="2200" dirty="0"/>
          </a:p>
          <a:p>
            <a:r>
              <a:rPr lang="en-ID" sz="2200" i="1" dirty="0"/>
              <a:t>“Tim </a:t>
            </a:r>
            <a:r>
              <a:rPr lang="en-ID" sz="2200" i="1" dirty="0" err="1"/>
              <a:t>hebat</a:t>
            </a:r>
            <a:r>
              <a:rPr lang="en-ID" sz="2200" i="1" dirty="0"/>
              <a:t> </a:t>
            </a:r>
            <a:r>
              <a:rPr lang="en-ID" sz="2200" i="1" dirty="0" err="1"/>
              <a:t>lahir</a:t>
            </a:r>
            <a:r>
              <a:rPr lang="en-ID" sz="2200" i="1" dirty="0"/>
              <a:t> </a:t>
            </a:r>
            <a:r>
              <a:rPr lang="en-ID" sz="2200" i="1" dirty="0" err="1"/>
              <a:t>dari</a:t>
            </a:r>
            <a:r>
              <a:rPr lang="en-ID" sz="2200" i="1" dirty="0"/>
              <a:t> </a:t>
            </a:r>
            <a:r>
              <a:rPr lang="en-ID" sz="2200" i="1" dirty="0" err="1"/>
              <a:t>komunikasi</a:t>
            </a:r>
            <a:r>
              <a:rPr lang="en-ID" sz="2200" i="1" dirty="0"/>
              <a:t> yang </a:t>
            </a:r>
            <a:r>
              <a:rPr lang="en-ID" sz="2200" i="1" dirty="0" err="1"/>
              <a:t>jujur</a:t>
            </a:r>
            <a:r>
              <a:rPr lang="en-ID" sz="2200" i="1" dirty="0"/>
              <a:t> dan </a:t>
            </a:r>
            <a:r>
              <a:rPr lang="en-ID" sz="2200" i="1" dirty="0" err="1"/>
              <a:t>kolaboratif</a:t>
            </a:r>
            <a:r>
              <a:rPr lang="en-ID" sz="2200" i="1" dirty="0"/>
              <a:t>.”</a:t>
            </a:r>
          </a:p>
          <a:p>
            <a:pPr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dirty="0"/>
              <a:t>Tujuan </a:t>
            </a:r>
            <a:r>
              <a:rPr dirty="0" err="1"/>
              <a:t>Pembelajaran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1463039"/>
            <a:ext cx="771579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2200" dirty="0"/>
          </a:p>
          <a:p>
            <a:r>
              <a:rPr lang="en-ID" sz="2200" b="1" dirty="0" err="1"/>
              <a:t>Setelah</a:t>
            </a:r>
            <a:r>
              <a:rPr lang="en-ID" sz="2200" b="1" dirty="0"/>
              <a:t> </a:t>
            </a:r>
            <a:r>
              <a:rPr lang="en-ID" sz="2200" b="1" dirty="0" err="1"/>
              <a:t>mempelajari</a:t>
            </a:r>
            <a:r>
              <a:rPr lang="en-ID" sz="2200" b="1" dirty="0"/>
              <a:t> </a:t>
            </a:r>
            <a:r>
              <a:rPr lang="en-ID" sz="2200" b="1" dirty="0" err="1"/>
              <a:t>materi</a:t>
            </a:r>
            <a:r>
              <a:rPr lang="en-ID" sz="2200" b="1" dirty="0"/>
              <a:t> </a:t>
            </a:r>
            <a:r>
              <a:rPr lang="en-ID" sz="2200" b="1" dirty="0" err="1"/>
              <a:t>ini</a:t>
            </a:r>
            <a:r>
              <a:rPr lang="en-ID" sz="2200" b="1" dirty="0"/>
              <a:t>, </a:t>
            </a:r>
            <a:r>
              <a:rPr lang="en-ID" sz="2200" b="1" dirty="0" err="1"/>
              <a:t>mahasiswa</a:t>
            </a:r>
            <a:r>
              <a:rPr lang="en-ID" sz="2200" b="1" dirty="0"/>
              <a:t> </a:t>
            </a:r>
            <a:r>
              <a:rPr lang="en-ID" sz="2200" b="1" dirty="0" err="1"/>
              <a:t>diharapkan</a:t>
            </a:r>
            <a:r>
              <a:rPr lang="en-ID" sz="2200" b="1" dirty="0"/>
              <a:t> </a:t>
            </a:r>
            <a:r>
              <a:rPr lang="en-ID" sz="2200" b="1" dirty="0" err="1"/>
              <a:t>dapat</a:t>
            </a:r>
            <a:r>
              <a:rPr lang="en-ID" sz="2200" b="1" dirty="0"/>
              <a:t>:</a:t>
            </a:r>
            <a:endParaRPr lang="en-ID" sz="2200" dirty="0"/>
          </a:p>
          <a:p>
            <a:pPr marL="457200" indent="-457200">
              <a:buFont typeface="+mj-lt"/>
              <a:buAutoNum type="arabicPeriod"/>
            </a:pPr>
            <a:r>
              <a:rPr lang="en-ID" sz="2200" dirty="0" err="1"/>
              <a:t>Memahami</a:t>
            </a:r>
            <a:r>
              <a:rPr lang="en-ID" sz="2200" dirty="0"/>
              <a:t> </a:t>
            </a:r>
            <a:r>
              <a:rPr lang="en-ID" sz="2200" dirty="0" err="1"/>
              <a:t>konsep</a:t>
            </a:r>
            <a:r>
              <a:rPr lang="en-ID" sz="2200" dirty="0"/>
              <a:t> </a:t>
            </a:r>
            <a:r>
              <a:rPr lang="en-ID" sz="2200" dirty="0" err="1"/>
              <a:t>kepercayaan</a:t>
            </a:r>
            <a:r>
              <a:rPr lang="en-ID" sz="2200" dirty="0"/>
              <a:t> dan </a:t>
            </a:r>
            <a:r>
              <a:rPr lang="en-ID" sz="2200" dirty="0" err="1"/>
              <a:t>kerjasama</a:t>
            </a:r>
            <a:r>
              <a:rPr lang="en-ID" sz="2200" dirty="0"/>
              <a:t> </a:t>
            </a:r>
            <a:r>
              <a:rPr lang="en-ID" sz="2200" dirty="0" err="1"/>
              <a:t>dalam</a:t>
            </a:r>
            <a:r>
              <a:rPr lang="en-ID" sz="2200" dirty="0"/>
              <a:t> </a:t>
            </a:r>
            <a:r>
              <a:rPr lang="en-ID" sz="2200" dirty="0" err="1"/>
              <a:t>tim</a:t>
            </a:r>
            <a:endParaRPr lang="en-ID" sz="2200" dirty="0"/>
          </a:p>
          <a:p>
            <a:pPr marL="457200" indent="-457200">
              <a:buFont typeface="+mj-lt"/>
              <a:buAutoNum type="arabicPeriod"/>
            </a:pPr>
            <a:r>
              <a:rPr lang="en-ID" sz="2200" dirty="0" err="1"/>
              <a:t>Mengidentifikasi</a:t>
            </a:r>
            <a:r>
              <a:rPr lang="en-ID" sz="2200" dirty="0"/>
              <a:t> </a:t>
            </a:r>
            <a:r>
              <a:rPr lang="en-ID" sz="2200" dirty="0" err="1"/>
              <a:t>faktor</a:t>
            </a:r>
            <a:r>
              <a:rPr lang="en-ID" sz="2200" dirty="0"/>
              <a:t> </a:t>
            </a:r>
            <a:r>
              <a:rPr lang="en-ID" sz="2200" dirty="0" err="1"/>
              <a:t>pembentuk</a:t>
            </a:r>
            <a:r>
              <a:rPr lang="en-ID" sz="2200" dirty="0"/>
              <a:t> </a:t>
            </a:r>
            <a:r>
              <a:rPr lang="en-ID" sz="2200" dirty="0" err="1"/>
              <a:t>kepercayaan</a:t>
            </a:r>
            <a:endParaRPr lang="en-ID" sz="2200" dirty="0"/>
          </a:p>
          <a:p>
            <a:pPr marL="457200" indent="-457200">
              <a:buFont typeface="+mj-lt"/>
              <a:buAutoNum type="arabicPeriod"/>
            </a:pPr>
            <a:r>
              <a:rPr lang="en-ID" sz="2200" dirty="0" err="1"/>
              <a:t>Mengembangkan</a:t>
            </a:r>
            <a:r>
              <a:rPr lang="en-ID" sz="2200" dirty="0"/>
              <a:t> </a:t>
            </a:r>
            <a:r>
              <a:rPr lang="en-ID" sz="2200" dirty="0" err="1"/>
              <a:t>perilaku</a:t>
            </a:r>
            <a:r>
              <a:rPr lang="en-ID" sz="2200" dirty="0"/>
              <a:t> </a:t>
            </a:r>
            <a:r>
              <a:rPr lang="en-ID" sz="2200" dirty="0" err="1"/>
              <a:t>kolaboratif</a:t>
            </a:r>
            <a:r>
              <a:rPr lang="en-ID" sz="2200" dirty="0"/>
              <a:t> </a:t>
            </a:r>
            <a:r>
              <a:rPr lang="en-ID" sz="2200" dirty="0" err="1"/>
              <a:t>dalam</a:t>
            </a:r>
            <a:r>
              <a:rPr lang="en-ID" sz="2200" dirty="0"/>
              <a:t> </a:t>
            </a:r>
            <a:r>
              <a:rPr lang="en-ID" sz="2200" dirty="0" err="1"/>
              <a:t>interaksi</a:t>
            </a:r>
            <a:r>
              <a:rPr lang="en-ID" sz="2200" dirty="0"/>
              <a:t> </a:t>
            </a:r>
            <a:r>
              <a:rPr lang="en-ID" sz="2200" dirty="0" err="1"/>
              <a:t>kelompok</a:t>
            </a:r>
            <a:endParaRPr lang="en-ID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634417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Tim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85057" y="1463038"/>
            <a:ext cx="866502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b="1" dirty="0" err="1"/>
              <a:t>Kepercayaan</a:t>
            </a:r>
            <a:r>
              <a:rPr lang="en-ID" sz="2200" b="1" dirty="0"/>
              <a:t> (trust):</a:t>
            </a:r>
            <a:endParaRPr lang="en-ID" sz="2200" dirty="0"/>
          </a:p>
          <a:p>
            <a:r>
              <a:rPr lang="en-ID" sz="2200" i="1" dirty="0" err="1"/>
              <a:t>Keyakinan</a:t>
            </a:r>
            <a:r>
              <a:rPr lang="en-ID" sz="2200" i="1" dirty="0"/>
              <a:t> </a:t>
            </a:r>
            <a:r>
              <a:rPr lang="en-ID" sz="2200" i="1" dirty="0" err="1"/>
              <a:t>bahwa</a:t>
            </a:r>
            <a:r>
              <a:rPr lang="en-ID" sz="2200" i="1" dirty="0"/>
              <a:t> </a:t>
            </a:r>
            <a:r>
              <a:rPr lang="en-ID" sz="2200" i="1" dirty="0" err="1"/>
              <a:t>seseorang</a:t>
            </a:r>
            <a:r>
              <a:rPr lang="en-ID" sz="2200" i="1" dirty="0"/>
              <a:t> </a:t>
            </a:r>
            <a:r>
              <a:rPr lang="en-ID" sz="2200" i="1" dirty="0" err="1"/>
              <a:t>atau</a:t>
            </a:r>
            <a:r>
              <a:rPr lang="en-ID" sz="2200" i="1" dirty="0"/>
              <a:t> </a:t>
            </a:r>
            <a:r>
              <a:rPr lang="en-ID" sz="2200" i="1" dirty="0" err="1"/>
              <a:t>kelompok</a:t>
            </a:r>
            <a:r>
              <a:rPr lang="en-ID" sz="2200" i="1" dirty="0"/>
              <a:t> lain </a:t>
            </a:r>
            <a:r>
              <a:rPr lang="en-ID" sz="2200" i="1" dirty="0" err="1"/>
              <a:t>akan</a:t>
            </a:r>
            <a:r>
              <a:rPr lang="en-ID" sz="2200" i="1" dirty="0"/>
              <a:t> </a:t>
            </a:r>
            <a:r>
              <a:rPr lang="en-ID" sz="2200" i="1" dirty="0" err="1"/>
              <a:t>bertindak</a:t>
            </a:r>
            <a:r>
              <a:rPr lang="en-ID" sz="2200" i="1" dirty="0"/>
              <a:t> </a:t>
            </a:r>
            <a:r>
              <a:rPr lang="en-ID" sz="2200" i="1" dirty="0" err="1"/>
              <a:t>dengan</a:t>
            </a:r>
            <a:r>
              <a:rPr lang="en-ID" sz="2200" i="1" dirty="0"/>
              <a:t> </a:t>
            </a:r>
            <a:r>
              <a:rPr lang="en-ID" sz="2200" i="1" dirty="0" err="1"/>
              <a:t>jujur</a:t>
            </a:r>
            <a:r>
              <a:rPr lang="en-ID" sz="2200" i="1" dirty="0"/>
              <a:t>, </a:t>
            </a:r>
            <a:r>
              <a:rPr lang="en-ID" sz="2200" i="1" dirty="0" err="1"/>
              <a:t>terbuka</a:t>
            </a:r>
            <a:r>
              <a:rPr lang="en-ID" sz="2200" i="1" dirty="0"/>
              <a:t>, dan </a:t>
            </a:r>
            <a:r>
              <a:rPr lang="en-ID" sz="2200" i="1" dirty="0" err="1"/>
              <a:t>konsisten</a:t>
            </a:r>
            <a:r>
              <a:rPr lang="en-ID" sz="2200" i="1" dirty="0"/>
              <a:t> </a:t>
            </a:r>
            <a:r>
              <a:rPr lang="en-ID" sz="2200" i="1" dirty="0" err="1"/>
              <a:t>untuk</a:t>
            </a:r>
            <a:r>
              <a:rPr lang="en-ID" sz="2200" i="1" dirty="0"/>
              <a:t> </a:t>
            </a:r>
            <a:r>
              <a:rPr lang="en-ID" sz="2200" i="1" dirty="0" err="1"/>
              <a:t>kepentingan</a:t>
            </a:r>
            <a:r>
              <a:rPr lang="en-ID" sz="2200" i="1" dirty="0"/>
              <a:t> </a:t>
            </a:r>
            <a:r>
              <a:rPr lang="en-ID" sz="2200" i="1" dirty="0" err="1"/>
              <a:t>bersama</a:t>
            </a:r>
            <a:r>
              <a:rPr lang="en-ID" sz="2200" i="1" dirty="0"/>
              <a:t>.</a:t>
            </a:r>
          </a:p>
          <a:p>
            <a:endParaRPr lang="en-ID" sz="2200" i="1" dirty="0"/>
          </a:p>
          <a:p>
            <a:r>
              <a:rPr lang="en-ID" sz="2200" dirty="0"/>
              <a:t>🧩 </a:t>
            </a:r>
            <a:r>
              <a:rPr lang="en-ID" sz="2200" b="1" i="1" dirty="0" err="1"/>
              <a:t>Komponen</a:t>
            </a:r>
            <a:r>
              <a:rPr lang="en-ID" sz="2200" b="1" i="1" dirty="0"/>
              <a:t> </a:t>
            </a:r>
            <a:r>
              <a:rPr lang="en-ID" sz="2200" b="1" i="1" dirty="0" err="1"/>
              <a:t>Kepercayaan</a:t>
            </a:r>
            <a:r>
              <a:rPr lang="en-ID" sz="2200" b="1" i="1" dirty="0"/>
              <a:t>:</a:t>
            </a:r>
            <a:endParaRPr lang="en-ID" sz="2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dirty="0" err="1"/>
              <a:t>Integritas</a:t>
            </a:r>
            <a:r>
              <a:rPr lang="en-ID" sz="2200" dirty="0"/>
              <a:t> (</a:t>
            </a:r>
            <a:r>
              <a:rPr lang="en-ID" sz="2200" dirty="0" err="1"/>
              <a:t>jujur</a:t>
            </a:r>
            <a:r>
              <a:rPr lang="en-ID" sz="2200" dirty="0"/>
              <a:t> &amp; </a:t>
            </a:r>
            <a:r>
              <a:rPr lang="en-ID" sz="2200" dirty="0" err="1"/>
              <a:t>konsisten</a:t>
            </a:r>
            <a:r>
              <a:rPr lang="en-ID" sz="22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dirty="0" err="1"/>
              <a:t>Kompetensi</a:t>
            </a:r>
            <a:r>
              <a:rPr lang="en-ID" sz="2200" dirty="0"/>
              <a:t> (</a:t>
            </a:r>
            <a:r>
              <a:rPr lang="en-ID" sz="2200" dirty="0" err="1"/>
              <a:t>mampu</a:t>
            </a:r>
            <a:r>
              <a:rPr lang="en-ID" sz="2200" dirty="0"/>
              <a:t> &amp; </a:t>
            </a:r>
            <a:r>
              <a:rPr lang="en-ID" sz="2200" dirty="0" err="1"/>
              <a:t>profesional</a:t>
            </a:r>
            <a:r>
              <a:rPr lang="en-ID" sz="22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dirty="0" err="1"/>
              <a:t>Kepedulian</a:t>
            </a:r>
            <a:r>
              <a:rPr lang="en-ID" sz="2200" dirty="0"/>
              <a:t> (</a:t>
            </a:r>
            <a:r>
              <a:rPr lang="en-ID" sz="2200" dirty="0" err="1"/>
              <a:t>peduli</a:t>
            </a:r>
            <a:r>
              <a:rPr lang="en-ID" sz="2200" dirty="0"/>
              <a:t> </a:t>
            </a:r>
            <a:r>
              <a:rPr lang="en-ID" sz="2200" dirty="0" err="1"/>
              <a:t>terhadap</a:t>
            </a:r>
            <a:r>
              <a:rPr lang="en-ID" sz="2200" dirty="0"/>
              <a:t> </a:t>
            </a:r>
            <a:r>
              <a:rPr lang="en-ID" sz="2200" dirty="0" err="1"/>
              <a:t>kepentingan</a:t>
            </a:r>
            <a:r>
              <a:rPr lang="en-ID" sz="2200" dirty="0"/>
              <a:t> </a:t>
            </a:r>
            <a:r>
              <a:rPr lang="en-ID" sz="2200" dirty="0" err="1"/>
              <a:t>bersama</a:t>
            </a:r>
            <a:r>
              <a:rPr lang="en-ID" sz="2200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6687" y="641864"/>
            <a:ext cx="76853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b="1" dirty="0" err="1"/>
              <a:t>Pentingnya</a:t>
            </a:r>
            <a:r>
              <a:rPr lang="en-ID" sz="3600" b="1" dirty="0"/>
              <a:t> </a:t>
            </a:r>
            <a:r>
              <a:rPr lang="en-ID" sz="3600" b="1" dirty="0" err="1"/>
              <a:t>Kepercayaan</a:t>
            </a:r>
            <a:r>
              <a:rPr lang="en-ID" sz="3600" b="1" dirty="0"/>
              <a:t> </a:t>
            </a:r>
            <a:r>
              <a:rPr lang="en-ID" sz="3600" b="1" dirty="0" err="1"/>
              <a:t>dalam</a:t>
            </a:r>
            <a:r>
              <a:rPr lang="en-ID" sz="3600" b="1" dirty="0"/>
              <a:t> Tim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7992" y="2366554"/>
            <a:ext cx="864219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sz="2200" dirty="0" err="1"/>
              <a:t>Menumbuhkan</a:t>
            </a:r>
            <a:r>
              <a:rPr lang="en-ID" sz="2200" dirty="0"/>
              <a:t> rasa </a:t>
            </a:r>
            <a:r>
              <a:rPr lang="en-ID" sz="2200" dirty="0" err="1"/>
              <a:t>aman</a:t>
            </a:r>
            <a:r>
              <a:rPr lang="en-ID" sz="2200" dirty="0"/>
              <a:t> dan </a:t>
            </a:r>
            <a:r>
              <a:rPr lang="en-ID" sz="2200" dirty="0" err="1"/>
              <a:t>saling</a:t>
            </a:r>
            <a:r>
              <a:rPr lang="en-ID" sz="2200" dirty="0"/>
              <a:t> </a:t>
            </a:r>
            <a:r>
              <a:rPr lang="en-ID" sz="2200" dirty="0" err="1"/>
              <a:t>menghargai</a:t>
            </a:r>
            <a:endParaRPr lang="en-ID" sz="2200" dirty="0"/>
          </a:p>
          <a:p>
            <a:pPr marL="457200" indent="-457200">
              <a:buFont typeface="+mj-lt"/>
              <a:buAutoNum type="arabicPeriod"/>
            </a:pPr>
            <a:r>
              <a:rPr lang="en-ID" sz="2200" dirty="0" err="1"/>
              <a:t>Meningkatkan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terbuka</a:t>
            </a:r>
            <a:endParaRPr lang="en-ID" sz="2200" dirty="0"/>
          </a:p>
          <a:p>
            <a:pPr marL="457200" indent="-457200">
              <a:buFont typeface="+mj-lt"/>
              <a:buAutoNum type="arabicPeriod"/>
            </a:pPr>
            <a:r>
              <a:rPr lang="en-ID" sz="2200" dirty="0"/>
              <a:t>Mendorong </a:t>
            </a:r>
            <a:r>
              <a:rPr lang="en-ID" sz="2200" dirty="0" err="1"/>
              <a:t>kolaborasi</a:t>
            </a:r>
            <a:r>
              <a:rPr lang="en-ID" sz="2200" dirty="0"/>
              <a:t> dan </a:t>
            </a:r>
            <a:r>
              <a:rPr lang="en-ID" sz="2200" dirty="0" err="1"/>
              <a:t>inovasi</a:t>
            </a:r>
            <a:endParaRPr lang="en-ID" sz="2200" dirty="0"/>
          </a:p>
          <a:p>
            <a:pPr marL="457200" indent="-457200">
              <a:buFont typeface="+mj-lt"/>
              <a:buAutoNum type="arabicPeriod"/>
            </a:pPr>
            <a:r>
              <a:rPr lang="en-ID" sz="2200" dirty="0" err="1"/>
              <a:t>Mengurangi</a:t>
            </a:r>
            <a:r>
              <a:rPr lang="en-ID" sz="2200" dirty="0"/>
              <a:t> </a:t>
            </a:r>
            <a:r>
              <a:rPr lang="en-ID" sz="2200" dirty="0" err="1"/>
              <a:t>konflik</a:t>
            </a:r>
            <a:r>
              <a:rPr lang="en-ID" sz="2200" dirty="0"/>
              <a:t> dan </a:t>
            </a:r>
            <a:r>
              <a:rPr lang="en-ID" sz="2200" dirty="0" err="1"/>
              <a:t>kesalahpahaman</a:t>
            </a:r>
            <a:endParaRPr lang="en-ID" sz="2200" dirty="0"/>
          </a:p>
          <a:p>
            <a:endParaRPr lang="en-ID" sz="2200" dirty="0"/>
          </a:p>
          <a:p>
            <a:endParaRPr lang="en-ID" sz="2200" dirty="0"/>
          </a:p>
          <a:p>
            <a:r>
              <a:rPr lang="en-ID" sz="2200" dirty="0"/>
              <a:t>💬 </a:t>
            </a:r>
            <a:r>
              <a:rPr lang="en-ID" sz="2200" i="1" dirty="0" err="1"/>
              <a:t>Catatan</a:t>
            </a:r>
            <a:r>
              <a:rPr lang="en-ID" sz="2200" i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Tanpa</a:t>
            </a:r>
            <a:r>
              <a:rPr lang="en-ID" sz="2200" dirty="0"/>
              <a:t> </a:t>
            </a:r>
            <a:r>
              <a:rPr lang="en-ID" sz="2200" dirty="0" err="1"/>
              <a:t>kepercayaan</a:t>
            </a:r>
            <a:r>
              <a:rPr lang="en-ID" sz="2200" dirty="0"/>
              <a:t>, </a:t>
            </a:r>
            <a:r>
              <a:rPr lang="en-ID" sz="2200" dirty="0" err="1"/>
              <a:t>kerja</a:t>
            </a:r>
            <a:r>
              <a:rPr lang="en-ID" sz="2200" dirty="0"/>
              <a:t> </a:t>
            </a:r>
            <a:r>
              <a:rPr lang="en-ID" sz="2200" dirty="0" err="1"/>
              <a:t>tim</a:t>
            </a:r>
            <a:r>
              <a:rPr lang="en-ID" sz="2200" dirty="0"/>
              <a:t> </a:t>
            </a:r>
            <a:r>
              <a:rPr lang="en-ID" sz="2200" dirty="0" err="1"/>
              <a:t>akan</a:t>
            </a:r>
            <a:r>
              <a:rPr lang="en-ID" sz="2200" dirty="0"/>
              <a:t> </a:t>
            </a:r>
            <a:r>
              <a:rPr lang="en-ID" sz="2200" dirty="0" err="1"/>
              <a:t>rapuh</a:t>
            </a:r>
            <a:r>
              <a:rPr lang="en-ID" sz="2200" dirty="0"/>
              <a:t> dan </a:t>
            </a:r>
            <a:r>
              <a:rPr lang="en-ID" sz="2200" dirty="0" err="1"/>
              <a:t>penuh</a:t>
            </a:r>
            <a:r>
              <a:rPr lang="en-ID" sz="2200" dirty="0"/>
              <a:t> </a:t>
            </a:r>
            <a:r>
              <a:rPr lang="en-ID" sz="2200" dirty="0" err="1"/>
              <a:t>kecurigaan</a:t>
            </a:r>
            <a:r>
              <a:rPr lang="en-ID" sz="22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FA8B3-28A8-0536-3A47-029F7A938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88D122-73CF-8670-2424-683F33195CD7}"/>
              </a:ext>
            </a:extLst>
          </p:cNvPr>
          <p:cNvSpPr txBox="1"/>
          <p:nvPr/>
        </p:nvSpPr>
        <p:spPr>
          <a:xfrm>
            <a:off x="1284514" y="349476"/>
            <a:ext cx="69777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 b="1" dirty="0"/>
              <a:t>Cara </a:t>
            </a:r>
            <a:r>
              <a:rPr lang="en-ID" sz="3200" b="1" dirty="0" err="1"/>
              <a:t>Membangun</a:t>
            </a:r>
            <a:r>
              <a:rPr lang="en-ID" sz="3200" b="1" dirty="0"/>
              <a:t> </a:t>
            </a:r>
            <a:r>
              <a:rPr lang="en-ID" sz="3200" b="1" dirty="0" err="1"/>
              <a:t>Kepercayaan</a:t>
            </a:r>
            <a:r>
              <a:rPr lang="en-ID" sz="3200" b="1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FC3CA8-0FBD-D20F-D3D4-14A8973A1071}"/>
              </a:ext>
            </a:extLst>
          </p:cNvPr>
          <p:cNvSpPr txBox="1"/>
          <p:nvPr/>
        </p:nvSpPr>
        <p:spPr>
          <a:xfrm>
            <a:off x="250902" y="1256211"/>
            <a:ext cx="8642195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b="1" dirty="0" err="1"/>
              <a:t>Konsistensi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tepati</a:t>
            </a:r>
            <a:r>
              <a:rPr lang="en-ID" sz="2200" dirty="0"/>
              <a:t> </a:t>
            </a:r>
            <a:r>
              <a:rPr lang="en-ID" sz="2200" dirty="0" err="1"/>
              <a:t>janji</a:t>
            </a:r>
            <a:r>
              <a:rPr lang="en-ID" sz="2200" dirty="0"/>
              <a:t> dan </a:t>
            </a:r>
            <a:r>
              <a:rPr lang="en-ID" sz="2200" dirty="0" err="1"/>
              <a:t>komitmen</a:t>
            </a:r>
            <a:endParaRPr lang="en-ID" sz="2200" dirty="0"/>
          </a:p>
          <a:p>
            <a:r>
              <a:rPr lang="en-ID" sz="2200" b="1" dirty="0" err="1"/>
              <a:t>Transparansi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berbagi</a:t>
            </a:r>
            <a:r>
              <a:rPr lang="en-ID" sz="2200" dirty="0"/>
              <a:t> </a:t>
            </a:r>
            <a:r>
              <a:rPr lang="en-ID" sz="2200" dirty="0" err="1"/>
              <a:t>informasi</a:t>
            </a:r>
            <a:r>
              <a:rPr lang="en-ID" sz="2200" dirty="0"/>
              <a:t> dan </a:t>
            </a:r>
            <a:r>
              <a:rPr lang="en-ID" sz="2200" dirty="0" err="1"/>
              <a:t>keputusan</a:t>
            </a:r>
            <a:endParaRPr lang="en-ID" sz="2200" dirty="0"/>
          </a:p>
          <a:p>
            <a:r>
              <a:rPr lang="en-ID" sz="2200" b="1" dirty="0" err="1"/>
              <a:t>Kompetensi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tunjukkan</a:t>
            </a:r>
            <a:r>
              <a:rPr lang="en-ID" sz="2200" dirty="0"/>
              <a:t> </a:t>
            </a:r>
            <a:r>
              <a:rPr lang="en-ID" sz="2200" dirty="0" err="1"/>
              <a:t>kemampuan</a:t>
            </a:r>
            <a:r>
              <a:rPr lang="en-ID" sz="2200" dirty="0"/>
              <a:t> </a:t>
            </a:r>
            <a:r>
              <a:rPr lang="en-ID" sz="2200" dirty="0" err="1"/>
              <a:t>nyata</a:t>
            </a:r>
            <a:endParaRPr lang="en-ID" sz="2200" dirty="0"/>
          </a:p>
          <a:p>
            <a:r>
              <a:rPr lang="en-ID" sz="2200" b="1" dirty="0" err="1"/>
              <a:t>Empati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pahami</a:t>
            </a:r>
            <a:r>
              <a:rPr lang="en-ID" sz="2200" dirty="0"/>
              <a:t> </a:t>
            </a:r>
            <a:r>
              <a:rPr lang="en-ID" sz="2200" dirty="0" err="1"/>
              <a:t>perspektif</a:t>
            </a:r>
            <a:r>
              <a:rPr lang="en-ID" sz="2200" dirty="0"/>
              <a:t> orang lain</a:t>
            </a:r>
          </a:p>
          <a:p>
            <a:r>
              <a:rPr lang="en-ID" sz="2200" b="1" dirty="0"/>
              <a:t>Amanah:</a:t>
            </a:r>
            <a:r>
              <a:rPr lang="en-ID" sz="2200" dirty="0"/>
              <a:t> jaga </a:t>
            </a:r>
            <a:r>
              <a:rPr lang="en-ID" sz="2200" dirty="0" err="1"/>
              <a:t>kerahasiaan</a:t>
            </a:r>
            <a:r>
              <a:rPr lang="en-ID" sz="2200" dirty="0"/>
              <a:t> dan </a:t>
            </a:r>
            <a:r>
              <a:rPr lang="en-ID" sz="2200" dirty="0" err="1"/>
              <a:t>tanggung</a:t>
            </a:r>
            <a:r>
              <a:rPr lang="en-ID" sz="2200" dirty="0"/>
              <a:t> </a:t>
            </a:r>
            <a:r>
              <a:rPr lang="en-ID" sz="2200" dirty="0" err="1"/>
              <a:t>jawab</a:t>
            </a:r>
            <a:endParaRPr lang="en-ID" sz="2200" dirty="0"/>
          </a:p>
        </p:txBody>
      </p:sp>
    </p:spTree>
    <p:extLst>
      <p:ext uri="{BB962C8B-B14F-4D97-AF65-F5344CB8AC3E}">
        <p14:creationId xmlns:p14="http://schemas.microsoft.com/office/powerpoint/2010/main" val="74938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2561" y="195942"/>
            <a:ext cx="392851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en-ID"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ID" dirty="0" err="1"/>
              <a:t>Konsep</a:t>
            </a:r>
            <a:r>
              <a:rPr lang="en-ID" dirty="0"/>
              <a:t> Kerjasama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8042366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b="1" dirty="0"/>
              <a:t>Kerjasama (collaboration):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i="1" dirty="0"/>
              <a:t>Proses </a:t>
            </a:r>
            <a:r>
              <a:rPr lang="en-ID" i="1" dirty="0" err="1"/>
              <a:t>bekerja</a:t>
            </a:r>
            <a:r>
              <a:rPr lang="en-ID" i="1" dirty="0"/>
              <a:t> </a:t>
            </a:r>
            <a:r>
              <a:rPr lang="en-ID" i="1" dirty="0" err="1"/>
              <a:t>bersama</a:t>
            </a:r>
            <a:r>
              <a:rPr lang="en-ID" i="1" dirty="0"/>
              <a:t>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mencapai</a:t>
            </a:r>
            <a:r>
              <a:rPr lang="en-ID" i="1" dirty="0"/>
              <a:t> </a:t>
            </a:r>
            <a:r>
              <a:rPr lang="en-ID" i="1" dirty="0" err="1"/>
              <a:t>tujuan</a:t>
            </a:r>
            <a:r>
              <a:rPr lang="en-ID" i="1" dirty="0"/>
              <a:t> yang </a:t>
            </a:r>
            <a:r>
              <a:rPr lang="en-ID" i="1" dirty="0" err="1"/>
              <a:t>sama</a:t>
            </a:r>
            <a:r>
              <a:rPr lang="en-ID" i="1" dirty="0"/>
              <a:t> </a:t>
            </a:r>
            <a:r>
              <a:rPr lang="en-ID" i="1" dirty="0" err="1"/>
              <a:t>dengan</a:t>
            </a:r>
            <a:r>
              <a:rPr lang="en-ID" i="1" dirty="0"/>
              <a:t> </a:t>
            </a:r>
            <a:r>
              <a:rPr lang="en-ID" i="1" dirty="0" err="1"/>
              <a:t>menggabungkan</a:t>
            </a:r>
            <a:r>
              <a:rPr lang="en-ID" i="1" dirty="0"/>
              <a:t> </a:t>
            </a:r>
            <a:r>
              <a:rPr lang="en-ID" i="1" dirty="0" err="1"/>
              <a:t>kemampuan</a:t>
            </a:r>
            <a:r>
              <a:rPr lang="en-ID" i="1" dirty="0"/>
              <a:t>, ide, dan </a:t>
            </a:r>
            <a:r>
              <a:rPr lang="en-ID" i="1" dirty="0" err="1"/>
              <a:t>sumber</a:t>
            </a:r>
            <a:r>
              <a:rPr lang="en-ID" i="1" dirty="0"/>
              <a:t> </a:t>
            </a:r>
            <a:r>
              <a:rPr lang="en-ID" i="1" dirty="0" err="1"/>
              <a:t>daya</a:t>
            </a:r>
            <a:r>
              <a:rPr lang="en-ID" i="1" dirty="0"/>
              <a:t> </a:t>
            </a:r>
            <a:r>
              <a:rPr lang="en-ID" i="1" dirty="0" err="1"/>
              <a:t>setiap</a:t>
            </a:r>
            <a:r>
              <a:rPr lang="en-ID" i="1" dirty="0"/>
              <a:t> </a:t>
            </a:r>
            <a:r>
              <a:rPr lang="en-ID" i="1" dirty="0" err="1"/>
              <a:t>anggota</a:t>
            </a:r>
            <a:endParaRPr lang="en-ID" i="1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ID" altLang="en-US" sz="2200" i="1" dirty="0">
              <a:solidFill>
                <a:srgbClr val="0A0A0A"/>
              </a:solidFill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Nilai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Kunci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: </a:t>
            </a:r>
          </a:p>
          <a:p>
            <a:pPr marL="457200" lvl="0" indent="-457200" defTabSz="9144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Saling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Menghargai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Peran </a:t>
            </a:r>
          </a:p>
          <a:p>
            <a:pPr marL="457200" lvl="0" indent="-457200" defTabSz="9144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Komunikasi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dua Arah</a:t>
            </a:r>
          </a:p>
          <a:p>
            <a:pPr marL="457200" lvl="0" indent="-457200" defTabSz="9144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Tujuan dan Visi Bersama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200" dirty="0">
              <a:solidFill>
                <a:srgbClr val="0A0A0A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536FB-ABC5-769F-F76B-9CF1F5025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4B1D24-6E8C-1E23-591E-30064FE50EB4}"/>
              </a:ext>
            </a:extLst>
          </p:cNvPr>
          <p:cNvSpPr txBox="1"/>
          <p:nvPr/>
        </p:nvSpPr>
        <p:spPr>
          <a:xfrm>
            <a:off x="1892561" y="195942"/>
            <a:ext cx="636424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en-ID"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ID" dirty="0"/>
              <a:t>Faktor </a:t>
            </a:r>
            <a:r>
              <a:rPr lang="en-ID" dirty="0" err="1"/>
              <a:t>Keberhasilan</a:t>
            </a:r>
            <a:r>
              <a:rPr lang="en-ID" dirty="0"/>
              <a:t> Kerjasama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6449F4-E861-E3AB-5D5A-70EF5D506D8D}"/>
              </a:ext>
            </a:extLst>
          </p:cNvPr>
          <p:cNvSpPr txBox="1"/>
          <p:nvPr/>
        </p:nvSpPr>
        <p:spPr>
          <a:xfrm>
            <a:off x="731520" y="1463040"/>
            <a:ext cx="8042366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Kejelasan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tim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Pembagian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yang </a:t>
            </a:r>
            <a:r>
              <a:rPr lang="en-ID" dirty="0" err="1"/>
              <a:t>adil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Koordinasi</a:t>
            </a:r>
            <a:r>
              <a:rPr lang="en-ID" dirty="0"/>
              <a:t> yang </a:t>
            </a:r>
            <a:r>
              <a:rPr lang="en-ID" dirty="0" err="1"/>
              <a:t>lancar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Dukungan</a:t>
            </a:r>
            <a:r>
              <a:rPr lang="en-ID" dirty="0"/>
              <a:t> dan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percaya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Penghargaan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kontribusi</a:t>
            </a:r>
            <a:r>
              <a:rPr lang="en-ID" dirty="0"/>
              <a:t> </a:t>
            </a:r>
            <a:r>
              <a:rPr lang="en-ID" dirty="0" err="1"/>
              <a:t>individu</a:t>
            </a:r>
            <a:endParaRPr lang="en-ID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solidFill>
                <a:srgbClr val="0A0A0A"/>
              </a:solidFill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rgbClr val="0A0A0A"/>
                </a:solidFill>
                <a:latin typeface="+mj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9343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30778-A1A0-DBE6-C378-C3786DB4E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8C584E-0905-92FF-95E1-6638F3947DC4}"/>
              </a:ext>
            </a:extLst>
          </p:cNvPr>
          <p:cNvSpPr txBox="1"/>
          <p:nvPr/>
        </p:nvSpPr>
        <p:spPr>
          <a:xfrm>
            <a:off x="1990533" y="0"/>
            <a:ext cx="722966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r>
              <a:rPr lang="en-ID" sz="3200" b="1" dirty="0" err="1"/>
              <a:t>Hambatan</a:t>
            </a:r>
            <a:r>
              <a:rPr lang="en-ID" sz="3200" b="1" dirty="0"/>
              <a:t> </a:t>
            </a:r>
            <a:r>
              <a:rPr lang="en-ID" sz="3200" b="1" dirty="0" err="1"/>
              <a:t>dalam</a:t>
            </a:r>
            <a:r>
              <a:rPr lang="en-ID" sz="3200" b="1" dirty="0"/>
              <a:t> </a:t>
            </a:r>
            <a:r>
              <a:rPr lang="en-ID" sz="3200" b="1" dirty="0" err="1"/>
              <a:t>Membangun</a:t>
            </a:r>
            <a:r>
              <a:rPr lang="en-ID" sz="3200" b="1" dirty="0"/>
              <a:t> </a:t>
            </a:r>
            <a:r>
              <a:rPr lang="en-ID" sz="3200" b="1" dirty="0" err="1"/>
              <a:t>Kepercayaan</a:t>
            </a:r>
            <a:r>
              <a:rPr lang="en-ID" sz="3200" b="1" dirty="0"/>
              <a:t> &amp; Kerjasama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63CC65-A86B-D939-39F5-07476A9F60C7}"/>
              </a:ext>
            </a:extLst>
          </p:cNvPr>
          <p:cNvSpPr txBox="1"/>
          <p:nvPr/>
        </p:nvSpPr>
        <p:spPr>
          <a:xfrm>
            <a:off x="731520" y="1463040"/>
            <a:ext cx="8042366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/>
              <a:t>Ego </a:t>
            </a:r>
            <a:r>
              <a:rPr lang="en-ID" dirty="0" err="1"/>
              <a:t>pribadi</a:t>
            </a:r>
            <a:r>
              <a:rPr lang="en-ID" dirty="0"/>
              <a:t> dan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empati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terbuka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keadilan</a:t>
            </a:r>
            <a:r>
              <a:rPr lang="en-ID" dirty="0"/>
              <a:t> dan </a:t>
            </a:r>
            <a:r>
              <a:rPr lang="en-ID" dirty="0" err="1"/>
              <a:t>transparansi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Persaingan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sehat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buruk</a:t>
            </a:r>
            <a:r>
              <a:rPr lang="en-ID" dirty="0"/>
              <a:t> di masa </a:t>
            </a:r>
            <a:r>
              <a:rPr lang="en-ID" dirty="0" err="1"/>
              <a:t>lalu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/>
              <a:t>⚠️ </a:t>
            </a:r>
            <a:r>
              <a:rPr lang="en-ID" i="1" dirty="0"/>
              <a:t>Solusi: </a:t>
            </a:r>
            <a:r>
              <a:rPr lang="en-ID" i="1" dirty="0" err="1"/>
              <a:t>membangun</a:t>
            </a:r>
            <a:r>
              <a:rPr lang="en-ID" i="1" dirty="0"/>
              <a:t> </a:t>
            </a:r>
            <a:r>
              <a:rPr lang="en-ID" i="1" dirty="0" err="1"/>
              <a:t>budaya</a:t>
            </a:r>
            <a:r>
              <a:rPr lang="en-ID" i="1" dirty="0"/>
              <a:t> </a:t>
            </a:r>
            <a:r>
              <a:rPr lang="en-ID" i="1" dirty="0" err="1"/>
              <a:t>saling</a:t>
            </a:r>
            <a:r>
              <a:rPr lang="en-ID" i="1" dirty="0"/>
              <a:t> </a:t>
            </a:r>
            <a:r>
              <a:rPr lang="en-ID" i="1" dirty="0" err="1"/>
              <a:t>menghargai</a:t>
            </a:r>
            <a:r>
              <a:rPr lang="en-ID" i="1" dirty="0"/>
              <a:t> dan </a:t>
            </a:r>
            <a:r>
              <a:rPr lang="en-ID" i="1" dirty="0" err="1"/>
              <a:t>evaluasi</a:t>
            </a:r>
            <a:r>
              <a:rPr lang="en-ID" i="1" dirty="0"/>
              <a:t> </a:t>
            </a:r>
            <a:r>
              <a:rPr lang="en-ID" i="1" dirty="0" err="1"/>
              <a:t>terbuka</a:t>
            </a:r>
            <a:endParaRPr lang="en-ID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solidFill>
                <a:srgbClr val="0A0A0A"/>
              </a:solidFill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rgbClr val="0A0A0A"/>
                </a:solidFill>
                <a:latin typeface="+mj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60187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72DB2-C3CF-6804-C766-2819186F6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B08CB5-42D8-EA5C-53DC-B76530F72AFF}"/>
              </a:ext>
            </a:extLst>
          </p:cNvPr>
          <p:cNvSpPr txBox="1"/>
          <p:nvPr/>
        </p:nvSpPr>
        <p:spPr>
          <a:xfrm>
            <a:off x="640080" y="0"/>
            <a:ext cx="78725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000" b="1" dirty="0"/>
              <a:t>Strategi </a:t>
            </a:r>
            <a:r>
              <a:rPr lang="en-ID" sz="3000" b="1" dirty="0" err="1"/>
              <a:t>Mengembangkan</a:t>
            </a:r>
            <a:r>
              <a:rPr lang="en-ID" sz="3000" b="1" dirty="0"/>
              <a:t> </a:t>
            </a:r>
            <a:r>
              <a:rPr lang="en-ID" sz="3000" b="1" dirty="0" err="1"/>
              <a:t>Kepercayaan</a:t>
            </a:r>
            <a:r>
              <a:rPr lang="en-ID" sz="3000" b="1" dirty="0"/>
              <a:t> &amp; Kerjasama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40EFD-1DBC-4CE6-CE32-37EF3BDCAE77}"/>
              </a:ext>
            </a:extLst>
          </p:cNvPr>
          <p:cNvSpPr txBox="1"/>
          <p:nvPr/>
        </p:nvSpPr>
        <p:spPr>
          <a:xfrm>
            <a:off x="163287" y="1129453"/>
            <a:ext cx="8610600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/>
              <a:t>Rutin </a:t>
            </a:r>
            <a:r>
              <a:rPr lang="en-ID" dirty="0" err="1"/>
              <a:t>melakukan</a:t>
            </a:r>
            <a:r>
              <a:rPr lang="en-ID" dirty="0"/>
              <a:t> </a:t>
            </a:r>
            <a:r>
              <a:rPr lang="en-ID" i="1" dirty="0"/>
              <a:t>team meeting</a:t>
            </a:r>
            <a:r>
              <a:rPr lang="en-ID" dirty="0"/>
              <a:t> </a:t>
            </a:r>
            <a:r>
              <a:rPr lang="en-ID" dirty="0" err="1"/>
              <a:t>terbuka</a:t>
            </a:r>
            <a:endParaRPr lang="en-ID" dirty="0"/>
          </a:p>
          <a:p>
            <a:r>
              <a:rPr lang="en-ID" dirty="0"/>
              <a:t>Mendorong </a:t>
            </a:r>
            <a:r>
              <a:rPr lang="en-ID" dirty="0" err="1"/>
              <a:t>umpan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2 </a:t>
            </a:r>
            <a:r>
              <a:rPr lang="en-ID" dirty="0" err="1"/>
              <a:t>arah</a:t>
            </a:r>
            <a:endParaRPr lang="en-ID" dirty="0"/>
          </a:p>
          <a:p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endParaRPr lang="en-ID" dirty="0"/>
          </a:p>
          <a:p>
            <a:r>
              <a:rPr lang="en-ID" dirty="0" err="1"/>
              <a:t>Rayakan</a:t>
            </a:r>
            <a:r>
              <a:rPr lang="en-ID" dirty="0"/>
              <a:t> </a:t>
            </a:r>
            <a:r>
              <a:rPr lang="en-ID" dirty="0" err="1"/>
              <a:t>keberhasilan</a:t>
            </a:r>
            <a:r>
              <a:rPr lang="en-ID" dirty="0"/>
              <a:t> </a:t>
            </a:r>
            <a:r>
              <a:rPr lang="en-ID" dirty="0" err="1"/>
              <a:t>bersama</a:t>
            </a:r>
            <a:endParaRPr lang="en-ID" dirty="0"/>
          </a:p>
          <a:p>
            <a:r>
              <a:rPr lang="en-ID" dirty="0" err="1"/>
              <a:t>Kembangkan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 </a:t>
            </a:r>
            <a:r>
              <a:rPr lang="en-ID" i="1" dirty="0"/>
              <a:t>mutual respect</a:t>
            </a:r>
            <a:endParaRPr lang="en-ID" dirty="0"/>
          </a:p>
          <a:p>
            <a:br>
              <a:rPr lang="en-ID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001624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135</TotalTime>
  <Words>697</Words>
  <Application>Microsoft Office PowerPoint</Application>
  <PresentationFormat>On-screen Show (4:3)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Google Sans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Asus Vivobook</cp:lastModifiedBy>
  <cp:revision>5</cp:revision>
  <dcterms:created xsi:type="dcterms:W3CDTF">2013-01-27T09:14:16Z</dcterms:created>
  <dcterms:modified xsi:type="dcterms:W3CDTF">2025-11-19T01:12:10Z</dcterms:modified>
  <cp:category/>
</cp:coreProperties>
</file>