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56" r:id="rId2"/>
    <p:sldId id="257" r:id="rId3"/>
    <p:sldId id="258" r:id="rId4"/>
    <p:sldId id="259" r:id="rId5"/>
    <p:sldId id="275" r:id="rId6"/>
    <p:sldId id="260" r:id="rId7"/>
    <p:sldId id="277" r:id="rId8"/>
    <p:sldId id="279" r:id="rId9"/>
    <p:sldId id="272" r:id="rId10"/>
    <p:sldId id="261" r:id="rId11"/>
    <p:sldId id="262" r:id="rId12"/>
    <p:sldId id="263" r:id="rId13"/>
    <p:sldId id="264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299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662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9841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173159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584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9384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6644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8526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391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379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627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186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076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765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483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55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28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4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05594" y="511629"/>
            <a:ext cx="475880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endParaRPr dirty="0"/>
          </a:p>
          <a:p>
            <a:pPr algn="ctr">
              <a:defRPr sz="3600" b="1">
                <a:solidFill>
                  <a:srgbClr val="1E3C78"/>
                </a:solidFill>
              </a:defRPr>
            </a:pP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Tim 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627017" y="2361511"/>
            <a:ext cx="7074373" cy="269317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 algn="ctr">
              <a:lnSpc>
                <a:spcPct val="140000"/>
              </a:lnSpc>
              <a:defRPr sz="2200">
                <a:solidFill>
                  <a:srgbClr val="282828"/>
                </a:solidFill>
              </a:defRPr>
            </a:pPr>
            <a:r>
              <a:rPr dirty="0"/>
              <a:t>Mata Kuliah: </a:t>
            </a:r>
            <a:r>
              <a:rPr dirty="0" err="1"/>
              <a:t>Komunikasi</a:t>
            </a:r>
            <a:r>
              <a:rPr dirty="0"/>
              <a:t> </a:t>
            </a:r>
            <a:r>
              <a:rPr dirty="0" err="1"/>
              <a:t>Antarpersonal</a:t>
            </a:r>
            <a:endParaRPr lang="en-US" dirty="0"/>
          </a:p>
          <a:p>
            <a:pPr algn="ctr">
              <a:lnSpc>
                <a:spcPct val="140000"/>
              </a:lnSpc>
              <a:defRPr sz="2200">
                <a:solidFill>
                  <a:srgbClr val="282828"/>
                </a:solidFill>
              </a:defRPr>
            </a:pPr>
            <a:r>
              <a:rPr lang="en-ID" sz="2200" b="1" dirty="0" err="1"/>
              <a:t>Subjudul</a:t>
            </a:r>
            <a:r>
              <a:rPr lang="en-ID" sz="2200" b="1" dirty="0"/>
              <a:t>:</a:t>
            </a:r>
            <a:r>
              <a:rPr lang="en-ID" sz="2200" dirty="0"/>
              <a:t> </a:t>
            </a:r>
            <a:r>
              <a:rPr lang="en-ID" sz="2200" dirty="0" err="1"/>
              <a:t>Membangun</a:t>
            </a:r>
            <a:r>
              <a:rPr lang="en-ID" sz="2200" dirty="0"/>
              <a:t> </a:t>
            </a:r>
            <a:r>
              <a:rPr lang="en-ID" sz="2200" dirty="0" err="1"/>
              <a:t>Sinergi</a:t>
            </a:r>
            <a:r>
              <a:rPr lang="en-ID" sz="2200" dirty="0"/>
              <a:t> dan </a:t>
            </a:r>
            <a:r>
              <a:rPr lang="en-ID" sz="2200" dirty="0" err="1"/>
              <a:t>Kolaborasi</a:t>
            </a:r>
            <a:r>
              <a:rPr lang="en-ID" sz="2200" dirty="0"/>
              <a:t> </a:t>
            </a:r>
            <a:r>
              <a:rPr lang="en-ID" sz="2200" dirty="0" err="1"/>
              <a:t>Efektif</a:t>
            </a:r>
            <a:br>
              <a:rPr dirty="0"/>
            </a:br>
            <a:r>
              <a:rPr dirty="0"/>
              <a:t>Dosen: Ratna Kusuma Dewi, SE., MM</a:t>
            </a:r>
            <a:endParaRPr lang="en-US" dirty="0"/>
          </a:p>
          <a:p>
            <a:pPr algn="ctr">
              <a:lnSpc>
                <a:spcPct val="140000"/>
              </a:lnSpc>
              <a:defRPr sz="2200">
                <a:solidFill>
                  <a:srgbClr val="282828"/>
                </a:solidFill>
              </a:defRPr>
            </a:pPr>
            <a:r>
              <a:rPr lang="en-ID" dirty="0" err="1"/>
              <a:t>Pertemuan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- 6</a:t>
            </a:r>
            <a:br>
              <a:rPr dirty="0"/>
            </a:b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457200"/>
            <a:ext cx="689201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 algn="ctr">
              <a:defRPr sz="3600" b="1">
                <a:solidFill>
                  <a:srgbClr val="1E3C78"/>
                </a:solidFill>
              </a:defRPr>
            </a:pPr>
            <a:r>
              <a:rPr lang="en-US" dirty="0" err="1"/>
              <a:t>Hambatan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Tim 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775063" y="1844040"/>
            <a:ext cx="8129451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2200" dirty="0" err="1"/>
              <a:t>Perbedaan</a:t>
            </a:r>
            <a:r>
              <a:rPr lang="en-ID" sz="2200" dirty="0"/>
              <a:t> </a:t>
            </a:r>
            <a:r>
              <a:rPr lang="en-ID" sz="2200" dirty="0" err="1"/>
              <a:t>persepsi</a:t>
            </a:r>
            <a:r>
              <a:rPr lang="en-ID" sz="2200" dirty="0"/>
              <a:t> dan </a:t>
            </a:r>
            <a:r>
              <a:rPr lang="en-ID" sz="2200" dirty="0" err="1"/>
              <a:t>latar</a:t>
            </a:r>
            <a:r>
              <a:rPr lang="en-ID" sz="2200" dirty="0"/>
              <a:t> </a:t>
            </a:r>
            <a:r>
              <a:rPr lang="en-ID" sz="2200" dirty="0" err="1"/>
              <a:t>belakang</a:t>
            </a:r>
            <a:endParaRPr lang="en-ID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2200" dirty="0"/>
              <a:t>Ego </a:t>
            </a:r>
            <a:r>
              <a:rPr lang="en-ID" sz="2200" dirty="0" err="1"/>
              <a:t>individu</a:t>
            </a:r>
            <a:r>
              <a:rPr lang="en-ID" sz="2200" dirty="0"/>
              <a:t> dan </a:t>
            </a:r>
            <a:r>
              <a:rPr lang="en-ID" sz="2200" dirty="0" err="1"/>
              <a:t>dominasi</a:t>
            </a:r>
            <a:r>
              <a:rPr lang="en-ID" sz="2200" dirty="0"/>
              <a:t> </a:t>
            </a:r>
            <a:r>
              <a:rPr lang="en-ID" sz="2200" dirty="0" err="1"/>
              <a:t>anggota</a:t>
            </a:r>
            <a:r>
              <a:rPr lang="en-ID" sz="2200" dirty="0"/>
              <a:t> </a:t>
            </a:r>
            <a:r>
              <a:rPr lang="en-ID" sz="2200" dirty="0" err="1"/>
              <a:t>tertentu</a:t>
            </a:r>
            <a:endParaRPr lang="en-ID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2200" dirty="0" err="1"/>
              <a:t>Kurangnya</a:t>
            </a:r>
            <a:r>
              <a:rPr lang="en-ID" sz="2200" dirty="0"/>
              <a:t> </a:t>
            </a:r>
            <a:r>
              <a:rPr lang="en-ID" sz="2200" dirty="0" err="1"/>
              <a:t>kepercayaan</a:t>
            </a:r>
            <a:endParaRPr lang="en-ID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2200" dirty="0" err="1"/>
              <a:t>Informasi</a:t>
            </a:r>
            <a:r>
              <a:rPr lang="en-ID" sz="2200" dirty="0"/>
              <a:t> </a:t>
            </a:r>
            <a:r>
              <a:rPr lang="en-ID" sz="2200" dirty="0" err="1"/>
              <a:t>tidak</a:t>
            </a:r>
            <a:r>
              <a:rPr lang="en-ID" sz="2200" dirty="0"/>
              <a:t> </a:t>
            </a:r>
            <a:r>
              <a:rPr lang="en-ID" sz="2200" dirty="0" err="1"/>
              <a:t>lengkap</a:t>
            </a:r>
            <a:r>
              <a:rPr lang="en-ID" sz="2200" dirty="0"/>
              <a:t> </a:t>
            </a:r>
            <a:r>
              <a:rPr lang="en-ID" sz="2200" dirty="0" err="1"/>
              <a:t>atau</a:t>
            </a:r>
            <a:r>
              <a:rPr lang="en-ID" sz="2200" dirty="0"/>
              <a:t> salah </a:t>
            </a:r>
            <a:r>
              <a:rPr lang="en-ID" sz="2200" dirty="0" err="1"/>
              <a:t>arah</a:t>
            </a:r>
            <a:endParaRPr lang="en-ID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2200" dirty="0" err="1"/>
              <a:t>Konflik</a:t>
            </a:r>
            <a:r>
              <a:rPr lang="en-ID" sz="2200" dirty="0"/>
              <a:t> </a:t>
            </a:r>
            <a:r>
              <a:rPr lang="en-ID" sz="2200" dirty="0" err="1"/>
              <a:t>kepentingan</a:t>
            </a:r>
            <a:endParaRPr lang="en-ID" sz="2200" dirty="0"/>
          </a:p>
          <a:p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98023" y="141515"/>
            <a:ext cx="615078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3600" b="1">
                <a:solidFill>
                  <a:srgbClr val="1E3C78"/>
                </a:solidFill>
              </a:defRPr>
            </a:pPr>
            <a:r>
              <a:rPr lang="en-US" dirty="0"/>
              <a:t>Strategi </a:t>
            </a:r>
            <a:r>
              <a:rPr lang="en-US" dirty="0" err="1"/>
              <a:t>Mengatasi</a:t>
            </a:r>
            <a:r>
              <a:rPr lang="en-US" dirty="0"/>
              <a:t> </a:t>
            </a:r>
            <a:r>
              <a:rPr lang="en-US" dirty="0" err="1"/>
              <a:t>Hambatan</a:t>
            </a:r>
            <a:r>
              <a:rPr lang="en-US" dirty="0"/>
              <a:t> 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873034" y="973183"/>
            <a:ext cx="7900851" cy="43704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marL="342900" indent="-342900">
              <a:buFont typeface="+mj-lt"/>
              <a:buAutoNum type="arabicPeriod"/>
            </a:pPr>
            <a:r>
              <a:rPr lang="en-ID" sz="2200" dirty="0" err="1"/>
              <a:t>Bangun</a:t>
            </a:r>
            <a:r>
              <a:rPr lang="en-ID" sz="2200" dirty="0"/>
              <a:t> </a:t>
            </a:r>
            <a:r>
              <a:rPr lang="en-ID" sz="2200" dirty="0" err="1"/>
              <a:t>kepercayaan</a:t>
            </a:r>
            <a:r>
              <a:rPr lang="en-ID" sz="2200" dirty="0"/>
              <a:t> </a:t>
            </a:r>
            <a:r>
              <a:rPr lang="en-ID" sz="2200" dirty="0" err="1"/>
              <a:t>antar</a:t>
            </a:r>
            <a:r>
              <a:rPr lang="en-ID" sz="2200" dirty="0"/>
              <a:t> </a:t>
            </a:r>
            <a:r>
              <a:rPr lang="en-ID" sz="2200" dirty="0" err="1"/>
              <a:t>anggota</a:t>
            </a:r>
            <a:r>
              <a:rPr lang="en-ID" sz="2200" dirty="0"/>
              <a:t> : </a:t>
            </a:r>
            <a:r>
              <a:rPr lang="en-ID" sz="2200" dirty="0" err="1"/>
              <a:t>Ciptakan</a:t>
            </a:r>
            <a:r>
              <a:rPr lang="en-ID" sz="2200" dirty="0"/>
              <a:t> </a:t>
            </a:r>
            <a:r>
              <a:rPr lang="en-ID" sz="2200" dirty="0" err="1"/>
              <a:t>lingkungan</a:t>
            </a:r>
            <a:r>
              <a:rPr lang="en-ID" sz="2200" dirty="0"/>
              <a:t> di mana </a:t>
            </a:r>
            <a:r>
              <a:rPr lang="en-ID" sz="2200" dirty="0" err="1"/>
              <a:t>setiap</a:t>
            </a:r>
            <a:r>
              <a:rPr lang="en-ID" sz="2200" dirty="0"/>
              <a:t> </a:t>
            </a:r>
            <a:r>
              <a:rPr lang="en-ID" sz="2200" dirty="0" err="1"/>
              <a:t>anggota</a:t>
            </a:r>
            <a:r>
              <a:rPr lang="en-ID" sz="2200" dirty="0"/>
              <a:t> </a:t>
            </a:r>
            <a:r>
              <a:rPr lang="en-ID" sz="2200" dirty="0" err="1"/>
              <a:t>tim</a:t>
            </a:r>
            <a:r>
              <a:rPr lang="en-ID" sz="2200" dirty="0"/>
              <a:t> </a:t>
            </a:r>
            <a:r>
              <a:rPr lang="en-ID" sz="2200" dirty="0" err="1"/>
              <a:t>merasa</a:t>
            </a:r>
            <a:r>
              <a:rPr lang="en-ID" sz="2200" dirty="0"/>
              <a:t> </a:t>
            </a:r>
            <a:r>
              <a:rPr lang="en-ID" sz="2200" dirty="0" err="1"/>
              <a:t>nyaman</a:t>
            </a:r>
            <a:r>
              <a:rPr lang="en-ID" sz="2200" dirty="0"/>
              <a:t> </a:t>
            </a:r>
            <a:r>
              <a:rPr lang="en-ID" sz="2200" dirty="0" err="1"/>
              <a:t>untuk</a:t>
            </a:r>
            <a:r>
              <a:rPr lang="en-ID" sz="2200" dirty="0"/>
              <a:t> </a:t>
            </a:r>
            <a:r>
              <a:rPr lang="en-ID" sz="2200" dirty="0" err="1"/>
              <a:t>berbicara</a:t>
            </a:r>
            <a:r>
              <a:rPr lang="en-ID" sz="2200" dirty="0"/>
              <a:t>, </a:t>
            </a:r>
            <a:r>
              <a:rPr lang="en-ID" sz="2200" dirty="0" err="1"/>
              <a:t>mengungkapkan</a:t>
            </a:r>
            <a:r>
              <a:rPr lang="en-ID" sz="2200" dirty="0"/>
              <a:t> ide, dan </a:t>
            </a:r>
            <a:r>
              <a:rPr lang="en-ID" sz="2200" dirty="0" err="1"/>
              <a:t>berbagi</a:t>
            </a:r>
            <a:r>
              <a:rPr lang="en-ID" sz="2200" dirty="0"/>
              <a:t> </a:t>
            </a:r>
            <a:r>
              <a:rPr lang="en-ID" sz="2200" dirty="0" err="1"/>
              <a:t>informasi</a:t>
            </a:r>
            <a:r>
              <a:rPr lang="en-ID" sz="2200" dirty="0"/>
              <a:t> </a:t>
            </a:r>
            <a:r>
              <a:rPr lang="en-ID" sz="2200" dirty="0" err="1"/>
              <a:t>tanpa</a:t>
            </a:r>
            <a:r>
              <a:rPr lang="en-ID" sz="2200" dirty="0"/>
              <a:t> </a:t>
            </a:r>
            <a:r>
              <a:rPr lang="en-ID" sz="2200" dirty="0" err="1"/>
              <a:t>takut</a:t>
            </a:r>
            <a:r>
              <a:rPr lang="en-ID" sz="2200" dirty="0"/>
              <a:t> </a:t>
            </a:r>
            <a:r>
              <a:rPr lang="en-ID" sz="2200" dirty="0" err="1"/>
              <a:t>dihakimi</a:t>
            </a:r>
            <a:r>
              <a:rPr lang="en-ID" sz="2200" dirty="0"/>
              <a:t> </a:t>
            </a:r>
            <a:r>
              <a:rPr lang="en-ID" sz="2200" dirty="0" err="1"/>
              <a:t>atau</a:t>
            </a:r>
            <a:r>
              <a:rPr lang="en-ID" sz="2200" dirty="0"/>
              <a:t> </a:t>
            </a:r>
            <a:r>
              <a:rPr lang="en-ID" sz="2200" dirty="0" err="1"/>
              <a:t>dicemooh</a:t>
            </a:r>
            <a:r>
              <a:rPr lang="en-ID" sz="2200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ID" sz="2200" dirty="0" err="1"/>
              <a:t>Gunakan</a:t>
            </a:r>
            <a:r>
              <a:rPr lang="en-ID" sz="2200" dirty="0"/>
              <a:t> </a:t>
            </a:r>
            <a:r>
              <a:rPr lang="en-ID" sz="2200" dirty="0" err="1"/>
              <a:t>komunikasi</a:t>
            </a:r>
            <a:r>
              <a:rPr lang="en-ID" sz="2200" dirty="0"/>
              <a:t> </a:t>
            </a:r>
            <a:r>
              <a:rPr lang="en-ID" sz="2200" dirty="0" err="1"/>
              <a:t>terbuka</a:t>
            </a:r>
            <a:r>
              <a:rPr lang="en-ID" sz="2200" dirty="0"/>
              <a:t> dan </a:t>
            </a:r>
            <a:r>
              <a:rPr lang="en-ID" sz="2200" dirty="0" err="1"/>
              <a:t>transparan</a:t>
            </a:r>
            <a:endParaRPr lang="en-ID" sz="2200" dirty="0"/>
          </a:p>
          <a:p>
            <a:pPr marL="342900" indent="-342900">
              <a:buFont typeface="+mj-lt"/>
              <a:buAutoNum type="arabicPeriod"/>
            </a:pPr>
            <a:r>
              <a:rPr lang="en-ID" sz="2200" dirty="0" err="1"/>
              <a:t>Dorong</a:t>
            </a:r>
            <a:r>
              <a:rPr lang="en-ID" sz="2200" dirty="0"/>
              <a:t> </a:t>
            </a:r>
            <a:r>
              <a:rPr lang="en-ID" sz="2200" dirty="0" err="1"/>
              <a:t>empati</a:t>
            </a:r>
            <a:r>
              <a:rPr lang="en-ID" sz="2200" dirty="0"/>
              <a:t> dan </a:t>
            </a:r>
            <a:r>
              <a:rPr lang="en-ID" sz="2200" dirty="0" err="1"/>
              <a:t>saling</a:t>
            </a:r>
            <a:r>
              <a:rPr lang="en-ID" sz="2200" dirty="0"/>
              <a:t> </a:t>
            </a:r>
            <a:r>
              <a:rPr lang="en-ID" sz="2200" dirty="0" err="1"/>
              <a:t>mendengarkan</a:t>
            </a:r>
            <a:endParaRPr lang="en-ID" sz="2200" dirty="0"/>
          </a:p>
          <a:p>
            <a:pPr marL="342900" indent="-342900">
              <a:buFont typeface="+mj-lt"/>
              <a:buAutoNum type="arabicPeriod"/>
            </a:pPr>
            <a:r>
              <a:rPr lang="en-ID" sz="2200" dirty="0"/>
              <a:t>Buat </a:t>
            </a:r>
            <a:r>
              <a:rPr lang="en-ID" sz="2200" dirty="0" err="1"/>
              <a:t>kesepakatan</a:t>
            </a:r>
            <a:r>
              <a:rPr lang="en-ID" sz="2200" dirty="0"/>
              <a:t> </a:t>
            </a:r>
            <a:r>
              <a:rPr lang="en-ID" sz="2200" dirty="0" err="1"/>
              <a:t>komunikasi</a:t>
            </a:r>
            <a:r>
              <a:rPr lang="en-ID" sz="2200" dirty="0"/>
              <a:t> (</a:t>
            </a:r>
            <a:r>
              <a:rPr lang="en-ID" sz="2200" dirty="0" err="1"/>
              <a:t>tim</a:t>
            </a:r>
            <a:r>
              <a:rPr lang="en-ID" sz="2200" dirty="0"/>
              <a:t> rules)</a:t>
            </a:r>
          </a:p>
          <a:p>
            <a:pPr marL="342900" indent="-342900">
              <a:buFont typeface="+mj-lt"/>
              <a:buAutoNum type="arabicPeriod"/>
            </a:pPr>
            <a:r>
              <a:rPr lang="en-ID" sz="2200" dirty="0" err="1"/>
              <a:t>Gunakan</a:t>
            </a:r>
            <a:r>
              <a:rPr lang="en-ID" sz="2200" dirty="0"/>
              <a:t> </a:t>
            </a:r>
            <a:r>
              <a:rPr lang="en-ID" sz="2200" dirty="0" err="1"/>
              <a:t>umpan</a:t>
            </a:r>
            <a:r>
              <a:rPr lang="en-ID" sz="2200" dirty="0"/>
              <a:t> </a:t>
            </a:r>
            <a:r>
              <a:rPr lang="en-ID" sz="2200" dirty="0" err="1"/>
              <a:t>balik</a:t>
            </a:r>
            <a:r>
              <a:rPr lang="en-ID" sz="2200" dirty="0"/>
              <a:t> </a:t>
            </a:r>
            <a:r>
              <a:rPr lang="en-ID" sz="2200" dirty="0" err="1"/>
              <a:t>konstruktif</a:t>
            </a:r>
            <a:r>
              <a:rPr lang="en-ID" sz="2200" dirty="0"/>
              <a:t> : </a:t>
            </a:r>
            <a:r>
              <a:rPr lang="en-ID" sz="2200" dirty="0" err="1"/>
              <a:t>Lakukan</a:t>
            </a:r>
            <a:r>
              <a:rPr lang="en-ID" sz="2200" dirty="0"/>
              <a:t> </a:t>
            </a:r>
            <a:r>
              <a:rPr lang="en-ID" sz="2200" dirty="0" err="1"/>
              <a:t>klarifikasi</a:t>
            </a:r>
            <a:r>
              <a:rPr lang="en-ID" sz="2200" dirty="0"/>
              <a:t> </a:t>
            </a:r>
            <a:r>
              <a:rPr lang="en-ID" sz="2200" dirty="0" err="1"/>
              <a:t>untuk</a:t>
            </a:r>
            <a:r>
              <a:rPr lang="en-ID" sz="2200" dirty="0"/>
              <a:t> </a:t>
            </a:r>
            <a:r>
              <a:rPr lang="en-ID" sz="2200" dirty="0" err="1"/>
              <a:t>memastikan</a:t>
            </a:r>
            <a:r>
              <a:rPr lang="en-ID" sz="2200" dirty="0"/>
              <a:t> </a:t>
            </a:r>
            <a:r>
              <a:rPr lang="en-ID" sz="2200" dirty="0" err="1"/>
              <a:t>pemahaman</a:t>
            </a:r>
            <a:r>
              <a:rPr lang="en-ID" sz="2200" dirty="0"/>
              <a:t> yang </a:t>
            </a:r>
            <a:r>
              <a:rPr lang="en-ID" sz="2200" dirty="0" err="1"/>
              <a:t>sama</a:t>
            </a:r>
            <a:r>
              <a:rPr lang="en-ID" sz="2200" dirty="0"/>
              <a:t> dan </a:t>
            </a:r>
            <a:r>
              <a:rPr lang="en-ID" sz="2200" dirty="0" err="1"/>
              <a:t>berikan</a:t>
            </a:r>
            <a:r>
              <a:rPr lang="en-ID" sz="2200" dirty="0"/>
              <a:t> </a:t>
            </a:r>
            <a:r>
              <a:rPr lang="en-ID" sz="2200" dirty="0" err="1"/>
              <a:t>umpan</a:t>
            </a:r>
            <a:r>
              <a:rPr lang="en-ID" sz="2200" dirty="0"/>
              <a:t> </a:t>
            </a:r>
            <a:r>
              <a:rPr lang="en-ID" sz="2200" dirty="0" err="1"/>
              <a:t>balik</a:t>
            </a:r>
            <a:r>
              <a:rPr lang="en-ID" sz="2200" dirty="0"/>
              <a:t> </a:t>
            </a:r>
            <a:r>
              <a:rPr lang="en-ID" sz="2200" dirty="0" err="1"/>
              <a:t>secara</a:t>
            </a:r>
            <a:r>
              <a:rPr lang="en-ID" sz="2200" dirty="0"/>
              <a:t> </a:t>
            </a:r>
            <a:r>
              <a:rPr lang="en-ID" sz="2200" dirty="0" err="1"/>
              <a:t>terbuka</a:t>
            </a:r>
            <a:r>
              <a:rPr lang="en-ID" sz="2200" dirty="0"/>
              <a:t> dan </a:t>
            </a:r>
            <a:r>
              <a:rPr lang="en-ID" sz="2200" dirty="0" err="1"/>
              <a:t>konstruktif</a:t>
            </a:r>
            <a:r>
              <a:rPr lang="en-ID" sz="2200" dirty="0"/>
              <a:t> </a:t>
            </a:r>
            <a:r>
              <a:rPr lang="en-ID" sz="2200" dirty="0" err="1"/>
              <a:t>untuk</a:t>
            </a:r>
            <a:r>
              <a:rPr lang="en-ID" sz="2200" dirty="0"/>
              <a:t> </a:t>
            </a:r>
            <a:r>
              <a:rPr lang="en-ID" sz="2200" dirty="0" err="1"/>
              <a:t>meningkatkan</a:t>
            </a:r>
            <a:r>
              <a:rPr lang="en-ID" sz="2200" dirty="0"/>
              <a:t> </a:t>
            </a:r>
            <a:r>
              <a:rPr lang="en-ID" sz="2200" dirty="0" err="1"/>
              <a:t>kualitas</a:t>
            </a:r>
            <a:r>
              <a:rPr lang="en-ID" sz="2200" dirty="0"/>
              <a:t> </a:t>
            </a:r>
            <a:r>
              <a:rPr lang="en-ID" sz="2200" dirty="0" err="1"/>
              <a:t>komunikasi</a:t>
            </a:r>
            <a:r>
              <a:rPr lang="en-ID" sz="2200" dirty="0"/>
              <a:t> </a:t>
            </a:r>
            <a:r>
              <a:rPr lang="en-ID" sz="2200" dirty="0" err="1"/>
              <a:t>secara</a:t>
            </a:r>
            <a:r>
              <a:rPr lang="en-ID" sz="2200" dirty="0"/>
              <a:t> </a:t>
            </a:r>
            <a:r>
              <a:rPr lang="en-ID" sz="2200" dirty="0" err="1"/>
              <a:t>berkelanjutan</a:t>
            </a:r>
            <a:br>
              <a:rPr dirty="0"/>
            </a:b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7481" y="0"/>
            <a:ext cx="732903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ctr">
              <a:defRPr sz="3600" b="1">
                <a:solidFill>
                  <a:srgbClr val="1E3C78"/>
                </a:solidFill>
              </a:defRPr>
            </a:pPr>
            <a:r>
              <a:rPr lang="en-US" dirty="0"/>
              <a:t>Peran </a:t>
            </a:r>
            <a:r>
              <a:rPr lang="en-US" dirty="0" err="1"/>
              <a:t>Pemimpin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Tim</a:t>
            </a:r>
          </a:p>
          <a:p>
            <a:pPr>
              <a:defRPr sz="3600" b="1">
                <a:solidFill>
                  <a:srgbClr val="1E3C78"/>
                </a:solidFill>
              </a:defRPr>
            </a:pP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464119" y="1528354"/>
            <a:ext cx="8222681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Menyampaikan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visi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 dan </a:t>
            </a: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arahan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: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 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Pemimpin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mengartikulasikan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visi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,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tujuan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, dan strategi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organisasi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kepada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tim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,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serta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memberikan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instruksi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yang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jelas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dan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konkret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.</a:t>
            </a:r>
          </a:p>
          <a:p>
            <a:pPr marL="342900" lvl="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Menciptakan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lingkungan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 yang </a:t>
            </a: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terbuka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: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 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Membangun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atmosfer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di mana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setiap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anggota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merasa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didengarkan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,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dihargai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, dan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bebas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untuk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berbicara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tanpa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takut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dihakimi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.</a:t>
            </a:r>
          </a:p>
          <a:p>
            <a:pPr marL="342900" lvl="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Mendorong </a:t>
            </a: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umpan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balik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: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 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Memfasilitasi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pemberian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umpan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balik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yang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konstruktif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antar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anggota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tim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dan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memastikan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komunikasi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dua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arah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berjalan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lancar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.</a:t>
            </a:r>
          </a:p>
          <a:p>
            <a:pPr marL="342900" lvl="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Menjadi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 model </a:t>
            </a: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peran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: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 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Menjadi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contoh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dalam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berkomunikasi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dan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bekerja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sama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dengan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baik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,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serta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menunjukkan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integritas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dan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nilai-nilai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inti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organisasi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.</a:t>
            </a:r>
          </a:p>
          <a:p>
            <a:pPr marL="342900" lvl="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Mengelola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konflik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: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 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Mengatasi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perbedaan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pendapat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dan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konflik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yang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timbul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secara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positif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dan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produktif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untuk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menjaga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harmoni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tim.</a:t>
            </a:r>
            <a:endParaRPr lang="en-US" altLang="en-US" sz="2000" dirty="0">
              <a:solidFill>
                <a:srgbClr val="0A0A0A"/>
              </a:solidFill>
              <a:latin typeface="Google Sans"/>
            </a:endParaRPr>
          </a:p>
          <a:p>
            <a:pPr marL="342900" lvl="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Memotivasi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anggota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tim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: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 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Menggunakan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komunikasi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untuk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memotivasi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tim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,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memberikan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pengakuan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atas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kontribusi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, dan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memberikan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dukungan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endParaRPr lang="en-ID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18606" y="-97971"/>
            <a:ext cx="8185702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3600" b="1">
                <a:solidFill>
                  <a:srgbClr val="1E3C78"/>
                </a:solidFill>
              </a:defRPr>
            </a:pPr>
            <a:r>
              <a:rPr lang="en-US" dirty="0" err="1"/>
              <a:t>Komunikasi</a:t>
            </a:r>
            <a:r>
              <a:rPr lang="en-US" dirty="0"/>
              <a:t> Digital </a:t>
            </a:r>
            <a:r>
              <a:rPr lang="en-US" dirty="0" err="1"/>
              <a:t>dengan</a:t>
            </a:r>
            <a:r>
              <a:rPr lang="en-US" dirty="0"/>
              <a:t> Tim Modern 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523401" y="825360"/>
            <a:ext cx="8185702" cy="6072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  <a:defRPr sz="2200">
                <a:solidFill>
                  <a:srgbClr val="282828"/>
                </a:solidFill>
              </a:defRPr>
            </a:pPr>
            <a:r>
              <a:rPr lang="en-ID" sz="2200" dirty="0" err="1"/>
              <a:t>Komunikasi</a:t>
            </a:r>
            <a:r>
              <a:rPr lang="en-ID" sz="2200" dirty="0"/>
              <a:t> digital modern </a:t>
            </a:r>
            <a:r>
              <a:rPr lang="en-ID" sz="2200" dirty="0" err="1"/>
              <a:t>berfokus</a:t>
            </a:r>
            <a:r>
              <a:rPr lang="en-ID" sz="2200" dirty="0"/>
              <a:t> pada </a:t>
            </a:r>
            <a:r>
              <a:rPr lang="en-ID" sz="2200" dirty="0" err="1"/>
              <a:t>penggunaan</a:t>
            </a:r>
            <a:r>
              <a:rPr lang="en-ID" sz="2200" dirty="0"/>
              <a:t> platform dan </a:t>
            </a:r>
            <a:r>
              <a:rPr lang="en-ID" sz="2200" dirty="0" err="1"/>
              <a:t>alat</a:t>
            </a:r>
            <a:r>
              <a:rPr lang="en-ID" sz="2200" dirty="0"/>
              <a:t> </a:t>
            </a:r>
            <a:r>
              <a:rPr lang="en-ID" sz="2200" dirty="0" err="1"/>
              <a:t>canggih</a:t>
            </a:r>
            <a:r>
              <a:rPr lang="en-ID" sz="2200" dirty="0"/>
              <a:t> </a:t>
            </a:r>
            <a:r>
              <a:rPr lang="en-ID" sz="2200" dirty="0" err="1"/>
              <a:t>seperti</a:t>
            </a:r>
            <a:r>
              <a:rPr lang="en-ID" sz="2200" dirty="0"/>
              <a:t> media </a:t>
            </a:r>
            <a:r>
              <a:rPr lang="en-ID" sz="2200" dirty="0" err="1"/>
              <a:t>sosial</a:t>
            </a:r>
            <a:r>
              <a:rPr lang="en-ID" sz="2200" dirty="0"/>
              <a:t>, </a:t>
            </a:r>
            <a:r>
              <a:rPr lang="en-ID" sz="2200" dirty="0" err="1"/>
              <a:t>aplikasi</a:t>
            </a:r>
            <a:r>
              <a:rPr lang="en-ID" sz="2200" dirty="0"/>
              <a:t> </a:t>
            </a:r>
            <a:r>
              <a:rPr lang="en-ID" sz="2200" dirty="0" err="1"/>
              <a:t>pesan</a:t>
            </a:r>
            <a:r>
              <a:rPr lang="en-ID" sz="2200" dirty="0"/>
              <a:t> </a:t>
            </a:r>
            <a:r>
              <a:rPr lang="en-ID" sz="2200" dirty="0" err="1"/>
              <a:t>instan</a:t>
            </a:r>
            <a:r>
              <a:rPr lang="en-ID" sz="2200" dirty="0"/>
              <a:t>, dan </a:t>
            </a:r>
            <a:r>
              <a:rPr lang="en-ID" sz="2200" i="1" dirty="0"/>
              <a:t>video conference</a:t>
            </a:r>
            <a:r>
              <a:rPr lang="en-ID" sz="2200" dirty="0"/>
              <a:t> </a:t>
            </a:r>
            <a:r>
              <a:rPr lang="en-ID" sz="2200" dirty="0" err="1"/>
              <a:t>untuk</a:t>
            </a:r>
            <a:r>
              <a:rPr lang="en-ID" sz="2200" dirty="0"/>
              <a:t> </a:t>
            </a:r>
            <a:r>
              <a:rPr lang="en-ID" sz="2200" dirty="0" err="1"/>
              <a:t>berinteraksi</a:t>
            </a:r>
            <a:r>
              <a:rPr lang="en-ID" sz="2200" dirty="0"/>
              <a:t> </a:t>
            </a:r>
            <a:r>
              <a:rPr lang="en-ID" sz="2200" dirty="0" err="1"/>
              <a:t>secara</a:t>
            </a:r>
            <a:r>
              <a:rPr lang="en-ID" sz="2200" dirty="0"/>
              <a:t> </a:t>
            </a:r>
            <a:r>
              <a:rPr lang="en-ID" sz="2200" dirty="0" err="1"/>
              <a:t>cepat</a:t>
            </a:r>
            <a:r>
              <a:rPr lang="en-ID" sz="2200" dirty="0"/>
              <a:t> dan </a:t>
            </a:r>
            <a:r>
              <a:rPr lang="en-ID" sz="2200" dirty="0" err="1"/>
              <a:t>luas</a:t>
            </a:r>
            <a:r>
              <a:rPr lang="en-ID" sz="2200" dirty="0"/>
              <a:t>, </a:t>
            </a:r>
            <a:r>
              <a:rPr lang="en-ID" sz="2200" dirty="0" err="1"/>
              <a:t>namun</a:t>
            </a:r>
            <a:r>
              <a:rPr lang="en-ID" sz="2200" dirty="0"/>
              <a:t> juga </a:t>
            </a:r>
            <a:r>
              <a:rPr lang="en-ID" sz="2200" dirty="0" err="1"/>
              <a:t>menghadapi</a:t>
            </a:r>
            <a:r>
              <a:rPr lang="en-ID" sz="2200" dirty="0"/>
              <a:t> </a:t>
            </a:r>
            <a:r>
              <a:rPr lang="en-ID" sz="2200" dirty="0" err="1"/>
              <a:t>tantangan</a:t>
            </a:r>
            <a:r>
              <a:rPr lang="en-ID" sz="2200" dirty="0"/>
              <a:t> </a:t>
            </a:r>
            <a:r>
              <a:rPr lang="en-ID" sz="2200" dirty="0" err="1"/>
              <a:t>seperti</a:t>
            </a:r>
            <a:r>
              <a:rPr lang="en-ID" sz="2200" dirty="0"/>
              <a:t> </a:t>
            </a:r>
            <a:r>
              <a:rPr lang="en-ID" sz="2200" dirty="0" err="1"/>
              <a:t>kesalahpahaman</a:t>
            </a:r>
            <a:r>
              <a:rPr lang="en-ID" sz="2200" dirty="0"/>
              <a:t> </a:t>
            </a:r>
            <a:r>
              <a:rPr lang="en-ID" sz="2200" dirty="0" err="1"/>
              <a:t>karena</a:t>
            </a:r>
            <a:r>
              <a:rPr lang="en-ID" sz="2200" dirty="0"/>
              <a:t> </a:t>
            </a:r>
            <a:r>
              <a:rPr lang="en-ID" sz="2200" dirty="0" err="1"/>
              <a:t>kurangnya</a:t>
            </a:r>
            <a:r>
              <a:rPr lang="en-ID" sz="2200" dirty="0"/>
              <a:t> </a:t>
            </a:r>
            <a:r>
              <a:rPr lang="en-ID" sz="2200" dirty="0" err="1"/>
              <a:t>isyarat</a:t>
            </a:r>
            <a:r>
              <a:rPr lang="en-ID" sz="2200" dirty="0"/>
              <a:t> non-verbal, </a:t>
            </a:r>
            <a:r>
              <a:rPr lang="en-ID" sz="2200" dirty="0" err="1"/>
              <a:t>penyebaran</a:t>
            </a:r>
            <a:r>
              <a:rPr lang="en-ID" sz="2200" dirty="0"/>
              <a:t> </a:t>
            </a:r>
            <a:r>
              <a:rPr lang="en-ID" sz="2200" dirty="0" err="1"/>
              <a:t>hoaks</a:t>
            </a:r>
            <a:r>
              <a:rPr lang="en-ID" sz="2200" dirty="0"/>
              <a:t>, dan </a:t>
            </a:r>
            <a:r>
              <a:rPr lang="en-ID" sz="2200" dirty="0" err="1"/>
              <a:t>isu</a:t>
            </a:r>
            <a:r>
              <a:rPr lang="en-ID" sz="2200" dirty="0"/>
              <a:t> </a:t>
            </a:r>
            <a:r>
              <a:rPr lang="en-ID" sz="2200" dirty="0" err="1"/>
              <a:t>privasi</a:t>
            </a:r>
            <a:endParaRPr lang="en-ID" sz="2200" dirty="0"/>
          </a:p>
          <a:p>
            <a:pPr>
              <a:lnSpc>
                <a:spcPct val="140000"/>
              </a:lnSpc>
              <a:defRPr sz="2200">
                <a:solidFill>
                  <a:srgbClr val="282828"/>
                </a:solidFill>
              </a:defRPr>
            </a:pPr>
            <a:r>
              <a:rPr lang="en-ID" sz="2200" b="1" dirty="0" err="1"/>
              <a:t>Karakteristiknya</a:t>
            </a:r>
            <a:r>
              <a:rPr lang="en-ID" sz="2200" b="1" dirty="0"/>
              <a:t> 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200" b="1" dirty="0" err="1"/>
              <a:t>Kecepatan</a:t>
            </a:r>
            <a:r>
              <a:rPr lang="en-ID" sz="2200" b="1" dirty="0"/>
              <a:t> dan </a:t>
            </a:r>
            <a:r>
              <a:rPr lang="en-ID" sz="2200" b="1" dirty="0" err="1"/>
              <a:t>jangkauan</a:t>
            </a:r>
            <a:r>
              <a:rPr lang="en-ID" sz="2200" b="1" dirty="0"/>
              <a:t> </a:t>
            </a:r>
            <a:r>
              <a:rPr lang="en-ID" sz="2200" b="1" dirty="0" err="1"/>
              <a:t>luas</a:t>
            </a:r>
            <a:r>
              <a:rPr lang="en-ID" sz="2200" dirty="0"/>
              <a:t>: </a:t>
            </a:r>
            <a:r>
              <a:rPr lang="en-ID" sz="2200" dirty="0" err="1"/>
              <a:t>Teknologi</a:t>
            </a:r>
            <a:r>
              <a:rPr lang="en-ID" sz="2200" dirty="0"/>
              <a:t> digital </a:t>
            </a:r>
            <a:r>
              <a:rPr lang="en-ID" sz="2200" dirty="0" err="1"/>
              <a:t>memungkinkan</a:t>
            </a:r>
            <a:r>
              <a:rPr lang="en-ID" sz="2200" dirty="0"/>
              <a:t> </a:t>
            </a:r>
            <a:r>
              <a:rPr lang="en-ID" sz="2200" dirty="0" err="1"/>
              <a:t>komunikasi</a:t>
            </a:r>
            <a:r>
              <a:rPr lang="en-ID" sz="2200" dirty="0"/>
              <a:t> </a:t>
            </a:r>
            <a:r>
              <a:rPr lang="en-ID" sz="2200" dirty="0" err="1"/>
              <a:t>instan</a:t>
            </a:r>
            <a:r>
              <a:rPr lang="en-ID" sz="2200" dirty="0"/>
              <a:t> </a:t>
            </a:r>
            <a:r>
              <a:rPr lang="en-ID" sz="2200" dirty="0" err="1"/>
              <a:t>melintasi</a:t>
            </a:r>
            <a:r>
              <a:rPr lang="en-ID" sz="2200" dirty="0"/>
              <a:t> batas </a:t>
            </a:r>
            <a:r>
              <a:rPr lang="en-ID" sz="2200" dirty="0" err="1"/>
              <a:t>geografis</a:t>
            </a:r>
            <a:r>
              <a:rPr lang="en-ID" sz="2200" dirty="0"/>
              <a:t>, </a:t>
            </a:r>
            <a:r>
              <a:rPr lang="en-ID" sz="2200" dirty="0" err="1"/>
              <a:t>memungkinkan</a:t>
            </a:r>
            <a:r>
              <a:rPr lang="en-ID" sz="2200" dirty="0"/>
              <a:t> </a:t>
            </a:r>
            <a:r>
              <a:rPr lang="en-ID" sz="2200" dirty="0" err="1"/>
              <a:t>interaksi</a:t>
            </a:r>
            <a:r>
              <a:rPr lang="en-ID" sz="2200" dirty="0"/>
              <a:t> global </a:t>
            </a:r>
            <a:r>
              <a:rPr lang="en-ID" sz="2200" dirty="0" err="1"/>
              <a:t>secara</a:t>
            </a:r>
            <a:r>
              <a:rPr lang="en-ID" sz="2200" dirty="0"/>
              <a:t> </a:t>
            </a:r>
            <a:r>
              <a:rPr lang="en-ID" sz="2200" i="1" dirty="0"/>
              <a:t>real-time</a:t>
            </a:r>
            <a:r>
              <a:rPr lang="en-ID" sz="22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200" b="1" dirty="0"/>
              <a:t>Alat modern</a:t>
            </a:r>
            <a:r>
              <a:rPr lang="en-ID" sz="2200" dirty="0"/>
              <a:t>: </a:t>
            </a:r>
            <a:r>
              <a:rPr lang="en-ID" sz="2200" dirty="0" err="1"/>
              <a:t>Menggunakan</a:t>
            </a:r>
            <a:r>
              <a:rPr lang="en-ID" sz="2200" dirty="0"/>
              <a:t> </a:t>
            </a:r>
            <a:r>
              <a:rPr lang="en-ID" sz="2200" dirty="0" err="1"/>
              <a:t>berbagai</a:t>
            </a:r>
            <a:r>
              <a:rPr lang="en-ID" sz="2200" dirty="0"/>
              <a:t> platform </a:t>
            </a:r>
            <a:r>
              <a:rPr lang="en-ID" sz="2200" dirty="0" err="1"/>
              <a:t>seperti</a:t>
            </a:r>
            <a:r>
              <a:rPr lang="en-ID" sz="2200" dirty="0"/>
              <a:t> media </a:t>
            </a:r>
            <a:r>
              <a:rPr lang="en-ID" sz="2200" dirty="0" err="1"/>
              <a:t>sosial</a:t>
            </a:r>
            <a:r>
              <a:rPr lang="en-ID" sz="2200" dirty="0"/>
              <a:t> (Instagram, LinkedIn), </a:t>
            </a:r>
            <a:r>
              <a:rPr lang="en-ID" sz="2200" dirty="0" err="1"/>
              <a:t>aplikasi</a:t>
            </a:r>
            <a:r>
              <a:rPr lang="en-ID" sz="2200" dirty="0"/>
              <a:t> </a:t>
            </a:r>
            <a:r>
              <a:rPr lang="en-ID" sz="2200" dirty="0" err="1"/>
              <a:t>pesan</a:t>
            </a:r>
            <a:r>
              <a:rPr lang="en-ID" sz="2200" dirty="0"/>
              <a:t> </a:t>
            </a:r>
            <a:r>
              <a:rPr lang="en-ID" sz="2200" dirty="0" err="1"/>
              <a:t>instan</a:t>
            </a:r>
            <a:r>
              <a:rPr lang="en-ID" sz="2200" dirty="0"/>
              <a:t> (WhatsApp, Slack), </a:t>
            </a:r>
            <a:r>
              <a:rPr lang="en-ID" sz="2200" i="1" dirty="0"/>
              <a:t>video conference</a:t>
            </a:r>
            <a:r>
              <a:rPr lang="en-ID" sz="2200" dirty="0"/>
              <a:t> (Zoom, Google Meet), dan email.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200" b="1" dirty="0" err="1"/>
              <a:t>Multifungsi</a:t>
            </a:r>
            <a:r>
              <a:rPr lang="en-ID" sz="2200" dirty="0"/>
              <a:t>: Tidak </a:t>
            </a:r>
            <a:r>
              <a:rPr lang="en-ID" sz="2200" dirty="0" err="1"/>
              <a:t>hanya</a:t>
            </a:r>
            <a:r>
              <a:rPr lang="en-ID" sz="2200" dirty="0"/>
              <a:t> </a:t>
            </a:r>
            <a:r>
              <a:rPr lang="en-ID" sz="2200" dirty="0" err="1"/>
              <a:t>untuk</a:t>
            </a:r>
            <a:r>
              <a:rPr lang="en-ID" sz="2200" dirty="0"/>
              <a:t> </a:t>
            </a:r>
            <a:r>
              <a:rPr lang="en-ID" sz="2200" dirty="0" err="1"/>
              <a:t>interaksi</a:t>
            </a:r>
            <a:r>
              <a:rPr lang="en-ID" sz="2200" dirty="0"/>
              <a:t> </a:t>
            </a:r>
            <a:r>
              <a:rPr lang="en-ID" sz="2200" dirty="0" err="1"/>
              <a:t>pribadi</a:t>
            </a:r>
            <a:r>
              <a:rPr lang="en-ID" sz="2200" dirty="0"/>
              <a:t>, </a:t>
            </a:r>
            <a:r>
              <a:rPr lang="en-ID" sz="2200" dirty="0" err="1"/>
              <a:t>tetapi</a:t>
            </a:r>
            <a:r>
              <a:rPr lang="en-ID" sz="2200" dirty="0"/>
              <a:t> juga </a:t>
            </a:r>
            <a:r>
              <a:rPr lang="en-ID" sz="2200" dirty="0" err="1"/>
              <a:t>mendukung</a:t>
            </a:r>
            <a:r>
              <a:rPr lang="en-ID" sz="2200" dirty="0"/>
              <a:t> </a:t>
            </a:r>
            <a:r>
              <a:rPr lang="en-ID" sz="2200" dirty="0" err="1"/>
              <a:t>bisnis</a:t>
            </a:r>
            <a:r>
              <a:rPr lang="en-ID" sz="2200" dirty="0"/>
              <a:t>, </a:t>
            </a:r>
            <a:r>
              <a:rPr lang="en-ID" sz="2200" dirty="0" err="1"/>
              <a:t>kolaborasi</a:t>
            </a:r>
            <a:r>
              <a:rPr lang="en-ID" sz="2200" dirty="0"/>
              <a:t> </a:t>
            </a:r>
            <a:r>
              <a:rPr lang="en-ID" sz="2200" dirty="0" err="1"/>
              <a:t>tim</a:t>
            </a:r>
            <a:r>
              <a:rPr lang="en-ID" sz="2200" dirty="0"/>
              <a:t>, dan </a:t>
            </a:r>
            <a:r>
              <a:rPr lang="en-ID" sz="2200" dirty="0" err="1"/>
              <a:t>akses</a:t>
            </a:r>
            <a:r>
              <a:rPr lang="en-ID" sz="2200" dirty="0"/>
              <a:t> </a:t>
            </a:r>
            <a:r>
              <a:rPr lang="en-ID" sz="2200" dirty="0" err="1"/>
              <a:t>informasi</a:t>
            </a:r>
            <a:r>
              <a:rPr lang="en-ID" sz="2200" dirty="0"/>
              <a:t> yang </a:t>
            </a:r>
            <a:r>
              <a:rPr lang="en-ID" sz="2200" dirty="0" err="1"/>
              <a:t>cepat</a:t>
            </a:r>
            <a:r>
              <a:rPr lang="en-ID" sz="2200" dirty="0"/>
              <a:t>. </a:t>
            </a:r>
          </a:p>
          <a:p>
            <a:pPr>
              <a:lnSpc>
                <a:spcPct val="140000"/>
              </a:lnSpc>
              <a:defRPr sz="2200">
                <a:solidFill>
                  <a:srgbClr val="282828"/>
                </a:solidFill>
              </a:defRPr>
            </a:pP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4572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3600" b="1">
                <a:solidFill>
                  <a:srgbClr val="1E3C78"/>
                </a:solidFill>
              </a:defRPr>
            </a:pPr>
            <a:r>
              <a:rPr dirty="0" err="1"/>
              <a:t>Penutup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731520" y="1463040"/>
            <a:ext cx="8096794" cy="30255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sz="2200" dirty="0"/>
          </a:p>
          <a:p>
            <a:r>
              <a:rPr lang="en-ID" sz="2200" dirty="0" err="1"/>
              <a:t>Komunikasi</a:t>
            </a:r>
            <a:r>
              <a:rPr lang="en-ID" sz="2200" dirty="0"/>
              <a:t> </a:t>
            </a:r>
            <a:r>
              <a:rPr lang="en-ID" sz="2200" dirty="0" err="1"/>
              <a:t>efektif</a:t>
            </a:r>
            <a:r>
              <a:rPr lang="en-ID" sz="2200" dirty="0"/>
              <a:t> </a:t>
            </a:r>
            <a:r>
              <a:rPr lang="en-ID" sz="2200" dirty="0" err="1"/>
              <a:t>memperkuat</a:t>
            </a:r>
            <a:r>
              <a:rPr lang="en-ID" sz="2200" dirty="0"/>
              <a:t> </a:t>
            </a:r>
            <a:r>
              <a:rPr lang="en-ID" sz="2200" dirty="0" err="1"/>
              <a:t>kepercayaan</a:t>
            </a:r>
            <a:r>
              <a:rPr lang="en-ID" sz="2200" dirty="0"/>
              <a:t> dan </a:t>
            </a:r>
            <a:r>
              <a:rPr lang="en-ID" sz="2200" dirty="0" err="1"/>
              <a:t>kolaborasi</a:t>
            </a:r>
            <a:endParaRPr lang="en-ID" sz="2200" dirty="0"/>
          </a:p>
          <a:p>
            <a:r>
              <a:rPr lang="en-ID" sz="2200" dirty="0" err="1"/>
              <a:t>Dibutuhkan</a:t>
            </a:r>
            <a:r>
              <a:rPr lang="en-ID" sz="2200" dirty="0"/>
              <a:t> </a:t>
            </a:r>
            <a:r>
              <a:rPr lang="en-ID" sz="2200" dirty="0" err="1"/>
              <a:t>keterbukaan</a:t>
            </a:r>
            <a:r>
              <a:rPr lang="en-ID" sz="2200" dirty="0"/>
              <a:t>, </a:t>
            </a:r>
            <a:r>
              <a:rPr lang="en-ID" sz="2200" dirty="0" err="1"/>
              <a:t>empati</a:t>
            </a:r>
            <a:r>
              <a:rPr lang="en-ID" sz="2200" dirty="0"/>
              <a:t>, dan </a:t>
            </a:r>
            <a:r>
              <a:rPr lang="en-ID" sz="2200" dirty="0" err="1"/>
              <a:t>kejelasan</a:t>
            </a:r>
            <a:r>
              <a:rPr lang="en-ID" sz="2200" dirty="0"/>
              <a:t> </a:t>
            </a:r>
            <a:r>
              <a:rPr lang="en-ID" sz="2200" dirty="0" err="1"/>
              <a:t>pesan</a:t>
            </a:r>
            <a:br>
              <a:rPr lang="en-ID" sz="2200" dirty="0"/>
            </a:br>
            <a:endParaRPr lang="en-ID" sz="2200" dirty="0"/>
          </a:p>
          <a:p>
            <a:r>
              <a:rPr lang="en-ID" sz="2200" b="1" dirty="0" err="1"/>
              <a:t>Kutipan</a:t>
            </a:r>
            <a:r>
              <a:rPr lang="en-ID" sz="2200" b="1" dirty="0"/>
              <a:t>:</a:t>
            </a:r>
            <a:endParaRPr lang="en-ID" sz="2200" dirty="0"/>
          </a:p>
          <a:p>
            <a:r>
              <a:rPr lang="en-ID" sz="2200" i="1" dirty="0"/>
              <a:t>“Tim </a:t>
            </a:r>
            <a:r>
              <a:rPr lang="en-ID" sz="2200" i="1" dirty="0" err="1"/>
              <a:t>hebat</a:t>
            </a:r>
            <a:r>
              <a:rPr lang="en-ID" sz="2200" i="1" dirty="0"/>
              <a:t> </a:t>
            </a:r>
            <a:r>
              <a:rPr lang="en-ID" sz="2200" i="1" dirty="0" err="1"/>
              <a:t>lahir</a:t>
            </a:r>
            <a:r>
              <a:rPr lang="en-ID" sz="2200" i="1" dirty="0"/>
              <a:t> </a:t>
            </a:r>
            <a:r>
              <a:rPr lang="en-ID" sz="2200" i="1" dirty="0" err="1"/>
              <a:t>dari</a:t>
            </a:r>
            <a:r>
              <a:rPr lang="en-ID" sz="2200" i="1" dirty="0"/>
              <a:t> </a:t>
            </a:r>
            <a:r>
              <a:rPr lang="en-ID" sz="2200" i="1" dirty="0" err="1"/>
              <a:t>komunikasi</a:t>
            </a:r>
            <a:r>
              <a:rPr lang="en-ID" sz="2200" i="1" dirty="0"/>
              <a:t> yang </a:t>
            </a:r>
            <a:r>
              <a:rPr lang="en-ID" sz="2200" i="1" dirty="0" err="1"/>
              <a:t>jujur</a:t>
            </a:r>
            <a:r>
              <a:rPr lang="en-ID" sz="2200" i="1" dirty="0"/>
              <a:t> dan </a:t>
            </a:r>
            <a:r>
              <a:rPr lang="en-ID" sz="2200" i="1" dirty="0" err="1"/>
              <a:t>kolaboratif</a:t>
            </a:r>
            <a:r>
              <a:rPr lang="en-ID" sz="2200" i="1" dirty="0"/>
              <a:t>.”</a:t>
            </a:r>
          </a:p>
          <a:p>
            <a:pPr>
              <a:lnSpc>
                <a:spcPct val="140000"/>
              </a:lnSpc>
              <a:defRPr sz="2200">
                <a:solidFill>
                  <a:srgbClr val="282828"/>
                </a:solidFill>
              </a:defRPr>
            </a:pPr>
            <a:br>
              <a:rPr dirty="0"/>
            </a:b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4572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3600" b="1">
                <a:solidFill>
                  <a:srgbClr val="1E3C78"/>
                </a:solidFill>
              </a:defRPr>
            </a:pPr>
            <a:r>
              <a:rPr dirty="0"/>
              <a:t>Tujuan </a:t>
            </a:r>
            <a:r>
              <a:rPr dirty="0" err="1"/>
              <a:t>Pembelajaran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731520" y="1463039"/>
            <a:ext cx="7715793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sv-SE" sz="2200" dirty="0"/>
          </a:p>
          <a:p>
            <a:pPr marL="342900" indent="-342900">
              <a:buFont typeface="+mj-lt"/>
              <a:buAutoNum type="arabicPeriod"/>
            </a:pPr>
            <a:r>
              <a:rPr lang="sv-SE" sz="2200" dirty="0"/>
              <a:t>Memahami konsep komunikasi dalam tim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2200" dirty="0"/>
              <a:t>Mengidentifikasi peran komunikasi dalam efektivitas kerja tim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2200" dirty="0"/>
              <a:t>Mengembangkan keterampilan komunikasi tim yang produktif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457200"/>
            <a:ext cx="634417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3600" b="1">
                <a:solidFill>
                  <a:srgbClr val="1E3C78"/>
                </a:solidFill>
              </a:defRPr>
            </a:pPr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Tim 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85057" y="1463038"/>
            <a:ext cx="8665029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ID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Komunikasi</a:t>
            </a:r>
            <a:r>
              <a:rPr lang="en-ID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</a:t>
            </a:r>
            <a:r>
              <a:rPr lang="en-ID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ID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pertukaran</a:t>
            </a:r>
            <a:r>
              <a:rPr lang="en-ID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ID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gagasan</a:t>
            </a:r>
            <a:r>
              <a:rPr lang="en-ID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ID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perasaan</a:t>
            </a:r>
            <a:r>
              <a:rPr lang="en-ID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</a:t>
            </a:r>
            <a:r>
              <a:rPr lang="en-ID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anggota</a:t>
            </a:r>
            <a:r>
              <a:rPr lang="en-ID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mencapai</a:t>
            </a:r>
            <a:r>
              <a:rPr lang="en-ID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ID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bersama</a:t>
            </a:r>
            <a:r>
              <a:rPr lang="en-ID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D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Mencakup</a:t>
            </a:r>
            <a:r>
              <a:rPr lang="en-ID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komunikasi</a:t>
            </a:r>
            <a:r>
              <a:rPr lang="en-ID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verbal, nonverbal, dan digital.”</a:t>
            </a:r>
            <a:endParaRPr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4257" y="641864"/>
            <a:ext cx="697774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3600" b="1" dirty="0" err="1"/>
              <a:t>Elemen</a:t>
            </a:r>
            <a:r>
              <a:rPr lang="en-ID" sz="3600" b="1" dirty="0"/>
              <a:t> </a:t>
            </a:r>
            <a:r>
              <a:rPr lang="en-ID" sz="3600" b="1" dirty="0" err="1"/>
              <a:t>Komunikasi</a:t>
            </a:r>
            <a:r>
              <a:rPr lang="en-ID" sz="3600" b="1" dirty="0"/>
              <a:t> </a:t>
            </a:r>
            <a:r>
              <a:rPr lang="en-ID" sz="3600" b="1" dirty="0" err="1"/>
              <a:t>dalam</a:t>
            </a:r>
            <a:r>
              <a:rPr lang="en-ID" sz="3600" b="1" dirty="0"/>
              <a:t> Tim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6478" y="1463040"/>
            <a:ext cx="8642195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200" b="1" dirty="0" err="1"/>
              <a:t>Pengirim</a:t>
            </a:r>
            <a:r>
              <a:rPr lang="en-ID" sz="2200" b="1" dirty="0"/>
              <a:t>:</a:t>
            </a:r>
            <a:r>
              <a:rPr lang="en-ID" sz="2200" dirty="0"/>
              <a:t> </a:t>
            </a:r>
            <a:r>
              <a:rPr lang="en-ID" sz="2200" dirty="0" err="1"/>
              <a:t>Individu</a:t>
            </a:r>
            <a:r>
              <a:rPr lang="en-ID" sz="2200" dirty="0"/>
              <a:t> </a:t>
            </a:r>
            <a:r>
              <a:rPr lang="en-ID" sz="2200" dirty="0" err="1"/>
              <a:t>atau</a:t>
            </a:r>
            <a:r>
              <a:rPr lang="en-ID" sz="2200" dirty="0"/>
              <a:t> </a:t>
            </a:r>
            <a:r>
              <a:rPr lang="en-ID" sz="2200" dirty="0" err="1"/>
              <a:t>kelompok</a:t>
            </a:r>
            <a:r>
              <a:rPr lang="en-ID" sz="2200" dirty="0"/>
              <a:t> yang </a:t>
            </a:r>
            <a:r>
              <a:rPr lang="en-ID" sz="2200" dirty="0" err="1"/>
              <a:t>memulai</a:t>
            </a:r>
            <a:r>
              <a:rPr lang="en-ID" sz="2200" dirty="0"/>
              <a:t> dan </a:t>
            </a:r>
            <a:r>
              <a:rPr lang="en-ID" sz="2200" dirty="0" err="1"/>
              <a:t>menyampaikan</a:t>
            </a:r>
            <a:r>
              <a:rPr lang="en-ID" sz="2200" dirty="0"/>
              <a:t> </a:t>
            </a:r>
            <a:r>
              <a:rPr lang="en-ID" sz="2200" dirty="0" err="1"/>
              <a:t>pesan</a:t>
            </a:r>
            <a:r>
              <a:rPr lang="en-ID" sz="2200" dirty="0"/>
              <a:t>.</a:t>
            </a:r>
          </a:p>
          <a:p>
            <a:r>
              <a:rPr lang="en-ID" sz="2200" b="1" dirty="0" err="1"/>
              <a:t>Pesan</a:t>
            </a:r>
            <a:r>
              <a:rPr lang="en-ID" sz="2200" b="1" dirty="0"/>
              <a:t>:</a:t>
            </a:r>
            <a:r>
              <a:rPr lang="en-ID" sz="2200" dirty="0"/>
              <a:t> </a:t>
            </a:r>
            <a:r>
              <a:rPr lang="en-ID" sz="2200" dirty="0" err="1"/>
              <a:t>Informasi</a:t>
            </a:r>
            <a:r>
              <a:rPr lang="en-ID" sz="2200" dirty="0"/>
              <a:t>, ide, </a:t>
            </a:r>
            <a:r>
              <a:rPr lang="en-ID" sz="2200" dirty="0" err="1"/>
              <a:t>atau</a:t>
            </a:r>
            <a:r>
              <a:rPr lang="en-ID" sz="2200" dirty="0"/>
              <a:t> </a:t>
            </a:r>
            <a:r>
              <a:rPr lang="en-ID" sz="2200" dirty="0" err="1"/>
              <a:t>gagasan</a:t>
            </a:r>
            <a:r>
              <a:rPr lang="en-ID" sz="2200" dirty="0"/>
              <a:t> yang </a:t>
            </a:r>
            <a:r>
              <a:rPr lang="en-ID" sz="2200" dirty="0" err="1"/>
              <a:t>ingin</a:t>
            </a:r>
            <a:r>
              <a:rPr lang="en-ID" sz="2200" dirty="0"/>
              <a:t> </a:t>
            </a:r>
            <a:r>
              <a:rPr lang="en-ID" sz="2200" dirty="0" err="1"/>
              <a:t>disampaikan</a:t>
            </a:r>
            <a:r>
              <a:rPr lang="en-ID" sz="2200" dirty="0"/>
              <a:t> </a:t>
            </a:r>
            <a:r>
              <a:rPr lang="en-ID" sz="2200" dirty="0" err="1"/>
              <a:t>kepada</a:t>
            </a:r>
            <a:r>
              <a:rPr lang="en-ID" sz="2200" dirty="0"/>
              <a:t> </a:t>
            </a:r>
            <a:r>
              <a:rPr lang="en-ID" sz="2200" dirty="0" err="1"/>
              <a:t>tim.</a:t>
            </a:r>
            <a:endParaRPr lang="en-ID" sz="2200" dirty="0"/>
          </a:p>
          <a:p>
            <a:r>
              <a:rPr lang="en-ID" sz="2200" b="1" dirty="0" err="1"/>
              <a:t>Saluran</a:t>
            </a:r>
            <a:r>
              <a:rPr lang="en-ID" sz="2200" b="1" dirty="0"/>
              <a:t>:</a:t>
            </a:r>
            <a:r>
              <a:rPr lang="en-ID" sz="2200" dirty="0"/>
              <a:t> Media yang </a:t>
            </a:r>
            <a:r>
              <a:rPr lang="en-ID" sz="2200" dirty="0" err="1"/>
              <a:t>digunakan</a:t>
            </a:r>
            <a:r>
              <a:rPr lang="en-ID" sz="2200" dirty="0"/>
              <a:t> </a:t>
            </a:r>
            <a:r>
              <a:rPr lang="en-ID" sz="2200" dirty="0" err="1"/>
              <a:t>untuk</a:t>
            </a:r>
            <a:r>
              <a:rPr lang="en-ID" sz="2200" dirty="0"/>
              <a:t> </a:t>
            </a:r>
            <a:r>
              <a:rPr lang="en-ID" sz="2200" dirty="0" err="1"/>
              <a:t>mengirimkan</a:t>
            </a:r>
            <a:r>
              <a:rPr lang="en-ID" sz="2200" dirty="0"/>
              <a:t> </a:t>
            </a:r>
            <a:r>
              <a:rPr lang="en-ID" sz="2200" dirty="0" err="1"/>
              <a:t>pesan</a:t>
            </a:r>
            <a:r>
              <a:rPr lang="en-ID" sz="2200" dirty="0"/>
              <a:t>, </a:t>
            </a:r>
            <a:r>
              <a:rPr lang="en-ID" sz="2200" dirty="0" err="1"/>
              <a:t>seperti</a:t>
            </a:r>
            <a:r>
              <a:rPr lang="en-ID" sz="2200" dirty="0"/>
              <a:t> </a:t>
            </a:r>
            <a:r>
              <a:rPr lang="en-ID" sz="2200" dirty="0" err="1"/>
              <a:t>pertemuan</a:t>
            </a:r>
            <a:r>
              <a:rPr lang="en-ID" sz="2200" dirty="0"/>
              <a:t> </a:t>
            </a:r>
            <a:r>
              <a:rPr lang="en-ID" sz="2200" dirty="0" err="1"/>
              <a:t>tatap</a:t>
            </a:r>
            <a:r>
              <a:rPr lang="en-ID" sz="2200" dirty="0"/>
              <a:t> </a:t>
            </a:r>
            <a:r>
              <a:rPr lang="en-ID" sz="2200" dirty="0" err="1"/>
              <a:t>muka</a:t>
            </a:r>
            <a:r>
              <a:rPr lang="en-ID" sz="2200" dirty="0"/>
              <a:t>, email, </a:t>
            </a:r>
            <a:r>
              <a:rPr lang="en-ID" sz="2200" dirty="0" err="1"/>
              <a:t>atau</a:t>
            </a:r>
            <a:r>
              <a:rPr lang="en-ID" sz="2200" dirty="0"/>
              <a:t> </a:t>
            </a:r>
            <a:r>
              <a:rPr lang="en-ID" sz="2200" dirty="0" err="1"/>
              <a:t>pesan</a:t>
            </a:r>
            <a:r>
              <a:rPr lang="en-ID" sz="2200" dirty="0"/>
              <a:t> </a:t>
            </a:r>
            <a:r>
              <a:rPr lang="en-ID" sz="2200" dirty="0" err="1"/>
              <a:t>instan</a:t>
            </a:r>
            <a:r>
              <a:rPr lang="en-ID" sz="2200" dirty="0"/>
              <a:t>.</a:t>
            </a:r>
          </a:p>
          <a:p>
            <a:r>
              <a:rPr lang="en-ID" sz="2200" b="1" dirty="0" err="1"/>
              <a:t>Penerima</a:t>
            </a:r>
            <a:r>
              <a:rPr lang="en-ID" sz="2200" b="1" dirty="0"/>
              <a:t>:</a:t>
            </a:r>
            <a:r>
              <a:rPr lang="en-ID" sz="2200" dirty="0"/>
              <a:t> </a:t>
            </a:r>
            <a:r>
              <a:rPr lang="en-ID" sz="2200" dirty="0" err="1"/>
              <a:t>Pihak</a:t>
            </a:r>
            <a:r>
              <a:rPr lang="en-ID" sz="2200" dirty="0"/>
              <a:t> yang </a:t>
            </a:r>
            <a:r>
              <a:rPr lang="en-ID" sz="2200" dirty="0" err="1"/>
              <a:t>menerima</a:t>
            </a:r>
            <a:r>
              <a:rPr lang="en-ID" sz="2200" dirty="0"/>
              <a:t> dan </a:t>
            </a:r>
            <a:r>
              <a:rPr lang="en-ID" sz="2200" dirty="0" err="1"/>
              <a:t>menginterpretasikan</a:t>
            </a:r>
            <a:r>
              <a:rPr lang="en-ID" sz="2200" dirty="0"/>
              <a:t> </a:t>
            </a:r>
            <a:r>
              <a:rPr lang="en-ID" sz="2200" dirty="0" err="1"/>
              <a:t>pesan</a:t>
            </a:r>
            <a:r>
              <a:rPr lang="en-ID" sz="2200" dirty="0"/>
              <a:t> </a:t>
            </a:r>
            <a:r>
              <a:rPr lang="en-ID" sz="2200" dirty="0" err="1"/>
              <a:t>tersebut</a:t>
            </a:r>
            <a:r>
              <a:rPr lang="en-ID" sz="2200" dirty="0"/>
              <a:t>.</a:t>
            </a:r>
          </a:p>
          <a:p>
            <a:r>
              <a:rPr lang="en-ID" sz="2200" b="1" dirty="0" err="1"/>
              <a:t>Umpan</a:t>
            </a:r>
            <a:r>
              <a:rPr lang="en-ID" sz="2200" b="1" dirty="0"/>
              <a:t> Balik:</a:t>
            </a:r>
            <a:r>
              <a:rPr lang="en-ID" sz="2200" dirty="0"/>
              <a:t> </a:t>
            </a:r>
            <a:r>
              <a:rPr lang="en-ID" sz="2200" dirty="0" err="1"/>
              <a:t>Tanggapan</a:t>
            </a:r>
            <a:r>
              <a:rPr lang="en-ID" sz="2200" dirty="0"/>
              <a:t> </a:t>
            </a:r>
            <a:r>
              <a:rPr lang="en-ID" sz="2200" dirty="0" err="1"/>
              <a:t>dari</a:t>
            </a:r>
            <a:r>
              <a:rPr lang="en-ID" sz="2200" dirty="0"/>
              <a:t> </a:t>
            </a:r>
            <a:r>
              <a:rPr lang="en-ID" sz="2200" dirty="0" err="1"/>
              <a:t>penerima</a:t>
            </a:r>
            <a:r>
              <a:rPr lang="en-ID" sz="2200" dirty="0"/>
              <a:t> </a:t>
            </a:r>
            <a:r>
              <a:rPr lang="en-ID" sz="2200" dirty="0" err="1"/>
              <a:t>terhadap</a:t>
            </a:r>
            <a:r>
              <a:rPr lang="en-ID" sz="2200" dirty="0"/>
              <a:t> </a:t>
            </a:r>
            <a:r>
              <a:rPr lang="en-ID" sz="2200" dirty="0" err="1"/>
              <a:t>pesan</a:t>
            </a:r>
            <a:r>
              <a:rPr lang="en-ID" sz="2200" dirty="0"/>
              <a:t> yang </a:t>
            </a:r>
            <a:r>
              <a:rPr lang="en-ID" sz="2200" dirty="0" err="1"/>
              <a:t>dikirimkan</a:t>
            </a:r>
            <a:r>
              <a:rPr lang="en-ID" sz="2200" dirty="0"/>
              <a:t>, </a:t>
            </a:r>
            <a:r>
              <a:rPr lang="en-ID" sz="2200" dirty="0" err="1"/>
              <a:t>memastikan</a:t>
            </a:r>
            <a:r>
              <a:rPr lang="en-ID" sz="2200" dirty="0"/>
              <a:t> </a:t>
            </a:r>
            <a:r>
              <a:rPr lang="en-ID" sz="2200" dirty="0" err="1"/>
              <a:t>pesan</a:t>
            </a:r>
            <a:r>
              <a:rPr lang="en-ID" sz="2200" dirty="0"/>
              <a:t> </a:t>
            </a:r>
            <a:r>
              <a:rPr lang="en-ID" sz="2200" dirty="0" err="1"/>
              <a:t>telah</a:t>
            </a:r>
            <a:r>
              <a:rPr lang="en-ID" sz="2200" dirty="0"/>
              <a:t> </a:t>
            </a:r>
            <a:r>
              <a:rPr lang="en-ID" sz="2200" dirty="0" err="1"/>
              <a:t>dipahami</a:t>
            </a:r>
            <a:r>
              <a:rPr lang="en-ID" sz="2200" dirty="0"/>
              <a:t> </a:t>
            </a:r>
            <a:r>
              <a:rPr lang="en-ID" sz="2200" dirty="0" err="1"/>
              <a:t>dengan</a:t>
            </a:r>
            <a:r>
              <a:rPr lang="en-ID" sz="2200" dirty="0"/>
              <a:t> </a:t>
            </a:r>
            <a:r>
              <a:rPr lang="en-ID" sz="2200" dirty="0" err="1"/>
              <a:t>benar</a:t>
            </a:r>
            <a:r>
              <a:rPr lang="en-ID" sz="2200" dirty="0"/>
              <a:t>.</a:t>
            </a:r>
          </a:p>
          <a:p>
            <a:r>
              <a:rPr lang="en-ID" sz="2200" b="1" dirty="0" err="1"/>
              <a:t>Konteks</a:t>
            </a:r>
            <a:r>
              <a:rPr lang="en-ID" sz="2200" b="1" dirty="0"/>
              <a:t>:</a:t>
            </a:r>
            <a:r>
              <a:rPr lang="en-ID" sz="2200" dirty="0"/>
              <a:t> </a:t>
            </a:r>
            <a:r>
              <a:rPr lang="en-ID" sz="2200" dirty="0" err="1"/>
              <a:t>Situasi</a:t>
            </a:r>
            <a:r>
              <a:rPr lang="en-ID" sz="2200" dirty="0"/>
              <a:t> </a:t>
            </a:r>
            <a:r>
              <a:rPr lang="en-ID" sz="2200" dirty="0" err="1"/>
              <a:t>atau</a:t>
            </a:r>
            <a:r>
              <a:rPr lang="en-ID" sz="2200" dirty="0"/>
              <a:t> </a:t>
            </a:r>
            <a:r>
              <a:rPr lang="en-ID" sz="2200" dirty="0" err="1"/>
              <a:t>lingkungan</a:t>
            </a:r>
            <a:r>
              <a:rPr lang="en-ID" sz="2200" dirty="0"/>
              <a:t> di mana </a:t>
            </a:r>
            <a:r>
              <a:rPr lang="en-ID" sz="2200" dirty="0" err="1"/>
              <a:t>komunikasi</a:t>
            </a:r>
            <a:r>
              <a:rPr lang="en-ID" sz="2200" dirty="0"/>
              <a:t> </a:t>
            </a:r>
            <a:r>
              <a:rPr lang="en-ID" sz="2200" dirty="0" err="1"/>
              <a:t>terjadi</a:t>
            </a:r>
            <a:r>
              <a:rPr lang="en-ID" sz="2200" dirty="0"/>
              <a:t>, </a:t>
            </a:r>
            <a:r>
              <a:rPr lang="en-ID" sz="2200" dirty="0" err="1"/>
              <a:t>termasuk</a:t>
            </a:r>
            <a:r>
              <a:rPr lang="en-ID" sz="2200" dirty="0"/>
              <a:t> </a:t>
            </a:r>
            <a:r>
              <a:rPr lang="en-ID" sz="2200" dirty="0" err="1"/>
              <a:t>budaya</a:t>
            </a:r>
            <a:r>
              <a:rPr lang="en-ID" sz="2200" dirty="0"/>
              <a:t>, </a:t>
            </a:r>
            <a:r>
              <a:rPr lang="en-ID" sz="2200" dirty="0" err="1"/>
              <a:t>waktu</a:t>
            </a:r>
            <a:r>
              <a:rPr lang="en-ID" sz="2200" dirty="0"/>
              <a:t>, dan </a:t>
            </a:r>
            <a:r>
              <a:rPr lang="en-ID" sz="2200" dirty="0" err="1"/>
              <a:t>tempat</a:t>
            </a:r>
            <a:r>
              <a:rPr lang="en-ID" sz="2200" dirty="0"/>
              <a:t>. 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AFA8B3-28A8-0536-3A47-029F7A9385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388D122-73CF-8670-2424-683F33195CD7}"/>
              </a:ext>
            </a:extLst>
          </p:cNvPr>
          <p:cNvSpPr txBox="1"/>
          <p:nvPr/>
        </p:nvSpPr>
        <p:spPr>
          <a:xfrm>
            <a:off x="1284514" y="349476"/>
            <a:ext cx="697774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3200" b="1" dirty="0" err="1"/>
              <a:t>Elemen</a:t>
            </a:r>
            <a:r>
              <a:rPr lang="en-ID" sz="3200" b="1" dirty="0"/>
              <a:t> </a:t>
            </a:r>
            <a:r>
              <a:rPr lang="en-ID" sz="3200" b="1" dirty="0" err="1"/>
              <a:t>pendukung</a:t>
            </a:r>
            <a:r>
              <a:rPr lang="en-ID" sz="3200" b="1" dirty="0"/>
              <a:t> </a:t>
            </a:r>
            <a:r>
              <a:rPr lang="en-ID" sz="3200" b="1" dirty="0" err="1"/>
              <a:t>komunikasi</a:t>
            </a:r>
            <a:r>
              <a:rPr lang="en-ID" sz="3200" b="1" dirty="0"/>
              <a:t> </a:t>
            </a:r>
            <a:r>
              <a:rPr lang="en-ID" sz="3200" b="1" dirty="0" err="1"/>
              <a:t>efektif</a:t>
            </a:r>
            <a:endParaRPr lang="en-ID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EFC3CA8-0FBD-D20F-D3D4-14A8973A1071}"/>
              </a:ext>
            </a:extLst>
          </p:cNvPr>
          <p:cNvSpPr txBox="1"/>
          <p:nvPr/>
        </p:nvSpPr>
        <p:spPr>
          <a:xfrm>
            <a:off x="250902" y="1256211"/>
            <a:ext cx="8642195" cy="449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200" b="1" dirty="0" err="1">
                <a:solidFill>
                  <a:srgbClr val="0A0A0A"/>
                </a:solidFill>
                <a:latin typeface="Google Sans"/>
              </a:rPr>
              <a:t>Pendengaran</a:t>
            </a:r>
            <a:r>
              <a:rPr lang="en-US" altLang="en-US" sz="2200" b="1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200" b="1" dirty="0" err="1">
                <a:solidFill>
                  <a:srgbClr val="0A0A0A"/>
                </a:solidFill>
                <a:latin typeface="Google Sans"/>
              </a:rPr>
              <a:t>Aktif</a:t>
            </a:r>
            <a:r>
              <a:rPr lang="en-US" altLang="en-US" sz="2200" b="1" dirty="0">
                <a:solidFill>
                  <a:srgbClr val="0A0A0A"/>
                </a:solidFill>
                <a:latin typeface="Google Sans"/>
              </a:rPr>
              <a:t>: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 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Memperhatikan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dengan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saksama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saat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orang lain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berbicara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untuk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memahami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sepenuhnya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apa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yang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disampaikan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.</a:t>
            </a:r>
          </a:p>
          <a:p>
            <a:pPr marL="342900" lvl="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200" b="1" dirty="0">
                <a:solidFill>
                  <a:srgbClr val="0A0A0A"/>
                </a:solidFill>
                <a:latin typeface="Google Sans"/>
              </a:rPr>
              <a:t>Bahasa </a:t>
            </a:r>
            <a:r>
              <a:rPr lang="en-US" altLang="en-US" sz="2200" b="1" dirty="0" err="1">
                <a:solidFill>
                  <a:srgbClr val="0A0A0A"/>
                </a:solidFill>
                <a:latin typeface="Google Sans"/>
              </a:rPr>
              <a:t>Tubuh</a:t>
            </a:r>
            <a:r>
              <a:rPr lang="en-US" altLang="en-US" sz="2200" b="1" dirty="0">
                <a:solidFill>
                  <a:srgbClr val="0A0A0A"/>
                </a:solidFill>
                <a:latin typeface="Google Sans"/>
              </a:rPr>
              <a:t>: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 Bahasa nonverbal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seperti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ekspresi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wajah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,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gerakan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, dan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kontak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mata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sangat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memengaruhi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bagaimana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pesan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diterima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.</a:t>
            </a:r>
          </a:p>
          <a:p>
            <a:pPr marL="342900" lvl="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200" b="1" dirty="0">
                <a:solidFill>
                  <a:srgbClr val="0A0A0A"/>
                </a:solidFill>
                <a:latin typeface="Google Sans"/>
              </a:rPr>
              <a:t>Gaya </a:t>
            </a:r>
            <a:r>
              <a:rPr lang="en-US" altLang="en-US" sz="2200" b="1" dirty="0" err="1">
                <a:solidFill>
                  <a:srgbClr val="0A0A0A"/>
                </a:solidFill>
                <a:latin typeface="Google Sans"/>
              </a:rPr>
              <a:t>Komunikasi</a:t>
            </a:r>
            <a:r>
              <a:rPr lang="en-US" altLang="en-US" sz="2200" b="1" dirty="0">
                <a:solidFill>
                  <a:srgbClr val="0A0A0A"/>
                </a:solidFill>
                <a:latin typeface="Google Sans"/>
              </a:rPr>
              <a:t>: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 Cara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individu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dalam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berkomunikasi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, yang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mencakup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kata-kata, nada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suara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, dan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bagaimana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ide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disampaikan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.</a:t>
            </a:r>
          </a:p>
          <a:p>
            <a:pPr marL="342900" lvl="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200" b="1" dirty="0">
                <a:solidFill>
                  <a:srgbClr val="0A0A0A"/>
                </a:solidFill>
                <a:latin typeface="Google Sans"/>
              </a:rPr>
              <a:t>Dialog yang </a:t>
            </a:r>
            <a:r>
              <a:rPr lang="en-US" altLang="en-US" sz="2200" b="1" dirty="0" err="1">
                <a:solidFill>
                  <a:srgbClr val="0A0A0A"/>
                </a:solidFill>
                <a:latin typeface="Google Sans"/>
              </a:rPr>
              <a:t>Menghormati</a:t>
            </a:r>
            <a:r>
              <a:rPr lang="en-US" altLang="en-US" sz="2200" b="1" dirty="0">
                <a:solidFill>
                  <a:srgbClr val="0A0A0A"/>
                </a:solidFill>
                <a:latin typeface="Google Sans"/>
              </a:rPr>
              <a:t>: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 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Berkomunikasi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dengan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cara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yang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menghargai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setiap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anggota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tim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,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bahkan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saat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terjadi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perbedaan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pendapat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.</a:t>
            </a:r>
          </a:p>
          <a:p>
            <a:pPr marL="342900" lvl="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200" b="1" dirty="0" err="1">
                <a:solidFill>
                  <a:srgbClr val="0A0A0A"/>
                </a:solidFill>
                <a:latin typeface="Google Sans"/>
              </a:rPr>
              <a:t>Keterbukaan</a:t>
            </a:r>
            <a:r>
              <a:rPr lang="en-US" altLang="en-US" sz="2200" b="1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200" b="1" dirty="0" err="1">
                <a:solidFill>
                  <a:srgbClr val="0A0A0A"/>
                </a:solidFill>
                <a:latin typeface="Google Sans"/>
              </a:rPr>
              <a:t>untuk</a:t>
            </a:r>
            <a:r>
              <a:rPr lang="en-US" altLang="en-US" sz="2200" b="1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200" b="1" dirty="0" err="1">
                <a:solidFill>
                  <a:srgbClr val="0A0A0A"/>
                </a:solidFill>
                <a:latin typeface="Google Sans"/>
              </a:rPr>
              <a:t>Diskusi</a:t>
            </a:r>
            <a:r>
              <a:rPr lang="en-US" altLang="en-US" sz="2200" b="1" dirty="0">
                <a:solidFill>
                  <a:srgbClr val="0A0A0A"/>
                </a:solidFill>
                <a:latin typeface="Google Sans"/>
              </a:rPr>
              <a:t>: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 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Menciptakan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lingkungan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yang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aman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untuk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berbagi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ide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secara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terbuka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tanpa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rasa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takut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dihakimi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.</a:t>
            </a:r>
          </a:p>
          <a:p>
            <a:pPr marL="342900" lvl="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200" b="1" dirty="0" err="1">
                <a:solidFill>
                  <a:srgbClr val="0A0A0A"/>
                </a:solidFill>
                <a:latin typeface="Google Sans"/>
              </a:rPr>
              <a:t>Umpan</a:t>
            </a:r>
            <a:r>
              <a:rPr lang="en-US" altLang="en-US" sz="2200" b="1" dirty="0">
                <a:solidFill>
                  <a:srgbClr val="0A0A0A"/>
                </a:solidFill>
                <a:latin typeface="Google Sans"/>
              </a:rPr>
              <a:t> Balik </a:t>
            </a:r>
            <a:r>
              <a:rPr lang="en-US" altLang="en-US" sz="2200" b="1" dirty="0" err="1">
                <a:solidFill>
                  <a:srgbClr val="0A0A0A"/>
                </a:solidFill>
                <a:latin typeface="Google Sans"/>
              </a:rPr>
              <a:t>Konstruktif</a:t>
            </a:r>
            <a:r>
              <a:rPr lang="en-US" altLang="en-US" sz="2200" b="1" dirty="0">
                <a:solidFill>
                  <a:srgbClr val="0A0A0A"/>
                </a:solidFill>
                <a:latin typeface="Google Sans"/>
              </a:rPr>
              <a:t>: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 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Memberikan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tanggapan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yang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membangun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untuk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membantu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rekan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tim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Google Sans"/>
              </a:rPr>
              <a:t>berkembang</a:t>
            </a:r>
            <a:r>
              <a:rPr lang="en-US" altLang="en-US" sz="2200" dirty="0">
                <a:solidFill>
                  <a:srgbClr val="0A0A0A"/>
                </a:solidFill>
                <a:latin typeface="Google Sans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749382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92561" y="195942"/>
            <a:ext cx="572028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3600" b="1">
                <a:solidFill>
                  <a:srgbClr val="1E3C78"/>
                </a:solidFill>
              </a:defRPr>
            </a:pPr>
            <a:r>
              <a:rPr lang="en-US" dirty="0"/>
              <a:t>Jenis </a:t>
            </a:r>
            <a:r>
              <a:rPr lang="en-US" dirty="0" err="1"/>
              <a:t>Komunikasi</a:t>
            </a:r>
            <a:r>
              <a:rPr lang="en-US" dirty="0"/>
              <a:t> Antar Tim 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731520" y="1463040"/>
            <a:ext cx="8042366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dirty="0">
                <a:solidFill>
                  <a:srgbClr val="0A0A0A"/>
                </a:solidFill>
                <a:latin typeface="+mj-lt"/>
              </a:rPr>
              <a:t>1. </a:t>
            </a:r>
            <a:r>
              <a:rPr lang="en-US" altLang="en-US" sz="2200" b="1" dirty="0" err="1">
                <a:solidFill>
                  <a:srgbClr val="0A0A0A"/>
                </a:solidFill>
                <a:latin typeface="+mj-lt"/>
              </a:rPr>
              <a:t>Komunikasi</a:t>
            </a:r>
            <a:r>
              <a:rPr lang="en-US" altLang="en-US" sz="2200" b="1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b="1" dirty="0" err="1">
                <a:solidFill>
                  <a:srgbClr val="0A0A0A"/>
                </a:solidFill>
                <a:latin typeface="+mj-lt"/>
              </a:rPr>
              <a:t>Vertikal</a:t>
            </a:r>
            <a:endParaRPr lang="en-US" altLang="en-US" sz="2200" dirty="0">
              <a:latin typeface="+mj-lt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dirty="0" err="1">
                <a:solidFill>
                  <a:srgbClr val="0A0A0A"/>
                </a:solidFill>
                <a:latin typeface="+mj-lt"/>
              </a:rPr>
              <a:t>Definisi</a:t>
            </a:r>
            <a:r>
              <a:rPr lang="en-US" altLang="en-US" sz="2200" b="1" dirty="0">
                <a:solidFill>
                  <a:srgbClr val="0A0A0A"/>
                </a:solidFill>
                <a:latin typeface="+mj-lt"/>
              </a:rPr>
              <a:t>: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 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Aliran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informasi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ke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atas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atau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ke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bawah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dalam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struktur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organisasi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hierarkis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. 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dirty="0" err="1">
                <a:solidFill>
                  <a:srgbClr val="0A0A0A"/>
                </a:solidFill>
                <a:latin typeface="+mj-lt"/>
              </a:rPr>
              <a:t>Contoh</a:t>
            </a:r>
            <a:r>
              <a:rPr lang="en-US" altLang="en-US" sz="2200" b="1" dirty="0">
                <a:solidFill>
                  <a:srgbClr val="0A0A0A"/>
                </a:solidFill>
                <a:latin typeface="+mj-lt"/>
              </a:rPr>
              <a:t>:</a:t>
            </a:r>
          </a:p>
          <a:p>
            <a:pPr marL="342900" lvl="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Seorang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manajer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memberikan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instruksi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kepada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stafnya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(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komunikasi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ke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bawah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). </a:t>
            </a:r>
          </a:p>
          <a:p>
            <a:pPr marL="342900" lvl="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Seorang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bawahan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memberikan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laporan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kepada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atasannya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(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komunikasi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ke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atas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). 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dirty="0">
                <a:solidFill>
                  <a:srgbClr val="0A0A0A"/>
                </a:solidFill>
                <a:latin typeface="+mj-lt"/>
              </a:rPr>
              <a:t>Tujuan: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 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Memastikan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instruksi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dipahami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dan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dilaksanakan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,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serta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memberikan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informasi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dan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umpan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balik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kepada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manajemen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200" dirty="0">
              <a:solidFill>
                <a:srgbClr val="0A0A0A"/>
              </a:solidFill>
              <a:latin typeface="+mj-lt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200" dirty="0">
              <a:solidFill>
                <a:srgbClr val="0A0A0A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3536FB-ABC5-769F-F76B-9CF1F50250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74B1D24-6E8C-1E23-591E-30064FE50EB4}"/>
              </a:ext>
            </a:extLst>
          </p:cNvPr>
          <p:cNvSpPr txBox="1"/>
          <p:nvPr/>
        </p:nvSpPr>
        <p:spPr>
          <a:xfrm>
            <a:off x="1892561" y="195942"/>
            <a:ext cx="572028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3600" b="1">
                <a:solidFill>
                  <a:srgbClr val="1E3C78"/>
                </a:solidFill>
              </a:defRPr>
            </a:pPr>
            <a:r>
              <a:rPr lang="en-US" dirty="0"/>
              <a:t>Jenis </a:t>
            </a:r>
            <a:r>
              <a:rPr lang="en-US" dirty="0" err="1"/>
              <a:t>Komunikasi</a:t>
            </a:r>
            <a:r>
              <a:rPr lang="en-US" dirty="0"/>
              <a:t> Antar Tim </a:t>
            </a:r>
            <a:endParaRPr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C6449F4-E861-E3AB-5D5A-70EF5D506D8D}"/>
              </a:ext>
            </a:extLst>
          </p:cNvPr>
          <p:cNvSpPr txBox="1"/>
          <p:nvPr/>
        </p:nvSpPr>
        <p:spPr>
          <a:xfrm>
            <a:off x="731520" y="1463040"/>
            <a:ext cx="8042366" cy="41857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dirty="0">
                <a:solidFill>
                  <a:srgbClr val="0A0A0A"/>
                </a:solidFill>
                <a:latin typeface="+mj-lt"/>
              </a:rPr>
              <a:t>2. </a:t>
            </a:r>
            <a:r>
              <a:rPr lang="en-US" altLang="en-US" sz="2200" b="1" dirty="0" err="1">
                <a:solidFill>
                  <a:srgbClr val="0A0A0A"/>
                </a:solidFill>
                <a:latin typeface="+mj-lt"/>
              </a:rPr>
              <a:t>Komunikasi</a:t>
            </a:r>
            <a:r>
              <a:rPr lang="en-US" altLang="en-US" sz="2200" b="1" dirty="0">
                <a:solidFill>
                  <a:srgbClr val="0A0A0A"/>
                </a:solidFill>
                <a:latin typeface="+mj-lt"/>
              </a:rPr>
              <a:t> Horizontal</a:t>
            </a:r>
            <a:endParaRPr lang="en-US" altLang="en-US" sz="2200" dirty="0">
              <a:latin typeface="+mj-lt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dirty="0" err="1">
                <a:solidFill>
                  <a:srgbClr val="0A0A0A"/>
                </a:solidFill>
                <a:latin typeface="+mj-lt"/>
              </a:rPr>
              <a:t>Definisi</a:t>
            </a:r>
            <a:r>
              <a:rPr lang="en-US" altLang="en-US" sz="2200" b="1" dirty="0">
                <a:solidFill>
                  <a:srgbClr val="0A0A0A"/>
                </a:solidFill>
                <a:latin typeface="+mj-lt"/>
              </a:rPr>
              <a:t>: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 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Komunikasi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yang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terjadi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antar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karyawan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atau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departemen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yang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memiliki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kedudukan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sejajar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atau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sederajat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dalam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organisasi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. 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dirty="0" err="1">
                <a:solidFill>
                  <a:srgbClr val="0A0A0A"/>
                </a:solidFill>
                <a:latin typeface="+mj-lt"/>
              </a:rPr>
              <a:t>Contoh</a:t>
            </a:r>
            <a:r>
              <a:rPr lang="en-US" altLang="en-US" sz="2200" b="1" dirty="0">
                <a:solidFill>
                  <a:srgbClr val="0A0A0A"/>
                </a:solidFill>
                <a:latin typeface="+mj-lt"/>
              </a:rPr>
              <a:t>:</a:t>
            </a:r>
          </a:p>
          <a:p>
            <a:pPr marL="342900" lvl="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Dua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kepala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departemen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yang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berbeda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saling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berkoordinasi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mengenai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proyek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bersama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. </a:t>
            </a:r>
          </a:p>
          <a:p>
            <a:pPr marL="342900" lvl="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Rekan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kerja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dalam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tim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yang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sama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saling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berbagi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informasi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. 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dirty="0">
                <a:solidFill>
                  <a:srgbClr val="0A0A0A"/>
                </a:solidFill>
                <a:latin typeface="+mj-lt"/>
              </a:rPr>
              <a:t>Tujuan: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 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Untuk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koordinasi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,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berbagi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informasi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, dan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memengaruhi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rekan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kerja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atau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departemen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lain pada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tingkat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yang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sama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. 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200" dirty="0">
              <a:solidFill>
                <a:srgbClr val="0A0A0A"/>
              </a:solidFill>
              <a:latin typeface="+mj-lt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rgbClr val="0A0A0A"/>
                </a:solidFill>
                <a:latin typeface="+mj-lt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59343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230778-A1A0-DBE6-C378-C3786DB4E0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C8C584E-0905-92FF-95E1-6638F3947DC4}"/>
              </a:ext>
            </a:extLst>
          </p:cNvPr>
          <p:cNvSpPr txBox="1"/>
          <p:nvPr/>
        </p:nvSpPr>
        <p:spPr>
          <a:xfrm>
            <a:off x="1892561" y="195942"/>
            <a:ext cx="572028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3600" b="1">
                <a:solidFill>
                  <a:srgbClr val="1E3C78"/>
                </a:solidFill>
              </a:defRPr>
            </a:pPr>
            <a:r>
              <a:rPr lang="en-US" dirty="0"/>
              <a:t>Jenis </a:t>
            </a:r>
            <a:r>
              <a:rPr lang="en-US" dirty="0" err="1"/>
              <a:t>Komunikasi</a:t>
            </a:r>
            <a:r>
              <a:rPr lang="en-US" dirty="0"/>
              <a:t> Antar Tim </a:t>
            </a:r>
            <a:endParaRPr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63CC65-A86B-D939-39F5-07476A9F60C7}"/>
              </a:ext>
            </a:extLst>
          </p:cNvPr>
          <p:cNvSpPr txBox="1"/>
          <p:nvPr/>
        </p:nvSpPr>
        <p:spPr>
          <a:xfrm>
            <a:off x="731520" y="1463040"/>
            <a:ext cx="8042366" cy="5201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dirty="0">
                <a:solidFill>
                  <a:srgbClr val="0A0A0A"/>
                </a:solidFill>
                <a:latin typeface="+mj-lt"/>
              </a:rPr>
              <a:t>3. </a:t>
            </a:r>
            <a:r>
              <a:rPr lang="en-US" altLang="en-US" sz="2200" b="1" dirty="0" err="1">
                <a:solidFill>
                  <a:srgbClr val="0A0A0A"/>
                </a:solidFill>
                <a:latin typeface="+mj-lt"/>
              </a:rPr>
              <a:t>Komunikasi</a:t>
            </a:r>
            <a:r>
              <a:rPr lang="en-US" altLang="en-US" sz="2200" b="1" dirty="0">
                <a:solidFill>
                  <a:srgbClr val="0A0A0A"/>
                </a:solidFill>
                <a:latin typeface="+mj-lt"/>
              </a:rPr>
              <a:t> Diagonal</a:t>
            </a:r>
            <a:endParaRPr lang="en-US" altLang="en-US" sz="2200" dirty="0">
              <a:latin typeface="+mj-lt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dirty="0" err="1">
                <a:solidFill>
                  <a:srgbClr val="0A0A0A"/>
                </a:solidFill>
                <a:latin typeface="+mj-lt"/>
              </a:rPr>
              <a:t>Definisi</a:t>
            </a:r>
            <a:r>
              <a:rPr lang="en-US" altLang="en-US" sz="2200" b="1" dirty="0">
                <a:solidFill>
                  <a:srgbClr val="0A0A0A"/>
                </a:solidFill>
                <a:latin typeface="+mj-lt"/>
              </a:rPr>
              <a:t>: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 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Komunikasi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yang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terjadi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antara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individu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atau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kelompok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dari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departemen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dan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tingkatan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yang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berbeda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sekaligus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. 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dirty="0" err="1">
                <a:solidFill>
                  <a:srgbClr val="0A0A0A"/>
                </a:solidFill>
                <a:latin typeface="+mj-lt"/>
              </a:rPr>
              <a:t>Contoh</a:t>
            </a:r>
            <a:r>
              <a:rPr lang="en-US" altLang="en-US" sz="2200" b="1" dirty="0">
                <a:solidFill>
                  <a:srgbClr val="0A0A0A"/>
                </a:solidFill>
                <a:latin typeface="+mj-lt"/>
              </a:rPr>
              <a:t>:</a:t>
            </a:r>
          </a:p>
          <a:p>
            <a:pPr marL="342900" lvl="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Seorang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manajer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dari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departemen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pemasaran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berkomunikasi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langsung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dengan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seorang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pengembang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dari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departemen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IT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mengenai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suatu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proyek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. </a:t>
            </a:r>
          </a:p>
          <a:p>
            <a:pPr marL="342900" lvl="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Seorang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pengawas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meminta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laporan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langsung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dari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tenaga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penjualan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tanpa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melalui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kepala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departemen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pemasaran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terlebih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dahulu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. 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dirty="0">
                <a:solidFill>
                  <a:srgbClr val="0A0A0A"/>
                </a:solidFill>
                <a:latin typeface="+mj-lt"/>
              </a:rPr>
              <a:t>Tujuan: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 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Mempercepat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aliran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informasi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dalam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situasi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yang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membutuhkan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respons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cepat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dan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sering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terjadi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pada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organisasi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yang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lebih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 </a:t>
            </a:r>
            <a:r>
              <a:rPr lang="en-US" altLang="en-US" sz="2200" dirty="0" err="1">
                <a:solidFill>
                  <a:srgbClr val="0A0A0A"/>
                </a:solidFill>
                <a:latin typeface="+mj-lt"/>
              </a:rPr>
              <a:t>besar</a:t>
            </a:r>
            <a:r>
              <a:rPr lang="en-US" altLang="en-US" sz="2200" dirty="0">
                <a:solidFill>
                  <a:srgbClr val="0A0A0A"/>
                </a:solidFill>
                <a:latin typeface="+mj-lt"/>
              </a:rPr>
              <a:t>. 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200" dirty="0">
              <a:solidFill>
                <a:srgbClr val="0A0A0A"/>
              </a:solidFill>
              <a:latin typeface="+mj-lt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dirty="0">
                <a:solidFill>
                  <a:srgbClr val="0A0A0A"/>
                </a:solidFill>
                <a:latin typeface="+mj-lt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7601875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D72DB2-C3CF-6804-C766-2819186F65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B08CB5-42D8-EA5C-53DC-B76530F72AFF}"/>
              </a:ext>
            </a:extLst>
          </p:cNvPr>
          <p:cNvSpPr txBox="1"/>
          <p:nvPr/>
        </p:nvSpPr>
        <p:spPr>
          <a:xfrm>
            <a:off x="640080" y="0"/>
            <a:ext cx="78725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Ciri </a:t>
            </a:r>
            <a:r>
              <a:rPr lang="en-US" sz="3600" b="1" dirty="0" err="1"/>
              <a:t>Komunikasi</a:t>
            </a:r>
            <a:r>
              <a:rPr lang="en-US" sz="3600" b="1" dirty="0"/>
              <a:t> </a:t>
            </a:r>
            <a:r>
              <a:rPr lang="en-US" sz="3600" b="1" dirty="0" err="1"/>
              <a:t>dalam</a:t>
            </a:r>
            <a:r>
              <a:rPr lang="en-US" sz="3600" b="1" dirty="0"/>
              <a:t> Tim yang </a:t>
            </a:r>
            <a:r>
              <a:rPr lang="en-US" sz="3600" b="1" dirty="0" err="1"/>
              <a:t>Efektif</a:t>
            </a:r>
            <a:r>
              <a:rPr lang="en-US" sz="3600" b="1" dirty="0"/>
              <a:t> </a:t>
            </a:r>
            <a:endParaRPr sz="36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1140EFD-1DBC-4CE6-CE32-37EF3BDCAE77}"/>
              </a:ext>
            </a:extLst>
          </p:cNvPr>
          <p:cNvSpPr txBox="1"/>
          <p:nvPr/>
        </p:nvSpPr>
        <p:spPr>
          <a:xfrm>
            <a:off x="163287" y="729343"/>
            <a:ext cx="8610600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Komunikasi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terbuka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 dan dua </a:t>
            </a: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arah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: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 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Anggota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tim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merasa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nyaman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untuk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berbagi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ide,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pendapat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, dan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informasi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secara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jujur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tanpa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takut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dihakimi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. Ini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menciptakan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dialog yang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transparan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dan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membangun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kepercayaan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.</a:t>
            </a:r>
          </a:p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Mendengarkan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secara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aktif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: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 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Anggota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tim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tidak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hanya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mendengar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untuk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menjawab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,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tetapi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berusaha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memahami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sepenuhnya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pesan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yang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disampaikan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,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termasuk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pesan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tersirat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.</a:t>
            </a:r>
          </a:p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Saling </a:t>
            </a: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percaya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 dan </a:t>
            </a: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mendukung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: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 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Terjadi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rasa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saling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percaya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dan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dukungan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di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antara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anggota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tim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, yang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menjadi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dasar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untuk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kolaborasi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yang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kuat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.</a:t>
            </a:r>
          </a:p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Tujuan yang </a:t>
            </a: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jelas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: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 Tim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memiliki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visi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dan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misi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yang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jelas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sehingga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setiap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anggota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memahami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peran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dan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tanggung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jawab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mereka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untuk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mencapai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tujuan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bersama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.</a:t>
            </a:r>
          </a:p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Menghargai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 dan </a:t>
            </a: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menghormati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: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 Ada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sikap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saling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menghargai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perbedaan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pendapat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,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keyakinan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, dan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latar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belakang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antar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anggota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tim.</a:t>
            </a:r>
            <a:endParaRPr lang="en-US" altLang="en-US" sz="2000" dirty="0">
              <a:solidFill>
                <a:srgbClr val="0A0A0A"/>
              </a:solidFill>
              <a:latin typeface="Google Sans"/>
            </a:endParaRPr>
          </a:p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Kemampuan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mengelola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konflik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: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 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Konflik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diselesaikan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secara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adil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dan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konstruktif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,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dengan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fokus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mencari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solusi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yang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menguntungkan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semua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pihak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,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bukan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dengan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saling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menyalahkan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.</a:t>
            </a:r>
          </a:p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Memberikan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 </a:t>
            </a:r>
            <a:r>
              <a:rPr lang="en-US" altLang="en-US" sz="2000" b="1" i="1" dirty="0">
                <a:solidFill>
                  <a:srgbClr val="0A0A0A"/>
                </a:solidFill>
                <a:latin typeface="Google Sans"/>
              </a:rPr>
              <a:t>feedback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 rutin: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 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Anggota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tim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saling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memberikan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umpan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balik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yang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konstruktif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untuk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membantu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pengembangan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masing-masing.</a:t>
            </a:r>
          </a:p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Fleksibel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 dan </a:t>
            </a:r>
            <a:r>
              <a:rPr lang="en-US" altLang="en-US" sz="2000" b="1" dirty="0" err="1">
                <a:solidFill>
                  <a:srgbClr val="0A0A0A"/>
                </a:solidFill>
                <a:latin typeface="Google Sans"/>
              </a:rPr>
              <a:t>adaptif</a:t>
            </a:r>
            <a:r>
              <a:rPr lang="en-US" altLang="en-US" sz="2000" b="1" dirty="0">
                <a:solidFill>
                  <a:srgbClr val="0A0A0A"/>
                </a:solidFill>
                <a:latin typeface="Google Sans"/>
              </a:rPr>
              <a:t>: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 Tim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terbuka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terhadap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ide-ide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baru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dan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perubahan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yang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mungkin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terjadi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,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serta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bersedia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beradaptasi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untuk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mencapai</a:t>
            </a: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000" dirty="0" err="1">
                <a:solidFill>
                  <a:srgbClr val="0A0A0A"/>
                </a:solidFill>
                <a:latin typeface="Google Sans"/>
              </a:rPr>
              <a:t>tujuan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30016240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123</TotalTime>
  <Words>1093</Words>
  <Application>Microsoft Office PowerPoint</Application>
  <PresentationFormat>On-screen Show (4:3)</PresentationFormat>
  <Paragraphs>110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Google Sans</vt:lpstr>
      <vt:lpstr>Times New Roman</vt:lpstr>
      <vt:lpstr>Tw Cen MT</vt:lpstr>
      <vt:lpstr>Droplet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Asus Vivobook</cp:lastModifiedBy>
  <cp:revision>4</cp:revision>
  <dcterms:created xsi:type="dcterms:W3CDTF">2013-01-27T09:14:16Z</dcterms:created>
  <dcterms:modified xsi:type="dcterms:W3CDTF">2025-11-19T00:56:42Z</dcterms:modified>
  <cp:category/>
</cp:coreProperties>
</file>