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4" r:id="rId1"/>
  </p:sldMasterIdLst>
  <p:notesMasterIdLst>
    <p:notesMasterId r:id="rId36"/>
  </p:notesMasterIdLst>
  <p:sldIdLst>
    <p:sldId id="284" r:id="rId2"/>
    <p:sldId id="285" r:id="rId3"/>
    <p:sldId id="286" r:id="rId4"/>
    <p:sldId id="287" r:id="rId5"/>
    <p:sldId id="288" r:id="rId6"/>
    <p:sldId id="289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92" r:id="rId23"/>
    <p:sldId id="294" r:id="rId24"/>
    <p:sldId id="272" r:id="rId25"/>
    <p:sldId id="273" r:id="rId26"/>
    <p:sldId id="274" r:id="rId27"/>
    <p:sldId id="275" r:id="rId28"/>
    <p:sldId id="277" r:id="rId29"/>
    <p:sldId id="278" r:id="rId30"/>
    <p:sldId id="279" r:id="rId31"/>
    <p:sldId id="280" r:id="rId32"/>
    <p:sldId id="281" r:id="rId33"/>
    <p:sldId id="282" r:id="rId34"/>
    <p:sldId id="283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6C0AA3-0871-486C-A991-F4CB726A4A74}" type="doc">
      <dgm:prSet loTypeId="urn:microsoft.com/office/officeart/2005/8/layout/hierarchy2" loCatId="hierarchy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0D124ED8-872E-478E-BB2A-760950A6788A}">
      <dgm:prSet phldrT="[Text]"/>
      <dgm:spPr/>
      <dgm:t>
        <a:bodyPr/>
        <a:lstStyle/>
        <a:p>
          <a:r>
            <a:rPr lang="id-ID" dirty="0"/>
            <a:t>Bentuk Buku Besar</a:t>
          </a:r>
          <a:endParaRPr lang="en-US" dirty="0"/>
        </a:p>
      </dgm:t>
    </dgm:pt>
    <dgm:pt modelId="{8A49DE34-96F5-4125-9917-8040C1D0CC21}" type="parTrans" cxnId="{6F2B7648-CCA1-4021-93F8-78A9663803B5}">
      <dgm:prSet/>
      <dgm:spPr/>
      <dgm:t>
        <a:bodyPr/>
        <a:lstStyle/>
        <a:p>
          <a:endParaRPr lang="en-US"/>
        </a:p>
      </dgm:t>
    </dgm:pt>
    <dgm:pt modelId="{C14AF398-D6B1-4D1D-B28E-568F69F432A5}" type="sibTrans" cxnId="{6F2B7648-CCA1-4021-93F8-78A9663803B5}">
      <dgm:prSet/>
      <dgm:spPr/>
      <dgm:t>
        <a:bodyPr/>
        <a:lstStyle/>
        <a:p>
          <a:endParaRPr lang="en-US"/>
        </a:p>
      </dgm:t>
    </dgm:pt>
    <dgm:pt modelId="{0240402B-ECF4-40DD-816B-573438ACD4D3}">
      <dgm:prSet phldrT="[Text]"/>
      <dgm:spPr/>
      <dgm:t>
        <a:bodyPr/>
        <a:lstStyle/>
        <a:p>
          <a:r>
            <a:rPr lang="id-ID" dirty="0"/>
            <a:t>Bentuk T</a:t>
          </a:r>
          <a:endParaRPr lang="en-US" dirty="0"/>
        </a:p>
      </dgm:t>
    </dgm:pt>
    <dgm:pt modelId="{B045CC2E-8372-4E7F-9883-568C0A615617}" type="parTrans" cxnId="{F6B3C14F-506E-49C8-BEAE-AE9C8AECB60E}">
      <dgm:prSet/>
      <dgm:spPr/>
      <dgm:t>
        <a:bodyPr/>
        <a:lstStyle/>
        <a:p>
          <a:endParaRPr lang="en-US"/>
        </a:p>
      </dgm:t>
    </dgm:pt>
    <dgm:pt modelId="{29FA3EAD-B41D-40E6-8F4B-829ADA54A990}" type="sibTrans" cxnId="{F6B3C14F-506E-49C8-BEAE-AE9C8AECB60E}">
      <dgm:prSet/>
      <dgm:spPr/>
      <dgm:t>
        <a:bodyPr/>
        <a:lstStyle/>
        <a:p>
          <a:endParaRPr lang="en-US"/>
        </a:p>
      </dgm:t>
    </dgm:pt>
    <dgm:pt modelId="{264A169B-1008-43C6-9EB7-D13A06EFFD12}">
      <dgm:prSet phldrT="[Text]"/>
      <dgm:spPr/>
      <dgm:t>
        <a:bodyPr/>
        <a:lstStyle/>
        <a:p>
          <a:r>
            <a:rPr lang="id-ID" dirty="0"/>
            <a:t>Bentuk Skonto</a:t>
          </a:r>
          <a:endParaRPr lang="en-US" dirty="0"/>
        </a:p>
      </dgm:t>
    </dgm:pt>
    <dgm:pt modelId="{B59B8A01-E72F-4F40-BFA0-27D5BA86B062}" type="parTrans" cxnId="{8EAFA831-5BED-4655-A76C-0E39763397A6}">
      <dgm:prSet/>
      <dgm:spPr/>
      <dgm:t>
        <a:bodyPr/>
        <a:lstStyle/>
        <a:p>
          <a:endParaRPr lang="en-US"/>
        </a:p>
      </dgm:t>
    </dgm:pt>
    <dgm:pt modelId="{D35E6547-5664-4198-B8E6-D23BBCF80DA0}" type="sibTrans" cxnId="{8EAFA831-5BED-4655-A76C-0E39763397A6}">
      <dgm:prSet/>
      <dgm:spPr/>
      <dgm:t>
        <a:bodyPr/>
        <a:lstStyle/>
        <a:p>
          <a:endParaRPr lang="en-US"/>
        </a:p>
      </dgm:t>
    </dgm:pt>
    <dgm:pt modelId="{0AD3E513-7A68-49FB-8F85-E998602FBCE8}">
      <dgm:prSet phldrT="[Text]"/>
      <dgm:spPr/>
      <dgm:t>
        <a:bodyPr/>
        <a:lstStyle/>
        <a:p>
          <a:r>
            <a:rPr lang="id-ID" dirty="0"/>
            <a:t>Bentuk Strafel</a:t>
          </a:r>
          <a:endParaRPr lang="en-US" dirty="0"/>
        </a:p>
      </dgm:t>
    </dgm:pt>
    <dgm:pt modelId="{0433D9B0-55D5-448B-A0EA-6D4CC0097E80}" type="parTrans" cxnId="{73AF1158-5A9C-4665-B9C6-F5BD65A3FCD9}">
      <dgm:prSet/>
      <dgm:spPr/>
      <dgm:t>
        <a:bodyPr/>
        <a:lstStyle/>
        <a:p>
          <a:endParaRPr lang="en-US"/>
        </a:p>
      </dgm:t>
    </dgm:pt>
    <dgm:pt modelId="{3D72DE81-DDF1-4ADC-9305-E95DB034A8AE}" type="sibTrans" cxnId="{73AF1158-5A9C-4665-B9C6-F5BD65A3FCD9}">
      <dgm:prSet/>
      <dgm:spPr/>
      <dgm:t>
        <a:bodyPr/>
        <a:lstStyle/>
        <a:p>
          <a:endParaRPr lang="en-US"/>
        </a:p>
      </dgm:t>
    </dgm:pt>
    <dgm:pt modelId="{71B77795-CB4B-446D-8B12-62D31D497D02}">
      <dgm:prSet phldrT="[Text]"/>
      <dgm:spPr/>
      <dgm:t>
        <a:bodyPr/>
        <a:lstStyle/>
        <a:p>
          <a:r>
            <a:rPr lang="id-ID" dirty="0"/>
            <a:t>3 Kolom</a:t>
          </a:r>
          <a:endParaRPr lang="en-US" dirty="0"/>
        </a:p>
      </dgm:t>
    </dgm:pt>
    <dgm:pt modelId="{4749F9AE-5F7E-4B79-9E58-08967EA35AEC}" type="parTrans" cxnId="{B84090AD-0580-4F48-80F0-6043AC9F540B}">
      <dgm:prSet/>
      <dgm:spPr/>
      <dgm:t>
        <a:bodyPr/>
        <a:lstStyle/>
        <a:p>
          <a:endParaRPr lang="en-US"/>
        </a:p>
      </dgm:t>
    </dgm:pt>
    <dgm:pt modelId="{932EAC20-8611-4242-BE29-75FEF0EB1926}" type="sibTrans" cxnId="{B84090AD-0580-4F48-80F0-6043AC9F540B}">
      <dgm:prSet/>
      <dgm:spPr/>
      <dgm:t>
        <a:bodyPr/>
        <a:lstStyle/>
        <a:p>
          <a:endParaRPr lang="en-US"/>
        </a:p>
      </dgm:t>
    </dgm:pt>
    <dgm:pt modelId="{993D675B-1729-49F1-A722-8198526149E8}">
      <dgm:prSet phldrT="[Text]"/>
      <dgm:spPr/>
      <dgm:t>
        <a:bodyPr/>
        <a:lstStyle/>
        <a:p>
          <a:r>
            <a:rPr lang="id-ID" dirty="0"/>
            <a:t>4 Kolom</a:t>
          </a:r>
          <a:endParaRPr lang="en-US" dirty="0"/>
        </a:p>
      </dgm:t>
    </dgm:pt>
    <dgm:pt modelId="{3F13BBA8-2CC2-4988-B7B3-9A9C0C6770C0}" type="parTrans" cxnId="{D7F96A9D-BB8B-4F3E-958A-85AA11C2F5CB}">
      <dgm:prSet/>
      <dgm:spPr/>
      <dgm:t>
        <a:bodyPr/>
        <a:lstStyle/>
        <a:p>
          <a:endParaRPr lang="en-US"/>
        </a:p>
      </dgm:t>
    </dgm:pt>
    <dgm:pt modelId="{CE4D9BF6-358E-4FC1-A0DB-C3C4E9316C7C}" type="sibTrans" cxnId="{D7F96A9D-BB8B-4F3E-958A-85AA11C2F5CB}">
      <dgm:prSet/>
      <dgm:spPr/>
      <dgm:t>
        <a:bodyPr/>
        <a:lstStyle/>
        <a:p>
          <a:endParaRPr lang="en-US"/>
        </a:p>
      </dgm:t>
    </dgm:pt>
    <dgm:pt modelId="{F528647B-E918-439E-8DC1-E316E336442D}" type="pres">
      <dgm:prSet presAssocID="{EE6C0AA3-0871-486C-A991-F4CB726A4A74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6113B24A-D13A-4822-85DA-5C9A29D950FF}" type="pres">
      <dgm:prSet presAssocID="{0D124ED8-872E-478E-BB2A-760950A6788A}" presName="root1" presStyleCnt="0"/>
      <dgm:spPr/>
    </dgm:pt>
    <dgm:pt modelId="{AB88A9CA-2BF7-4959-8F06-080C3A6F06FA}" type="pres">
      <dgm:prSet presAssocID="{0D124ED8-872E-478E-BB2A-760950A6788A}" presName="LevelOneTextNode" presStyleLbl="node0" presStyleIdx="0" presStyleCnt="1">
        <dgm:presLayoutVars>
          <dgm:chPref val="3"/>
        </dgm:presLayoutVars>
      </dgm:prSet>
      <dgm:spPr/>
    </dgm:pt>
    <dgm:pt modelId="{8060E41B-4413-442C-923E-67DCC9C31603}" type="pres">
      <dgm:prSet presAssocID="{0D124ED8-872E-478E-BB2A-760950A6788A}" presName="level2hierChild" presStyleCnt="0"/>
      <dgm:spPr/>
    </dgm:pt>
    <dgm:pt modelId="{CCBD863D-DD6B-4F52-A7C7-F0DC2B0E3A6C}" type="pres">
      <dgm:prSet presAssocID="{B045CC2E-8372-4E7F-9883-568C0A615617}" presName="conn2-1" presStyleLbl="parChTrans1D2" presStyleIdx="0" presStyleCnt="3"/>
      <dgm:spPr/>
    </dgm:pt>
    <dgm:pt modelId="{DED9B606-04C1-4EDB-A479-9C0BA155AEF0}" type="pres">
      <dgm:prSet presAssocID="{B045CC2E-8372-4E7F-9883-568C0A615617}" presName="connTx" presStyleLbl="parChTrans1D2" presStyleIdx="0" presStyleCnt="3"/>
      <dgm:spPr/>
    </dgm:pt>
    <dgm:pt modelId="{CF998A78-2549-4072-AFF9-F5ED982FACA3}" type="pres">
      <dgm:prSet presAssocID="{0240402B-ECF4-40DD-816B-573438ACD4D3}" presName="root2" presStyleCnt="0"/>
      <dgm:spPr/>
    </dgm:pt>
    <dgm:pt modelId="{2487C0A6-5A50-41B1-B95C-79871DDEC213}" type="pres">
      <dgm:prSet presAssocID="{0240402B-ECF4-40DD-816B-573438ACD4D3}" presName="LevelTwoTextNode" presStyleLbl="node2" presStyleIdx="0" presStyleCnt="3">
        <dgm:presLayoutVars>
          <dgm:chPref val="3"/>
        </dgm:presLayoutVars>
      </dgm:prSet>
      <dgm:spPr/>
    </dgm:pt>
    <dgm:pt modelId="{C076175D-2219-4922-B4D3-FDA4CA6A8022}" type="pres">
      <dgm:prSet presAssocID="{0240402B-ECF4-40DD-816B-573438ACD4D3}" presName="level3hierChild" presStyleCnt="0"/>
      <dgm:spPr/>
    </dgm:pt>
    <dgm:pt modelId="{C923FFF0-FE41-4E9A-BA94-2AB51C43F012}" type="pres">
      <dgm:prSet presAssocID="{B59B8A01-E72F-4F40-BFA0-27D5BA86B062}" presName="conn2-1" presStyleLbl="parChTrans1D2" presStyleIdx="1" presStyleCnt="3"/>
      <dgm:spPr/>
    </dgm:pt>
    <dgm:pt modelId="{8718F588-6D79-41C8-890E-DD8269ED69A1}" type="pres">
      <dgm:prSet presAssocID="{B59B8A01-E72F-4F40-BFA0-27D5BA86B062}" presName="connTx" presStyleLbl="parChTrans1D2" presStyleIdx="1" presStyleCnt="3"/>
      <dgm:spPr/>
    </dgm:pt>
    <dgm:pt modelId="{C2A2EE2D-B506-4470-921F-A44C92E0265A}" type="pres">
      <dgm:prSet presAssocID="{264A169B-1008-43C6-9EB7-D13A06EFFD12}" presName="root2" presStyleCnt="0"/>
      <dgm:spPr/>
    </dgm:pt>
    <dgm:pt modelId="{5DE32CFD-040A-4CE4-8803-E4A4FC3E6297}" type="pres">
      <dgm:prSet presAssocID="{264A169B-1008-43C6-9EB7-D13A06EFFD12}" presName="LevelTwoTextNode" presStyleLbl="node2" presStyleIdx="1" presStyleCnt="3">
        <dgm:presLayoutVars>
          <dgm:chPref val="3"/>
        </dgm:presLayoutVars>
      </dgm:prSet>
      <dgm:spPr/>
    </dgm:pt>
    <dgm:pt modelId="{CE1A9A7F-06AC-4E9B-906E-0C62E363F936}" type="pres">
      <dgm:prSet presAssocID="{264A169B-1008-43C6-9EB7-D13A06EFFD12}" presName="level3hierChild" presStyleCnt="0"/>
      <dgm:spPr/>
    </dgm:pt>
    <dgm:pt modelId="{D3F02197-6BF6-4765-B7C8-97DAB6D88D3B}" type="pres">
      <dgm:prSet presAssocID="{0433D9B0-55D5-448B-A0EA-6D4CC0097E80}" presName="conn2-1" presStyleLbl="parChTrans1D2" presStyleIdx="2" presStyleCnt="3"/>
      <dgm:spPr/>
    </dgm:pt>
    <dgm:pt modelId="{522BB96F-7368-4B08-92B5-11B1F32FEF0E}" type="pres">
      <dgm:prSet presAssocID="{0433D9B0-55D5-448B-A0EA-6D4CC0097E80}" presName="connTx" presStyleLbl="parChTrans1D2" presStyleIdx="2" presStyleCnt="3"/>
      <dgm:spPr/>
    </dgm:pt>
    <dgm:pt modelId="{4774FCE5-AE3C-4D53-B0E6-71EA40123ACB}" type="pres">
      <dgm:prSet presAssocID="{0AD3E513-7A68-49FB-8F85-E998602FBCE8}" presName="root2" presStyleCnt="0"/>
      <dgm:spPr/>
    </dgm:pt>
    <dgm:pt modelId="{763499CB-C476-4EE3-81FB-BB5FCEFE5C88}" type="pres">
      <dgm:prSet presAssocID="{0AD3E513-7A68-49FB-8F85-E998602FBCE8}" presName="LevelTwoTextNode" presStyleLbl="node2" presStyleIdx="2" presStyleCnt="3">
        <dgm:presLayoutVars>
          <dgm:chPref val="3"/>
        </dgm:presLayoutVars>
      </dgm:prSet>
      <dgm:spPr/>
    </dgm:pt>
    <dgm:pt modelId="{5357DFCC-8D30-499B-9F3C-10F00411C019}" type="pres">
      <dgm:prSet presAssocID="{0AD3E513-7A68-49FB-8F85-E998602FBCE8}" presName="level3hierChild" presStyleCnt="0"/>
      <dgm:spPr/>
    </dgm:pt>
    <dgm:pt modelId="{7C12A015-41B9-4856-BCF9-6F5FE6CD23CD}" type="pres">
      <dgm:prSet presAssocID="{4749F9AE-5F7E-4B79-9E58-08967EA35AEC}" presName="conn2-1" presStyleLbl="parChTrans1D3" presStyleIdx="0" presStyleCnt="2"/>
      <dgm:spPr/>
    </dgm:pt>
    <dgm:pt modelId="{D250FD01-D394-474F-9A1B-D7E60B2AE311}" type="pres">
      <dgm:prSet presAssocID="{4749F9AE-5F7E-4B79-9E58-08967EA35AEC}" presName="connTx" presStyleLbl="parChTrans1D3" presStyleIdx="0" presStyleCnt="2"/>
      <dgm:spPr/>
    </dgm:pt>
    <dgm:pt modelId="{5409DC56-2F44-426F-9A02-B72AC1B8E11F}" type="pres">
      <dgm:prSet presAssocID="{71B77795-CB4B-446D-8B12-62D31D497D02}" presName="root2" presStyleCnt="0"/>
      <dgm:spPr/>
    </dgm:pt>
    <dgm:pt modelId="{7EE68090-93F0-49FB-A4F5-E9B9FBD497E7}" type="pres">
      <dgm:prSet presAssocID="{71B77795-CB4B-446D-8B12-62D31D497D02}" presName="LevelTwoTextNode" presStyleLbl="node3" presStyleIdx="0" presStyleCnt="2">
        <dgm:presLayoutVars>
          <dgm:chPref val="3"/>
        </dgm:presLayoutVars>
      </dgm:prSet>
      <dgm:spPr/>
    </dgm:pt>
    <dgm:pt modelId="{FD3F5793-4689-453F-94EC-12EAD0B5C58C}" type="pres">
      <dgm:prSet presAssocID="{71B77795-CB4B-446D-8B12-62D31D497D02}" presName="level3hierChild" presStyleCnt="0"/>
      <dgm:spPr/>
    </dgm:pt>
    <dgm:pt modelId="{E55467B7-0801-409A-850E-63FEC4A48912}" type="pres">
      <dgm:prSet presAssocID="{3F13BBA8-2CC2-4988-B7B3-9A9C0C6770C0}" presName="conn2-1" presStyleLbl="parChTrans1D3" presStyleIdx="1" presStyleCnt="2"/>
      <dgm:spPr/>
    </dgm:pt>
    <dgm:pt modelId="{F4AB34ED-E06F-49E9-8B49-5F995A053095}" type="pres">
      <dgm:prSet presAssocID="{3F13BBA8-2CC2-4988-B7B3-9A9C0C6770C0}" presName="connTx" presStyleLbl="parChTrans1D3" presStyleIdx="1" presStyleCnt="2"/>
      <dgm:spPr/>
    </dgm:pt>
    <dgm:pt modelId="{E2A5EA37-CEC4-44A9-BAF5-D3F935A9DDAD}" type="pres">
      <dgm:prSet presAssocID="{993D675B-1729-49F1-A722-8198526149E8}" presName="root2" presStyleCnt="0"/>
      <dgm:spPr/>
    </dgm:pt>
    <dgm:pt modelId="{7BD4166C-382C-45B9-9C9C-854AA3A77376}" type="pres">
      <dgm:prSet presAssocID="{993D675B-1729-49F1-A722-8198526149E8}" presName="LevelTwoTextNode" presStyleLbl="node3" presStyleIdx="1" presStyleCnt="2">
        <dgm:presLayoutVars>
          <dgm:chPref val="3"/>
        </dgm:presLayoutVars>
      </dgm:prSet>
      <dgm:spPr/>
    </dgm:pt>
    <dgm:pt modelId="{C166F702-D7ED-469B-AE53-2BE58394E81E}" type="pres">
      <dgm:prSet presAssocID="{993D675B-1729-49F1-A722-8198526149E8}" presName="level3hierChild" presStyleCnt="0"/>
      <dgm:spPr/>
    </dgm:pt>
  </dgm:ptLst>
  <dgm:cxnLst>
    <dgm:cxn modelId="{2CC24D01-1458-4647-9255-529D46CA95F8}" type="presOf" srcId="{B59B8A01-E72F-4F40-BFA0-27D5BA86B062}" destId="{C923FFF0-FE41-4E9A-BA94-2AB51C43F012}" srcOrd="0" destOrd="0" presId="urn:microsoft.com/office/officeart/2005/8/layout/hierarchy2"/>
    <dgm:cxn modelId="{1477DA0B-29F3-42CA-A53F-F7BF61CB1F37}" type="presOf" srcId="{993D675B-1729-49F1-A722-8198526149E8}" destId="{7BD4166C-382C-45B9-9C9C-854AA3A77376}" srcOrd="0" destOrd="0" presId="urn:microsoft.com/office/officeart/2005/8/layout/hierarchy2"/>
    <dgm:cxn modelId="{1D4A0A0D-3B4F-4218-8111-C39651C59B0E}" type="presOf" srcId="{B045CC2E-8372-4E7F-9883-568C0A615617}" destId="{CCBD863D-DD6B-4F52-A7C7-F0DC2B0E3A6C}" srcOrd="0" destOrd="0" presId="urn:microsoft.com/office/officeart/2005/8/layout/hierarchy2"/>
    <dgm:cxn modelId="{C4D46D10-AB94-4932-9A97-9021951C1EDB}" type="presOf" srcId="{EE6C0AA3-0871-486C-A991-F4CB726A4A74}" destId="{F528647B-E918-439E-8DC1-E316E336442D}" srcOrd="0" destOrd="0" presId="urn:microsoft.com/office/officeart/2005/8/layout/hierarchy2"/>
    <dgm:cxn modelId="{B6C6F518-7545-45C8-8291-89FB13BCBCBF}" type="presOf" srcId="{3F13BBA8-2CC2-4988-B7B3-9A9C0C6770C0}" destId="{F4AB34ED-E06F-49E9-8B49-5F995A053095}" srcOrd="1" destOrd="0" presId="urn:microsoft.com/office/officeart/2005/8/layout/hierarchy2"/>
    <dgm:cxn modelId="{8EAFA831-5BED-4655-A76C-0E39763397A6}" srcId="{0D124ED8-872E-478E-BB2A-760950A6788A}" destId="{264A169B-1008-43C6-9EB7-D13A06EFFD12}" srcOrd="1" destOrd="0" parTransId="{B59B8A01-E72F-4F40-BFA0-27D5BA86B062}" sibTransId="{D35E6547-5664-4198-B8E6-D23BBCF80DA0}"/>
    <dgm:cxn modelId="{3A3F1637-82D5-49AA-9903-76609C9FE4CC}" type="presOf" srcId="{0240402B-ECF4-40DD-816B-573438ACD4D3}" destId="{2487C0A6-5A50-41B1-B95C-79871DDEC213}" srcOrd="0" destOrd="0" presId="urn:microsoft.com/office/officeart/2005/8/layout/hierarchy2"/>
    <dgm:cxn modelId="{8843955E-B61B-4EAF-92FA-B3C23F4E9BAB}" type="presOf" srcId="{B59B8A01-E72F-4F40-BFA0-27D5BA86B062}" destId="{8718F588-6D79-41C8-890E-DD8269ED69A1}" srcOrd="1" destOrd="0" presId="urn:microsoft.com/office/officeart/2005/8/layout/hierarchy2"/>
    <dgm:cxn modelId="{D3D2195F-28EA-4C3F-B0B3-4B80AB247AFE}" type="presOf" srcId="{0D124ED8-872E-478E-BB2A-760950A6788A}" destId="{AB88A9CA-2BF7-4959-8F06-080C3A6F06FA}" srcOrd="0" destOrd="0" presId="urn:microsoft.com/office/officeart/2005/8/layout/hierarchy2"/>
    <dgm:cxn modelId="{5DE61661-1F3E-4AAB-8EFA-C3C9F1776DFE}" type="presOf" srcId="{B045CC2E-8372-4E7F-9883-568C0A615617}" destId="{DED9B606-04C1-4EDB-A479-9C0BA155AEF0}" srcOrd="1" destOrd="0" presId="urn:microsoft.com/office/officeart/2005/8/layout/hierarchy2"/>
    <dgm:cxn modelId="{6F2B7648-CCA1-4021-93F8-78A9663803B5}" srcId="{EE6C0AA3-0871-486C-A991-F4CB726A4A74}" destId="{0D124ED8-872E-478E-BB2A-760950A6788A}" srcOrd="0" destOrd="0" parTransId="{8A49DE34-96F5-4125-9917-8040C1D0CC21}" sibTransId="{C14AF398-D6B1-4D1D-B28E-568F69F432A5}"/>
    <dgm:cxn modelId="{9DD8F56E-7843-4801-BF5C-9F8F82D1BFC3}" type="presOf" srcId="{4749F9AE-5F7E-4B79-9E58-08967EA35AEC}" destId="{7C12A015-41B9-4856-BCF9-6F5FE6CD23CD}" srcOrd="0" destOrd="0" presId="urn:microsoft.com/office/officeart/2005/8/layout/hierarchy2"/>
    <dgm:cxn modelId="{F6B3C14F-506E-49C8-BEAE-AE9C8AECB60E}" srcId="{0D124ED8-872E-478E-BB2A-760950A6788A}" destId="{0240402B-ECF4-40DD-816B-573438ACD4D3}" srcOrd="0" destOrd="0" parTransId="{B045CC2E-8372-4E7F-9883-568C0A615617}" sibTransId="{29FA3EAD-B41D-40E6-8F4B-829ADA54A990}"/>
    <dgm:cxn modelId="{034F7151-4206-4078-846B-1FFA1F3234CE}" type="presOf" srcId="{71B77795-CB4B-446D-8B12-62D31D497D02}" destId="{7EE68090-93F0-49FB-A4F5-E9B9FBD497E7}" srcOrd="0" destOrd="0" presId="urn:microsoft.com/office/officeart/2005/8/layout/hierarchy2"/>
    <dgm:cxn modelId="{81543052-EC64-4245-925C-D4AD6D72EE40}" type="presOf" srcId="{0433D9B0-55D5-448B-A0EA-6D4CC0097E80}" destId="{522BB96F-7368-4B08-92B5-11B1F32FEF0E}" srcOrd="1" destOrd="0" presId="urn:microsoft.com/office/officeart/2005/8/layout/hierarchy2"/>
    <dgm:cxn modelId="{73AF1158-5A9C-4665-B9C6-F5BD65A3FCD9}" srcId="{0D124ED8-872E-478E-BB2A-760950A6788A}" destId="{0AD3E513-7A68-49FB-8F85-E998602FBCE8}" srcOrd="2" destOrd="0" parTransId="{0433D9B0-55D5-448B-A0EA-6D4CC0097E80}" sibTransId="{3D72DE81-DDF1-4ADC-9305-E95DB034A8AE}"/>
    <dgm:cxn modelId="{706CDB9B-2866-40B6-947C-6D2FE71E1236}" type="presOf" srcId="{4749F9AE-5F7E-4B79-9E58-08967EA35AEC}" destId="{D250FD01-D394-474F-9A1B-D7E60B2AE311}" srcOrd="1" destOrd="0" presId="urn:microsoft.com/office/officeart/2005/8/layout/hierarchy2"/>
    <dgm:cxn modelId="{D7F96A9D-BB8B-4F3E-958A-85AA11C2F5CB}" srcId="{0AD3E513-7A68-49FB-8F85-E998602FBCE8}" destId="{993D675B-1729-49F1-A722-8198526149E8}" srcOrd="1" destOrd="0" parTransId="{3F13BBA8-2CC2-4988-B7B3-9A9C0C6770C0}" sibTransId="{CE4D9BF6-358E-4FC1-A0DB-C3C4E9316C7C}"/>
    <dgm:cxn modelId="{B84090AD-0580-4F48-80F0-6043AC9F540B}" srcId="{0AD3E513-7A68-49FB-8F85-E998602FBCE8}" destId="{71B77795-CB4B-446D-8B12-62D31D497D02}" srcOrd="0" destOrd="0" parTransId="{4749F9AE-5F7E-4B79-9E58-08967EA35AEC}" sibTransId="{932EAC20-8611-4242-BE29-75FEF0EB1926}"/>
    <dgm:cxn modelId="{F45EF5B1-9191-43A5-8E76-0288A9BD815F}" type="presOf" srcId="{3F13BBA8-2CC2-4988-B7B3-9A9C0C6770C0}" destId="{E55467B7-0801-409A-850E-63FEC4A48912}" srcOrd="0" destOrd="0" presId="urn:microsoft.com/office/officeart/2005/8/layout/hierarchy2"/>
    <dgm:cxn modelId="{2E9A12CC-DC02-43DF-802F-A948C71000C5}" type="presOf" srcId="{0433D9B0-55D5-448B-A0EA-6D4CC0097E80}" destId="{D3F02197-6BF6-4765-B7C8-97DAB6D88D3B}" srcOrd="0" destOrd="0" presId="urn:microsoft.com/office/officeart/2005/8/layout/hierarchy2"/>
    <dgm:cxn modelId="{9B3AD2E2-8561-46A6-9A15-4436D468543B}" type="presOf" srcId="{264A169B-1008-43C6-9EB7-D13A06EFFD12}" destId="{5DE32CFD-040A-4CE4-8803-E4A4FC3E6297}" srcOrd="0" destOrd="0" presId="urn:microsoft.com/office/officeart/2005/8/layout/hierarchy2"/>
    <dgm:cxn modelId="{B02B70EF-51F0-4D2F-9273-F46BD76B8BBC}" type="presOf" srcId="{0AD3E513-7A68-49FB-8F85-E998602FBCE8}" destId="{763499CB-C476-4EE3-81FB-BB5FCEFE5C88}" srcOrd="0" destOrd="0" presId="urn:microsoft.com/office/officeart/2005/8/layout/hierarchy2"/>
    <dgm:cxn modelId="{43A7CC57-13E2-4F8E-A933-AD53CB59D5CE}" type="presParOf" srcId="{F528647B-E918-439E-8DC1-E316E336442D}" destId="{6113B24A-D13A-4822-85DA-5C9A29D950FF}" srcOrd="0" destOrd="0" presId="urn:microsoft.com/office/officeart/2005/8/layout/hierarchy2"/>
    <dgm:cxn modelId="{E1006712-6941-42FE-AF55-CF74AF301AC6}" type="presParOf" srcId="{6113B24A-D13A-4822-85DA-5C9A29D950FF}" destId="{AB88A9CA-2BF7-4959-8F06-080C3A6F06FA}" srcOrd="0" destOrd="0" presId="urn:microsoft.com/office/officeart/2005/8/layout/hierarchy2"/>
    <dgm:cxn modelId="{3EE87A91-74B6-402C-808D-F5CFCDA1D0C6}" type="presParOf" srcId="{6113B24A-D13A-4822-85DA-5C9A29D950FF}" destId="{8060E41B-4413-442C-923E-67DCC9C31603}" srcOrd="1" destOrd="0" presId="urn:microsoft.com/office/officeart/2005/8/layout/hierarchy2"/>
    <dgm:cxn modelId="{14908D8D-6A8F-4EDF-B48F-C8750E76F11D}" type="presParOf" srcId="{8060E41B-4413-442C-923E-67DCC9C31603}" destId="{CCBD863D-DD6B-4F52-A7C7-F0DC2B0E3A6C}" srcOrd="0" destOrd="0" presId="urn:microsoft.com/office/officeart/2005/8/layout/hierarchy2"/>
    <dgm:cxn modelId="{FD751A81-7A80-431D-AE33-CC8A0C14AD05}" type="presParOf" srcId="{CCBD863D-DD6B-4F52-A7C7-F0DC2B0E3A6C}" destId="{DED9B606-04C1-4EDB-A479-9C0BA155AEF0}" srcOrd="0" destOrd="0" presId="urn:microsoft.com/office/officeart/2005/8/layout/hierarchy2"/>
    <dgm:cxn modelId="{92632E9C-C0B8-4C8C-9C87-B0831BE90DA4}" type="presParOf" srcId="{8060E41B-4413-442C-923E-67DCC9C31603}" destId="{CF998A78-2549-4072-AFF9-F5ED982FACA3}" srcOrd="1" destOrd="0" presId="urn:microsoft.com/office/officeart/2005/8/layout/hierarchy2"/>
    <dgm:cxn modelId="{B55F4952-9E04-431C-B09F-20B59B639758}" type="presParOf" srcId="{CF998A78-2549-4072-AFF9-F5ED982FACA3}" destId="{2487C0A6-5A50-41B1-B95C-79871DDEC213}" srcOrd="0" destOrd="0" presId="urn:microsoft.com/office/officeart/2005/8/layout/hierarchy2"/>
    <dgm:cxn modelId="{15578AA2-40CA-4BA7-8DDC-4E5F4AF9FB26}" type="presParOf" srcId="{CF998A78-2549-4072-AFF9-F5ED982FACA3}" destId="{C076175D-2219-4922-B4D3-FDA4CA6A8022}" srcOrd="1" destOrd="0" presId="urn:microsoft.com/office/officeart/2005/8/layout/hierarchy2"/>
    <dgm:cxn modelId="{121AC406-3BB3-4CA5-B58C-667445D19F2D}" type="presParOf" srcId="{8060E41B-4413-442C-923E-67DCC9C31603}" destId="{C923FFF0-FE41-4E9A-BA94-2AB51C43F012}" srcOrd="2" destOrd="0" presId="urn:microsoft.com/office/officeart/2005/8/layout/hierarchy2"/>
    <dgm:cxn modelId="{5C24C61F-B7E8-4137-A997-94451A722D74}" type="presParOf" srcId="{C923FFF0-FE41-4E9A-BA94-2AB51C43F012}" destId="{8718F588-6D79-41C8-890E-DD8269ED69A1}" srcOrd="0" destOrd="0" presId="urn:microsoft.com/office/officeart/2005/8/layout/hierarchy2"/>
    <dgm:cxn modelId="{26D8E9DB-B243-4372-A18B-EAD06B3C032C}" type="presParOf" srcId="{8060E41B-4413-442C-923E-67DCC9C31603}" destId="{C2A2EE2D-B506-4470-921F-A44C92E0265A}" srcOrd="3" destOrd="0" presId="urn:microsoft.com/office/officeart/2005/8/layout/hierarchy2"/>
    <dgm:cxn modelId="{16EE950C-F5A1-4928-A5C7-680678D2FBC3}" type="presParOf" srcId="{C2A2EE2D-B506-4470-921F-A44C92E0265A}" destId="{5DE32CFD-040A-4CE4-8803-E4A4FC3E6297}" srcOrd="0" destOrd="0" presId="urn:microsoft.com/office/officeart/2005/8/layout/hierarchy2"/>
    <dgm:cxn modelId="{4B46F8AD-4BDE-4A28-9BB2-A4E47F1F4FD1}" type="presParOf" srcId="{C2A2EE2D-B506-4470-921F-A44C92E0265A}" destId="{CE1A9A7F-06AC-4E9B-906E-0C62E363F936}" srcOrd="1" destOrd="0" presId="urn:microsoft.com/office/officeart/2005/8/layout/hierarchy2"/>
    <dgm:cxn modelId="{82A311F3-5697-4981-BA2E-CF967B7DC57B}" type="presParOf" srcId="{8060E41B-4413-442C-923E-67DCC9C31603}" destId="{D3F02197-6BF6-4765-B7C8-97DAB6D88D3B}" srcOrd="4" destOrd="0" presId="urn:microsoft.com/office/officeart/2005/8/layout/hierarchy2"/>
    <dgm:cxn modelId="{6935C0E1-032C-4996-995F-777877BB5A20}" type="presParOf" srcId="{D3F02197-6BF6-4765-B7C8-97DAB6D88D3B}" destId="{522BB96F-7368-4B08-92B5-11B1F32FEF0E}" srcOrd="0" destOrd="0" presId="urn:microsoft.com/office/officeart/2005/8/layout/hierarchy2"/>
    <dgm:cxn modelId="{C93E1827-C1C2-4631-A840-C9A57119B79A}" type="presParOf" srcId="{8060E41B-4413-442C-923E-67DCC9C31603}" destId="{4774FCE5-AE3C-4D53-B0E6-71EA40123ACB}" srcOrd="5" destOrd="0" presId="urn:microsoft.com/office/officeart/2005/8/layout/hierarchy2"/>
    <dgm:cxn modelId="{B97BF65B-AF21-465E-86B5-CF9E8BB1CAA6}" type="presParOf" srcId="{4774FCE5-AE3C-4D53-B0E6-71EA40123ACB}" destId="{763499CB-C476-4EE3-81FB-BB5FCEFE5C88}" srcOrd="0" destOrd="0" presId="urn:microsoft.com/office/officeart/2005/8/layout/hierarchy2"/>
    <dgm:cxn modelId="{3CC168B8-D55B-4C14-9ABD-4DB04FF023F4}" type="presParOf" srcId="{4774FCE5-AE3C-4D53-B0E6-71EA40123ACB}" destId="{5357DFCC-8D30-499B-9F3C-10F00411C019}" srcOrd="1" destOrd="0" presId="urn:microsoft.com/office/officeart/2005/8/layout/hierarchy2"/>
    <dgm:cxn modelId="{85B87F0C-18B1-452A-BAD3-DCAB2811BB45}" type="presParOf" srcId="{5357DFCC-8D30-499B-9F3C-10F00411C019}" destId="{7C12A015-41B9-4856-BCF9-6F5FE6CD23CD}" srcOrd="0" destOrd="0" presId="urn:microsoft.com/office/officeart/2005/8/layout/hierarchy2"/>
    <dgm:cxn modelId="{3357A996-4189-4E3F-B55F-11000BE1EB8A}" type="presParOf" srcId="{7C12A015-41B9-4856-BCF9-6F5FE6CD23CD}" destId="{D250FD01-D394-474F-9A1B-D7E60B2AE311}" srcOrd="0" destOrd="0" presId="urn:microsoft.com/office/officeart/2005/8/layout/hierarchy2"/>
    <dgm:cxn modelId="{E5A07882-C39E-4657-8EF6-D86E5443B91E}" type="presParOf" srcId="{5357DFCC-8D30-499B-9F3C-10F00411C019}" destId="{5409DC56-2F44-426F-9A02-B72AC1B8E11F}" srcOrd="1" destOrd="0" presId="urn:microsoft.com/office/officeart/2005/8/layout/hierarchy2"/>
    <dgm:cxn modelId="{64DDA091-5284-429D-9134-4040D7087796}" type="presParOf" srcId="{5409DC56-2F44-426F-9A02-B72AC1B8E11F}" destId="{7EE68090-93F0-49FB-A4F5-E9B9FBD497E7}" srcOrd="0" destOrd="0" presId="urn:microsoft.com/office/officeart/2005/8/layout/hierarchy2"/>
    <dgm:cxn modelId="{F1F600BE-B5D6-41F6-B3A9-306BC94073CC}" type="presParOf" srcId="{5409DC56-2F44-426F-9A02-B72AC1B8E11F}" destId="{FD3F5793-4689-453F-94EC-12EAD0B5C58C}" srcOrd="1" destOrd="0" presId="urn:microsoft.com/office/officeart/2005/8/layout/hierarchy2"/>
    <dgm:cxn modelId="{57E5B6D4-CEE3-437C-865C-E65AC6E6361D}" type="presParOf" srcId="{5357DFCC-8D30-499B-9F3C-10F00411C019}" destId="{E55467B7-0801-409A-850E-63FEC4A48912}" srcOrd="2" destOrd="0" presId="urn:microsoft.com/office/officeart/2005/8/layout/hierarchy2"/>
    <dgm:cxn modelId="{55FA27E3-8036-483C-8708-38E114917343}" type="presParOf" srcId="{E55467B7-0801-409A-850E-63FEC4A48912}" destId="{F4AB34ED-E06F-49E9-8B49-5F995A053095}" srcOrd="0" destOrd="0" presId="urn:microsoft.com/office/officeart/2005/8/layout/hierarchy2"/>
    <dgm:cxn modelId="{0801A2D0-A93B-4757-A972-20A56705A15B}" type="presParOf" srcId="{5357DFCC-8D30-499B-9F3C-10F00411C019}" destId="{E2A5EA37-CEC4-44A9-BAF5-D3F935A9DDAD}" srcOrd="3" destOrd="0" presId="urn:microsoft.com/office/officeart/2005/8/layout/hierarchy2"/>
    <dgm:cxn modelId="{F729BF03-7CE4-4613-9F8F-6CCAC7CCA5FC}" type="presParOf" srcId="{E2A5EA37-CEC4-44A9-BAF5-D3F935A9DDAD}" destId="{7BD4166C-382C-45B9-9C9C-854AA3A77376}" srcOrd="0" destOrd="0" presId="urn:microsoft.com/office/officeart/2005/8/layout/hierarchy2"/>
    <dgm:cxn modelId="{9950BC19-8222-44FA-A2D7-AFED9C68067A}" type="presParOf" srcId="{E2A5EA37-CEC4-44A9-BAF5-D3F935A9DDAD}" destId="{C166F702-D7ED-469B-AE53-2BE58394E81E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88A9CA-2BF7-4959-8F06-080C3A6F06FA}">
      <dsp:nvSpPr>
        <dsp:cNvPr id="0" name=""/>
        <dsp:cNvSpPr/>
      </dsp:nvSpPr>
      <dsp:spPr>
        <a:xfrm>
          <a:off x="1443" y="1101605"/>
          <a:ext cx="1779341" cy="8896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800" kern="1200" dirty="0"/>
            <a:t>Bentuk Buku Besar</a:t>
          </a:r>
          <a:endParaRPr lang="en-US" sz="2800" kern="1200" dirty="0"/>
        </a:p>
      </dsp:txBody>
      <dsp:txXfrm>
        <a:off x="27501" y="1127663"/>
        <a:ext cx="1727225" cy="837554"/>
      </dsp:txXfrm>
    </dsp:sp>
    <dsp:sp modelId="{CCBD863D-DD6B-4F52-A7C7-F0DC2B0E3A6C}">
      <dsp:nvSpPr>
        <dsp:cNvPr id="0" name=""/>
        <dsp:cNvSpPr/>
      </dsp:nvSpPr>
      <dsp:spPr>
        <a:xfrm rot="18289469">
          <a:off x="1513486" y="1012665"/>
          <a:ext cx="1246332" cy="44428"/>
        </a:xfrm>
        <a:custGeom>
          <a:avLst/>
          <a:gdLst/>
          <a:ahLst/>
          <a:cxnLst/>
          <a:rect l="0" t="0" r="0" b="0"/>
          <a:pathLst>
            <a:path>
              <a:moveTo>
                <a:pt x="0" y="22214"/>
              </a:moveTo>
              <a:lnTo>
                <a:pt x="1246332" y="22214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05494" y="1003721"/>
        <a:ext cx="62316" cy="62316"/>
      </dsp:txXfrm>
    </dsp:sp>
    <dsp:sp modelId="{2487C0A6-5A50-41B1-B95C-79871DDEC213}">
      <dsp:nvSpPr>
        <dsp:cNvPr id="0" name=""/>
        <dsp:cNvSpPr/>
      </dsp:nvSpPr>
      <dsp:spPr>
        <a:xfrm>
          <a:off x="2492521" y="78484"/>
          <a:ext cx="1779341" cy="8896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800" kern="1200" dirty="0"/>
            <a:t>Bentuk T</a:t>
          </a:r>
          <a:endParaRPr lang="en-US" sz="2800" kern="1200" dirty="0"/>
        </a:p>
      </dsp:txBody>
      <dsp:txXfrm>
        <a:off x="2518579" y="104542"/>
        <a:ext cx="1727225" cy="837554"/>
      </dsp:txXfrm>
    </dsp:sp>
    <dsp:sp modelId="{C923FFF0-FE41-4E9A-BA94-2AB51C43F012}">
      <dsp:nvSpPr>
        <dsp:cNvPr id="0" name=""/>
        <dsp:cNvSpPr/>
      </dsp:nvSpPr>
      <dsp:spPr>
        <a:xfrm>
          <a:off x="1780784" y="1524226"/>
          <a:ext cx="711736" cy="44428"/>
        </a:xfrm>
        <a:custGeom>
          <a:avLst/>
          <a:gdLst/>
          <a:ahLst/>
          <a:cxnLst/>
          <a:rect l="0" t="0" r="0" b="0"/>
          <a:pathLst>
            <a:path>
              <a:moveTo>
                <a:pt x="0" y="22214"/>
              </a:moveTo>
              <a:lnTo>
                <a:pt x="711736" y="22214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18859" y="1528647"/>
        <a:ext cx="35586" cy="35586"/>
      </dsp:txXfrm>
    </dsp:sp>
    <dsp:sp modelId="{5DE32CFD-040A-4CE4-8803-E4A4FC3E6297}">
      <dsp:nvSpPr>
        <dsp:cNvPr id="0" name=""/>
        <dsp:cNvSpPr/>
      </dsp:nvSpPr>
      <dsp:spPr>
        <a:xfrm>
          <a:off x="2492521" y="1101605"/>
          <a:ext cx="1779341" cy="8896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800" kern="1200" dirty="0"/>
            <a:t>Bentuk Skonto</a:t>
          </a:r>
          <a:endParaRPr lang="en-US" sz="2800" kern="1200" dirty="0"/>
        </a:p>
      </dsp:txBody>
      <dsp:txXfrm>
        <a:off x="2518579" y="1127663"/>
        <a:ext cx="1727225" cy="837554"/>
      </dsp:txXfrm>
    </dsp:sp>
    <dsp:sp modelId="{D3F02197-6BF6-4765-B7C8-97DAB6D88D3B}">
      <dsp:nvSpPr>
        <dsp:cNvPr id="0" name=""/>
        <dsp:cNvSpPr/>
      </dsp:nvSpPr>
      <dsp:spPr>
        <a:xfrm rot="3310531">
          <a:off x="1513486" y="2035786"/>
          <a:ext cx="1246332" cy="44428"/>
        </a:xfrm>
        <a:custGeom>
          <a:avLst/>
          <a:gdLst/>
          <a:ahLst/>
          <a:cxnLst/>
          <a:rect l="0" t="0" r="0" b="0"/>
          <a:pathLst>
            <a:path>
              <a:moveTo>
                <a:pt x="0" y="22214"/>
              </a:moveTo>
              <a:lnTo>
                <a:pt x="1246332" y="22214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05494" y="2026842"/>
        <a:ext cx="62316" cy="62316"/>
      </dsp:txXfrm>
    </dsp:sp>
    <dsp:sp modelId="{763499CB-C476-4EE3-81FB-BB5FCEFE5C88}">
      <dsp:nvSpPr>
        <dsp:cNvPr id="0" name=""/>
        <dsp:cNvSpPr/>
      </dsp:nvSpPr>
      <dsp:spPr>
        <a:xfrm>
          <a:off x="2492521" y="2124726"/>
          <a:ext cx="1779341" cy="8896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800" kern="1200" dirty="0"/>
            <a:t>Bentuk Strafel</a:t>
          </a:r>
          <a:endParaRPr lang="en-US" sz="2800" kern="1200" dirty="0"/>
        </a:p>
      </dsp:txBody>
      <dsp:txXfrm>
        <a:off x="2518579" y="2150784"/>
        <a:ext cx="1727225" cy="837554"/>
      </dsp:txXfrm>
    </dsp:sp>
    <dsp:sp modelId="{7C12A015-41B9-4856-BCF9-6F5FE6CD23CD}">
      <dsp:nvSpPr>
        <dsp:cNvPr id="0" name=""/>
        <dsp:cNvSpPr/>
      </dsp:nvSpPr>
      <dsp:spPr>
        <a:xfrm rot="19457599">
          <a:off x="4189477" y="2291567"/>
          <a:ext cx="876506" cy="44428"/>
        </a:xfrm>
        <a:custGeom>
          <a:avLst/>
          <a:gdLst/>
          <a:ahLst/>
          <a:cxnLst/>
          <a:rect l="0" t="0" r="0" b="0"/>
          <a:pathLst>
            <a:path>
              <a:moveTo>
                <a:pt x="0" y="22214"/>
              </a:moveTo>
              <a:lnTo>
                <a:pt x="876506" y="22214"/>
              </a:lnTo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605818" y="2291868"/>
        <a:ext cx="43825" cy="43825"/>
      </dsp:txXfrm>
    </dsp:sp>
    <dsp:sp modelId="{7EE68090-93F0-49FB-A4F5-E9B9FBD497E7}">
      <dsp:nvSpPr>
        <dsp:cNvPr id="0" name=""/>
        <dsp:cNvSpPr/>
      </dsp:nvSpPr>
      <dsp:spPr>
        <a:xfrm>
          <a:off x="4983599" y="1613165"/>
          <a:ext cx="1779341" cy="8896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800" kern="1200" dirty="0"/>
            <a:t>3 Kolom</a:t>
          </a:r>
          <a:endParaRPr lang="en-US" sz="2800" kern="1200" dirty="0"/>
        </a:p>
      </dsp:txBody>
      <dsp:txXfrm>
        <a:off x="5009657" y="1639223"/>
        <a:ext cx="1727225" cy="837554"/>
      </dsp:txXfrm>
    </dsp:sp>
    <dsp:sp modelId="{E55467B7-0801-409A-850E-63FEC4A48912}">
      <dsp:nvSpPr>
        <dsp:cNvPr id="0" name=""/>
        <dsp:cNvSpPr/>
      </dsp:nvSpPr>
      <dsp:spPr>
        <a:xfrm rot="2142401">
          <a:off x="4189477" y="2803127"/>
          <a:ext cx="876506" cy="44428"/>
        </a:xfrm>
        <a:custGeom>
          <a:avLst/>
          <a:gdLst/>
          <a:ahLst/>
          <a:cxnLst/>
          <a:rect l="0" t="0" r="0" b="0"/>
          <a:pathLst>
            <a:path>
              <a:moveTo>
                <a:pt x="0" y="22214"/>
              </a:moveTo>
              <a:lnTo>
                <a:pt x="876506" y="22214"/>
              </a:lnTo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605818" y="2803429"/>
        <a:ext cx="43825" cy="43825"/>
      </dsp:txXfrm>
    </dsp:sp>
    <dsp:sp modelId="{7BD4166C-382C-45B9-9C9C-854AA3A77376}">
      <dsp:nvSpPr>
        <dsp:cNvPr id="0" name=""/>
        <dsp:cNvSpPr/>
      </dsp:nvSpPr>
      <dsp:spPr>
        <a:xfrm>
          <a:off x="4983599" y="2636287"/>
          <a:ext cx="1779341" cy="8896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800" kern="1200" dirty="0"/>
            <a:t>4 Kolom</a:t>
          </a:r>
          <a:endParaRPr lang="en-US" sz="2800" kern="1200" dirty="0"/>
        </a:p>
      </dsp:txBody>
      <dsp:txXfrm>
        <a:off x="5009657" y="2662345"/>
        <a:ext cx="1727225" cy="8375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CAEB54-3AFC-485B-91C3-C8C21AC5C45F}" type="datetimeFigureOut">
              <a:rPr lang="en-US" smtClean="0"/>
              <a:t>10/30/2024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C84CAB-CD90-4EDF-9900-1BCCEA854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775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37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6885" algn="l" defTabSz="9137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3773" algn="l" defTabSz="9137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661" algn="l" defTabSz="9137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547" algn="l" defTabSz="9137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4435" algn="l" defTabSz="9137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1320" algn="l" defTabSz="9137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8208" algn="l" defTabSz="9137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5096" algn="l" defTabSz="9137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27868" indent="-279949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19797" indent="-223959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567716" indent="-223959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15635" indent="-223959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463554" indent="-22395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11472" indent="-22395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359391" indent="-22395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07310" indent="-22395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68B3CBA1-039D-4A84-A450-ECC4A6EB4963}" type="slidenum">
              <a:rPr lang="en-US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07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07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27868" indent="-279949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19797" indent="-223959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567716" indent="-223959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15635" indent="-223959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463554" indent="-22395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11472" indent="-22395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359391" indent="-22395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07310" indent="-22395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B521430E-A9E1-405A-8018-8F1FC1651080}" type="slidenum">
              <a:rPr lang="en-US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08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08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27868" indent="-279949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19797" indent="-223959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567716" indent="-223959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15635" indent="-223959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463554" indent="-22395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11472" indent="-22395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359391" indent="-22395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07310" indent="-22395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6B809712-85A7-47AB-B71F-E05E47ACBEB5}" type="slidenum">
              <a:rPr lang="en-US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09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09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194650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829878"/>
            <a:ext cx="6858000" cy="618523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8EF0B3-4659-4460-BB6A-80BD5D0C0343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4339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1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6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086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086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086" fontAlgn="base">
              <a:spcBef>
                <a:spcPct val="0"/>
              </a:spcBef>
              <a:spcAft>
                <a:spcPct val="0"/>
              </a:spcAft>
              <a:defRPr/>
            </a:pPr>
            <a:fld id="{04BD15E5-8A4A-40ED-8C1B-F60C4C7CC220}" type="slidenum">
              <a:rPr lang="en-US" smtClean="0">
                <a:solidFill>
                  <a:srgbClr val="FFFFFF"/>
                </a:solidFill>
              </a:rPr>
              <a:pPr defTabSz="914086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000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086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086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086" fontAlgn="base">
              <a:spcBef>
                <a:spcPct val="0"/>
              </a:spcBef>
              <a:spcAft>
                <a:spcPct val="0"/>
              </a:spcAft>
              <a:defRPr/>
            </a:pPr>
            <a:fld id="{04BD15E5-8A4A-40ED-8C1B-F60C4C7CC220}" type="slidenum">
              <a:rPr lang="en-US" smtClean="0">
                <a:solidFill>
                  <a:srgbClr val="FFFFFF"/>
                </a:solidFill>
              </a:rPr>
              <a:pPr defTabSz="914086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78546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 anchor="ctr"/>
          <a:lstStyle>
            <a:lvl1pPr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086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086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086" fontAlgn="base">
              <a:spcBef>
                <a:spcPct val="0"/>
              </a:spcBef>
              <a:spcAft>
                <a:spcPct val="0"/>
              </a:spcAft>
              <a:defRPr/>
            </a:pPr>
            <a:fld id="{04BD15E5-8A4A-40ED-8C1B-F60C4C7CC220}" type="slidenum">
              <a:rPr lang="en-US" smtClean="0">
                <a:solidFill>
                  <a:srgbClr val="FFFFFF"/>
                </a:solidFill>
              </a:rPr>
              <a:pPr defTabSz="914086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3283" y="7868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595065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68"/>
            <a:ext cx="7886700" cy="2511835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086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086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086" fontAlgn="base">
              <a:spcBef>
                <a:spcPct val="0"/>
              </a:spcBef>
              <a:spcAft>
                <a:spcPct val="0"/>
              </a:spcAft>
              <a:defRPr/>
            </a:pPr>
            <a:fld id="{04BD15E5-8A4A-40ED-8C1B-F60C4C7CC220}" type="slidenum">
              <a:rPr lang="en-US" smtClean="0">
                <a:solidFill>
                  <a:srgbClr val="FFFFFF"/>
                </a:solidFill>
              </a:rPr>
              <a:pPr defTabSz="914086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8369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8" y="257175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6" y="1885950"/>
            <a:ext cx="220218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7" y="1885950"/>
            <a:ext cx="2199085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7" y="257175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086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086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086" fontAlgn="base">
              <a:spcBef>
                <a:spcPct val="0"/>
              </a:spcBef>
              <a:spcAft>
                <a:spcPct val="0"/>
              </a:spcAft>
              <a:defRPr/>
            </a:pPr>
            <a:fld id="{04BD15E5-8A4A-40ED-8C1B-F60C4C7CC220}" type="slidenum">
              <a:rPr lang="en-US" smtClean="0">
                <a:solidFill>
                  <a:srgbClr val="FFFFFF"/>
                </a:solidFill>
              </a:rPr>
              <a:pPr defTabSz="914086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2403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086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086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086" fontAlgn="base">
              <a:spcBef>
                <a:spcPct val="0"/>
              </a:spcBef>
              <a:spcAft>
                <a:spcPct val="0"/>
              </a:spcAft>
              <a:defRPr/>
            </a:pPr>
            <a:fld id="{04BD15E5-8A4A-40ED-8C1B-F60C4C7CC220}" type="slidenum">
              <a:rPr lang="en-US" smtClean="0">
                <a:solidFill>
                  <a:srgbClr val="FFFFFF"/>
                </a:solidFill>
              </a:rPr>
              <a:pPr defTabSz="914086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5374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9BC7A1-98B3-4410-8220-8F8714EE5DAB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3901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CD6FEF-ED33-4B96-8509-50F66B05C70E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6136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C34D45-A974-437A-B00E-41F52F2B4297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2787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194650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829878"/>
            <a:ext cx="6858000" cy="61782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BCA145-8FD0-42BF-B754-A1A5A84309FD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057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A8BE1B-C85D-4DA8-91DF-7D6924DEB4EC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0399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0" y="1681163"/>
            <a:ext cx="3776661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0" y="2505075"/>
            <a:ext cx="377666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851011-B759-4BD2-A86B-06333E019824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6517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8D5FE4-CA9F-4E52-B5C5-F9B00F5B7C43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8649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88488D-7F95-4CBF-9C1F-21D7BCF9C00E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9946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3D3C5-A758-41DA-9B75-A56616A7793A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184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993D7E-22CB-4547-8D85-EF2AF0F57905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353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825625"/>
            <a:ext cx="7675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defTabSz="914086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defTabSz="914086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defTabSz="914086" fontAlgn="base">
              <a:spcBef>
                <a:spcPct val="0"/>
              </a:spcBef>
              <a:spcAft>
                <a:spcPct val="0"/>
              </a:spcAft>
              <a:defRPr/>
            </a:pPr>
            <a:fld id="{04BD15E5-8A4A-40ED-8C1B-F60C4C7CC220}" type="slidenum">
              <a:rPr lang="en-US" smtClean="0">
                <a:solidFill>
                  <a:srgbClr val="FFFFFF"/>
                </a:solidFill>
              </a:rPr>
              <a:pPr defTabSz="914086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16625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05" r:id="rId1"/>
    <p:sldLayoutId id="2147484006" r:id="rId2"/>
    <p:sldLayoutId id="2147484007" r:id="rId3"/>
    <p:sldLayoutId id="2147484008" r:id="rId4"/>
    <p:sldLayoutId id="2147484009" r:id="rId5"/>
    <p:sldLayoutId id="2147484010" r:id="rId6"/>
    <p:sldLayoutId id="2147484011" r:id="rId7"/>
    <p:sldLayoutId id="2147484012" r:id="rId8"/>
    <p:sldLayoutId id="2147484013" r:id="rId9"/>
    <p:sldLayoutId id="2147484014" r:id="rId10"/>
    <p:sldLayoutId id="2147484015" r:id="rId11"/>
    <p:sldLayoutId id="2147484016" r:id="rId12"/>
    <p:sldLayoutId id="2147484017" r:id="rId13"/>
    <p:sldLayoutId id="2147484018" r:id="rId14"/>
    <p:sldLayoutId id="2147484019" r:id="rId15"/>
    <p:sldLayoutId id="2147484020" r:id="rId16"/>
    <p:sldLayoutId id="2147484021" r:id="rId17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Latihan  1</a:t>
            </a:r>
          </a:p>
        </p:txBody>
      </p:sp>
    </p:spTree>
    <p:extLst>
      <p:ext uri="{BB962C8B-B14F-4D97-AF65-F5344CB8AC3E}">
        <p14:creationId xmlns:p14="http://schemas.microsoft.com/office/powerpoint/2010/main" val="7812587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8" name="Rectangle 2"/>
          <p:cNvSpPr>
            <a:spLocks noGrp="1" noChangeArrowheads="1"/>
          </p:cNvSpPr>
          <p:nvPr>
            <p:ph type="title"/>
          </p:nvPr>
        </p:nvSpPr>
        <p:spPr>
          <a:xfrm>
            <a:off x="698500" y="391772"/>
            <a:ext cx="2603500" cy="332241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100" dirty="0" err="1"/>
              <a:t>Laporan</a:t>
            </a:r>
            <a:endParaRPr lang="en-US" sz="4100" dirty="0"/>
          </a:p>
        </p:txBody>
      </p:sp>
      <p:sp>
        <p:nvSpPr>
          <p:cNvPr id="362499" name="Text Box 3"/>
          <p:cNvSpPr txBox="1">
            <a:spLocks noChangeArrowheads="1"/>
          </p:cNvSpPr>
          <p:nvPr/>
        </p:nvSpPr>
        <p:spPr bwMode="auto">
          <a:xfrm>
            <a:off x="127000" y="3171517"/>
            <a:ext cx="1284553" cy="885975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 Kegiatan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Perusahaan akan </a:t>
            </a:r>
          </a:p>
        </p:txBody>
      </p:sp>
      <p:sp>
        <p:nvSpPr>
          <p:cNvPr id="362500" name="Text Box 4"/>
          <p:cNvSpPr txBox="1">
            <a:spLocks noChangeArrowheads="1"/>
          </p:cNvSpPr>
          <p:nvPr/>
        </p:nvSpPr>
        <p:spPr bwMode="auto">
          <a:xfrm>
            <a:off x="1714500" y="4079639"/>
            <a:ext cx="1587500" cy="611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Membutuhkan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Sumber Daya</a:t>
            </a:r>
          </a:p>
        </p:txBody>
      </p:sp>
      <p:sp>
        <p:nvSpPr>
          <p:cNvPr id="362501" name="Rectangle 5"/>
          <p:cNvSpPr>
            <a:spLocks noChangeArrowheads="1"/>
          </p:cNvSpPr>
          <p:nvPr/>
        </p:nvSpPr>
        <p:spPr bwMode="auto">
          <a:xfrm>
            <a:off x="5588000" y="3229656"/>
            <a:ext cx="1460500" cy="112961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77603" tIns="38803" rIns="77603" bIns="38803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62502" name="Text Box 6"/>
          <p:cNvSpPr txBox="1">
            <a:spLocks noChangeArrowheads="1"/>
          </p:cNvSpPr>
          <p:nvPr/>
        </p:nvSpPr>
        <p:spPr bwMode="auto">
          <a:xfrm>
            <a:off x="5577221" y="3163209"/>
            <a:ext cx="738584" cy="339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1. Kas</a:t>
            </a:r>
          </a:p>
        </p:txBody>
      </p:sp>
      <p:sp>
        <p:nvSpPr>
          <p:cNvPr id="362503" name="Text Box 7"/>
          <p:cNvSpPr txBox="1">
            <a:spLocks noChangeArrowheads="1"/>
          </p:cNvSpPr>
          <p:nvPr/>
        </p:nvSpPr>
        <p:spPr bwMode="auto">
          <a:xfrm>
            <a:off x="5570098" y="3481607"/>
            <a:ext cx="1282001" cy="339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2. Peralatan</a:t>
            </a:r>
          </a:p>
        </p:txBody>
      </p:sp>
      <p:sp>
        <p:nvSpPr>
          <p:cNvPr id="362504" name="Text Box 8"/>
          <p:cNvSpPr txBox="1">
            <a:spLocks noChangeArrowheads="1"/>
          </p:cNvSpPr>
          <p:nvPr/>
        </p:nvSpPr>
        <p:spPr bwMode="auto">
          <a:xfrm>
            <a:off x="5571431" y="3747401"/>
            <a:ext cx="1115289" cy="339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3. Gedung</a:t>
            </a:r>
          </a:p>
        </p:txBody>
      </p:sp>
      <p:sp>
        <p:nvSpPr>
          <p:cNvPr id="362505" name="Text Box 9"/>
          <p:cNvSpPr txBox="1">
            <a:spLocks noChangeArrowheads="1"/>
          </p:cNvSpPr>
          <p:nvPr/>
        </p:nvSpPr>
        <p:spPr bwMode="auto">
          <a:xfrm>
            <a:off x="5566087" y="4013192"/>
            <a:ext cx="1509628" cy="339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4. Dan lainnya</a:t>
            </a:r>
          </a:p>
        </p:txBody>
      </p:sp>
      <p:sp>
        <p:nvSpPr>
          <p:cNvPr id="362506" name="Text Box 10"/>
          <p:cNvSpPr txBox="1">
            <a:spLocks noChangeArrowheads="1"/>
          </p:cNvSpPr>
          <p:nvPr/>
        </p:nvSpPr>
        <p:spPr bwMode="auto">
          <a:xfrm>
            <a:off x="3985312" y="3827691"/>
            <a:ext cx="1148247" cy="339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Wujudnya</a:t>
            </a:r>
          </a:p>
        </p:txBody>
      </p:sp>
      <p:sp>
        <p:nvSpPr>
          <p:cNvPr id="362507" name="Text Box 11"/>
          <p:cNvSpPr txBox="1">
            <a:spLocks noChangeArrowheads="1"/>
          </p:cNvSpPr>
          <p:nvPr/>
        </p:nvSpPr>
        <p:spPr bwMode="auto">
          <a:xfrm>
            <a:off x="4032426" y="4691515"/>
            <a:ext cx="908502" cy="339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Asalnya</a:t>
            </a:r>
          </a:p>
        </p:txBody>
      </p:sp>
      <p:sp>
        <p:nvSpPr>
          <p:cNvPr id="362508" name="Rectangle 12"/>
          <p:cNvSpPr>
            <a:spLocks noChangeArrowheads="1"/>
          </p:cNvSpPr>
          <p:nvPr/>
        </p:nvSpPr>
        <p:spPr bwMode="auto">
          <a:xfrm>
            <a:off x="5588000" y="4425722"/>
            <a:ext cx="1460500" cy="112961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77603" tIns="38803" rIns="77603" bIns="38803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62509" name="Text Box 13"/>
          <p:cNvSpPr txBox="1">
            <a:spLocks noChangeArrowheads="1"/>
          </p:cNvSpPr>
          <p:nvPr/>
        </p:nvSpPr>
        <p:spPr bwMode="auto">
          <a:xfrm>
            <a:off x="5569754" y="4492173"/>
            <a:ext cx="1205955" cy="339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1. Kreditur</a:t>
            </a:r>
          </a:p>
        </p:txBody>
      </p:sp>
      <p:sp>
        <p:nvSpPr>
          <p:cNvPr id="362510" name="Text Box 14"/>
          <p:cNvSpPr txBox="1">
            <a:spLocks noChangeArrowheads="1"/>
          </p:cNvSpPr>
          <p:nvPr/>
        </p:nvSpPr>
        <p:spPr bwMode="auto">
          <a:xfrm>
            <a:off x="5570895" y="4757964"/>
            <a:ext cx="1144143" cy="339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2. Pemilik </a:t>
            </a:r>
          </a:p>
        </p:txBody>
      </p:sp>
      <p:sp>
        <p:nvSpPr>
          <p:cNvPr id="362511" name="Text Box 15"/>
          <p:cNvSpPr txBox="1">
            <a:spLocks noChangeArrowheads="1"/>
          </p:cNvSpPr>
          <p:nvPr/>
        </p:nvSpPr>
        <p:spPr bwMode="auto">
          <a:xfrm>
            <a:off x="5764728" y="5009913"/>
            <a:ext cx="1302841" cy="339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perusahaan </a:t>
            </a:r>
          </a:p>
        </p:txBody>
      </p:sp>
      <p:sp>
        <p:nvSpPr>
          <p:cNvPr id="362512" name="Line 16"/>
          <p:cNvSpPr>
            <a:spLocks noChangeShapeType="1"/>
          </p:cNvSpPr>
          <p:nvPr/>
        </p:nvSpPr>
        <p:spPr bwMode="auto">
          <a:xfrm>
            <a:off x="1778000" y="3628345"/>
            <a:ext cx="83079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62513" name="Line 17"/>
          <p:cNvSpPr>
            <a:spLocks noChangeShapeType="1"/>
          </p:cNvSpPr>
          <p:nvPr/>
        </p:nvSpPr>
        <p:spPr bwMode="auto">
          <a:xfrm>
            <a:off x="2608792" y="3163208"/>
            <a:ext cx="0" cy="93027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62514" name="Text Box 18"/>
          <p:cNvSpPr txBox="1">
            <a:spLocks noChangeArrowheads="1"/>
          </p:cNvSpPr>
          <p:nvPr/>
        </p:nvSpPr>
        <p:spPr bwMode="auto">
          <a:xfrm>
            <a:off x="1460500" y="2617780"/>
            <a:ext cx="2095500" cy="346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Mengakibatkan </a:t>
            </a:r>
          </a:p>
        </p:txBody>
      </p:sp>
      <p:sp>
        <p:nvSpPr>
          <p:cNvPr id="362515" name="Line 19"/>
          <p:cNvSpPr>
            <a:spLocks noChangeShapeType="1"/>
          </p:cNvSpPr>
          <p:nvPr/>
        </p:nvSpPr>
        <p:spPr bwMode="auto">
          <a:xfrm flipV="1">
            <a:off x="2608792" y="1701349"/>
            <a:ext cx="0" cy="86382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62516" name="Line 20"/>
          <p:cNvSpPr>
            <a:spLocks noChangeShapeType="1"/>
          </p:cNvSpPr>
          <p:nvPr/>
        </p:nvSpPr>
        <p:spPr bwMode="auto">
          <a:xfrm>
            <a:off x="2608792" y="1701349"/>
            <a:ext cx="3175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62517" name="Text Box 21"/>
          <p:cNvSpPr txBox="1">
            <a:spLocks noChangeArrowheads="1"/>
          </p:cNvSpPr>
          <p:nvPr/>
        </p:nvSpPr>
        <p:spPr bwMode="auto">
          <a:xfrm>
            <a:off x="3053292" y="1554610"/>
            <a:ext cx="2349500" cy="346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Timbulnya Pendapatan </a:t>
            </a:r>
          </a:p>
        </p:txBody>
      </p:sp>
      <p:sp>
        <p:nvSpPr>
          <p:cNvPr id="362518" name="Line 22"/>
          <p:cNvSpPr>
            <a:spLocks noChangeShapeType="1"/>
          </p:cNvSpPr>
          <p:nvPr/>
        </p:nvSpPr>
        <p:spPr bwMode="auto">
          <a:xfrm>
            <a:off x="2608792" y="2166486"/>
            <a:ext cx="3175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62519" name="Text Box 23"/>
          <p:cNvSpPr txBox="1">
            <a:spLocks noChangeArrowheads="1"/>
          </p:cNvSpPr>
          <p:nvPr/>
        </p:nvSpPr>
        <p:spPr bwMode="auto">
          <a:xfrm>
            <a:off x="3053292" y="2019750"/>
            <a:ext cx="2349500" cy="346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Timbulnya Biaya </a:t>
            </a:r>
          </a:p>
        </p:txBody>
      </p:sp>
      <p:sp>
        <p:nvSpPr>
          <p:cNvPr id="362520" name="Line 24"/>
          <p:cNvSpPr>
            <a:spLocks noChangeShapeType="1"/>
          </p:cNvSpPr>
          <p:nvPr/>
        </p:nvSpPr>
        <p:spPr bwMode="auto">
          <a:xfrm>
            <a:off x="3238500" y="4492170"/>
            <a:ext cx="508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62521" name="Line 25"/>
          <p:cNvSpPr>
            <a:spLocks noChangeShapeType="1"/>
          </p:cNvSpPr>
          <p:nvPr/>
        </p:nvSpPr>
        <p:spPr bwMode="auto">
          <a:xfrm flipV="1">
            <a:off x="3746500" y="4027033"/>
            <a:ext cx="0" cy="86382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62522" name="Line 26"/>
          <p:cNvSpPr>
            <a:spLocks noChangeShapeType="1"/>
          </p:cNvSpPr>
          <p:nvPr/>
        </p:nvSpPr>
        <p:spPr bwMode="auto">
          <a:xfrm>
            <a:off x="3746500" y="4027034"/>
            <a:ext cx="3175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62523" name="Line 27"/>
          <p:cNvSpPr>
            <a:spLocks noChangeShapeType="1"/>
          </p:cNvSpPr>
          <p:nvPr/>
        </p:nvSpPr>
        <p:spPr bwMode="auto">
          <a:xfrm>
            <a:off x="3746500" y="4890859"/>
            <a:ext cx="3175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62524" name="Line 28"/>
          <p:cNvSpPr>
            <a:spLocks noChangeShapeType="1"/>
          </p:cNvSpPr>
          <p:nvPr/>
        </p:nvSpPr>
        <p:spPr bwMode="auto">
          <a:xfrm>
            <a:off x="5143500" y="4890859"/>
            <a:ext cx="3175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62525" name="Line 29"/>
          <p:cNvSpPr>
            <a:spLocks noChangeShapeType="1"/>
          </p:cNvSpPr>
          <p:nvPr/>
        </p:nvSpPr>
        <p:spPr bwMode="auto">
          <a:xfrm>
            <a:off x="5143500" y="4093482"/>
            <a:ext cx="3175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62526" name="Line 30"/>
          <p:cNvSpPr>
            <a:spLocks noChangeShapeType="1"/>
          </p:cNvSpPr>
          <p:nvPr/>
        </p:nvSpPr>
        <p:spPr bwMode="auto">
          <a:xfrm>
            <a:off x="7112000" y="3694793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62527" name="Line 31"/>
          <p:cNvSpPr>
            <a:spLocks noChangeShapeType="1"/>
          </p:cNvSpPr>
          <p:nvPr/>
        </p:nvSpPr>
        <p:spPr bwMode="auto">
          <a:xfrm>
            <a:off x="7874000" y="3694797"/>
            <a:ext cx="0" cy="172765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62528" name="Line 32"/>
          <p:cNvSpPr>
            <a:spLocks noChangeShapeType="1"/>
          </p:cNvSpPr>
          <p:nvPr/>
        </p:nvSpPr>
        <p:spPr bwMode="auto">
          <a:xfrm>
            <a:off x="7112000" y="4890859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62529" name="Text Box 33"/>
          <p:cNvSpPr txBox="1">
            <a:spLocks noChangeArrowheads="1"/>
          </p:cNvSpPr>
          <p:nvPr/>
        </p:nvSpPr>
        <p:spPr bwMode="auto">
          <a:xfrm>
            <a:off x="7143101" y="5541499"/>
            <a:ext cx="1516040" cy="601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Dilaporkan di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Neraca</a:t>
            </a:r>
          </a:p>
        </p:txBody>
      </p:sp>
      <p:sp>
        <p:nvSpPr>
          <p:cNvPr id="362530" name="Line 34"/>
          <p:cNvSpPr>
            <a:spLocks noChangeShapeType="1"/>
          </p:cNvSpPr>
          <p:nvPr/>
        </p:nvSpPr>
        <p:spPr bwMode="auto">
          <a:xfrm>
            <a:off x="5461000" y="1767797"/>
            <a:ext cx="1016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62531" name="Line 35"/>
          <p:cNvSpPr>
            <a:spLocks noChangeShapeType="1"/>
          </p:cNvSpPr>
          <p:nvPr/>
        </p:nvSpPr>
        <p:spPr bwMode="auto">
          <a:xfrm flipV="1">
            <a:off x="4953000" y="1900693"/>
            <a:ext cx="1524000" cy="33224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62532" name="Text Box 36"/>
          <p:cNvSpPr txBox="1">
            <a:spLocks noChangeArrowheads="1"/>
          </p:cNvSpPr>
          <p:nvPr/>
        </p:nvSpPr>
        <p:spPr bwMode="auto">
          <a:xfrm>
            <a:off x="6525545" y="1554613"/>
            <a:ext cx="2012972" cy="601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Dilaporkan di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Laporan Laba Rugi</a:t>
            </a:r>
          </a:p>
        </p:txBody>
      </p:sp>
    </p:spTree>
    <p:extLst>
      <p:ext uri="{BB962C8B-B14F-4D97-AF65-F5344CB8AC3E}">
        <p14:creationId xmlns:p14="http://schemas.microsoft.com/office/powerpoint/2010/main" val="173358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62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62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6" dur="2000"/>
                                        <p:tgtEl>
                                          <p:spTgt spid="362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362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362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362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362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362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362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362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362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362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362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362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362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1000"/>
                                        <p:tgtEl>
                                          <p:spTgt spid="362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1000"/>
                                        <p:tgtEl>
                                          <p:spTgt spid="362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362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362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000"/>
                                        <p:tgtEl>
                                          <p:spTgt spid="362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1000"/>
                                        <p:tgtEl>
                                          <p:spTgt spid="362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1000"/>
                                        <p:tgtEl>
                                          <p:spTgt spid="362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1000"/>
                                        <p:tgtEl>
                                          <p:spTgt spid="362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1000"/>
                                        <p:tgtEl>
                                          <p:spTgt spid="362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1000"/>
                                        <p:tgtEl>
                                          <p:spTgt spid="362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1000"/>
                                        <p:tgtEl>
                                          <p:spTgt spid="362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1000"/>
                                        <p:tgtEl>
                                          <p:spTgt spid="362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1000"/>
                                        <p:tgtEl>
                                          <p:spTgt spid="362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1000"/>
                                        <p:tgtEl>
                                          <p:spTgt spid="362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1000"/>
                                        <p:tgtEl>
                                          <p:spTgt spid="362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1000"/>
                                        <p:tgtEl>
                                          <p:spTgt spid="362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2000"/>
                                        <p:tgtEl>
                                          <p:spTgt spid="36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2000"/>
                                        <p:tgtEl>
                                          <p:spTgt spid="36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1000"/>
                                        <p:tgtEl>
                                          <p:spTgt spid="36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2499" grpId="0" animBg="1"/>
      <p:bldP spid="362500" grpId="0"/>
      <p:bldP spid="362501" grpId="0" animBg="1"/>
      <p:bldP spid="362502" grpId="0"/>
      <p:bldP spid="362503" grpId="0"/>
      <p:bldP spid="362504" grpId="0"/>
      <p:bldP spid="362505" grpId="0"/>
      <p:bldP spid="362506" grpId="0"/>
      <p:bldP spid="362507" grpId="0"/>
      <p:bldP spid="362508" grpId="0" animBg="1"/>
      <p:bldP spid="362509" grpId="0"/>
      <p:bldP spid="362510" grpId="0"/>
      <p:bldP spid="362511" grpId="0"/>
      <p:bldP spid="362512" grpId="0" animBg="1"/>
      <p:bldP spid="362513" grpId="0" animBg="1"/>
      <p:bldP spid="362514" grpId="0"/>
      <p:bldP spid="362515" grpId="0" animBg="1"/>
      <p:bldP spid="362516" grpId="0" animBg="1"/>
      <p:bldP spid="362517" grpId="0"/>
      <p:bldP spid="362518" grpId="0" animBg="1"/>
      <p:bldP spid="362519" grpId="0"/>
      <p:bldP spid="362520" grpId="0" animBg="1"/>
      <p:bldP spid="362521" grpId="0" animBg="1"/>
      <p:bldP spid="362522" grpId="0" animBg="1"/>
      <p:bldP spid="362523" grpId="0" animBg="1"/>
      <p:bldP spid="362524" grpId="0" animBg="1"/>
      <p:bldP spid="362525" grpId="0" animBg="1"/>
      <p:bldP spid="362526" grpId="0" animBg="1"/>
      <p:bldP spid="362527" grpId="0" animBg="1"/>
      <p:bldP spid="362528" grpId="0" animBg="1"/>
      <p:bldP spid="362529" grpId="0"/>
      <p:bldP spid="362530" grpId="0" animBg="1"/>
      <p:bldP spid="362531" grpId="0" animBg="1"/>
      <p:bldP spid="36253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BASIS AKUNTANSI</a:t>
            </a:r>
          </a:p>
        </p:txBody>
      </p:sp>
      <p:sp>
        <p:nvSpPr>
          <p:cNvPr id="398339" name="AutoShape 3"/>
          <p:cNvSpPr>
            <a:spLocks noChangeArrowheads="1"/>
          </p:cNvSpPr>
          <p:nvPr/>
        </p:nvSpPr>
        <p:spPr bwMode="auto">
          <a:xfrm rot="5400000">
            <a:off x="4134416" y="1768196"/>
            <a:ext cx="851367" cy="404813"/>
          </a:xfrm>
          <a:custGeom>
            <a:avLst/>
            <a:gdLst>
              <a:gd name="T0" fmla="*/ 1495963732 w 21600"/>
              <a:gd name="T1" fmla="*/ 0 h 21600"/>
              <a:gd name="T2" fmla="*/ 0 w 21600"/>
              <a:gd name="T3" fmla="*/ 122848180 h 21600"/>
              <a:gd name="T4" fmla="*/ 1495963732 w 21600"/>
              <a:gd name="T5" fmla="*/ 245695820 h 21600"/>
              <a:gd name="T6" fmla="*/ 1994617585 w 21600"/>
              <a:gd name="T7" fmla="*/ 12284818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7603" tIns="38803" rIns="77603" bIns="38803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98340" name="Text Box 4"/>
          <p:cNvSpPr txBox="1">
            <a:spLocks noChangeArrowheads="1"/>
          </p:cNvSpPr>
          <p:nvPr/>
        </p:nvSpPr>
        <p:spPr bwMode="auto">
          <a:xfrm>
            <a:off x="1031878" y="2938945"/>
            <a:ext cx="6959865" cy="930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603" tIns="38803" rIns="77603" bIns="3880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700">
                <a:solidFill>
                  <a:srgbClr val="FFFFFF"/>
                </a:solidFill>
              </a:rPr>
              <a:t>menyatakan saat pengakuan atas transaksi yang merupakan dasar pencatatan transaksi tersebut </a:t>
            </a:r>
          </a:p>
        </p:txBody>
      </p:sp>
    </p:spTree>
    <p:extLst>
      <p:ext uri="{BB962C8B-B14F-4D97-AF65-F5344CB8AC3E}">
        <p14:creationId xmlns:p14="http://schemas.microsoft.com/office/powerpoint/2010/main" val="1459820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98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98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8339" grpId="0" animBg="1"/>
      <p:bldP spid="39834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729" y="163357"/>
            <a:ext cx="8228542" cy="827833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Basis</a:t>
            </a:r>
            <a:r>
              <a:rPr lang="id-ID"/>
              <a:t> akuntansi</a:t>
            </a:r>
          </a:p>
        </p:txBody>
      </p:sp>
      <p:sp>
        <p:nvSpPr>
          <p:cNvPr id="211971" name="Rectangle 3"/>
          <p:cNvSpPr>
            <a:spLocks noChangeArrowheads="1"/>
          </p:cNvSpPr>
          <p:nvPr/>
        </p:nvSpPr>
        <p:spPr bwMode="auto">
          <a:xfrm>
            <a:off x="191823" y="3679565"/>
            <a:ext cx="4259792" cy="2889109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77559" tIns="38779" rIns="77559" bIns="38779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700" b="1">
                <a:solidFill>
                  <a:srgbClr val="000000"/>
                </a:solidFill>
              </a:rPr>
              <a:t>Suatu transaksi yang diakui dan dicatat berdasarkan saat kas diterima dan dikeluarkan</a:t>
            </a:r>
            <a:r>
              <a:rPr lang="en-US" sz="2700">
                <a:solidFill>
                  <a:srgbClr val="000000"/>
                </a:solidFill>
              </a:rPr>
              <a:t> </a:t>
            </a:r>
            <a:endParaRPr lang="id-ID" sz="2700">
              <a:solidFill>
                <a:srgbClr val="000000"/>
              </a:solidFill>
            </a:endParaRPr>
          </a:p>
        </p:txBody>
      </p:sp>
      <p:sp>
        <p:nvSpPr>
          <p:cNvPr id="211972" name="Line 4"/>
          <p:cNvSpPr>
            <a:spLocks noChangeShapeType="1"/>
          </p:cNvSpPr>
          <p:nvPr/>
        </p:nvSpPr>
        <p:spPr bwMode="auto">
          <a:xfrm>
            <a:off x="4332553" y="917816"/>
            <a:ext cx="0" cy="438834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11973" name="Line 5"/>
          <p:cNvSpPr>
            <a:spLocks noChangeShapeType="1"/>
          </p:cNvSpPr>
          <p:nvPr/>
        </p:nvSpPr>
        <p:spPr bwMode="auto">
          <a:xfrm>
            <a:off x="4332558" y="1356649"/>
            <a:ext cx="2340239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11974" name="Line 6"/>
          <p:cNvSpPr>
            <a:spLocks noChangeShapeType="1"/>
          </p:cNvSpPr>
          <p:nvPr/>
        </p:nvSpPr>
        <p:spPr bwMode="auto">
          <a:xfrm>
            <a:off x="1992312" y="1356649"/>
            <a:ext cx="233891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11975" name="Line 7"/>
          <p:cNvSpPr>
            <a:spLocks noChangeShapeType="1"/>
          </p:cNvSpPr>
          <p:nvPr/>
        </p:nvSpPr>
        <p:spPr bwMode="auto">
          <a:xfrm>
            <a:off x="6672792" y="1356653"/>
            <a:ext cx="0" cy="753079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11976" name="Line 8"/>
          <p:cNvSpPr>
            <a:spLocks noChangeShapeType="1"/>
          </p:cNvSpPr>
          <p:nvPr/>
        </p:nvSpPr>
        <p:spPr bwMode="auto">
          <a:xfrm>
            <a:off x="1992313" y="1356653"/>
            <a:ext cx="0" cy="753079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11977" name="Text Box 9"/>
          <p:cNvSpPr txBox="1">
            <a:spLocks noChangeArrowheads="1"/>
          </p:cNvSpPr>
          <p:nvPr/>
        </p:nvSpPr>
        <p:spPr bwMode="auto">
          <a:xfrm>
            <a:off x="1365254" y="2127726"/>
            <a:ext cx="1456758" cy="447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603" tIns="38803" rIns="77603" bIns="3880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FFFFFF"/>
                </a:solidFill>
              </a:rPr>
              <a:t>Basis  Kas</a:t>
            </a:r>
          </a:p>
        </p:txBody>
      </p:sp>
      <p:sp>
        <p:nvSpPr>
          <p:cNvPr id="211978" name="Text Box 10"/>
          <p:cNvSpPr txBox="1">
            <a:spLocks noChangeArrowheads="1"/>
          </p:cNvSpPr>
          <p:nvPr/>
        </p:nvSpPr>
        <p:spPr bwMode="auto">
          <a:xfrm>
            <a:off x="5832744" y="2191405"/>
            <a:ext cx="1668354" cy="447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603" tIns="38803" rIns="77603" bIns="3880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</a:rPr>
              <a:t>Basis akrual</a:t>
            </a:r>
          </a:p>
        </p:txBody>
      </p:sp>
      <p:sp>
        <p:nvSpPr>
          <p:cNvPr id="211979" name="Line 11"/>
          <p:cNvSpPr>
            <a:spLocks noChangeShapeType="1"/>
          </p:cNvSpPr>
          <p:nvPr/>
        </p:nvSpPr>
        <p:spPr bwMode="auto">
          <a:xfrm>
            <a:off x="1992313" y="2801897"/>
            <a:ext cx="0" cy="753079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11980" name="Rectangle 12"/>
          <p:cNvSpPr>
            <a:spLocks noChangeArrowheads="1"/>
          </p:cNvSpPr>
          <p:nvPr/>
        </p:nvSpPr>
        <p:spPr bwMode="auto">
          <a:xfrm>
            <a:off x="4753240" y="3678182"/>
            <a:ext cx="4259792" cy="2889109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77559" tIns="38779" rIns="77559" bIns="38779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>
                <a:solidFill>
                  <a:srgbClr val="000000"/>
                </a:solidFill>
              </a:rPr>
              <a:t>Suatu</a:t>
            </a:r>
            <a:r>
              <a:rPr lang="en-US" sz="2400" b="1" dirty="0">
                <a:solidFill>
                  <a:srgbClr val="000000"/>
                </a:solidFill>
              </a:rPr>
              <a:t> </a:t>
            </a:r>
            <a:r>
              <a:rPr lang="en-US" sz="2400" b="1" dirty="0" err="1">
                <a:solidFill>
                  <a:srgbClr val="000000"/>
                </a:solidFill>
              </a:rPr>
              <a:t>transaksi</a:t>
            </a:r>
            <a:r>
              <a:rPr lang="en-US" sz="2400" b="1" dirty="0">
                <a:solidFill>
                  <a:srgbClr val="000000"/>
                </a:solidFill>
              </a:rPr>
              <a:t> </a:t>
            </a:r>
            <a:r>
              <a:rPr lang="en-US" sz="2400" b="1" dirty="0" err="1">
                <a:solidFill>
                  <a:srgbClr val="000000"/>
                </a:solidFill>
              </a:rPr>
              <a:t>diakui</a:t>
            </a:r>
            <a:r>
              <a:rPr lang="en-US" sz="2400" b="1" dirty="0">
                <a:solidFill>
                  <a:srgbClr val="000000"/>
                </a:solidFill>
              </a:rPr>
              <a:t> </a:t>
            </a:r>
            <a:r>
              <a:rPr lang="en-US" sz="2400" b="1" dirty="0" err="1">
                <a:solidFill>
                  <a:srgbClr val="000000"/>
                </a:solidFill>
              </a:rPr>
              <a:t>dan</a:t>
            </a:r>
            <a:r>
              <a:rPr lang="en-US" sz="2400" b="1" dirty="0">
                <a:solidFill>
                  <a:srgbClr val="000000"/>
                </a:solidFill>
              </a:rPr>
              <a:t> </a:t>
            </a:r>
            <a:r>
              <a:rPr lang="en-US" sz="2400" b="1" dirty="0" err="1">
                <a:solidFill>
                  <a:srgbClr val="000000"/>
                </a:solidFill>
              </a:rPr>
              <a:t>dicatat</a:t>
            </a:r>
            <a:r>
              <a:rPr lang="en-US" sz="2400" b="1" dirty="0">
                <a:solidFill>
                  <a:srgbClr val="000000"/>
                </a:solidFill>
              </a:rPr>
              <a:t> </a:t>
            </a:r>
            <a:r>
              <a:rPr lang="en-US" sz="2400" b="1" dirty="0" err="1">
                <a:solidFill>
                  <a:srgbClr val="000000"/>
                </a:solidFill>
              </a:rPr>
              <a:t>berdasarkan</a:t>
            </a:r>
            <a:r>
              <a:rPr lang="en-US" sz="2400" b="1" dirty="0">
                <a:solidFill>
                  <a:srgbClr val="000000"/>
                </a:solidFill>
              </a:rPr>
              <a:t> </a:t>
            </a:r>
            <a:r>
              <a:rPr lang="en-US" sz="2400" b="1" dirty="0" err="1">
                <a:solidFill>
                  <a:srgbClr val="000000"/>
                </a:solidFill>
              </a:rPr>
              <a:t>pengaruh</a:t>
            </a:r>
            <a:r>
              <a:rPr lang="en-US" sz="2400" b="1" dirty="0">
                <a:solidFill>
                  <a:srgbClr val="000000"/>
                </a:solidFill>
              </a:rPr>
              <a:t> </a:t>
            </a:r>
            <a:r>
              <a:rPr lang="en-US" sz="2400" b="1" dirty="0" err="1">
                <a:solidFill>
                  <a:srgbClr val="000000"/>
                </a:solidFill>
              </a:rPr>
              <a:t>transaksi</a:t>
            </a:r>
            <a:r>
              <a:rPr lang="en-US" sz="2400" b="1" dirty="0">
                <a:solidFill>
                  <a:srgbClr val="000000"/>
                </a:solidFill>
              </a:rPr>
              <a:t> </a:t>
            </a:r>
            <a:r>
              <a:rPr lang="en-US" sz="2400" b="1" dirty="0" err="1">
                <a:solidFill>
                  <a:srgbClr val="000000"/>
                </a:solidFill>
              </a:rPr>
              <a:t>pada</a:t>
            </a:r>
            <a:r>
              <a:rPr lang="en-US" sz="2400" b="1" dirty="0">
                <a:solidFill>
                  <a:srgbClr val="000000"/>
                </a:solidFill>
              </a:rPr>
              <a:t> </a:t>
            </a:r>
            <a:r>
              <a:rPr lang="en-US" sz="2400" b="1" dirty="0" err="1">
                <a:solidFill>
                  <a:srgbClr val="000000"/>
                </a:solidFill>
              </a:rPr>
              <a:t>saat</a:t>
            </a:r>
            <a:r>
              <a:rPr lang="en-US" sz="2400" b="1" dirty="0">
                <a:solidFill>
                  <a:srgbClr val="000000"/>
                </a:solidFill>
              </a:rPr>
              <a:t> </a:t>
            </a:r>
            <a:r>
              <a:rPr lang="en-US" sz="2400" b="1" dirty="0" err="1">
                <a:solidFill>
                  <a:srgbClr val="000000"/>
                </a:solidFill>
              </a:rPr>
              <a:t>kejadian</a:t>
            </a:r>
            <a:r>
              <a:rPr lang="en-US" sz="2400" b="1" dirty="0">
                <a:solidFill>
                  <a:srgbClr val="000000"/>
                </a:solidFill>
              </a:rPr>
              <a:t> </a:t>
            </a:r>
            <a:r>
              <a:rPr lang="en-US" sz="2400" b="1" dirty="0" err="1">
                <a:solidFill>
                  <a:srgbClr val="000000"/>
                </a:solidFill>
              </a:rPr>
              <a:t>dan</a:t>
            </a:r>
            <a:r>
              <a:rPr lang="en-US" sz="2400" b="1" dirty="0">
                <a:solidFill>
                  <a:srgbClr val="000000"/>
                </a:solidFill>
              </a:rPr>
              <a:t> </a:t>
            </a:r>
            <a:r>
              <a:rPr lang="en-US" sz="2400" b="1" dirty="0" err="1">
                <a:solidFill>
                  <a:srgbClr val="000000"/>
                </a:solidFill>
              </a:rPr>
              <a:t>dicatat</a:t>
            </a:r>
            <a:r>
              <a:rPr lang="en-US" sz="2400" b="1" dirty="0">
                <a:solidFill>
                  <a:srgbClr val="000000"/>
                </a:solidFill>
              </a:rPr>
              <a:t> </a:t>
            </a:r>
            <a:r>
              <a:rPr lang="en-US" sz="2400" b="1" dirty="0" err="1">
                <a:solidFill>
                  <a:srgbClr val="000000"/>
                </a:solidFill>
              </a:rPr>
              <a:t>serta</a:t>
            </a:r>
            <a:r>
              <a:rPr lang="en-US" sz="2400" b="1" dirty="0">
                <a:solidFill>
                  <a:srgbClr val="000000"/>
                </a:solidFill>
              </a:rPr>
              <a:t> </a:t>
            </a:r>
            <a:r>
              <a:rPr lang="en-US" sz="2400" b="1" dirty="0" err="1">
                <a:solidFill>
                  <a:srgbClr val="000000"/>
                </a:solidFill>
              </a:rPr>
              <a:t>dilaporkan</a:t>
            </a:r>
            <a:r>
              <a:rPr lang="en-US" sz="2400" b="1" dirty="0">
                <a:solidFill>
                  <a:srgbClr val="000000"/>
                </a:solidFill>
              </a:rPr>
              <a:t> </a:t>
            </a:r>
            <a:r>
              <a:rPr lang="en-US" sz="2400" b="1" dirty="0" err="1">
                <a:solidFill>
                  <a:srgbClr val="000000"/>
                </a:solidFill>
              </a:rPr>
              <a:t>pada</a:t>
            </a:r>
            <a:r>
              <a:rPr lang="en-US" sz="2400" b="1" dirty="0">
                <a:solidFill>
                  <a:srgbClr val="000000"/>
                </a:solidFill>
              </a:rPr>
              <a:t> </a:t>
            </a:r>
            <a:r>
              <a:rPr lang="en-US" sz="2400" b="1" dirty="0" err="1">
                <a:solidFill>
                  <a:srgbClr val="000000"/>
                </a:solidFill>
              </a:rPr>
              <a:t>periode</a:t>
            </a:r>
            <a:r>
              <a:rPr lang="en-US" sz="2400" b="1" dirty="0">
                <a:solidFill>
                  <a:srgbClr val="000000"/>
                </a:solidFill>
              </a:rPr>
              <a:t> yang </a:t>
            </a:r>
            <a:r>
              <a:rPr lang="en-US" sz="2400" b="1" dirty="0" err="1">
                <a:solidFill>
                  <a:srgbClr val="000000"/>
                </a:solidFill>
              </a:rPr>
              <a:t>bersangkutan</a:t>
            </a:r>
            <a:r>
              <a:rPr lang="en-US" sz="2400" b="1" dirty="0">
                <a:solidFill>
                  <a:srgbClr val="000000"/>
                </a:solidFill>
              </a:rPr>
              <a:t> </a:t>
            </a:r>
            <a:endParaRPr lang="id-ID" sz="2400" b="1" dirty="0">
              <a:solidFill>
                <a:srgbClr val="000000"/>
              </a:solidFill>
            </a:endParaRPr>
          </a:p>
        </p:txBody>
      </p:sp>
      <p:sp>
        <p:nvSpPr>
          <p:cNvPr id="211981" name="Line 13"/>
          <p:cNvSpPr>
            <a:spLocks noChangeShapeType="1"/>
          </p:cNvSpPr>
          <p:nvPr/>
        </p:nvSpPr>
        <p:spPr bwMode="auto">
          <a:xfrm>
            <a:off x="6672792" y="2800514"/>
            <a:ext cx="0" cy="753079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379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11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11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1000"/>
                                        <p:tgtEl>
                                          <p:spTgt spid="211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211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11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11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211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11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119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1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11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119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119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971" grpId="0" animBg="1" autoUpdateAnimBg="0"/>
      <p:bldP spid="211972" grpId="0" animBg="1"/>
      <p:bldP spid="211973" grpId="0" animBg="1"/>
      <p:bldP spid="211974" grpId="0" animBg="1"/>
      <p:bldP spid="211975" grpId="0" animBg="1"/>
      <p:bldP spid="211976" grpId="0" animBg="1"/>
      <p:bldP spid="211977" grpId="0"/>
      <p:bldP spid="211978" grpId="0"/>
      <p:bldP spid="211979" grpId="0" animBg="1"/>
      <p:bldP spid="211980" grpId="0" animBg="1" autoUpdateAnimBg="0"/>
      <p:bldP spid="21198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/>
              <a:t>Latihan</a:t>
            </a:r>
            <a:r>
              <a:rPr lang="en-US" dirty="0"/>
              <a:t>  1</a:t>
            </a:r>
          </a:p>
        </p:txBody>
      </p:sp>
    </p:spTree>
    <p:extLst>
      <p:ext uri="{BB962C8B-B14F-4D97-AF65-F5344CB8AC3E}">
        <p14:creationId xmlns:p14="http://schemas.microsoft.com/office/powerpoint/2010/main" val="22796117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ChangeArrowheads="1"/>
          </p:cNvSpPr>
          <p:nvPr>
            <p:ph type="title"/>
          </p:nvPr>
        </p:nvSpPr>
        <p:spPr>
          <a:xfrm>
            <a:off x="371740" y="0"/>
            <a:ext cx="8520906" cy="1921458"/>
          </a:xfrm>
          <a:ln>
            <a:solidFill>
              <a:srgbClr val="0000FF"/>
            </a:solidFill>
          </a:ln>
        </p:spPr>
        <p:txBody>
          <a:bodyPr>
            <a:normAutofit/>
          </a:bodyPr>
          <a:lstStyle/>
          <a:p>
            <a:pPr marL="776026" indent="-776026" eaLnBrk="1" hangingPunct="1">
              <a:defRPr/>
            </a:pPr>
            <a:r>
              <a:rPr lang="en-US" sz="2700"/>
              <a:t>Hotel SEPITRUS pada tanggal 2 Agustus 2002 menerima pembayaran dimuka sewa kamar dari seorang tamu hotel sebesar Rp. 1.000.000,- untuk sewa kamar selama 4 hari </a:t>
            </a:r>
          </a:p>
        </p:txBody>
      </p:sp>
      <p:sp>
        <p:nvSpPr>
          <p:cNvPr id="214019" name="AutoShape 3"/>
          <p:cNvSpPr>
            <a:spLocks noChangeArrowheads="1"/>
          </p:cNvSpPr>
          <p:nvPr/>
        </p:nvSpPr>
        <p:spPr bwMode="auto">
          <a:xfrm rot="5400000">
            <a:off x="4134411" y="2298397"/>
            <a:ext cx="851366" cy="404813"/>
          </a:xfrm>
          <a:custGeom>
            <a:avLst/>
            <a:gdLst>
              <a:gd name="T0" fmla="*/ 1495958583 w 21600"/>
              <a:gd name="T1" fmla="*/ 0 h 21600"/>
              <a:gd name="T2" fmla="*/ 0 w 21600"/>
              <a:gd name="T3" fmla="*/ 122848180 h 21600"/>
              <a:gd name="T4" fmla="*/ 1495958583 w 21600"/>
              <a:gd name="T5" fmla="*/ 245695820 h 21600"/>
              <a:gd name="T6" fmla="*/ 1994611203 w 21600"/>
              <a:gd name="T7" fmla="*/ 12284818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7603" tIns="38803" rIns="77603" bIns="38803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14020" name="Text Box 4"/>
          <p:cNvSpPr txBox="1">
            <a:spLocks noChangeArrowheads="1"/>
          </p:cNvSpPr>
          <p:nvPr/>
        </p:nvSpPr>
        <p:spPr bwMode="auto">
          <a:xfrm>
            <a:off x="1692011" y="2889113"/>
            <a:ext cx="5761302" cy="505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603" tIns="38803" rIns="77603" bIns="3880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700">
                <a:solidFill>
                  <a:srgbClr val="FFFFFF"/>
                </a:solidFill>
              </a:rPr>
              <a:t>Bagaimana mencatat dengan dasar kas</a:t>
            </a:r>
          </a:p>
        </p:txBody>
      </p:sp>
      <p:sp>
        <p:nvSpPr>
          <p:cNvPr id="214021" name="AutoShape 5"/>
          <p:cNvSpPr>
            <a:spLocks noChangeArrowheads="1"/>
          </p:cNvSpPr>
          <p:nvPr/>
        </p:nvSpPr>
        <p:spPr bwMode="auto">
          <a:xfrm rot="5400000">
            <a:off x="4134416" y="3742259"/>
            <a:ext cx="851367" cy="404813"/>
          </a:xfrm>
          <a:custGeom>
            <a:avLst/>
            <a:gdLst>
              <a:gd name="T0" fmla="*/ 1495963732 w 21600"/>
              <a:gd name="T1" fmla="*/ 0 h 21600"/>
              <a:gd name="T2" fmla="*/ 0 w 21600"/>
              <a:gd name="T3" fmla="*/ 122848180 h 21600"/>
              <a:gd name="T4" fmla="*/ 1495963732 w 21600"/>
              <a:gd name="T5" fmla="*/ 245695820 h 21600"/>
              <a:gd name="T6" fmla="*/ 1994617585 w 21600"/>
              <a:gd name="T7" fmla="*/ 12284818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7603" tIns="38803" rIns="77603" bIns="38803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14022" name="Text Box 6"/>
          <p:cNvSpPr txBox="1">
            <a:spLocks noChangeArrowheads="1"/>
          </p:cNvSpPr>
          <p:nvPr/>
        </p:nvSpPr>
        <p:spPr bwMode="auto">
          <a:xfrm>
            <a:off x="551662" y="4998840"/>
            <a:ext cx="8400521" cy="505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603" tIns="38803" rIns="77603" bIns="3880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700">
                <a:solidFill>
                  <a:srgbClr val="FFFFFF"/>
                </a:solidFill>
              </a:rPr>
              <a:t> 1. Kas bertambah senilai Rp. 1.000.000,- </a:t>
            </a:r>
          </a:p>
        </p:txBody>
      </p:sp>
      <p:sp>
        <p:nvSpPr>
          <p:cNvPr id="214023" name="Text Box 7"/>
          <p:cNvSpPr txBox="1">
            <a:spLocks noChangeArrowheads="1"/>
          </p:cNvSpPr>
          <p:nvPr/>
        </p:nvSpPr>
        <p:spPr bwMode="auto">
          <a:xfrm>
            <a:off x="551662" y="5625941"/>
            <a:ext cx="8400521" cy="505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603" tIns="38803" rIns="77603" bIns="3880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700" dirty="0">
                <a:solidFill>
                  <a:srgbClr val="FFFFFF"/>
                </a:solidFill>
              </a:rPr>
              <a:t> 2. </a:t>
            </a:r>
            <a:r>
              <a:rPr lang="en-US" sz="2700" dirty="0" err="1">
                <a:solidFill>
                  <a:srgbClr val="FFFFFF"/>
                </a:solidFill>
              </a:rPr>
              <a:t>Pendapatan</a:t>
            </a:r>
            <a:r>
              <a:rPr lang="en-US" sz="2700" dirty="0">
                <a:solidFill>
                  <a:srgbClr val="FFFFFF"/>
                </a:solidFill>
              </a:rPr>
              <a:t> </a:t>
            </a:r>
            <a:r>
              <a:rPr lang="en-US" sz="2700" dirty="0" err="1">
                <a:solidFill>
                  <a:srgbClr val="FFFFFF"/>
                </a:solidFill>
              </a:rPr>
              <a:t>bertambah</a:t>
            </a:r>
            <a:r>
              <a:rPr lang="en-US" sz="2700" dirty="0">
                <a:solidFill>
                  <a:srgbClr val="FFFFFF"/>
                </a:solidFill>
              </a:rPr>
              <a:t> Rp. 1.000.000,-</a:t>
            </a:r>
          </a:p>
        </p:txBody>
      </p:sp>
      <p:sp>
        <p:nvSpPr>
          <p:cNvPr id="214024" name="Rectangle 8"/>
          <p:cNvSpPr>
            <a:spLocks noChangeArrowheads="1"/>
          </p:cNvSpPr>
          <p:nvPr/>
        </p:nvSpPr>
        <p:spPr bwMode="auto">
          <a:xfrm>
            <a:off x="251355" y="4998837"/>
            <a:ext cx="8892646" cy="129989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77603" tIns="38803" rIns="77603" bIns="38803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717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14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14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14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14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14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214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4019" grpId="0" animBg="1"/>
      <p:bldP spid="214020" grpId="0"/>
      <p:bldP spid="214021" grpId="0" animBg="1"/>
      <p:bldP spid="214022" grpId="0"/>
      <p:bldP spid="214023" grpId="0"/>
      <p:bldP spid="21402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ChangeArrowheads="1"/>
          </p:cNvSpPr>
          <p:nvPr>
            <p:ph type="title"/>
          </p:nvPr>
        </p:nvSpPr>
        <p:spPr>
          <a:xfrm>
            <a:off x="371740" y="0"/>
            <a:ext cx="8520906" cy="1921458"/>
          </a:xfrm>
          <a:ln>
            <a:solidFill>
              <a:srgbClr val="0000FF"/>
            </a:solidFill>
          </a:ln>
        </p:spPr>
        <p:txBody>
          <a:bodyPr>
            <a:normAutofit/>
          </a:bodyPr>
          <a:lstStyle/>
          <a:p>
            <a:pPr marL="776026" indent="-776026" eaLnBrk="1" hangingPunct="1">
              <a:defRPr/>
            </a:pPr>
            <a:r>
              <a:rPr lang="en-US" sz="2700" dirty="0"/>
              <a:t>Hotel SEPITRUS </a:t>
            </a:r>
            <a:r>
              <a:rPr lang="en-US" sz="2700" dirty="0" err="1"/>
              <a:t>pada</a:t>
            </a:r>
            <a:r>
              <a:rPr lang="en-US" sz="2700" dirty="0"/>
              <a:t> </a:t>
            </a:r>
            <a:r>
              <a:rPr lang="en-US" sz="2700" dirty="0" err="1"/>
              <a:t>tanggal</a:t>
            </a:r>
            <a:r>
              <a:rPr lang="en-US" sz="2700" dirty="0"/>
              <a:t> 2 </a:t>
            </a:r>
            <a:r>
              <a:rPr lang="en-US" sz="2700" dirty="0" err="1"/>
              <a:t>Agustus</a:t>
            </a:r>
            <a:r>
              <a:rPr lang="en-US" sz="2700" dirty="0"/>
              <a:t> 2002 </a:t>
            </a:r>
            <a:r>
              <a:rPr lang="en-US" sz="2700" dirty="0" err="1"/>
              <a:t>menerima</a:t>
            </a:r>
            <a:r>
              <a:rPr lang="en-US" sz="2700" dirty="0"/>
              <a:t> </a:t>
            </a:r>
            <a:r>
              <a:rPr lang="en-US" sz="2700" dirty="0" err="1"/>
              <a:t>pembayaran</a:t>
            </a:r>
            <a:r>
              <a:rPr lang="en-US" sz="2700" dirty="0"/>
              <a:t> </a:t>
            </a:r>
            <a:r>
              <a:rPr lang="en-US" sz="2700" dirty="0" err="1"/>
              <a:t>dimuka</a:t>
            </a:r>
            <a:r>
              <a:rPr lang="en-US" sz="2700" dirty="0"/>
              <a:t> </a:t>
            </a:r>
            <a:r>
              <a:rPr lang="en-US" sz="2700" dirty="0" err="1"/>
              <a:t>sewa</a:t>
            </a:r>
            <a:r>
              <a:rPr lang="en-US" sz="2700" dirty="0"/>
              <a:t> </a:t>
            </a:r>
            <a:r>
              <a:rPr lang="en-US" sz="2700" dirty="0" err="1"/>
              <a:t>kamar</a:t>
            </a:r>
            <a:r>
              <a:rPr lang="en-US" sz="2700" dirty="0"/>
              <a:t> </a:t>
            </a:r>
            <a:r>
              <a:rPr lang="en-US" sz="2700" dirty="0" err="1"/>
              <a:t>dari</a:t>
            </a:r>
            <a:r>
              <a:rPr lang="en-US" sz="2700" dirty="0"/>
              <a:t> </a:t>
            </a:r>
            <a:r>
              <a:rPr lang="en-US" sz="2700" dirty="0" err="1"/>
              <a:t>seorang</a:t>
            </a:r>
            <a:r>
              <a:rPr lang="en-US" sz="2700" dirty="0"/>
              <a:t> </a:t>
            </a:r>
            <a:r>
              <a:rPr lang="en-US" sz="2700" dirty="0" err="1"/>
              <a:t>tamu</a:t>
            </a:r>
            <a:r>
              <a:rPr lang="en-US" sz="2700" dirty="0"/>
              <a:t> hotel </a:t>
            </a:r>
            <a:r>
              <a:rPr lang="en-US" sz="2700" dirty="0" err="1"/>
              <a:t>sebesar</a:t>
            </a:r>
            <a:r>
              <a:rPr lang="en-US" sz="2700" dirty="0"/>
              <a:t> </a:t>
            </a:r>
            <a:r>
              <a:rPr lang="en-US" sz="2700" dirty="0" err="1"/>
              <a:t>Rp</a:t>
            </a:r>
            <a:r>
              <a:rPr lang="en-US" sz="2700" dirty="0"/>
              <a:t>. 1.000.000,- </a:t>
            </a:r>
            <a:r>
              <a:rPr lang="en-US" sz="2700" dirty="0" err="1"/>
              <a:t>untuk</a:t>
            </a:r>
            <a:r>
              <a:rPr lang="en-US" sz="2700" dirty="0"/>
              <a:t> </a:t>
            </a:r>
            <a:r>
              <a:rPr lang="en-US" sz="2700" dirty="0" err="1"/>
              <a:t>sewa</a:t>
            </a:r>
            <a:r>
              <a:rPr lang="en-US" sz="2700" dirty="0"/>
              <a:t> </a:t>
            </a:r>
            <a:r>
              <a:rPr lang="en-US" sz="2700" dirty="0" err="1"/>
              <a:t>kamar</a:t>
            </a:r>
            <a:r>
              <a:rPr lang="en-US" sz="2700" dirty="0"/>
              <a:t> </a:t>
            </a:r>
            <a:r>
              <a:rPr lang="en-US" sz="2700" dirty="0" err="1"/>
              <a:t>selama</a:t>
            </a:r>
            <a:r>
              <a:rPr lang="en-US" sz="2700" dirty="0"/>
              <a:t> 4 </a:t>
            </a:r>
            <a:r>
              <a:rPr lang="en-US" sz="2700" dirty="0" err="1"/>
              <a:t>hari</a:t>
            </a:r>
            <a:r>
              <a:rPr lang="en-US" sz="2700" dirty="0"/>
              <a:t> </a:t>
            </a:r>
          </a:p>
        </p:txBody>
      </p:sp>
      <p:sp>
        <p:nvSpPr>
          <p:cNvPr id="215043" name="AutoShape 3"/>
          <p:cNvSpPr>
            <a:spLocks noChangeArrowheads="1"/>
          </p:cNvSpPr>
          <p:nvPr/>
        </p:nvSpPr>
        <p:spPr bwMode="auto">
          <a:xfrm rot="5400000">
            <a:off x="4134411" y="2298397"/>
            <a:ext cx="851366" cy="404813"/>
          </a:xfrm>
          <a:custGeom>
            <a:avLst/>
            <a:gdLst>
              <a:gd name="T0" fmla="*/ 1495958583 w 21600"/>
              <a:gd name="T1" fmla="*/ 0 h 21600"/>
              <a:gd name="T2" fmla="*/ 0 w 21600"/>
              <a:gd name="T3" fmla="*/ 122848180 h 21600"/>
              <a:gd name="T4" fmla="*/ 1495958583 w 21600"/>
              <a:gd name="T5" fmla="*/ 245695820 h 21600"/>
              <a:gd name="T6" fmla="*/ 1994611203 w 21600"/>
              <a:gd name="T7" fmla="*/ 12284818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7603" tIns="38803" rIns="77603" bIns="38803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15044" name="Text Box 4"/>
          <p:cNvSpPr txBox="1">
            <a:spLocks noChangeArrowheads="1"/>
          </p:cNvSpPr>
          <p:nvPr/>
        </p:nvSpPr>
        <p:spPr bwMode="auto">
          <a:xfrm>
            <a:off x="1692011" y="2889113"/>
            <a:ext cx="6240198" cy="505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603" tIns="38803" rIns="77603" bIns="3880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700">
                <a:solidFill>
                  <a:srgbClr val="FFFFFF"/>
                </a:solidFill>
              </a:rPr>
              <a:t>Bagaimana mencatat dengan dasar akrual</a:t>
            </a:r>
          </a:p>
        </p:txBody>
      </p:sp>
      <p:sp>
        <p:nvSpPr>
          <p:cNvPr id="215045" name="AutoShape 5"/>
          <p:cNvSpPr>
            <a:spLocks noChangeArrowheads="1"/>
          </p:cNvSpPr>
          <p:nvPr/>
        </p:nvSpPr>
        <p:spPr bwMode="auto">
          <a:xfrm rot="5400000">
            <a:off x="4134416" y="3742259"/>
            <a:ext cx="851367" cy="404813"/>
          </a:xfrm>
          <a:custGeom>
            <a:avLst/>
            <a:gdLst>
              <a:gd name="T0" fmla="*/ 1495963732 w 21600"/>
              <a:gd name="T1" fmla="*/ 0 h 21600"/>
              <a:gd name="T2" fmla="*/ 0 w 21600"/>
              <a:gd name="T3" fmla="*/ 122848180 h 21600"/>
              <a:gd name="T4" fmla="*/ 1495963732 w 21600"/>
              <a:gd name="T5" fmla="*/ 245695820 h 21600"/>
              <a:gd name="T6" fmla="*/ 1994617585 w 21600"/>
              <a:gd name="T7" fmla="*/ 12284818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7603" tIns="38803" rIns="77603" bIns="38803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15046" name="Text Box 6"/>
          <p:cNvSpPr txBox="1">
            <a:spLocks noChangeArrowheads="1"/>
          </p:cNvSpPr>
          <p:nvPr/>
        </p:nvSpPr>
        <p:spPr bwMode="auto">
          <a:xfrm>
            <a:off x="551662" y="4998840"/>
            <a:ext cx="8400521" cy="505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603" tIns="38803" rIns="77603" bIns="3880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700">
                <a:solidFill>
                  <a:srgbClr val="FFFFFF"/>
                </a:solidFill>
              </a:rPr>
              <a:t> 1. Kas bertambah senilai Rp. 1.000.000,- </a:t>
            </a:r>
          </a:p>
        </p:txBody>
      </p:sp>
      <p:sp>
        <p:nvSpPr>
          <p:cNvPr id="215047" name="Text Box 7"/>
          <p:cNvSpPr txBox="1">
            <a:spLocks noChangeArrowheads="1"/>
          </p:cNvSpPr>
          <p:nvPr/>
        </p:nvSpPr>
        <p:spPr bwMode="auto">
          <a:xfrm>
            <a:off x="551662" y="5625941"/>
            <a:ext cx="8400521" cy="505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603" tIns="38803" rIns="77603" bIns="3880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700" dirty="0">
                <a:solidFill>
                  <a:srgbClr val="FFFFFF"/>
                </a:solidFill>
              </a:rPr>
              <a:t> 2. </a:t>
            </a:r>
            <a:r>
              <a:rPr lang="en-US" sz="2700" dirty="0" err="1">
                <a:solidFill>
                  <a:srgbClr val="FFFFFF"/>
                </a:solidFill>
              </a:rPr>
              <a:t>Pendapatan</a:t>
            </a:r>
            <a:r>
              <a:rPr lang="en-US" sz="2700" dirty="0">
                <a:solidFill>
                  <a:srgbClr val="FFFFFF"/>
                </a:solidFill>
              </a:rPr>
              <a:t> </a:t>
            </a:r>
            <a:r>
              <a:rPr lang="en-US" sz="2700" dirty="0" err="1">
                <a:solidFill>
                  <a:srgbClr val="FFFFFF"/>
                </a:solidFill>
              </a:rPr>
              <a:t>diterima</a:t>
            </a:r>
            <a:r>
              <a:rPr lang="en-US" sz="2700" dirty="0">
                <a:solidFill>
                  <a:srgbClr val="FFFFFF"/>
                </a:solidFill>
              </a:rPr>
              <a:t> </a:t>
            </a:r>
            <a:r>
              <a:rPr lang="en-US" sz="2700" dirty="0" err="1">
                <a:solidFill>
                  <a:srgbClr val="FFFFFF"/>
                </a:solidFill>
              </a:rPr>
              <a:t>dimuka</a:t>
            </a:r>
            <a:r>
              <a:rPr lang="en-US" sz="2700" dirty="0">
                <a:solidFill>
                  <a:srgbClr val="FFFFFF"/>
                </a:solidFill>
              </a:rPr>
              <a:t> </a:t>
            </a:r>
            <a:r>
              <a:rPr lang="en-US" sz="2700" dirty="0" err="1">
                <a:solidFill>
                  <a:srgbClr val="FFFFFF"/>
                </a:solidFill>
              </a:rPr>
              <a:t>bertambah</a:t>
            </a:r>
            <a:r>
              <a:rPr lang="en-US" sz="2700" dirty="0">
                <a:solidFill>
                  <a:srgbClr val="FFFFFF"/>
                </a:solidFill>
              </a:rPr>
              <a:t> Rp. 1.000.000,-</a:t>
            </a:r>
          </a:p>
        </p:txBody>
      </p:sp>
      <p:sp>
        <p:nvSpPr>
          <p:cNvPr id="215048" name="Rectangle 8"/>
          <p:cNvSpPr>
            <a:spLocks noChangeArrowheads="1"/>
          </p:cNvSpPr>
          <p:nvPr/>
        </p:nvSpPr>
        <p:spPr bwMode="auto">
          <a:xfrm>
            <a:off x="251355" y="4998837"/>
            <a:ext cx="8892646" cy="129989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77603" tIns="38803" rIns="77603" bIns="38803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528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15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15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15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15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15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215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43" grpId="0" animBg="1"/>
      <p:bldP spid="215044" grpId="0"/>
      <p:bldP spid="215045" grpId="0" animBg="1"/>
      <p:bldP spid="215046" grpId="0"/>
      <p:bldP spid="215047" grpId="0"/>
      <p:bldP spid="21504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/>
              <a:t>Latihan</a:t>
            </a:r>
            <a:r>
              <a:rPr lang="en-US" dirty="0"/>
              <a:t>  2</a:t>
            </a:r>
          </a:p>
        </p:txBody>
      </p:sp>
    </p:spTree>
    <p:extLst>
      <p:ext uri="{BB962C8B-B14F-4D97-AF65-F5344CB8AC3E}">
        <p14:creationId xmlns:p14="http://schemas.microsoft.com/office/powerpoint/2010/main" val="15517920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ChangeArrowheads="1"/>
          </p:cNvSpPr>
          <p:nvPr>
            <p:ph type="title"/>
          </p:nvPr>
        </p:nvSpPr>
        <p:spPr>
          <a:xfrm>
            <a:off x="371740" y="0"/>
            <a:ext cx="8520906" cy="1921458"/>
          </a:xfrm>
          <a:ln>
            <a:solidFill>
              <a:srgbClr val="0000FF"/>
            </a:solidFill>
          </a:ln>
        </p:spPr>
        <p:txBody>
          <a:bodyPr/>
          <a:lstStyle/>
          <a:p>
            <a:pPr marL="776026" indent="-776026" eaLnBrk="1" hangingPunct="1">
              <a:defRPr/>
            </a:pPr>
            <a:r>
              <a:rPr lang="en-US" sz="2700" dirty="0" err="1"/>
              <a:t>Pada</a:t>
            </a:r>
            <a:r>
              <a:rPr lang="en-US" sz="2700" dirty="0"/>
              <a:t> </a:t>
            </a:r>
            <a:r>
              <a:rPr lang="en-US" sz="2700" dirty="0" err="1"/>
              <a:t>tanggal</a:t>
            </a:r>
            <a:r>
              <a:rPr lang="en-US" sz="2700" dirty="0"/>
              <a:t> 1 </a:t>
            </a:r>
            <a:r>
              <a:rPr lang="en-US" sz="2700" dirty="0" err="1"/>
              <a:t>Januari</a:t>
            </a:r>
            <a:r>
              <a:rPr lang="en-US" sz="2700" dirty="0"/>
              <a:t> 2000 </a:t>
            </a:r>
            <a:r>
              <a:rPr lang="en-US" sz="2700" dirty="0" err="1"/>
              <a:t>telah</a:t>
            </a:r>
            <a:r>
              <a:rPr lang="en-US" sz="2700" dirty="0"/>
              <a:t> </a:t>
            </a:r>
            <a:r>
              <a:rPr lang="en-US" sz="2700" dirty="0" err="1"/>
              <a:t>dilakukan</a:t>
            </a:r>
            <a:r>
              <a:rPr lang="en-US" sz="2700" dirty="0"/>
              <a:t> </a:t>
            </a:r>
            <a:r>
              <a:rPr lang="en-US" sz="2700" dirty="0" err="1"/>
              <a:t>pembayaran</a:t>
            </a:r>
            <a:r>
              <a:rPr lang="en-US" sz="2700" dirty="0"/>
              <a:t> </a:t>
            </a:r>
            <a:r>
              <a:rPr lang="en-US" sz="2700" dirty="0" err="1"/>
              <a:t>biaya</a:t>
            </a:r>
            <a:r>
              <a:rPr lang="en-US" sz="2700" dirty="0"/>
              <a:t> </a:t>
            </a:r>
            <a:r>
              <a:rPr lang="en-US" sz="2700" dirty="0" err="1"/>
              <a:t>iklan</a:t>
            </a:r>
            <a:r>
              <a:rPr lang="en-US" sz="2700" dirty="0"/>
              <a:t> </a:t>
            </a:r>
            <a:r>
              <a:rPr lang="en-US" sz="2700" dirty="0" err="1"/>
              <a:t>untuk</a:t>
            </a:r>
            <a:r>
              <a:rPr lang="en-US" sz="2700" dirty="0"/>
              <a:t> </a:t>
            </a:r>
            <a:r>
              <a:rPr lang="en-US" sz="2700" dirty="0" err="1"/>
              <a:t>periode</a:t>
            </a:r>
            <a:r>
              <a:rPr lang="en-US" sz="2700" dirty="0"/>
              <a:t> 24 </a:t>
            </a:r>
            <a:r>
              <a:rPr lang="en-US" sz="2700" dirty="0" err="1"/>
              <a:t>bulan</a:t>
            </a:r>
            <a:r>
              <a:rPr lang="en-US" sz="2700" dirty="0"/>
              <a:t> </a:t>
            </a:r>
            <a:r>
              <a:rPr lang="en-US" sz="2700" dirty="0" err="1"/>
              <a:t>sebesar</a:t>
            </a:r>
            <a:r>
              <a:rPr lang="en-US" sz="2700" dirty="0"/>
              <a:t> </a:t>
            </a:r>
            <a:r>
              <a:rPr lang="en-US" sz="2700" dirty="0" err="1"/>
              <a:t>Rp</a:t>
            </a:r>
            <a:r>
              <a:rPr lang="en-US" sz="2700" dirty="0"/>
              <a:t>. 24.000.000,- </a:t>
            </a:r>
          </a:p>
        </p:txBody>
      </p:sp>
      <p:sp>
        <p:nvSpPr>
          <p:cNvPr id="217091" name="AutoShape 3"/>
          <p:cNvSpPr>
            <a:spLocks noChangeArrowheads="1"/>
          </p:cNvSpPr>
          <p:nvPr/>
        </p:nvSpPr>
        <p:spPr bwMode="auto">
          <a:xfrm rot="5400000">
            <a:off x="4134411" y="2298397"/>
            <a:ext cx="851366" cy="404813"/>
          </a:xfrm>
          <a:custGeom>
            <a:avLst/>
            <a:gdLst>
              <a:gd name="T0" fmla="*/ 1495958583 w 21600"/>
              <a:gd name="T1" fmla="*/ 0 h 21600"/>
              <a:gd name="T2" fmla="*/ 0 w 21600"/>
              <a:gd name="T3" fmla="*/ 122848180 h 21600"/>
              <a:gd name="T4" fmla="*/ 1495958583 w 21600"/>
              <a:gd name="T5" fmla="*/ 245695820 h 21600"/>
              <a:gd name="T6" fmla="*/ 1994611203 w 21600"/>
              <a:gd name="T7" fmla="*/ 12284818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7603" tIns="38803" rIns="77603" bIns="38803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17092" name="Text Box 4"/>
          <p:cNvSpPr txBox="1">
            <a:spLocks noChangeArrowheads="1"/>
          </p:cNvSpPr>
          <p:nvPr/>
        </p:nvSpPr>
        <p:spPr bwMode="auto">
          <a:xfrm>
            <a:off x="1692011" y="2889113"/>
            <a:ext cx="5761302" cy="505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603" tIns="38803" rIns="77603" bIns="3880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700">
                <a:solidFill>
                  <a:srgbClr val="FFFFFF"/>
                </a:solidFill>
              </a:rPr>
              <a:t>Bagaimana mencatat dengan dasar kas</a:t>
            </a:r>
          </a:p>
        </p:txBody>
      </p:sp>
      <p:sp>
        <p:nvSpPr>
          <p:cNvPr id="217093" name="AutoShape 5"/>
          <p:cNvSpPr>
            <a:spLocks noChangeArrowheads="1"/>
          </p:cNvSpPr>
          <p:nvPr/>
        </p:nvSpPr>
        <p:spPr bwMode="auto">
          <a:xfrm rot="5400000">
            <a:off x="4134416" y="3742259"/>
            <a:ext cx="851367" cy="404813"/>
          </a:xfrm>
          <a:custGeom>
            <a:avLst/>
            <a:gdLst>
              <a:gd name="T0" fmla="*/ 1495963732 w 21600"/>
              <a:gd name="T1" fmla="*/ 0 h 21600"/>
              <a:gd name="T2" fmla="*/ 0 w 21600"/>
              <a:gd name="T3" fmla="*/ 122848180 h 21600"/>
              <a:gd name="T4" fmla="*/ 1495963732 w 21600"/>
              <a:gd name="T5" fmla="*/ 245695820 h 21600"/>
              <a:gd name="T6" fmla="*/ 1994617585 w 21600"/>
              <a:gd name="T7" fmla="*/ 12284818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7603" tIns="38803" rIns="77603" bIns="38803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17094" name="Text Box 6"/>
          <p:cNvSpPr txBox="1">
            <a:spLocks noChangeArrowheads="1"/>
          </p:cNvSpPr>
          <p:nvPr/>
        </p:nvSpPr>
        <p:spPr bwMode="auto">
          <a:xfrm>
            <a:off x="551662" y="4998840"/>
            <a:ext cx="8400521" cy="505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603" tIns="38803" rIns="77603" bIns="3880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700">
                <a:solidFill>
                  <a:srgbClr val="FFFFFF"/>
                </a:solidFill>
              </a:rPr>
              <a:t> 1. Biaya iklan bertambah senilai Rp. 24.000.000,- </a:t>
            </a:r>
          </a:p>
        </p:txBody>
      </p:sp>
      <p:sp>
        <p:nvSpPr>
          <p:cNvPr id="217095" name="Text Box 7"/>
          <p:cNvSpPr txBox="1">
            <a:spLocks noChangeArrowheads="1"/>
          </p:cNvSpPr>
          <p:nvPr/>
        </p:nvSpPr>
        <p:spPr bwMode="auto">
          <a:xfrm>
            <a:off x="551662" y="5625941"/>
            <a:ext cx="8400521" cy="505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603" tIns="38803" rIns="77603" bIns="3880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700">
                <a:solidFill>
                  <a:srgbClr val="FFFFFF"/>
                </a:solidFill>
              </a:rPr>
              <a:t> 2. Kas berkurang Rp. 24.000.000,-</a:t>
            </a:r>
          </a:p>
        </p:txBody>
      </p:sp>
      <p:sp>
        <p:nvSpPr>
          <p:cNvPr id="217096" name="Rectangle 8"/>
          <p:cNvSpPr>
            <a:spLocks noChangeArrowheads="1"/>
          </p:cNvSpPr>
          <p:nvPr/>
        </p:nvSpPr>
        <p:spPr bwMode="auto">
          <a:xfrm>
            <a:off x="251355" y="4998837"/>
            <a:ext cx="8892646" cy="129989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77603" tIns="38803" rIns="77603" bIns="38803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0723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17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17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17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17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17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217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7091" grpId="0" animBg="1"/>
      <p:bldP spid="217092" grpId="0"/>
      <p:bldP spid="217093" grpId="0" animBg="1"/>
      <p:bldP spid="217094" grpId="0"/>
      <p:bldP spid="217095" grpId="0"/>
      <p:bldP spid="21709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Grp="1" noChangeArrowheads="1"/>
          </p:cNvSpPr>
          <p:nvPr>
            <p:ph type="title"/>
          </p:nvPr>
        </p:nvSpPr>
        <p:spPr>
          <a:xfrm>
            <a:off x="371740" y="0"/>
            <a:ext cx="8520906" cy="1921458"/>
          </a:xfrm>
          <a:ln>
            <a:solidFill>
              <a:srgbClr val="0000FF"/>
            </a:solidFill>
          </a:ln>
        </p:spPr>
        <p:txBody>
          <a:bodyPr/>
          <a:lstStyle/>
          <a:p>
            <a:pPr marL="776026" indent="-776026" eaLnBrk="1" hangingPunct="1">
              <a:defRPr/>
            </a:pPr>
            <a:r>
              <a:rPr lang="en-US" sz="2700"/>
              <a:t>Pada tanggal 1 Januari 2000 telah dilakukan pembayaran biaya iklan untuk periode 24 bulan sebesar Rp. 24.000.000,- </a:t>
            </a:r>
          </a:p>
        </p:txBody>
      </p:sp>
      <p:sp>
        <p:nvSpPr>
          <p:cNvPr id="218115" name="AutoShape 3"/>
          <p:cNvSpPr>
            <a:spLocks noChangeArrowheads="1"/>
          </p:cNvSpPr>
          <p:nvPr/>
        </p:nvSpPr>
        <p:spPr bwMode="auto">
          <a:xfrm rot="5400000">
            <a:off x="4134411" y="2298397"/>
            <a:ext cx="851366" cy="404813"/>
          </a:xfrm>
          <a:custGeom>
            <a:avLst/>
            <a:gdLst>
              <a:gd name="T0" fmla="*/ 1495958583 w 21600"/>
              <a:gd name="T1" fmla="*/ 0 h 21600"/>
              <a:gd name="T2" fmla="*/ 0 w 21600"/>
              <a:gd name="T3" fmla="*/ 122848180 h 21600"/>
              <a:gd name="T4" fmla="*/ 1495958583 w 21600"/>
              <a:gd name="T5" fmla="*/ 245695820 h 21600"/>
              <a:gd name="T6" fmla="*/ 1994611203 w 21600"/>
              <a:gd name="T7" fmla="*/ 12284818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7603" tIns="38803" rIns="77603" bIns="38803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18116" name="Text Box 4"/>
          <p:cNvSpPr txBox="1">
            <a:spLocks noChangeArrowheads="1"/>
          </p:cNvSpPr>
          <p:nvPr/>
        </p:nvSpPr>
        <p:spPr bwMode="auto">
          <a:xfrm>
            <a:off x="1692016" y="2889113"/>
            <a:ext cx="6299729" cy="505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603" tIns="38803" rIns="77603" bIns="3880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700">
                <a:solidFill>
                  <a:srgbClr val="FFFFFF"/>
                </a:solidFill>
              </a:rPr>
              <a:t>Bagaimana mencatat dengan dasar akrual</a:t>
            </a:r>
          </a:p>
        </p:txBody>
      </p:sp>
      <p:sp>
        <p:nvSpPr>
          <p:cNvPr id="218117" name="AutoShape 5"/>
          <p:cNvSpPr>
            <a:spLocks noChangeArrowheads="1"/>
          </p:cNvSpPr>
          <p:nvPr/>
        </p:nvSpPr>
        <p:spPr bwMode="auto">
          <a:xfrm rot="5400000">
            <a:off x="4134416" y="3742259"/>
            <a:ext cx="851367" cy="404813"/>
          </a:xfrm>
          <a:custGeom>
            <a:avLst/>
            <a:gdLst>
              <a:gd name="T0" fmla="*/ 1495963732 w 21600"/>
              <a:gd name="T1" fmla="*/ 0 h 21600"/>
              <a:gd name="T2" fmla="*/ 0 w 21600"/>
              <a:gd name="T3" fmla="*/ 122848180 h 21600"/>
              <a:gd name="T4" fmla="*/ 1495963732 w 21600"/>
              <a:gd name="T5" fmla="*/ 245695820 h 21600"/>
              <a:gd name="T6" fmla="*/ 1994617585 w 21600"/>
              <a:gd name="T7" fmla="*/ 12284818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7603" tIns="38803" rIns="77603" bIns="38803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18118" name="Text Box 6"/>
          <p:cNvSpPr txBox="1">
            <a:spLocks noChangeArrowheads="1"/>
          </p:cNvSpPr>
          <p:nvPr/>
        </p:nvSpPr>
        <p:spPr bwMode="auto">
          <a:xfrm>
            <a:off x="551662" y="4810568"/>
            <a:ext cx="8400521" cy="930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603" tIns="38803" rIns="77603" bIns="38803">
            <a:spAutoFit/>
          </a:bodyPr>
          <a:lstStyle>
            <a:lvl1pPr marL="533400" indent="-53340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700">
                <a:solidFill>
                  <a:srgbClr val="FFFFFF"/>
                </a:solidFill>
              </a:rPr>
              <a:t> 1. Biaya iklan dibayar dimuka bertambah senilai Rp.24.000.000,- </a:t>
            </a:r>
          </a:p>
        </p:txBody>
      </p:sp>
      <p:sp>
        <p:nvSpPr>
          <p:cNvPr id="218119" name="Text Box 7"/>
          <p:cNvSpPr txBox="1">
            <a:spLocks noChangeArrowheads="1"/>
          </p:cNvSpPr>
          <p:nvPr/>
        </p:nvSpPr>
        <p:spPr bwMode="auto">
          <a:xfrm>
            <a:off x="551662" y="5749151"/>
            <a:ext cx="8400521" cy="505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603" tIns="38803" rIns="77603" bIns="3880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700">
                <a:solidFill>
                  <a:srgbClr val="FFFFFF"/>
                </a:solidFill>
              </a:rPr>
              <a:t> 2. Kas berkurang Rp. 24.000.000,-</a:t>
            </a:r>
          </a:p>
        </p:txBody>
      </p:sp>
      <p:sp>
        <p:nvSpPr>
          <p:cNvPr id="218120" name="Rectangle 8"/>
          <p:cNvSpPr>
            <a:spLocks noChangeArrowheads="1"/>
          </p:cNvSpPr>
          <p:nvPr/>
        </p:nvSpPr>
        <p:spPr bwMode="auto">
          <a:xfrm>
            <a:off x="251355" y="4622298"/>
            <a:ext cx="8892646" cy="167643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77603" tIns="38803" rIns="77603" bIns="38803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632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18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18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18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18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18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218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115" grpId="0" animBg="1"/>
      <p:bldP spid="218116" grpId="0"/>
      <p:bldP spid="218117" grpId="0" animBg="1"/>
      <p:bldP spid="218118" grpId="0"/>
      <p:bldP spid="218119" grpId="0"/>
      <p:bldP spid="21812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40" name="Rectangle 4"/>
          <p:cNvSpPr>
            <a:spLocks noChangeArrowheads="1"/>
          </p:cNvSpPr>
          <p:nvPr/>
        </p:nvSpPr>
        <p:spPr bwMode="auto">
          <a:xfrm>
            <a:off x="431271" y="3178438"/>
            <a:ext cx="8228542" cy="1142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45" tIns="45674" rIns="91345" bIns="45674" anchor="ctr"/>
          <a:lstStyle/>
          <a:p>
            <a:pPr algn="ctr" defTabSz="913447" fontAlgn="base">
              <a:spcBef>
                <a:spcPct val="0"/>
              </a:spcBef>
              <a:spcAft>
                <a:spcPct val="0"/>
              </a:spcAft>
            </a:pPr>
            <a:r>
              <a:rPr lang="en-US" sz="2700" b="1">
                <a:solidFill>
                  <a:srgbClr val="FEEC94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REKENING / PERKIRAAN </a:t>
            </a:r>
          </a:p>
        </p:txBody>
      </p:sp>
    </p:spTree>
    <p:extLst>
      <p:ext uri="{BB962C8B-B14F-4D97-AF65-F5344CB8AC3E}">
        <p14:creationId xmlns:p14="http://schemas.microsoft.com/office/powerpoint/2010/main" val="1903027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31271" y="278252"/>
            <a:ext cx="8255000" cy="1204372"/>
          </a:xfrm>
          <a:ln>
            <a:solidFill>
              <a:srgbClr val="0000FF"/>
            </a:solidFill>
          </a:ln>
        </p:spPr>
        <p:txBody>
          <a:bodyPr>
            <a:normAutofit fontScale="90000"/>
          </a:bodyPr>
          <a:lstStyle/>
          <a:p>
            <a:pPr marL="776558" indent="-776558" eaLnBrk="1" hangingPunct="1">
              <a:defRPr/>
            </a:pPr>
            <a:r>
              <a:rPr lang="en-US" sz="4100"/>
              <a:t>Pembelian aktiva tetap secara tunai senilai Rp. 2.000.000,-</a:t>
            </a:r>
          </a:p>
        </p:txBody>
      </p:sp>
      <p:sp>
        <p:nvSpPr>
          <p:cNvPr id="201731" name="AutoShape 3"/>
          <p:cNvSpPr>
            <a:spLocks noChangeArrowheads="1"/>
          </p:cNvSpPr>
          <p:nvPr/>
        </p:nvSpPr>
        <p:spPr bwMode="auto">
          <a:xfrm rot="5400000">
            <a:off x="4134412" y="1956467"/>
            <a:ext cx="851367" cy="404813"/>
          </a:xfrm>
          <a:custGeom>
            <a:avLst/>
            <a:gdLst>
              <a:gd name="T0" fmla="*/ 1495963732 w 21600"/>
              <a:gd name="T1" fmla="*/ 0 h 21600"/>
              <a:gd name="T2" fmla="*/ 0 w 21600"/>
              <a:gd name="T3" fmla="*/ 122848180 h 21600"/>
              <a:gd name="T4" fmla="*/ 1495963732 w 21600"/>
              <a:gd name="T5" fmla="*/ 245695820 h 21600"/>
              <a:gd name="T6" fmla="*/ 1994617585 w 21600"/>
              <a:gd name="T7" fmla="*/ 12284818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7656" tIns="38829" rIns="77656" bIns="38829" anchor="ctr"/>
          <a:lstStyle/>
          <a:p>
            <a:pPr defTabSz="776691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01732" name="Text Box 4"/>
          <p:cNvSpPr txBox="1">
            <a:spLocks noChangeArrowheads="1"/>
          </p:cNvSpPr>
          <p:nvPr/>
        </p:nvSpPr>
        <p:spPr bwMode="auto">
          <a:xfrm>
            <a:off x="1692011" y="2889111"/>
            <a:ext cx="5761302" cy="505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656" tIns="38829" rIns="77656" bIns="38829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77669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700">
                <a:solidFill>
                  <a:srgbClr val="FFFFFF"/>
                </a:solidFill>
              </a:rPr>
              <a:t>APA PENGARUHNYA  ?</a:t>
            </a:r>
          </a:p>
        </p:txBody>
      </p:sp>
      <p:sp>
        <p:nvSpPr>
          <p:cNvPr id="201733" name="AutoShape 5"/>
          <p:cNvSpPr>
            <a:spLocks noChangeArrowheads="1"/>
          </p:cNvSpPr>
          <p:nvPr/>
        </p:nvSpPr>
        <p:spPr bwMode="auto">
          <a:xfrm rot="5400000">
            <a:off x="4134412" y="3742259"/>
            <a:ext cx="851367" cy="404813"/>
          </a:xfrm>
          <a:custGeom>
            <a:avLst/>
            <a:gdLst>
              <a:gd name="T0" fmla="*/ 1495963732 w 21600"/>
              <a:gd name="T1" fmla="*/ 0 h 21600"/>
              <a:gd name="T2" fmla="*/ 0 w 21600"/>
              <a:gd name="T3" fmla="*/ 122848180 h 21600"/>
              <a:gd name="T4" fmla="*/ 1495963732 w 21600"/>
              <a:gd name="T5" fmla="*/ 245695820 h 21600"/>
              <a:gd name="T6" fmla="*/ 1994617585 w 21600"/>
              <a:gd name="T7" fmla="*/ 12284818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7656" tIns="38829" rIns="77656" bIns="38829" anchor="ctr"/>
          <a:lstStyle/>
          <a:p>
            <a:pPr defTabSz="776691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01736" name="Rectangle 8"/>
          <p:cNvSpPr>
            <a:spLocks noChangeArrowheads="1"/>
          </p:cNvSpPr>
          <p:nvPr/>
        </p:nvSpPr>
        <p:spPr bwMode="auto">
          <a:xfrm>
            <a:off x="251354" y="4595007"/>
            <a:ext cx="8892646" cy="111999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77656" tIns="38829" rIns="77656" bIns="38829" anchor="ctr"/>
          <a:lstStyle/>
          <a:p>
            <a:pPr defTabSz="776691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68577" y="4690954"/>
            <a:ext cx="8458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1. </a:t>
            </a:r>
            <a:r>
              <a:rPr lang="en-US" dirty="0" err="1"/>
              <a:t>Aktiva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bertambah</a:t>
            </a:r>
            <a:r>
              <a:rPr lang="en-US" dirty="0"/>
              <a:t> </a:t>
            </a:r>
            <a:r>
              <a:rPr lang="en-US" dirty="0" err="1"/>
              <a:t>senilai</a:t>
            </a:r>
            <a:r>
              <a:rPr lang="en-US" dirty="0"/>
              <a:t> </a:t>
            </a:r>
            <a:r>
              <a:rPr lang="en-US" dirty="0" err="1"/>
              <a:t>Rp</a:t>
            </a:r>
            <a:r>
              <a:rPr lang="en-US" dirty="0"/>
              <a:t>. 2.000.000,- 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99304" y="4906767"/>
            <a:ext cx="847205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dirty="0"/>
              <a:t> 2. </a:t>
            </a:r>
            <a:r>
              <a:rPr lang="en-US" sz="2000" dirty="0" err="1"/>
              <a:t>Kas</a:t>
            </a:r>
            <a:r>
              <a:rPr lang="en-US" sz="2000" dirty="0"/>
              <a:t>  </a:t>
            </a:r>
            <a:r>
              <a:rPr lang="en-US" sz="2000" dirty="0" err="1"/>
              <a:t>berkurang</a:t>
            </a:r>
            <a:r>
              <a:rPr lang="en-US" sz="2000" dirty="0"/>
              <a:t> </a:t>
            </a:r>
            <a:r>
              <a:rPr lang="en-US" sz="2000" dirty="0" err="1"/>
              <a:t>senilai</a:t>
            </a:r>
            <a:r>
              <a:rPr lang="en-US" sz="2000" dirty="0"/>
              <a:t> </a:t>
            </a:r>
            <a:r>
              <a:rPr lang="en-US" sz="2000" dirty="0" err="1"/>
              <a:t>Rp</a:t>
            </a:r>
            <a:r>
              <a:rPr lang="en-US" sz="2000" dirty="0"/>
              <a:t>. 2.000.000,-</a:t>
            </a:r>
          </a:p>
        </p:txBody>
      </p:sp>
    </p:spTree>
    <p:extLst>
      <p:ext uri="{BB962C8B-B14F-4D97-AF65-F5344CB8AC3E}">
        <p14:creationId xmlns:p14="http://schemas.microsoft.com/office/powerpoint/2010/main" val="3149239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1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01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01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01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1" grpId="0" animBg="1"/>
      <p:bldP spid="201732" grpId="0"/>
      <p:bldP spid="201733" grpId="0" animBg="1"/>
      <p:bldP spid="201736" grpId="0" animBg="1"/>
      <p:bldP spid="1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Grp="1" noChangeArrowheads="1"/>
          </p:cNvSpPr>
          <p:nvPr>
            <p:ph type="title"/>
          </p:nvPr>
        </p:nvSpPr>
        <p:spPr>
          <a:xfrm>
            <a:off x="371740" y="5"/>
            <a:ext cx="8520906" cy="1168379"/>
          </a:xfrm>
          <a:ln>
            <a:solidFill>
              <a:srgbClr val="0000FF"/>
            </a:solidFill>
          </a:ln>
        </p:spPr>
        <p:txBody>
          <a:bodyPr/>
          <a:lstStyle/>
          <a:p>
            <a:pPr marL="776026" indent="-776026" eaLnBrk="1" hangingPunct="1">
              <a:defRPr/>
            </a:pPr>
            <a:r>
              <a:rPr lang="en-US" sz="2700"/>
              <a:t>Apa   REKENING/PERKIRAAN  ?</a:t>
            </a:r>
          </a:p>
        </p:txBody>
      </p:sp>
      <p:sp>
        <p:nvSpPr>
          <p:cNvPr id="220163" name="AutoShape 3"/>
          <p:cNvSpPr>
            <a:spLocks noChangeArrowheads="1"/>
          </p:cNvSpPr>
          <p:nvPr/>
        </p:nvSpPr>
        <p:spPr bwMode="auto">
          <a:xfrm rot="5400000">
            <a:off x="4134416" y="1643610"/>
            <a:ext cx="851367" cy="404813"/>
          </a:xfrm>
          <a:custGeom>
            <a:avLst/>
            <a:gdLst>
              <a:gd name="T0" fmla="*/ 1495963732 w 21600"/>
              <a:gd name="T1" fmla="*/ 0 h 21600"/>
              <a:gd name="T2" fmla="*/ 0 w 21600"/>
              <a:gd name="T3" fmla="*/ 122848180 h 21600"/>
              <a:gd name="T4" fmla="*/ 1495963732 w 21600"/>
              <a:gd name="T5" fmla="*/ 245695820 h 21600"/>
              <a:gd name="T6" fmla="*/ 1994617585 w 21600"/>
              <a:gd name="T7" fmla="*/ 12284818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7603" tIns="38803" rIns="77603" bIns="38803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0164" name="Text Box 4"/>
          <p:cNvSpPr txBox="1">
            <a:spLocks noChangeArrowheads="1"/>
          </p:cNvSpPr>
          <p:nvPr/>
        </p:nvSpPr>
        <p:spPr bwMode="auto">
          <a:xfrm>
            <a:off x="1692011" y="2889113"/>
            <a:ext cx="5761302" cy="179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603" tIns="38803" rIns="77603" bIns="3880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700" b="1">
                <a:solidFill>
                  <a:srgbClr val="FFFFFF"/>
                </a:solidFill>
              </a:rPr>
              <a:t>Adalah suatu media untuk mengklasifikasikan dan mencatat penambahan dan pengurangan dari tiap unsur-unsur laporan keuangan.</a:t>
            </a:r>
          </a:p>
        </p:txBody>
      </p:sp>
    </p:spTree>
    <p:extLst>
      <p:ext uri="{BB962C8B-B14F-4D97-AF65-F5344CB8AC3E}">
        <p14:creationId xmlns:p14="http://schemas.microsoft.com/office/powerpoint/2010/main" val="1247715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0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20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0163" grpId="0" animBg="1"/>
      <p:bldP spid="22016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271" y="340547"/>
            <a:ext cx="7773458" cy="103825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d-ID"/>
              <a:t>PERKIRAAN </a:t>
            </a:r>
            <a:br>
              <a:rPr lang="id-ID"/>
            </a:br>
            <a:r>
              <a:rPr lang="id-ID"/>
              <a:t>Buku Besar</a:t>
            </a:r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1447271" y="2513954"/>
            <a:ext cx="5487458" cy="91504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7559" tIns="38779" rIns="77559" bIns="38779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FFFFFF"/>
                </a:solidFill>
              </a:rPr>
              <a:t>PERKIRAAN  BUKU  BESAR</a:t>
            </a:r>
          </a:p>
        </p:txBody>
      </p:sp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4318000" y="1448016"/>
            <a:ext cx="404813" cy="671403"/>
          </a:xfrm>
          <a:prstGeom prst="downArrow">
            <a:avLst>
              <a:gd name="adj1" fmla="val 50000"/>
              <a:gd name="adj2" fmla="val 3962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lIns="77603" tIns="38803" rIns="77603" bIns="38803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190500" y="4190385"/>
            <a:ext cx="825500" cy="91504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FFFFFF"/>
                </a:solidFill>
              </a:rPr>
              <a:t>Nama Lain</a:t>
            </a:r>
          </a:p>
        </p:txBody>
      </p:sp>
      <p:sp>
        <p:nvSpPr>
          <p:cNvPr id="36871" name="AutoShape 7"/>
          <p:cNvSpPr>
            <a:spLocks noChangeArrowheads="1"/>
          </p:cNvSpPr>
          <p:nvPr/>
        </p:nvSpPr>
        <p:spPr bwMode="auto">
          <a:xfrm>
            <a:off x="1333502" y="4391114"/>
            <a:ext cx="814917" cy="485902"/>
          </a:xfrm>
          <a:custGeom>
            <a:avLst/>
            <a:gdLst>
              <a:gd name="T0" fmla="*/ 1503269712 w 21600"/>
              <a:gd name="T1" fmla="*/ 0 h 21600"/>
              <a:gd name="T2" fmla="*/ 0 w 21600"/>
              <a:gd name="T3" fmla="*/ 185407348 h 21600"/>
              <a:gd name="T4" fmla="*/ 1503269712 w 21600"/>
              <a:gd name="T5" fmla="*/ 370814076 h 21600"/>
              <a:gd name="T6" fmla="*/ 2004358892 w 21600"/>
              <a:gd name="T7" fmla="*/ 185407348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7603" tIns="38803" rIns="77603" bIns="38803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6872" name="Rectangle 8"/>
          <p:cNvSpPr>
            <a:spLocks noChangeArrowheads="1"/>
          </p:cNvSpPr>
          <p:nvPr/>
        </p:nvSpPr>
        <p:spPr bwMode="auto">
          <a:xfrm>
            <a:off x="2794000" y="4190385"/>
            <a:ext cx="3302000" cy="53435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7559" tIns="38779" rIns="77559" bIns="38779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FFFFFF"/>
                </a:solidFill>
              </a:rPr>
              <a:t>Account</a:t>
            </a:r>
          </a:p>
        </p:txBody>
      </p:sp>
      <p:sp>
        <p:nvSpPr>
          <p:cNvPr id="36873" name="Rectangle 9"/>
          <p:cNvSpPr>
            <a:spLocks noChangeArrowheads="1"/>
          </p:cNvSpPr>
          <p:nvPr/>
        </p:nvSpPr>
        <p:spPr bwMode="auto">
          <a:xfrm>
            <a:off x="2794000" y="5105431"/>
            <a:ext cx="3302000" cy="53297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7559" tIns="38779" rIns="77559" bIns="38779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FFFFFF"/>
                </a:solidFill>
              </a:rPr>
              <a:t>Akun</a:t>
            </a:r>
          </a:p>
        </p:txBody>
      </p:sp>
      <p:sp>
        <p:nvSpPr>
          <p:cNvPr id="36874" name="Rectangle 10"/>
          <p:cNvSpPr>
            <a:spLocks noChangeArrowheads="1"/>
          </p:cNvSpPr>
          <p:nvPr/>
        </p:nvSpPr>
        <p:spPr bwMode="auto">
          <a:xfrm>
            <a:off x="2857500" y="5942956"/>
            <a:ext cx="3302000" cy="53435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7559" tIns="38779" rIns="77559" bIns="38779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FFFFFF"/>
                </a:solidFill>
              </a:rPr>
              <a:t>Rekening</a:t>
            </a:r>
          </a:p>
        </p:txBody>
      </p:sp>
    </p:spTree>
    <p:extLst>
      <p:ext uri="{BB962C8B-B14F-4D97-AF65-F5344CB8AC3E}">
        <p14:creationId xmlns:p14="http://schemas.microsoft.com/office/powerpoint/2010/main" val="404645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3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36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36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animBg="1"/>
      <p:bldP spid="36869" grpId="0" animBg="1"/>
      <p:bldP spid="36870" grpId="0" animBg="1"/>
      <p:bldP spid="36871" grpId="0" animBg="1"/>
      <p:bldP spid="36872" grpId="0" animBg="1"/>
      <p:bldP spid="36873" grpId="0" animBg="1"/>
      <p:bldP spid="3687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42BECC95-D8BB-523D-2860-8CA16375E57B}"/>
              </a:ext>
            </a:extLst>
          </p:cNvPr>
          <p:cNvSpPr/>
          <p:nvPr/>
        </p:nvSpPr>
        <p:spPr>
          <a:xfrm>
            <a:off x="97632" y="609600"/>
            <a:ext cx="3421856" cy="835819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sz="1350" dirty="0"/>
              <a:t>PENGKLOMPOKKAN TRANSAKSI BUKU BESAR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FDA2EDCF-4D1F-9BB9-AD0A-453FC61488C7}"/>
              </a:ext>
            </a:extLst>
          </p:cNvPr>
          <p:cNvGraphicFramePr/>
          <p:nvPr/>
        </p:nvGraphicFramePr>
        <p:xfrm>
          <a:off x="1249679" y="1926046"/>
          <a:ext cx="6764384" cy="36044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>
            <a:extLst>
              <a:ext uri="{FF2B5EF4-FFF2-40B4-BE49-F238E27FC236}">
                <a16:creationId xmlns:a16="http://schemas.microsoft.com/office/drawing/2014/main" id="{182AE3CD-DFC3-2DFC-78F5-61FA6D01D7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1212056"/>
            <a:ext cx="4239816" cy="1849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TextBox 1">
            <a:extLst>
              <a:ext uri="{FF2B5EF4-FFF2-40B4-BE49-F238E27FC236}">
                <a16:creationId xmlns:a16="http://schemas.microsoft.com/office/drawing/2014/main" id="{A1231DC6-5974-5847-2224-B84901BCC9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8066" y="3061097"/>
            <a:ext cx="1381125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id-ID" altLang="en-US" sz="1350"/>
              <a:t>Bentuk Skontro</a:t>
            </a:r>
          </a:p>
        </p:txBody>
      </p:sp>
      <p:pic>
        <p:nvPicPr>
          <p:cNvPr id="8196" name="Picture 3">
            <a:extLst>
              <a:ext uri="{FF2B5EF4-FFF2-40B4-BE49-F238E27FC236}">
                <a16:creationId xmlns:a16="http://schemas.microsoft.com/office/drawing/2014/main" id="{3D9C0A8D-DD05-9AD3-4F62-B9070BC6FA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5591" y="1202531"/>
            <a:ext cx="4332684" cy="18585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TextBox 4">
            <a:extLst>
              <a:ext uri="{FF2B5EF4-FFF2-40B4-BE49-F238E27FC236}">
                <a16:creationId xmlns:a16="http://schemas.microsoft.com/office/drawing/2014/main" id="{AD99CA93-89AC-42E1-59E2-14FBAE278E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0775" y="3200400"/>
            <a:ext cx="1382316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id-ID" altLang="en-US" sz="1350"/>
              <a:t>Staffel 3 Kolom</a:t>
            </a:r>
          </a:p>
        </p:txBody>
      </p:sp>
      <p:pic>
        <p:nvPicPr>
          <p:cNvPr id="8198" name="Picture 4">
            <a:extLst>
              <a:ext uri="{FF2B5EF4-FFF2-40B4-BE49-F238E27FC236}">
                <a16:creationId xmlns:a16="http://schemas.microsoft.com/office/drawing/2014/main" id="{A0AD6550-C633-54F5-8C13-41BA321D16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7426" y="3743325"/>
            <a:ext cx="4680347" cy="172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9" name="TextBox 6">
            <a:extLst>
              <a:ext uri="{FF2B5EF4-FFF2-40B4-BE49-F238E27FC236}">
                <a16:creationId xmlns:a16="http://schemas.microsoft.com/office/drawing/2014/main" id="{1CC5FD7C-52EE-B089-D9E4-A40F5B544A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5029" y="5460206"/>
            <a:ext cx="1381125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id-ID" altLang="en-US" sz="1350"/>
              <a:t>Staffel 4 Kolom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730" y="340547"/>
            <a:ext cx="7772136" cy="69216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d-ID" dirty="0"/>
              <a:t>Wujudnya seperti apa?</a:t>
            </a:r>
          </a:p>
        </p:txBody>
      </p:sp>
      <p:graphicFrame>
        <p:nvGraphicFramePr>
          <p:cNvPr id="39062" name="Group 150"/>
          <p:cNvGraphicFramePr>
            <a:graphicFrameLocks noGrp="1"/>
          </p:cNvGraphicFramePr>
          <p:nvPr/>
        </p:nvGraphicFramePr>
        <p:xfrm>
          <a:off x="6" y="3429004"/>
          <a:ext cx="8839729" cy="3141354"/>
        </p:xfrm>
        <a:graphic>
          <a:graphicData uri="http://schemas.openxmlformats.org/drawingml/2006/table">
            <a:tbl>
              <a:tblPr/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17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74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08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761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8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1972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56864">
                <a:tc>
                  <a:txBody>
                    <a:bodyPr/>
                    <a:lstStyle/>
                    <a:p>
                      <a:pPr marL="0" marR="0" lvl="0" indent="0" algn="ctr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9" marB="3984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9" marB="398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9" marB="398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9" marB="398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9" marB="398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9" marB="398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9" marB="398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9" marB="398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6898">
                <a:tc>
                  <a:txBody>
                    <a:bodyPr/>
                    <a:lstStyle/>
                    <a:p>
                      <a:pPr marL="0" marR="0" lvl="0" indent="0" algn="l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9" marB="3984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9" marB="398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9" marB="398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9" marB="398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9" marB="398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9" marB="398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9" marB="398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9" marB="398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6898">
                <a:tc>
                  <a:txBody>
                    <a:bodyPr/>
                    <a:lstStyle/>
                    <a:p>
                      <a:pPr marL="0" marR="0" lvl="0" indent="0" algn="l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9" marB="3984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9" marB="398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9" marB="398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9" marB="398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9" marB="398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9" marB="398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9" marB="398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9" marB="398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6898">
                <a:tc>
                  <a:txBody>
                    <a:bodyPr/>
                    <a:lstStyle/>
                    <a:p>
                      <a:pPr marL="0" marR="0" lvl="0" indent="0" algn="l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9" marB="3984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9" marB="398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9" marB="398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9" marB="398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9" marB="398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9" marB="398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9" marB="398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9" marB="398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6898">
                <a:tc>
                  <a:txBody>
                    <a:bodyPr/>
                    <a:lstStyle/>
                    <a:p>
                      <a:pPr marL="0" marR="0" lvl="0" indent="0" algn="l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9" marB="3984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9" marB="398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9" marB="398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9" marB="398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9" marB="398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9" marB="398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9" marB="398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9" marB="398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6898">
                <a:tc>
                  <a:txBody>
                    <a:bodyPr/>
                    <a:lstStyle/>
                    <a:p>
                      <a:pPr marL="0" marR="0" lvl="0" indent="0" algn="l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9" marB="3984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9" marB="398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9" marB="398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9" marB="398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9" marB="398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9" marB="398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9" marB="398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9" marB="398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4342" name="Rectangle 133"/>
          <p:cNvSpPr>
            <a:spLocks noChangeArrowheads="1"/>
          </p:cNvSpPr>
          <p:nvPr/>
        </p:nvSpPr>
        <p:spPr bwMode="auto">
          <a:xfrm>
            <a:off x="762000" y="2361679"/>
            <a:ext cx="7772136" cy="686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559" tIns="38779" rIns="77559" bIns="38779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700" dirty="0">
                <a:solidFill>
                  <a:srgbClr val="FEEC94"/>
                </a:solidFill>
              </a:rPr>
              <a:t>Kas </a:t>
            </a:r>
          </a:p>
        </p:txBody>
      </p:sp>
      <p:sp>
        <p:nvSpPr>
          <p:cNvPr id="39051" name="Text Box 139"/>
          <p:cNvSpPr txBox="1">
            <a:spLocks noChangeArrowheads="1"/>
          </p:cNvSpPr>
          <p:nvPr/>
        </p:nvSpPr>
        <p:spPr bwMode="auto">
          <a:xfrm>
            <a:off x="113597" y="3413774"/>
            <a:ext cx="472459" cy="3399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76" tIns="38790" rIns="77576" bIns="38790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Tgl</a:t>
            </a:r>
          </a:p>
        </p:txBody>
      </p:sp>
      <p:sp>
        <p:nvSpPr>
          <p:cNvPr id="39052" name="Text Box 140"/>
          <p:cNvSpPr txBox="1">
            <a:spLocks noChangeArrowheads="1"/>
          </p:cNvSpPr>
          <p:nvPr/>
        </p:nvSpPr>
        <p:spPr bwMode="auto">
          <a:xfrm>
            <a:off x="1155072" y="3413774"/>
            <a:ext cx="1257931" cy="3399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76" tIns="38790" rIns="77576" bIns="38790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Keterangan</a:t>
            </a:r>
          </a:p>
        </p:txBody>
      </p:sp>
      <p:sp>
        <p:nvSpPr>
          <p:cNvPr id="39053" name="Text Box 141"/>
          <p:cNvSpPr txBox="1">
            <a:spLocks noChangeArrowheads="1"/>
          </p:cNvSpPr>
          <p:nvPr/>
        </p:nvSpPr>
        <p:spPr bwMode="auto">
          <a:xfrm>
            <a:off x="2909884" y="3429002"/>
            <a:ext cx="482077" cy="3399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76" tIns="38790" rIns="77576" bIns="38790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Ref</a:t>
            </a:r>
          </a:p>
        </p:txBody>
      </p:sp>
      <p:sp>
        <p:nvSpPr>
          <p:cNvPr id="39054" name="Text Box 142"/>
          <p:cNvSpPr txBox="1">
            <a:spLocks noChangeArrowheads="1"/>
          </p:cNvSpPr>
          <p:nvPr/>
        </p:nvSpPr>
        <p:spPr bwMode="auto">
          <a:xfrm>
            <a:off x="3584616" y="3429002"/>
            <a:ext cx="860386" cy="3399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76" tIns="38790" rIns="77576" bIns="38790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Jumlah</a:t>
            </a:r>
          </a:p>
        </p:txBody>
      </p:sp>
      <p:sp>
        <p:nvSpPr>
          <p:cNvPr id="39055" name="Text Box 143"/>
          <p:cNvSpPr txBox="1">
            <a:spLocks noChangeArrowheads="1"/>
          </p:cNvSpPr>
          <p:nvPr/>
        </p:nvSpPr>
        <p:spPr bwMode="auto">
          <a:xfrm>
            <a:off x="4685597" y="3429002"/>
            <a:ext cx="472459" cy="3399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76" tIns="38790" rIns="77576" bIns="38790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Tgl</a:t>
            </a:r>
          </a:p>
        </p:txBody>
      </p:sp>
      <p:sp>
        <p:nvSpPr>
          <p:cNvPr id="39056" name="Text Box 144"/>
          <p:cNvSpPr txBox="1">
            <a:spLocks noChangeArrowheads="1"/>
          </p:cNvSpPr>
          <p:nvPr/>
        </p:nvSpPr>
        <p:spPr bwMode="auto">
          <a:xfrm>
            <a:off x="5552447" y="3429002"/>
            <a:ext cx="1257931" cy="3399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76" tIns="38790" rIns="77576" bIns="38790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Keterangan</a:t>
            </a:r>
          </a:p>
        </p:txBody>
      </p:sp>
      <p:sp>
        <p:nvSpPr>
          <p:cNvPr id="39057" name="Text Box 145"/>
          <p:cNvSpPr txBox="1">
            <a:spLocks noChangeArrowheads="1"/>
          </p:cNvSpPr>
          <p:nvPr/>
        </p:nvSpPr>
        <p:spPr bwMode="auto">
          <a:xfrm>
            <a:off x="7100884" y="3444231"/>
            <a:ext cx="482077" cy="3399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76" tIns="38790" rIns="77576" bIns="38790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Ref</a:t>
            </a:r>
          </a:p>
        </p:txBody>
      </p:sp>
      <p:sp>
        <p:nvSpPr>
          <p:cNvPr id="39058" name="Text Box 146"/>
          <p:cNvSpPr txBox="1">
            <a:spLocks noChangeArrowheads="1"/>
          </p:cNvSpPr>
          <p:nvPr/>
        </p:nvSpPr>
        <p:spPr bwMode="auto">
          <a:xfrm>
            <a:off x="7911878" y="3444231"/>
            <a:ext cx="860386" cy="3399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76" tIns="38790" rIns="77576" bIns="38790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Jumlah</a:t>
            </a:r>
          </a:p>
        </p:txBody>
      </p:sp>
      <p:sp>
        <p:nvSpPr>
          <p:cNvPr id="39059" name="Text Box 147"/>
          <p:cNvSpPr txBox="1">
            <a:spLocks noChangeArrowheads="1"/>
          </p:cNvSpPr>
          <p:nvPr/>
        </p:nvSpPr>
        <p:spPr bwMode="auto">
          <a:xfrm>
            <a:off x="3970585" y="3961971"/>
            <a:ext cx="483680" cy="3399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76" tIns="38790" rIns="77576" bIns="38790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500</a:t>
            </a:r>
          </a:p>
        </p:txBody>
      </p:sp>
    </p:spTree>
    <p:extLst>
      <p:ext uri="{BB962C8B-B14F-4D97-AF65-F5344CB8AC3E}">
        <p14:creationId xmlns:p14="http://schemas.microsoft.com/office/powerpoint/2010/main" val="394266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9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9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9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9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9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9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9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9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9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051" grpId="0" autoUpdateAnimBg="0"/>
      <p:bldP spid="39052" grpId="0" autoUpdateAnimBg="0"/>
      <p:bldP spid="39053" grpId="0" autoUpdateAnimBg="0"/>
      <p:bldP spid="39054" grpId="0" autoUpdateAnimBg="0"/>
      <p:bldP spid="39055" grpId="0" autoUpdateAnimBg="0"/>
      <p:bldP spid="39056" grpId="0" autoUpdateAnimBg="0"/>
      <p:bldP spid="39057" grpId="0" autoUpdateAnimBg="0"/>
      <p:bldP spid="39058" grpId="0" autoUpdateAnimBg="0"/>
      <p:bldP spid="39059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d-ID"/>
              <a:t>Bentuk Lain</a:t>
            </a:r>
          </a:p>
        </p:txBody>
      </p:sp>
      <p:sp>
        <p:nvSpPr>
          <p:cNvPr id="39939" name="Line 3"/>
          <p:cNvSpPr>
            <a:spLocks noChangeShapeType="1"/>
          </p:cNvSpPr>
          <p:nvPr/>
        </p:nvSpPr>
        <p:spPr bwMode="auto">
          <a:xfrm>
            <a:off x="1600732" y="2972170"/>
            <a:ext cx="617140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9940" name="Line 4"/>
          <p:cNvSpPr>
            <a:spLocks noChangeShapeType="1"/>
          </p:cNvSpPr>
          <p:nvPr/>
        </p:nvSpPr>
        <p:spPr bwMode="auto">
          <a:xfrm>
            <a:off x="4495276" y="2972170"/>
            <a:ext cx="13229" cy="220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5301" name="Rectangle 5"/>
          <p:cNvSpPr>
            <a:spLocks noChangeArrowheads="1"/>
          </p:cNvSpPr>
          <p:nvPr/>
        </p:nvSpPr>
        <p:spPr bwMode="auto">
          <a:xfrm>
            <a:off x="609868" y="2209405"/>
            <a:ext cx="7772135" cy="610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559" tIns="38779" rIns="77559" bIns="38779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700">
                <a:solidFill>
                  <a:srgbClr val="FEEC94"/>
                </a:solidFill>
              </a:rPr>
              <a:t>Kas</a:t>
            </a:r>
          </a:p>
        </p:txBody>
      </p:sp>
      <p:sp>
        <p:nvSpPr>
          <p:cNvPr id="39942" name="Text Box 6"/>
          <p:cNvSpPr txBox="1">
            <a:spLocks noChangeArrowheads="1"/>
          </p:cNvSpPr>
          <p:nvPr/>
        </p:nvSpPr>
        <p:spPr bwMode="auto">
          <a:xfrm>
            <a:off x="3505730" y="3124447"/>
            <a:ext cx="733714" cy="386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59" tIns="38779" rIns="77559" bIns="38779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FFFFFF"/>
                </a:solidFill>
              </a:rPr>
              <a:t>1,000</a:t>
            </a:r>
          </a:p>
        </p:txBody>
      </p:sp>
      <p:sp>
        <p:nvSpPr>
          <p:cNvPr id="39943" name="Text Box 7"/>
          <p:cNvSpPr txBox="1">
            <a:spLocks noChangeArrowheads="1"/>
          </p:cNvSpPr>
          <p:nvPr/>
        </p:nvSpPr>
        <p:spPr bwMode="auto">
          <a:xfrm>
            <a:off x="6713526" y="3124447"/>
            <a:ext cx="541354" cy="386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59" tIns="38779" rIns="77559" bIns="38779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FFFFFF"/>
                </a:solidFill>
              </a:rPr>
              <a:t>200</a:t>
            </a:r>
          </a:p>
        </p:txBody>
      </p:sp>
      <p:sp>
        <p:nvSpPr>
          <p:cNvPr id="39944" name="Text Box 8"/>
          <p:cNvSpPr txBox="1">
            <a:spLocks noChangeArrowheads="1"/>
          </p:cNvSpPr>
          <p:nvPr/>
        </p:nvSpPr>
        <p:spPr bwMode="auto">
          <a:xfrm>
            <a:off x="3492504" y="3581276"/>
            <a:ext cx="733714" cy="386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59" tIns="38779" rIns="77559" bIns="38779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FFFFFF"/>
                </a:solidFill>
              </a:rPr>
              <a:t>5,000</a:t>
            </a:r>
          </a:p>
        </p:txBody>
      </p:sp>
    </p:spTree>
    <p:extLst>
      <p:ext uri="{BB962C8B-B14F-4D97-AF65-F5344CB8AC3E}">
        <p14:creationId xmlns:p14="http://schemas.microsoft.com/office/powerpoint/2010/main" val="3290703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animBg="1"/>
      <p:bldP spid="39940" grpId="0" animBg="1"/>
      <p:bldP spid="39942" grpId="0"/>
      <p:bldP spid="39943" grpId="0"/>
      <p:bldP spid="3994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729" y="278252"/>
            <a:ext cx="8228542" cy="534354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d-ID"/>
              <a:t>Bagaimana menggunakannya ?</a:t>
            </a:r>
          </a:p>
        </p:txBody>
      </p:sp>
    </p:spTree>
    <p:extLst>
      <p:ext uri="{BB962C8B-B14F-4D97-AF65-F5344CB8AC3E}">
        <p14:creationId xmlns:p14="http://schemas.microsoft.com/office/powerpoint/2010/main" val="2095953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271" y="152278"/>
            <a:ext cx="7773458" cy="1143461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id-ID" sz="3100"/>
              <a:t>Saldo harta</a:t>
            </a:r>
            <a:r>
              <a:rPr lang="en-US" sz="3100"/>
              <a:t>,</a:t>
            </a:r>
            <a:r>
              <a:rPr lang="id-ID" sz="3100"/>
              <a:t> </a:t>
            </a:r>
            <a:r>
              <a:rPr lang="en-US" sz="3100"/>
              <a:t>u</a:t>
            </a:r>
            <a:r>
              <a:rPr lang="id-ID" sz="3100"/>
              <a:t>tang dan modal dicatat mengikuti Persamaan Dasar</a:t>
            </a:r>
          </a:p>
        </p:txBody>
      </p:sp>
      <p:graphicFrame>
        <p:nvGraphicFramePr>
          <p:cNvPr id="43183" name="Group 175"/>
          <p:cNvGraphicFramePr>
            <a:graphicFrameLocks noGrp="1"/>
          </p:cNvGraphicFramePr>
          <p:nvPr/>
        </p:nvGraphicFramePr>
        <p:xfrm>
          <a:off x="63500" y="1980989"/>
          <a:ext cx="8953500" cy="2057125"/>
        </p:xfrm>
        <a:graphic>
          <a:graphicData uri="http://schemas.openxmlformats.org/drawingml/2006/table">
            <a:tbl>
              <a:tblPr/>
              <a:tblGrid>
                <a:gridCol w="2873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2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24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90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37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5202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32970">
                <a:tc rowSpan="2">
                  <a:txBody>
                    <a:bodyPr/>
                    <a:lstStyle/>
                    <a:p>
                      <a:pPr marL="0" marR="0" lvl="0" indent="0" algn="ctr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Transaksi</a:t>
                      </a:r>
                    </a:p>
                  </a:txBody>
                  <a:tcPr marL="76158" marR="76158" marT="39846" marB="3984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Harta</a:t>
                      </a:r>
                    </a:p>
                  </a:txBody>
                  <a:tcPr marL="76158" marR="76158" marT="39846" marB="3984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=</a:t>
                      </a:r>
                    </a:p>
                  </a:txBody>
                  <a:tcPr marL="76158" marR="76158" marT="39846" marB="3984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Utang + Modal</a:t>
                      </a:r>
                    </a:p>
                  </a:txBody>
                  <a:tcPr marL="76158" marR="76158" marT="39846" marB="3984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77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Kas</a:t>
                      </a:r>
                    </a:p>
                  </a:txBody>
                  <a:tcPr marL="76158" marR="76158" marT="39846" marB="3984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Piutang</a:t>
                      </a:r>
                    </a:p>
                  </a:txBody>
                  <a:tcPr marL="76158" marR="76158" marT="39846" marB="3984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Utang</a:t>
                      </a:r>
                    </a:p>
                  </a:txBody>
                  <a:tcPr marL="76158" marR="76158" marT="39846" marB="3984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Modal</a:t>
                      </a:r>
                    </a:p>
                  </a:txBody>
                  <a:tcPr marL="76158" marR="76158" marT="39846" marB="3984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7742">
                <a:tc>
                  <a:txBody>
                    <a:bodyPr/>
                    <a:lstStyle/>
                    <a:p>
                      <a:pPr marL="0" marR="0" lvl="0" indent="0" algn="l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6" marB="3984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6" marB="3984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6" marB="3984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6" marB="3984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6" marB="3984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6" marB="3984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8671">
                <a:tc>
                  <a:txBody>
                    <a:bodyPr/>
                    <a:lstStyle/>
                    <a:p>
                      <a:pPr marL="0" marR="0" lvl="0" indent="0" algn="l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6" marB="3984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6" marB="3984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6" marB="3984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6" marB="3984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6" marB="3984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763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76158" marR="76158" marT="39846" marB="3984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3167" name="Text Box 159"/>
          <p:cNvSpPr txBox="1">
            <a:spLocks noChangeArrowheads="1"/>
          </p:cNvSpPr>
          <p:nvPr/>
        </p:nvSpPr>
        <p:spPr bwMode="auto">
          <a:xfrm>
            <a:off x="3443553" y="3048307"/>
            <a:ext cx="851958" cy="3986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76" tIns="38790" rIns="77576" bIns="38790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FFFFFF"/>
                </a:solidFill>
              </a:rPr>
              <a:t>11.500</a:t>
            </a:r>
          </a:p>
        </p:txBody>
      </p:sp>
      <p:sp>
        <p:nvSpPr>
          <p:cNvPr id="43168" name="Text Box 160"/>
          <p:cNvSpPr txBox="1">
            <a:spLocks noChangeArrowheads="1"/>
          </p:cNvSpPr>
          <p:nvPr/>
        </p:nvSpPr>
        <p:spPr bwMode="auto">
          <a:xfrm>
            <a:off x="5087088" y="3048308"/>
            <a:ext cx="733748" cy="386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76" tIns="38790" rIns="77576" bIns="38790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FFFFFF"/>
                </a:solidFill>
              </a:rPr>
              <a:t>2.000</a:t>
            </a:r>
          </a:p>
        </p:txBody>
      </p:sp>
      <p:sp>
        <p:nvSpPr>
          <p:cNvPr id="43169" name="Text Box 161"/>
          <p:cNvSpPr txBox="1">
            <a:spLocks noChangeArrowheads="1"/>
          </p:cNvSpPr>
          <p:nvPr/>
        </p:nvSpPr>
        <p:spPr bwMode="auto">
          <a:xfrm>
            <a:off x="6775130" y="3048308"/>
            <a:ext cx="733748" cy="386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76" tIns="38790" rIns="77576" bIns="38790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FFFFFF"/>
                </a:solidFill>
              </a:rPr>
              <a:t>1.000</a:t>
            </a:r>
          </a:p>
        </p:txBody>
      </p:sp>
      <p:sp>
        <p:nvSpPr>
          <p:cNvPr id="43170" name="Text Box 162"/>
          <p:cNvSpPr txBox="1">
            <a:spLocks noChangeArrowheads="1"/>
          </p:cNvSpPr>
          <p:nvPr/>
        </p:nvSpPr>
        <p:spPr bwMode="auto">
          <a:xfrm>
            <a:off x="8049182" y="3048308"/>
            <a:ext cx="861988" cy="386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76" tIns="38790" rIns="77576" bIns="38790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FFFFFF"/>
                </a:solidFill>
              </a:rPr>
              <a:t>12.500</a:t>
            </a:r>
          </a:p>
        </p:txBody>
      </p:sp>
      <p:sp>
        <p:nvSpPr>
          <p:cNvPr id="43171" name="Text Box 163"/>
          <p:cNvSpPr txBox="1">
            <a:spLocks noChangeArrowheads="1"/>
          </p:cNvSpPr>
          <p:nvPr/>
        </p:nvSpPr>
        <p:spPr bwMode="auto">
          <a:xfrm>
            <a:off x="1875500" y="3048308"/>
            <a:ext cx="769014" cy="386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76" tIns="38790" rIns="77576" bIns="38790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FFFFFF"/>
                </a:solidFill>
              </a:rPr>
              <a:t>Saldo</a:t>
            </a:r>
          </a:p>
        </p:txBody>
      </p:sp>
      <p:sp>
        <p:nvSpPr>
          <p:cNvPr id="43184" name="Rectangle 176"/>
          <p:cNvSpPr>
            <a:spLocks noChangeArrowheads="1"/>
          </p:cNvSpPr>
          <p:nvPr/>
        </p:nvSpPr>
        <p:spPr bwMode="auto">
          <a:xfrm>
            <a:off x="609868" y="1208526"/>
            <a:ext cx="7772135" cy="69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45" tIns="45674" rIns="91345" bIns="45674" anchor="ctr"/>
          <a:lstStyle/>
          <a:p>
            <a:pPr algn="ctr" defTabSz="91344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d-ID" sz="2700" b="1">
                <a:solidFill>
                  <a:srgbClr val="FEEC94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Harta = Utang + Modal</a:t>
            </a:r>
          </a:p>
        </p:txBody>
      </p:sp>
      <p:sp>
        <p:nvSpPr>
          <p:cNvPr id="43185" name="AutoShape 177"/>
          <p:cNvSpPr>
            <a:spLocks/>
          </p:cNvSpPr>
          <p:nvPr/>
        </p:nvSpPr>
        <p:spPr bwMode="auto">
          <a:xfrm rot="-5400000">
            <a:off x="4228461" y="4239457"/>
            <a:ext cx="398689" cy="411293"/>
          </a:xfrm>
          <a:prstGeom prst="leftBrace">
            <a:avLst>
              <a:gd name="adj1" fmla="val 66667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76782" tIns="37717" rIns="76782" bIns="37717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3186" name="Text Box 178"/>
          <p:cNvSpPr txBox="1">
            <a:spLocks noChangeArrowheads="1"/>
          </p:cNvSpPr>
          <p:nvPr/>
        </p:nvSpPr>
        <p:spPr bwMode="auto">
          <a:xfrm>
            <a:off x="4084721" y="4872861"/>
            <a:ext cx="610316" cy="386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76" tIns="38790" rIns="77576" bIns="38790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FFFFFF"/>
                </a:solidFill>
              </a:rPr>
              <a:t>Kiri</a:t>
            </a:r>
          </a:p>
        </p:txBody>
      </p:sp>
      <p:sp>
        <p:nvSpPr>
          <p:cNvPr id="43187" name="AutoShape 179"/>
          <p:cNvSpPr>
            <a:spLocks/>
          </p:cNvSpPr>
          <p:nvPr/>
        </p:nvSpPr>
        <p:spPr bwMode="auto">
          <a:xfrm rot="-5400000">
            <a:off x="7349221" y="4239457"/>
            <a:ext cx="398689" cy="411293"/>
          </a:xfrm>
          <a:prstGeom prst="leftBrace">
            <a:avLst>
              <a:gd name="adj1" fmla="val 66667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76782" tIns="37717" rIns="76782" bIns="37717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3188" name="Text Box 180"/>
          <p:cNvSpPr txBox="1">
            <a:spLocks noChangeArrowheads="1"/>
          </p:cNvSpPr>
          <p:nvPr/>
        </p:nvSpPr>
        <p:spPr bwMode="auto">
          <a:xfrm>
            <a:off x="7094489" y="4872861"/>
            <a:ext cx="897255" cy="386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76" tIns="38790" rIns="77576" bIns="38790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FFFFFF"/>
                </a:solidFill>
              </a:rPr>
              <a:t>Kanan</a:t>
            </a:r>
          </a:p>
        </p:txBody>
      </p:sp>
      <p:sp>
        <p:nvSpPr>
          <p:cNvPr id="43189" name="Line 181"/>
          <p:cNvSpPr>
            <a:spLocks noChangeShapeType="1"/>
          </p:cNvSpPr>
          <p:nvPr/>
        </p:nvSpPr>
        <p:spPr bwMode="auto">
          <a:xfrm>
            <a:off x="72766" y="5689620"/>
            <a:ext cx="3419739" cy="6229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3190" name="Line 182"/>
          <p:cNvSpPr>
            <a:spLocks noChangeShapeType="1"/>
          </p:cNvSpPr>
          <p:nvPr/>
        </p:nvSpPr>
        <p:spPr bwMode="auto">
          <a:xfrm flipH="1">
            <a:off x="1811074" y="5735309"/>
            <a:ext cx="1323" cy="771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3191" name="Rectangle 183"/>
          <p:cNvSpPr>
            <a:spLocks noChangeArrowheads="1"/>
          </p:cNvSpPr>
          <p:nvPr/>
        </p:nvSpPr>
        <p:spPr bwMode="auto">
          <a:xfrm>
            <a:off x="252678" y="4972539"/>
            <a:ext cx="3120760" cy="610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559" tIns="38779" rIns="77559" bIns="38779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700">
                <a:solidFill>
                  <a:srgbClr val="FEEC94"/>
                </a:solidFill>
              </a:rPr>
              <a:t>Kas</a:t>
            </a:r>
          </a:p>
        </p:txBody>
      </p:sp>
      <p:sp>
        <p:nvSpPr>
          <p:cNvPr id="43192" name="Text Box 184"/>
          <p:cNvSpPr txBox="1">
            <a:spLocks noChangeArrowheads="1"/>
          </p:cNvSpPr>
          <p:nvPr/>
        </p:nvSpPr>
        <p:spPr bwMode="auto">
          <a:xfrm>
            <a:off x="-48945" y="5843286"/>
            <a:ext cx="1922950" cy="44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59" tIns="38779" rIns="77559" bIns="38779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</a:rPr>
              <a:t>Saldo   11.500</a:t>
            </a:r>
          </a:p>
        </p:txBody>
      </p:sp>
      <p:sp>
        <p:nvSpPr>
          <p:cNvPr id="43193" name="Line 185"/>
          <p:cNvSpPr>
            <a:spLocks noChangeShapeType="1"/>
          </p:cNvSpPr>
          <p:nvPr/>
        </p:nvSpPr>
        <p:spPr bwMode="auto">
          <a:xfrm>
            <a:off x="5712354" y="5877893"/>
            <a:ext cx="3419740" cy="6229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3194" name="Line 186"/>
          <p:cNvSpPr>
            <a:spLocks noChangeShapeType="1"/>
          </p:cNvSpPr>
          <p:nvPr/>
        </p:nvSpPr>
        <p:spPr bwMode="auto">
          <a:xfrm flipH="1">
            <a:off x="7450669" y="5923579"/>
            <a:ext cx="1323" cy="771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3195" name="Rectangle 187"/>
          <p:cNvSpPr>
            <a:spLocks noChangeArrowheads="1"/>
          </p:cNvSpPr>
          <p:nvPr/>
        </p:nvSpPr>
        <p:spPr bwMode="auto">
          <a:xfrm>
            <a:off x="5832740" y="5205108"/>
            <a:ext cx="3120760" cy="610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559" tIns="38779" rIns="77559" bIns="38779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700">
                <a:solidFill>
                  <a:srgbClr val="FEEC94"/>
                </a:solidFill>
              </a:rPr>
              <a:t>Utang</a:t>
            </a:r>
          </a:p>
        </p:txBody>
      </p:sp>
      <p:sp>
        <p:nvSpPr>
          <p:cNvPr id="43196" name="Text Box 188"/>
          <p:cNvSpPr txBox="1">
            <a:spLocks noChangeArrowheads="1"/>
          </p:cNvSpPr>
          <p:nvPr/>
        </p:nvSpPr>
        <p:spPr bwMode="auto">
          <a:xfrm>
            <a:off x="7387171" y="6031554"/>
            <a:ext cx="1780475" cy="44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59" tIns="38779" rIns="77559" bIns="38779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</a:rPr>
              <a:t>Saldo   1.000</a:t>
            </a:r>
          </a:p>
        </p:txBody>
      </p:sp>
      <p:sp>
        <p:nvSpPr>
          <p:cNvPr id="43197" name="Line 189"/>
          <p:cNvSpPr>
            <a:spLocks noChangeShapeType="1"/>
          </p:cNvSpPr>
          <p:nvPr/>
        </p:nvSpPr>
        <p:spPr bwMode="auto">
          <a:xfrm flipH="1">
            <a:off x="1992314" y="2988781"/>
            <a:ext cx="1738313" cy="201005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3198" name="Line 190"/>
          <p:cNvSpPr>
            <a:spLocks noChangeShapeType="1"/>
          </p:cNvSpPr>
          <p:nvPr/>
        </p:nvSpPr>
        <p:spPr bwMode="auto">
          <a:xfrm>
            <a:off x="6791854" y="2864192"/>
            <a:ext cx="300303" cy="238521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0634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3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3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3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3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3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3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1000"/>
                                        <p:tgtEl>
                                          <p:spTgt spid="43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3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1000"/>
                                        <p:tgtEl>
                                          <p:spTgt spid="43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3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43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2000"/>
                                        <p:tgtEl>
                                          <p:spTgt spid="43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43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1000"/>
                                        <p:tgtEl>
                                          <p:spTgt spid="43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2000"/>
                                        <p:tgtEl>
                                          <p:spTgt spid="43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43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43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2000"/>
                                        <p:tgtEl>
                                          <p:spTgt spid="43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8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43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2000"/>
                                        <p:tgtEl>
                                          <p:spTgt spid="43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167" grpId="0" autoUpdateAnimBg="0"/>
      <p:bldP spid="43168" grpId="0" autoUpdateAnimBg="0"/>
      <p:bldP spid="43169" grpId="0" autoUpdateAnimBg="0"/>
      <p:bldP spid="43170" grpId="0" autoUpdateAnimBg="0"/>
      <p:bldP spid="43171" grpId="0" autoUpdateAnimBg="0"/>
      <p:bldP spid="43185" grpId="0" animBg="1"/>
      <p:bldP spid="43186" grpId="0" autoUpdateAnimBg="0"/>
      <p:bldP spid="43187" grpId="0" animBg="1"/>
      <p:bldP spid="43188" grpId="0" autoUpdateAnimBg="0"/>
      <p:bldP spid="43189" grpId="0" animBg="1"/>
      <p:bldP spid="43190" grpId="0" animBg="1"/>
      <p:bldP spid="43191" grpId="0"/>
      <p:bldP spid="43192" grpId="0"/>
      <p:bldP spid="43193" grpId="0" animBg="1"/>
      <p:bldP spid="43194" grpId="0" animBg="1"/>
      <p:bldP spid="43195" grpId="0"/>
      <p:bldP spid="43196" grpId="0"/>
      <p:bldP spid="43197" grpId="0" animBg="1"/>
      <p:bldP spid="43198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1" name="Line 3"/>
          <p:cNvSpPr>
            <a:spLocks noChangeShapeType="1"/>
          </p:cNvSpPr>
          <p:nvPr/>
        </p:nvSpPr>
        <p:spPr bwMode="auto">
          <a:xfrm>
            <a:off x="613833" y="2423976"/>
            <a:ext cx="3419740" cy="6229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2212" name="Line 4"/>
          <p:cNvSpPr>
            <a:spLocks noChangeShapeType="1"/>
          </p:cNvSpPr>
          <p:nvPr/>
        </p:nvSpPr>
        <p:spPr bwMode="auto">
          <a:xfrm flipH="1">
            <a:off x="2352149" y="2469658"/>
            <a:ext cx="1323" cy="77107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2213" name="Rectangle 5"/>
          <p:cNvSpPr>
            <a:spLocks noChangeArrowheads="1"/>
          </p:cNvSpPr>
          <p:nvPr/>
        </p:nvSpPr>
        <p:spPr bwMode="auto">
          <a:xfrm>
            <a:off x="793753" y="1921460"/>
            <a:ext cx="3120761" cy="395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586" tIns="38793" rIns="77586" bIns="38793" anchor="ctr"/>
          <a:lstStyle/>
          <a:p>
            <a:pPr algn="ctr"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3100">
                <a:solidFill>
                  <a:srgbClr val="FEEC94"/>
                </a:solidFill>
              </a:rPr>
              <a:t>Harta (Kas)</a:t>
            </a:r>
          </a:p>
        </p:txBody>
      </p:sp>
      <p:sp>
        <p:nvSpPr>
          <p:cNvPr id="222214" name="Text Box 6"/>
          <p:cNvSpPr txBox="1">
            <a:spLocks noChangeArrowheads="1"/>
          </p:cNvSpPr>
          <p:nvPr/>
        </p:nvSpPr>
        <p:spPr bwMode="auto">
          <a:xfrm>
            <a:off x="492128" y="2577637"/>
            <a:ext cx="857200" cy="447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6" tIns="38793" rIns="77586" bIns="3879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</a:rPr>
              <a:t>Saldo</a:t>
            </a:r>
          </a:p>
        </p:txBody>
      </p:sp>
      <p:sp>
        <p:nvSpPr>
          <p:cNvPr id="222218" name="Rectangle 10"/>
          <p:cNvSpPr>
            <a:spLocks noGrp="1" noChangeArrowheads="1"/>
          </p:cNvSpPr>
          <p:nvPr>
            <p:ph type="title"/>
          </p:nvPr>
        </p:nvSpPr>
        <p:spPr>
          <a:xfrm>
            <a:off x="760678" y="351621"/>
            <a:ext cx="7772135" cy="69216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d-ID"/>
              <a:t>Harta = Utang + Modal</a:t>
            </a:r>
          </a:p>
        </p:txBody>
      </p:sp>
      <p:sp>
        <p:nvSpPr>
          <p:cNvPr id="222219" name="Text Box 11"/>
          <p:cNvSpPr txBox="1">
            <a:spLocks noChangeArrowheads="1"/>
          </p:cNvSpPr>
          <p:nvPr/>
        </p:nvSpPr>
        <p:spPr bwMode="auto">
          <a:xfrm>
            <a:off x="1404941" y="2599783"/>
            <a:ext cx="991660" cy="447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6" tIns="38793" rIns="77586" bIns="3879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</a:rPr>
              <a:t>11,500</a:t>
            </a:r>
          </a:p>
        </p:txBody>
      </p:sp>
      <p:sp>
        <p:nvSpPr>
          <p:cNvPr id="222220" name="Line 12"/>
          <p:cNvSpPr>
            <a:spLocks noChangeShapeType="1"/>
          </p:cNvSpPr>
          <p:nvPr/>
        </p:nvSpPr>
        <p:spPr bwMode="auto">
          <a:xfrm>
            <a:off x="612514" y="3931515"/>
            <a:ext cx="3419739" cy="6229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2221" name="Line 13"/>
          <p:cNvSpPr>
            <a:spLocks noChangeShapeType="1"/>
          </p:cNvSpPr>
          <p:nvPr/>
        </p:nvSpPr>
        <p:spPr bwMode="auto">
          <a:xfrm flipH="1">
            <a:off x="2350824" y="3977197"/>
            <a:ext cx="1323" cy="89566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2222" name="Rectangle 14"/>
          <p:cNvSpPr>
            <a:spLocks noChangeArrowheads="1"/>
          </p:cNvSpPr>
          <p:nvPr/>
        </p:nvSpPr>
        <p:spPr bwMode="auto">
          <a:xfrm>
            <a:off x="792428" y="3429004"/>
            <a:ext cx="3120760" cy="395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586" tIns="38793" rIns="77586" bIns="38793" anchor="ctr"/>
          <a:lstStyle/>
          <a:p>
            <a:pPr algn="ctr"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3100">
                <a:solidFill>
                  <a:srgbClr val="FEEC94"/>
                </a:solidFill>
              </a:rPr>
              <a:t>Hutang</a:t>
            </a:r>
          </a:p>
        </p:txBody>
      </p:sp>
      <p:sp>
        <p:nvSpPr>
          <p:cNvPr id="222223" name="Text Box 15"/>
          <p:cNvSpPr txBox="1">
            <a:spLocks noChangeArrowheads="1"/>
          </p:cNvSpPr>
          <p:nvPr/>
        </p:nvSpPr>
        <p:spPr bwMode="auto">
          <a:xfrm>
            <a:off x="2357439" y="4085177"/>
            <a:ext cx="857200" cy="447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6" tIns="38793" rIns="77586" bIns="3879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</a:rPr>
              <a:t>Saldo</a:t>
            </a:r>
          </a:p>
        </p:txBody>
      </p:sp>
      <p:sp>
        <p:nvSpPr>
          <p:cNvPr id="222224" name="Text Box 16"/>
          <p:cNvSpPr txBox="1">
            <a:spLocks noChangeArrowheads="1"/>
          </p:cNvSpPr>
          <p:nvPr/>
        </p:nvSpPr>
        <p:spPr bwMode="auto">
          <a:xfrm>
            <a:off x="3311263" y="4107326"/>
            <a:ext cx="849185" cy="447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6" tIns="38793" rIns="77586" bIns="3879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</a:rPr>
              <a:t>1,000</a:t>
            </a:r>
          </a:p>
        </p:txBody>
      </p:sp>
      <p:sp>
        <p:nvSpPr>
          <p:cNvPr id="222225" name="Line 17"/>
          <p:cNvSpPr>
            <a:spLocks noChangeShapeType="1"/>
          </p:cNvSpPr>
          <p:nvPr/>
        </p:nvSpPr>
        <p:spPr bwMode="auto">
          <a:xfrm>
            <a:off x="611188" y="5627329"/>
            <a:ext cx="3419740" cy="6229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2226" name="Line 18"/>
          <p:cNvSpPr>
            <a:spLocks noChangeShapeType="1"/>
          </p:cNvSpPr>
          <p:nvPr/>
        </p:nvSpPr>
        <p:spPr bwMode="auto">
          <a:xfrm flipH="1">
            <a:off x="2349500" y="5673011"/>
            <a:ext cx="1323" cy="89566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2227" name="Rectangle 19"/>
          <p:cNvSpPr>
            <a:spLocks noChangeArrowheads="1"/>
          </p:cNvSpPr>
          <p:nvPr/>
        </p:nvSpPr>
        <p:spPr bwMode="auto">
          <a:xfrm>
            <a:off x="791108" y="5124815"/>
            <a:ext cx="3120761" cy="395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586" tIns="38793" rIns="77586" bIns="38793" anchor="ctr"/>
          <a:lstStyle/>
          <a:p>
            <a:pPr algn="ctr"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3100">
                <a:solidFill>
                  <a:srgbClr val="FEEC94"/>
                </a:solidFill>
              </a:rPr>
              <a:t>Modal</a:t>
            </a:r>
          </a:p>
        </p:txBody>
      </p:sp>
      <p:sp>
        <p:nvSpPr>
          <p:cNvPr id="222228" name="Text Box 20"/>
          <p:cNvSpPr txBox="1">
            <a:spLocks noChangeArrowheads="1"/>
          </p:cNvSpPr>
          <p:nvPr/>
        </p:nvSpPr>
        <p:spPr bwMode="auto">
          <a:xfrm>
            <a:off x="2356118" y="5780988"/>
            <a:ext cx="857200" cy="447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6" tIns="38793" rIns="77586" bIns="3879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</a:rPr>
              <a:t>Saldo</a:t>
            </a:r>
          </a:p>
        </p:txBody>
      </p:sp>
      <p:sp>
        <p:nvSpPr>
          <p:cNvPr id="222229" name="Text Box 21"/>
          <p:cNvSpPr txBox="1">
            <a:spLocks noChangeArrowheads="1"/>
          </p:cNvSpPr>
          <p:nvPr/>
        </p:nvSpPr>
        <p:spPr bwMode="auto">
          <a:xfrm>
            <a:off x="3268929" y="5803138"/>
            <a:ext cx="1003073" cy="447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6" tIns="38793" rIns="77586" bIns="3879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</a:rPr>
              <a:t>12,500</a:t>
            </a:r>
          </a:p>
        </p:txBody>
      </p:sp>
      <p:sp>
        <p:nvSpPr>
          <p:cNvPr id="222230" name="Line 22"/>
          <p:cNvSpPr>
            <a:spLocks noChangeShapeType="1"/>
          </p:cNvSpPr>
          <p:nvPr/>
        </p:nvSpPr>
        <p:spPr bwMode="auto">
          <a:xfrm>
            <a:off x="130969" y="3931514"/>
            <a:ext cx="0" cy="263716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2231" name="Line 23"/>
          <p:cNvSpPr>
            <a:spLocks noChangeShapeType="1"/>
          </p:cNvSpPr>
          <p:nvPr/>
        </p:nvSpPr>
        <p:spPr bwMode="auto">
          <a:xfrm>
            <a:off x="130969" y="1356649"/>
            <a:ext cx="0" cy="263716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2232" name="Line 24"/>
          <p:cNvSpPr>
            <a:spLocks noChangeShapeType="1"/>
          </p:cNvSpPr>
          <p:nvPr/>
        </p:nvSpPr>
        <p:spPr bwMode="auto">
          <a:xfrm>
            <a:off x="120387" y="1356649"/>
            <a:ext cx="421216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2233" name="Line 25"/>
          <p:cNvSpPr>
            <a:spLocks noChangeShapeType="1"/>
          </p:cNvSpPr>
          <p:nvPr/>
        </p:nvSpPr>
        <p:spPr bwMode="auto">
          <a:xfrm>
            <a:off x="130972" y="6568674"/>
            <a:ext cx="421216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2234" name="Line 26"/>
          <p:cNvSpPr>
            <a:spLocks noChangeShapeType="1"/>
          </p:cNvSpPr>
          <p:nvPr/>
        </p:nvSpPr>
        <p:spPr bwMode="auto">
          <a:xfrm>
            <a:off x="4332553" y="3931514"/>
            <a:ext cx="0" cy="263716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2235" name="Line 27"/>
          <p:cNvSpPr>
            <a:spLocks noChangeShapeType="1"/>
          </p:cNvSpPr>
          <p:nvPr/>
        </p:nvSpPr>
        <p:spPr bwMode="auto">
          <a:xfrm>
            <a:off x="4332553" y="1356649"/>
            <a:ext cx="0" cy="263716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2237" name="Rectangle 29"/>
          <p:cNvSpPr>
            <a:spLocks noChangeArrowheads="1"/>
          </p:cNvSpPr>
          <p:nvPr/>
        </p:nvSpPr>
        <p:spPr bwMode="auto">
          <a:xfrm>
            <a:off x="5291670" y="1420328"/>
            <a:ext cx="3600979" cy="1191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586" tIns="38793" rIns="77586" bIns="38793" anchor="ctr"/>
          <a:lstStyle/>
          <a:p>
            <a:pPr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EEC94"/>
                </a:solidFill>
              </a:rPr>
              <a:t>Saldo Harta diletakkan pada sisi kiri sesuai letak harta di persamaan akuntansi</a:t>
            </a:r>
          </a:p>
        </p:txBody>
      </p:sp>
      <p:sp>
        <p:nvSpPr>
          <p:cNvPr id="222238" name="Line 30"/>
          <p:cNvSpPr>
            <a:spLocks noChangeShapeType="1"/>
          </p:cNvSpPr>
          <p:nvPr/>
        </p:nvSpPr>
        <p:spPr bwMode="auto">
          <a:xfrm>
            <a:off x="4332554" y="3931514"/>
            <a:ext cx="35983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2239" name="Line 31"/>
          <p:cNvSpPr>
            <a:spLocks noChangeShapeType="1"/>
          </p:cNvSpPr>
          <p:nvPr/>
        </p:nvSpPr>
        <p:spPr bwMode="auto">
          <a:xfrm>
            <a:off x="4692386" y="3931514"/>
            <a:ext cx="0" cy="1946376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2240" name="Line 32"/>
          <p:cNvSpPr>
            <a:spLocks noChangeShapeType="1"/>
          </p:cNvSpPr>
          <p:nvPr/>
        </p:nvSpPr>
        <p:spPr bwMode="auto">
          <a:xfrm>
            <a:off x="4692386" y="2047436"/>
            <a:ext cx="0" cy="1946376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2241" name="Line 33"/>
          <p:cNvSpPr>
            <a:spLocks noChangeShapeType="1"/>
          </p:cNvSpPr>
          <p:nvPr/>
        </p:nvSpPr>
        <p:spPr bwMode="auto">
          <a:xfrm>
            <a:off x="4692389" y="2047433"/>
            <a:ext cx="35983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2242" name="Line 34"/>
          <p:cNvSpPr>
            <a:spLocks noChangeShapeType="1"/>
          </p:cNvSpPr>
          <p:nvPr/>
        </p:nvSpPr>
        <p:spPr bwMode="auto">
          <a:xfrm>
            <a:off x="4692389" y="3931514"/>
            <a:ext cx="35983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2243" name="Line 35"/>
          <p:cNvSpPr>
            <a:spLocks noChangeShapeType="1"/>
          </p:cNvSpPr>
          <p:nvPr/>
        </p:nvSpPr>
        <p:spPr bwMode="auto">
          <a:xfrm>
            <a:off x="4692389" y="5877890"/>
            <a:ext cx="35983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2244" name="Rectangle 36"/>
          <p:cNvSpPr>
            <a:spLocks noChangeArrowheads="1"/>
          </p:cNvSpPr>
          <p:nvPr/>
        </p:nvSpPr>
        <p:spPr bwMode="auto">
          <a:xfrm>
            <a:off x="5291669" y="3366705"/>
            <a:ext cx="3852333" cy="1191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586" tIns="38793" rIns="77586" bIns="38793" anchor="ctr"/>
          <a:lstStyle/>
          <a:p>
            <a:pPr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EEC94"/>
                </a:solidFill>
              </a:rPr>
              <a:t>Saldo Hutang diletakkan pada sisi kanan sesuai letak hutang di persamaan akuntansi</a:t>
            </a:r>
          </a:p>
        </p:txBody>
      </p:sp>
      <p:sp>
        <p:nvSpPr>
          <p:cNvPr id="222245" name="Rectangle 37"/>
          <p:cNvSpPr>
            <a:spLocks noChangeArrowheads="1"/>
          </p:cNvSpPr>
          <p:nvPr/>
        </p:nvSpPr>
        <p:spPr bwMode="auto">
          <a:xfrm>
            <a:off x="5291669" y="5062520"/>
            <a:ext cx="3852333" cy="119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586" tIns="38793" rIns="77586" bIns="38793" anchor="ctr"/>
          <a:lstStyle/>
          <a:p>
            <a:pPr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EEC94"/>
                </a:solidFill>
              </a:rPr>
              <a:t>Saldo Modal diletakkan pada sisi kanan sesuai letak modal di persamaan akuntansi</a:t>
            </a:r>
          </a:p>
        </p:txBody>
      </p:sp>
    </p:spTree>
    <p:extLst>
      <p:ext uri="{BB962C8B-B14F-4D97-AF65-F5344CB8AC3E}">
        <p14:creationId xmlns:p14="http://schemas.microsoft.com/office/powerpoint/2010/main" val="2386686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2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222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22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222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222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222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000"/>
                                        <p:tgtEl>
                                          <p:spTgt spid="222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22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222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222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222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2000"/>
                                        <p:tgtEl>
                                          <p:spTgt spid="222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222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2000"/>
                                        <p:tgtEl>
                                          <p:spTgt spid="222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0"/>
                                        <p:tgtEl>
                                          <p:spTgt spid="222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1000"/>
                                        <p:tgtEl>
                                          <p:spTgt spid="222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1000"/>
                                        <p:tgtEl>
                                          <p:spTgt spid="222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222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222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1000"/>
                                        <p:tgtEl>
                                          <p:spTgt spid="222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1000"/>
                                        <p:tgtEl>
                                          <p:spTgt spid="222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1000"/>
                                        <p:tgtEl>
                                          <p:spTgt spid="222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9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1000"/>
                                        <p:tgtEl>
                                          <p:spTgt spid="222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1000"/>
                                        <p:tgtEl>
                                          <p:spTgt spid="222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0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222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0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222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222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1000"/>
                                        <p:tgtEl>
                                          <p:spTgt spid="222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1000"/>
                                        <p:tgtEl>
                                          <p:spTgt spid="222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1000"/>
                                        <p:tgtEl>
                                          <p:spTgt spid="222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211" grpId="0" animBg="1"/>
      <p:bldP spid="222212" grpId="0" animBg="1"/>
      <p:bldP spid="222213" grpId="0"/>
      <p:bldP spid="222214" grpId="0"/>
      <p:bldP spid="222219" grpId="0"/>
      <p:bldP spid="222220" grpId="0" animBg="1"/>
      <p:bldP spid="222221" grpId="0" animBg="1"/>
      <p:bldP spid="222222" grpId="0"/>
      <p:bldP spid="222223" grpId="0"/>
      <p:bldP spid="222224" grpId="0"/>
      <p:bldP spid="222225" grpId="0" animBg="1"/>
      <p:bldP spid="222226" grpId="0" animBg="1"/>
      <p:bldP spid="222227" grpId="0"/>
      <p:bldP spid="222228" grpId="0"/>
      <p:bldP spid="222229" grpId="0"/>
      <p:bldP spid="222230" grpId="0" animBg="1"/>
      <p:bldP spid="222231" grpId="0" animBg="1"/>
      <p:bldP spid="222232" grpId="0" animBg="1"/>
      <p:bldP spid="222233" grpId="0" animBg="1"/>
      <p:bldP spid="222234" grpId="0" animBg="1"/>
      <p:bldP spid="222235" grpId="0" animBg="1"/>
      <p:bldP spid="222237" grpId="0"/>
      <p:bldP spid="222238" grpId="0" animBg="1"/>
      <p:bldP spid="222239" grpId="0" animBg="1"/>
      <p:bldP spid="222240" grpId="0" animBg="1"/>
      <p:bldP spid="222241" grpId="0" animBg="1"/>
      <p:bldP spid="222242" grpId="0" animBg="1"/>
      <p:bldP spid="222243" grpId="0" animBg="1"/>
      <p:bldP spid="222244" grpId="0"/>
      <p:bldP spid="22224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729" y="278252"/>
            <a:ext cx="8228542" cy="701858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2700"/>
              <a:t>Bagaimana dengan Pendapatan, Biaya dan Prive</a:t>
            </a:r>
          </a:p>
        </p:txBody>
      </p:sp>
      <p:sp>
        <p:nvSpPr>
          <p:cNvPr id="223236" name="Text Box 4"/>
          <p:cNvSpPr txBox="1">
            <a:spLocks noChangeArrowheads="1"/>
          </p:cNvSpPr>
          <p:nvPr/>
        </p:nvSpPr>
        <p:spPr bwMode="auto">
          <a:xfrm>
            <a:off x="130970" y="3129987"/>
            <a:ext cx="1839929" cy="493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630" tIns="38817" rIns="77630" bIns="38817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700">
                <a:solidFill>
                  <a:srgbClr val="FFFFFF"/>
                </a:solidFill>
              </a:rPr>
              <a:t>Pendapatan </a:t>
            </a:r>
          </a:p>
        </p:txBody>
      </p:sp>
      <p:sp>
        <p:nvSpPr>
          <p:cNvPr id="223237" name="AutoShape 5"/>
          <p:cNvSpPr>
            <a:spLocks noChangeArrowheads="1"/>
          </p:cNvSpPr>
          <p:nvPr/>
        </p:nvSpPr>
        <p:spPr bwMode="auto">
          <a:xfrm>
            <a:off x="2051848" y="3197819"/>
            <a:ext cx="694531" cy="423607"/>
          </a:xfrm>
          <a:custGeom>
            <a:avLst/>
            <a:gdLst>
              <a:gd name="T0" fmla="*/ 930619430 w 21600"/>
              <a:gd name="T1" fmla="*/ 0 h 21600"/>
              <a:gd name="T2" fmla="*/ 0 w 21600"/>
              <a:gd name="T3" fmla="*/ 122848180 h 21600"/>
              <a:gd name="T4" fmla="*/ 930619430 w 21600"/>
              <a:gd name="T5" fmla="*/ 245695820 h 21600"/>
              <a:gd name="T6" fmla="*/ 1240825187 w 21600"/>
              <a:gd name="T7" fmla="*/ 12284818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7630" tIns="38817" rIns="77630" bIns="38817" anchor="ctr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3238" name="Text Box 6"/>
          <p:cNvSpPr txBox="1">
            <a:spLocks noChangeArrowheads="1"/>
          </p:cNvSpPr>
          <p:nvPr/>
        </p:nvSpPr>
        <p:spPr bwMode="auto">
          <a:xfrm>
            <a:off x="2951431" y="3114756"/>
            <a:ext cx="2461894" cy="447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630" tIns="38817" rIns="77630" bIns="38817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</a:rPr>
              <a:t>Menambah modal </a:t>
            </a:r>
          </a:p>
        </p:txBody>
      </p:sp>
      <p:sp>
        <p:nvSpPr>
          <p:cNvPr id="223239" name="Line 7"/>
          <p:cNvSpPr>
            <a:spLocks noChangeShapeType="1"/>
          </p:cNvSpPr>
          <p:nvPr/>
        </p:nvSpPr>
        <p:spPr bwMode="auto">
          <a:xfrm>
            <a:off x="5505979" y="1733188"/>
            <a:ext cx="3419740" cy="6229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3240" name="Line 8"/>
          <p:cNvSpPr>
            <a:spLocks noChangeShapeType="1"/>
          </p:cNvSpPr>
          <p:nvPr/>
        </p:nvSpPr>
        <p:spPr bwMode="auto">
          <a:xfrm flipH="1">
            <a:off x="7244294" y="1778875"/>
            <a:ext cx="1323" cy="89566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3241" name="Rectangle 9"/>
          <p:cNvSpPr>
            <a:spLocks noChangeArrowheads="1"/>
          </p:cNvSpPr>
          <p:nvPr/>
        </p:nvSpPr>
        <p:spPr bwMode="auto">
          <a:xfrm>
            <a:off x="5685899" y="1230676"/>
            <a:ext cx="3120761" cy="395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586" tIns="38793" rIns="77586" bIns="38793" anchor="ctr"/>
          <a:lstStyle/>
          <a:p>
            <a:pPr algn="ctr"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3100">
                <a:solidFill>
                  <a:srgbClr val="FEEC94"/>
                </a:solidFill>
              </a:rPr>
              <a:t>Modal</a:t>
            </a:r>
          </a:p>
        </p:txBody>
      </p:sp>
      <p:sp>
        <p:nvSpPr>
          <p:cNvPr id="223242" name="Text Box 10"/>
          <p:cNvSpPr txBox="1">
            <a:spLocks noChangeArrowheads="1"/>
          </p:cNvSpPr>
          <p:nvPr/>
        </p:nvSpPr>
        <p:spPr bwMode="auto">
          <a:xfrm>
            <a:off x="7250908" y="1886853"/>
            <a:ext cx="857200" cy="447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6" tIns="38793" rIns="77586" bIns="3879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</a:rPr>
              <a:t>Saldo</a:t>
            </a:r>
          </a:p>
        </p:txBody>
      </p:sp>
      <p:sp>
        <p:nvSpPr>
          <p:cNvPr id="223243" name="Text Box 11"/>
          <p:cNvSpPr txBox="1">
            <a:spLocks noChangeArrowheads="1"/>
          </p:cNvSpPr>
          <p:nvPr/>
        </p:nvSpPr>
        <p:spPr bwMode="auto">
          <a:xfrm>
            <a:off x="8163721" y="1909003"/>
            <a:ext cx="1003073" cy="447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6" tIns="38793" rIns="77586" bIns="3879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</a:rPr>
              <a:t>12,500</a:t>
            </a:r>
          </a:p>
        </p:txBody>
      </p:sp>
      <p:sp>
        <p:nvSpPr>
          <p:cNvPr id="223244" name="Line 12"/>
          <p:cNvSpPr>
            <a:spLocks noChangeShapeType="1"/>
          </p:cNvSpPr>
          <p:nvPr/>
        </p:nvSpPr>
        <p:spPr bwMode="auto">
          <a:xfrm>
            <a:off x="5471583" y="3366706"/>
            <a:ext cx="3419740" cy="6229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3245" name="Rectangle 13"/>
          <p:cNvSpPr>
            <a:spLocks noChangeArrowheads="1"/>
          </p:cNvSpPr>
          <p:nvPr/>
        </p:nvSpPr>
        <p:spPr bwMode="auto">
          <a:xfrm>
            <a:off x="5651503" y="2864194"/>
            <a:ext cx="3120761" cy="395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586" tIns="38793" rIns="77586" bIns="38793" anchor="ctr"/>
          <a:lstStyle/>
          <a:p>
            <a:pPr algn="ctr"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3100">
                <a:solidFill>
                  <a:srgbClr val="FEEC94"/>
                </a:solidFill>
              </a:rPr>
              <a:t>Pendapatan</a:t>
            </a:r>
          </a:p>
        </p:txBody>
      </p:sp>
      <p:sp>
        <p:nvSpPr>
          <p:cNvPr id="223246" name="Text Box 14"/>
          <p:cNvSpPr txBox="1">
            <a:spLocks noChangeArrowheads="1"/>
          </p:cNvSpPr>
          <p:nvPr/>
        </p:nvSpPr>
        <p:spPr bwMode="auto">
          <a:xfrm>
            <a:off x="7216513" y="3429004"/>
            <a:ext cx="857200" cy="447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6" tIns="38793" rIns="77586" bIns="3879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</a:rPr>
              <a:t>Saldo</a:t>
            </a:r>
          </a:p>
        </p:txBody>
      </p:sp>
      <p:sp>
        <p:nvSpPr>
          <p:cNvPr id="223247" name="Text Box 15"/>
          <p:cNvSpPr txBox="1">
            <a:spLocks noChangeArrowheads="1"/>
          </p:cNvSpPr>
          <p:nvPr/>
        </p:nvSpPr>
        <p:spPr bwMode="auto">
          <a:xfrm>
            <a:off x="8326439" y="3451150"/>
            <a:ext cx="772240" cy="447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6" tIns="38793" rIns="77586" bIns="3879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</a:rPr>
              <a:t>xxxx</a:t>
            </a:r>
          </a:p>
        </p:txBody>
      </p:sp>
      <p:sp>
        <p:nvSpPr>
          <p:cNvPr id="223248" name="Line 16"/>
          <p:cNvSpPr>
            <a:spLocks noChangeShapeType="1"/>
          </p:cNvSpPr>
          <p:nvPr/>
        </p:nvSpPr>
        <p:spPr bwMode="auto">
          <a:xfrm flipH="1">
            <a:off x="7212544" y="3413776"/>
            <a:ext cx="1323" cy="76830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3249" name="Text Box 17"/>
          <p:cNvSpPr txBox="1">
            <a:spLocks noChangeArrowheads="1"/>
          </p:cNvSpPr>
          <p:nvPr/>
        </p:nvSpPr>
        <p:spPr bwMode="auto">
          <a:xfrm>
            <a:off x="130971" y="4511555"/>
            <a:ext cx="1051252" cy="493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630" tIns="38817" rIns="77630" bIns="38817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700">
                <a:solidFill>
                  <a:srgbClr val="FFFFFF"/>
                </a:solidFill>
              </a:rPr>
              <a:t>Biaya </a:t>
            </a:r>
          </a:p>
        </p:txBody>
      </p:sp>
      <p:sp>
        <p:nvSpPr>
          <p:cNvPr id="223250" name="AutoShape 18"/>
          <p:cNvSpPr>
            <a:spLocks noChangeArrowheads="1"/>
          </p:cNvSpPr>
          <p:nvPr/>
        </p:nvSpPr>
        <p:spPr bwMode="auto">
          <a:xfrm>
            <a:off x="2051848" y="4579386"/>
            <a:ext cx="694531" cy="423607"/>
          </a:xfrm>
          <a:custGeom>
            <a:avLst/>
            <a:gdLst>
              <a:gd name="T0" fmla="*/ 930619430 w 21600"/>
              <a:gd name="T1" fmla="*/ 0 h 21600"/>
              <a:gd name="T2" fmla="*/ 0 w 21600"/>
              <a:gd name="T3" fmla="*/ 122848180 h 21600"/>
              <a:gd name="T4" fmla="*/ 930619430 w 21600"/>
              <a:gd name="T5" fmla="*/ 245695820 h 21600"/>
              <a:gd name="T6" fmla="*/ 1240825187 w 21600"/>
              <a:gd name="T7" fmla="*/ 12284818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7630" tIns="38817" rIns="77630" bIns="38817" anchor="ctr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3251" name="Text Box 19"/>
          <p:cNvSpPr txBox="1">
            <a:spLocks noChangeArrowheads="1"/>
          </p:cNvSpPr>
          <p:nvPr/>
        </p:nvSpPr>
        <p:spPr bwMode="auto">
          <a:xfrm>
            <a:off x="2951428" y="4496324"/>
            <a:ext cx="2582120" cy="447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630" tIns="38817" rIns="77630" bIns="38817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</a:rPr>
              <a:t>Mengurangi modal </a:t>
            </a:r>
          </a:p>
        </p:txBody>
      </p:sp>
      <p:sp>
        <p:nvSpPr>
          <p:cNvPr id="223252" name="Line 20"/>
          <p:cNvSpPr>
            <a:spLocks noChangeShapeType="1"/>
          </p:cNvSpPr>
          <p:nvPr/>
        </p:nvSpPr>
        <p:spPr bwMode="auto">
          <a:xfrm>
            <a:off x="5471583" y="4809184"/>
            <a:ext cx="3419740" cy="6229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3253" name="Rectangle 21"/>
          <p:cNvSpPr>
            <a:spLocks noChangeArrowheads="1"/>
          </p:cNvSpPr>
          <p:nvPr/>
        </p:nvSpPr>
        <p:spPr bwMode="auto">
          <a:xfrm>
            <a:off x="5651503" y="4306672"/>
            <a:ext cx="3120761" cy="395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586" tIns="38793" rIns="77586" bIns="38793" anchor="ctr"/>
          <a:lstStyle/>
          <a:p>
            <a:pPr algn="ctr"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3100">
                <a:solidFill>
                  <a:srgbClr val="FEEC94"/>
                </a:solidFill>
              </a:rPr>
              <a:t>Biaya</a:t>
            </a:r>
          </a:p>
        </p:txBody>
      </p:sp>
      <p:sp>
        <p:nvSpPr>
          <p:cNvPr id="223254" name="Text Box 22"/>
          <p:cNvSpPr txBox="1">
            <a:spLocks noChangeArrowheads="1"/>
          </p:cNvSpPr>
          <p:nvPr/>
        </p:nvSpPr>
        <p:spPr bwMode="auto">
          <a:xfrm>
            <a:off x="5412054" y="4810569"/>
            <a:ext cx="857200" cy="447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6" tIns="38793" rIns="77586" bIns="3879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</a:rPr>
              <a:t>Saldo</a:t>
            </a:r>
          </a:p>
        </p:txBody>
      </p:sp>
      <p:sp>
        <p:nvSpPr>
          <p:cNvPr id="223255" name="Text Box 23"/>
          <p:cNvSpPr txBox="1">
            <a:spLocks noChangeArrowheads="1"/>
          </p:cNvSpPr>
          <p:nvPr/>
        </p:nvSpPr>
        <p:spPr bwMode="auto">
          <a:xfrm>
            <a:off x="6521982" y="4832719"/>
            <a:ext cx="772240" cy="447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6" tIns="38793" rIns="77586" bIns="3879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</a:rPr>
              <a:t>xxxx</a:t>
            </a:r>
          </a:p>
        </p:txBody>
      </p:sp>
      <p:sp>
        <p:nvSpPr>
          <p:cNvPr id="223256" name="Line 24"/>
          <p:cNvSpPr>
            <a:spLocks noChangeShapeType="1"/>
          </p:cNvSpPr>
          <p:nvPr/>
        </p:nvSpPr>
        <p:spPr bwMode="auto">
          <a:xfrm flipH="1">
            <a:off x="7212544" y="4856253"/>
            <a:ext cx="1323" cy="70739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3257" name="Text Box 25"/>
          <p:cNvSpPr txBox="1">
            <a:spLocks noChangeArrowheads="1"/>
          </p:cNvSpPr>
          <p:nvPr/>
        </p:nvSpPr>
        <p:spPr bwMode="auto">
          <a:xfrm>
            <a:off x="130970" y="5894504"/>
            <a:ext cx="974308" cy="493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630" tIns="38817" rIns="77630" bIns="38817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700">
                <a:solidFill>
                  <a:srgbClr val="FFFFFF"/>
                </a:solidFill>
              </a:rPr>
              <a:t>Prive </a:t>
            </a:r>
          </a:p>
        </p:txBody>
      </p:sp>
      <p:sp>
        <p:nvSpPr>
          <p:cNvPr id="223258" name="AutoShape 26"/>
          <p:cNvSpPr>
            <a:spLocks noChangeArrowheads="1"/>
          </p:cNvSpPr>
          <p:nvPr/>
        </p:nvSpPr>
        <p:spPr bwMode="auto">
          <a:xfrm>
            <a:off x="2051848" y="5962338"/>
            <a:ext cx="694531" cy="423607"/>
          </a:xfrm>
          <a:custGeom>
            <a:avLst/>
            <a:gdLst>
              <a:gd name="T0" fmla="*/ 930619430 w 21600"/>
              <a:gd name="T1" fmla="*/ 0 h 21600"/>
              <a:gd name="T2" fmla="*/ 0 w 21600"/>
              <a:gd name="T3" fmla="*/ 122848180 h 21600"/>
              <a:gd name="T4" fmla="*/ 930619430 w 21600"/>
              <a:gd name="T5" fmla="*/ 245695820 h 21600"/>
              <a:gd name="T6" fmla="*/ 1240825187 w 21600"/>
              <a:gd name="T7" fmla="*/ 12284818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7630" tIns="38817" rIns="77630" bIns="38817" anchor="ctr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3259" name="Text Box 27"/>
          <p:cNvSpPr txBox="1">
            <a:spLocks noChangeArrowheads="1"/>
          </p:cNvSpPr>
          <p:nvPr/>
        </p:nvSpPr>
        <p:spPr bwMode="auto">
          <a:xfrm>
            <a:off x="2951428" y="5879275"/>
            <a:ext cx="2582120" cy="447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630" tIns="38817" rIns="77630" bIns="38817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</a:rPr>
              <a:t>Mengurangi modal </a:t>
            </a:r>
          </a:p>
        </p:txBody>
      </p:sp>
      <p:sp>
        <p:nvSpPr>
          <p:cNvPr id="223260" name="Line 28"/>
          <p:cNvSpPr>
            <a:spLocks noChangeShapeType="1"/>
          </p:cNvSpPr>
          <p:nvPr/>
        </p:nvSpPr>
        <p:spPr bwMode="auto">
          <a:xfrm>
            <a:off x="5471583" y="6192138"/>
            <a:ext cx="3419740" cy="6229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3261" name="Rectangle 29"/>
          <p:cNvSpPr>
            <a:spLocks noChangeArrowheads="1"/>
          </p:cNvSpPr>
          <p:nvPr/>
        </p:nvSpPr>
        <p:spPr bwMode="auto">
          <a:xfrm>
            <a:off x="5651503" y="5689624"/>
            <a:ext cx="3120761" cy="395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586" tIns="38793" rIns="77586" bIns="38793" anchor="ctr"/>
          <a:lstStyle/>
          <a:p>
            <a:pPr algn="ctr"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3100">
                <a:solidFill>
                  <a:srgbClr val="FEEC94"/>
                </a:solidFill>
              </a:rPr>
              <a:t>Prive</a:t>
            </a:r>
          </a:p>
        </p:txBody>
      </p:sp>
      <p:sp>
        <p:nvSpPr>
          <p:cNvPr id="223262" name="Text Box 30"/>
          <p:cNvSpPr txBox="1">
            <a:spLocks noChangeArrowheads="1"/>
          </p:cNvSpPr>
          <p:nvPr/>
        </p:nvSpPr>
        <p:spPr bwMode="auto">
          <a:xfrm>
            <a:off x="5412054" y="6192136"/>
            <a:ext cx="857200" cy="447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6" tIns="38793" rIns="77586" bIns="3879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</a:rPr>
              <a:t>Saldo</a:t>
            </a:r>
          </a:p>
        </p:txBody>
      </p:sp>
      <p:sp>
        <p:nvSpPr>
          <p:cNvPr id="223263" name="Text Box 31"/>
          <p:cNvSpPr txBox="1">
            <a:spLocks noChangeArrowheads="1"/>
          </p:cNvSpPr>
          <p:nvPr/>
        </p:nvSpPr>
        <p:spPr bwMode="auto">
          <a:xfrm>
            <a:off x="6521982" y="6214287"/>
            <a:ext cx="772240" cy="447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6" tIns="38793" rIns="77586" bIns="3879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</a:rPr>
              <a:t>xxxx</a:t>
            </a:r>
          </a:p>
        </p:txBody>
      </p:sp>
      <p:sp>
        <p:nvSpPr>
          <p:cNvPr id="223264" name="Line 32"/>
          <p:cNvSpPr>
            <a:spLocks noChangeShapeType="1"/>
          </p:cNvSpPr>
          <p:nvPr/>
        </p:nvSpPr>
        <p:spPr bwMode="auto">
          <a:xfrm flipH="1">
            <a:off x="7212544" y="6239202"/>
            <a:ext cx="1323" cy="61879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2386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3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3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23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23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223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223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223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223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223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223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23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2000"/>
                                        <p:tgtEl>
                                          <p:spTgt spid="223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223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2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23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223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223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2000"/>
                                        <p:tgtEl>
                                          <p:spTgt spid="223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223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2000"/>
                                        <p:tgtEl>
                                          <p:spTgt spid="223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1000"/>
                                        <p:tgtEl>
                                          <p:spTgt spid="223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223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223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1000"/>
                                        <p:tgtEl>
                                          <p:spTgt spid="223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1000"/>
                                        <p:tgtEl>
                                          <p:spTgt spid="223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2000"/>
                                        <p:tgtEl>
                                          <p:spTgt spid="223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500"/>
                                        <p:tgtEl>
                                          <p:spTgt spid="223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2000"/>
                                        <p:tgtEl>
                                          <p:spTgt spid="223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1000"/>
                                        <p:tgtEl>
                                          <p:spTgt spid="223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36" grpId="0"/>
      <p:bldP spid="223237" grpId="0" animBg="1"/>
      <p:bldP spid="223238" grpId="0"/>
      <p:bldP spid="223239" grpId="0" animBg="1"/>
      <p:bldP spid="223240" grpId="0" animBg="1"/>
      <p:bldP spid="223241" grpId="0"/>
      <p:bldP spid="223242" grpId="0"/>
      <p:bldP spid="223243" grpId="0"/>
      <p:bldP spid="223244" grpId="0" animBg="1"/>
      <p:bldP spid="223245" grpId="0"/>
      <p:bldP spid="223246" grpId="0"/>
      <p:bldP spid="223247" grpId="0"/>
      <p:bldP spid="223248" grpId="0" animBg="1"/>
      <p:bldP spid="223249" grpId="0"/>
      <p:bldP spid="223250" grpId="0" animBg="1"/>
      <p:bldP spid="223251" grpId="0"/>
      <p:bldP spid="223252" grpId="0" animBg="1"/>
      <p:bldP spid="223253" grpId="0"/>
      <p:bldP spid="223254" grpId="0"/>
      <p:bldP spid="223255" grpId="0"/>
      <p:bldP spid="223256" grpId="0" animBg="1"/>
      <p:bldP spid="223257" grpId="0"/>
      <p:bldP spid="223258" grpId="0" animBg="1"/>
      <p:bldP spid="223259" grpId="0"/>
      <p:bldP spid="223260" grpId="0" animBg="1"/>
      <p:bldP spid="223261" grpId="0"/>
      <p:bldP spid="223262" grpId="0"/>
      <p:bldP spid="223263" grpId="0"/>
      <p:bldP spid="22326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Latihan  2</a:t>
            </a:r>
          </a:p>
        </p:txBody>
      </p:sp>
    </p:spTree>
    <p:extLst>
      <p:ext uri="{BB962C8B-B14F-4D97-AF65-F5344CB8AC3E}">
        <p14:creationId xmlns:p14="http://schemas.microsoft.com/office/powerpoint/2010/main" val="27853106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Bagaimana jika ada transaksi</a:t>
            </a:r>
          </a:p>
        </p:txBody>
      </p:sp>
      <p:sp>
        <p:nvSpPr>
          <p:cNvPr id="224260" name="AutoShape 4"/>
          <p:cNvSpPr>
            <a:spLocks noChangeArrowheads="1"/>
          </p:cNvSpPr>
          <p:nvPr/>
        </p:nvSpPr>
        <p:spPr bwMode="auto">
          <a:xfrm rot="5400000">
            <a:off x="4126592" y="1705902"/>
            <a:ext cx="726777" cy="404813"/>
          </a:xfrm>
          <a:custGeom>
            <a:avLst/>
            <a:gdLst>
              <a:gd name="T0" fmla="*/ 930621782 w 21600"/>
              <a:gd name="T1" fmla="*/ 0 h 21600"/>
              <a:gd name="T2" fmla="*/ 0 w 21600"/>
              <a:gd name="T3" fmla="*/ 122848180 h 21600"/>
              <a:gd name="T4" fmla="*/ 930621782 w 21600"/>
              <a:gd name="T5" fmla="*/ 245695820 h 21600"/>
              <a:gd name="T6" fmla="*/ 1240829763 w 21600"/>
              <a:gd name="T7" fmla="*/ 12284818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7630" tIns="38817" rIns="77630" bIns="38817" anchor="ctr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4261" name="Text Box 5"/>
          <p:cNvSpPr txBox="1">
            <a:spLocks noChangeArrowheads="1"/>
          </p:cNvSpPr>
          <p:nvPr/>
        </p:nvSpPr>
        <p:spPr bwMode="auto">
          <a:xfrm>
            <a:off x="971022" y="2800512"/>
            <a:ext cx="7441407" cy="119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630" tIns="38817" rIns="77630" bIns="38817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77642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</a:rPr>
              <a:t>Transaksi dapat mempengaruhi saldo harta, hutang, modal, pendapatan, biaya serta prive  yang dicatat pada masing-masing rekening</a:t>
            </a:r>
          </a:p>
        </p:txBody>
      </p:sp>
    </p:spTree>
    <p:extLst>
      <p:ext uri="{BB962C8B-B14F-4D97-AF65-F5344CB8AC3E}">
        <p14:creationId xmlns:p14="http://schemas.microsoft.com/office/powerpoint/2010/main" val="429350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4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24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260" grpId="0" animBg="1"/>
      <p:bldP spid="224261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Line 2"/>
          <p:cNvSpPr>
            <a:spLocks noChangeShapeType="1"/>
          </p:cNvSpPr>
          <p:nvPr/>
        </p:nvSpPr>
        <p:spPr bwMode="auto">
          <a:xfrm>
            <a:off x="251358" y="3554975"/>
            <a:ext cx="468047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5283" name="Line 3"/>
          <p:cNvSpPr>
            <a:spLocks noChangeShapeType="1"/>
          </p:cNvSpPr>
          <p:nvPr/>
        </p:nvSpPr>
        <p:spPr bwMode="auto">
          <a:xfrm flipH="1">
            <a:off x="2591594" y="3599274"/>
            <a:ext cx="0" cy="158783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5284" name="Rectangle 4"/>
          <p:cNvSpPr>
            <a:spLocks noChangeArrowheads="1"/>
          </p:cNvSpPr>
          <p:nvPr/>
        </p:nvSpPr>
        <p:spPr bwMode="auto">
          <a:xfrm>
            <a:off x="793753" y="3051079"/>
            <a:ext cx="3120761" cy="395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586" tIns="38793" rIns="77586" bIns="38793" anchor="ctr"/>
          <a:lstStyle/>
          <a:p>
            <a:pPr algn="ctr"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3100">
                <a:solidFill>
                  <a:srgbClr val="FEEC94"/>
                </a:solidFill>
              </a:rPr>
              <a:t>Harta (Kas)</a:t>
            </a:r>
          </a:p>
        </p:txBody>
      </p:sp>
      <p:sp>
        <p:nvSpPr>
          <p:cNvPr id="225285" name="Text Box 5"/>
          <p:cNvSpPr txBox="1">
            <a:spLocks noChangeArrowheads="1"/>
          </p:cNvSpPr>
          <p:nvPr/>
        </p:nvSpPr>
        <p:spPr bwMode="auto">
          <a:xfrm>
            <a:off x="130973" y="3707255"/>
            <a:ext cx="857200" cy="447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6" tIns="38793" rIns="77586" bIns="3879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</a:rPr>
              <a:t>Saldo</a:t>
            </a:r>
          </a:p>
        </p:txBody>
      </p:sp>
      <p:sp>
        <p:nvSpPr>
          <p:cNvPr id="225286" name="Rectangle 6"/>
          <p:cNvSpPr>
            <a:spLocks noGrp="1" noChangeArrowheads="1"/>
          </p:cNvSpPr>
          <p:nvPr>
            <p:ph type="title"/>
          </p:nvPr>
        </p:nvSpPr>
        <p:spPr>
          <a:xfrm>
            <a:off x="760678" y="351621"/>
            <a:ext cx="7772135" cy="69216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/>
              <a:t>Pencatatan di Rekening harta</a:t>
            </a:r>
            <a:endParaRPr lang="id-ID"/>
          </a:p>
        </p:txBody>
      </p:sp>
      <p:sp>
        <p:nvSpPr>
          <p:cNvPr id="225287" name="Text Box 7"/>
          <p:cNvSpPr txBox="1">
            <a:spLocks noChangeArrowheads="1"/>
          </p:cNvSpPr>
          <p:nvPr/>
        </p:nvSpPr>
        <p:spPr bwMode="auto">
          <a:xfrm>
            <a:off x="1623221" y="3729402"/>
            <a:ext cx="991660" cy="447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6" tIns="38793" rIns="77586" bIns="3879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</a:rPr>
              <a:t>11.500</a:t>
            </a:r>
          </a:p>
        </p:txBody>
      </p:sp>
      <p:sp>
        <p:nvSpPr>
          <p:cNvPr id="225291" name="Text Box 11"/>
          <p:cNvSpPr txBox="1">
            <a:spLocks noChangeArrowheads="1"/>
          </p:cNvSpPr>
          <p:nvPr/>
        </p:nvSpPr>
        <p:spPr bwMode="auto">
          <a:xfrm>
            <a:off x="145524" y="4182082"/>
            <a:ext cx="1727630" cy="447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6" tIns="38793" rIns="77586" bIns="3879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</a:rPr>
              <a:t>Penambahan</a:t>
            </a:r>
          </a:p>
        </p:txBody>
      </p:sp>
      <p:sp>
        <p:nvSpPr>
          <p:cNvPr id="225292" name="Text Box 12"/>
          <p:cNvSpPr txBox="1">
            <a:spLocks noChangeArrowheads="1"/>
          </p:cNvSpPr>
          <p:nvPr/>
        </p:nvSpPr>
        <p:spPr bwMode="auto">
          <a:xfrm>
            <a:off x="1771388" y="4182082"/>
            <a:ext cx="849185" cy="447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6" tIns="38793" rIns="77586" bIns="3879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</a:rPr>
              <a:t>1,000</a:t>
            </a:r>
          </a:p>
        </p:txBody>
      </p:sp>
      <p:sp>
        <p:nvSpPr>
          <p:cNvPr id="225298" name="Line 18"/>
          <p:cNvSpPr>
            <a:spLocks noChangeShapeType="1"/>
          </p:cNvSpPr>
          <p:nvPr/>
        </p:nvSpPr>
        <p:spPr bwMode="auto">
          <a:xfrm>
            <a:off x="130969" y="3931514"/>
            <a:ext cx="0" cy="263716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5299" name="Line 19"/>
          <p:cNvSpPr>
            <a:spLocks noChangeShapeType="1"/>
          </p:cNvSpPr>
          <p:nvPr/>
        </p:nvSpPr>
        <p:spPr bwMode="auto">
          <a:xfrm>
            <a:off x="130969" y="1356649"/>
            <a:ext cx="0" cy="263716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5300" name="Line 20"/>
          <p:cNvSpPr>
            <a:spLocks noChangeShapeType="1"/>
          </p:cNvSpPr>
          <p:nvPr/>
        </p:nvSpPr>
        <p:spPr bwMode="auto">
          <a:xfrm>
            <a:off x="120389" y="1356649"/>
            <a:ext cx="493183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5301" name="Line 21"/>
          <p:cNvSpPr>
            <a:spLocks noChangeShapeType="1"/>
          </p:cNvSpPr>
          <p:nvPr/>
        </p:nvSpPr>
        <p:spPr bwMode="auto">
          <a:xfrm>
            <a:off x="130969" y="6568674"/>
            <a:ext cx="486171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5302" name="Line 22"/>
          <p:cNvSpPr>
            <a:spLocks noChangeShapeType="1"/>
          </p:cNvSpPr>
          <p:nvPr/>
        </p:nvSpPr>
        <p:spPr bwMode="auto">
          <a:xfrm>
            <a:off x="4992688" y="3931514"/>
            <a:ext cx="0" cy="263716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5303" name="Line 23"/>
          <p:cNvSpPr>
            <a:spLocks noChangeShapeType="1"/>
          </p:cNvSpPr>
          <p:nvPr/>
        </p:nvSpPr>
        <p:spPr bwMode="auto">
          <a:xfrm>
            <a:off x="4992688" y="1356649"/>
            <a:ext cx="0" cy="263716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5304" name="Rectangle 24"/>
          <p:cNvSpPr>
            <a:spLocks noChangeArrowheads="1"/>
          </p:cNvSpPr>
          <p:nvPr/>
        </p:nvSpPr>
        <p:spPr bwMode="auto">
          <a:xfrm>
            <a:off x="5832743" y="1420329"/>
            <a:ext cx="3000375" cy="1568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586" tIns="38793" rIns="77586" bIns="38793" anchor="ctr"/>
          <a:lstStyle/>
          <a:p>
            <a:pPr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EEC94"/>
                </a:solidFill>
              </a:rPr>
              <a:t>Penambahan diletakkan pada sisi yang sama dengan letak saldo normalnya</a:t>
            </a:r>
          </a:p>
        </p:txBody>
      </p:sp>
      <p:sp>
        <p:nvSpPr>
          <p:cNvPr id="225305" name="Line 25"/>
          <p:cNvSpPr>
            <a:spLocks noChangeShapeType="1"/>
          </p:cNvSpPr>
          <p:nvPr/>
        </p:nvSpPr>
        <p:spPr bwMode="auto">
          <a:xfrm>
            <a:off x="4992689" y="3931514"/>
            <a:ext cx="35983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5306" name="Line 26"/>
          <p:cNvSpPr>
            <a:spLocks noChangeShapeType="1"/>
          </p:cNvSpPr>
          <p:nvPr/>
        </p:nvSpPr>
        <p:spPr bwMode="auto">
          <a:xfrm>
            <a:off x="5352521" y="3931514"/>
            <a:ext cx="0" cy="1946376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5307" name="Line 27"/>
          <p:cNvSpPr>
            <a:spLocks noChangeShapeType="1"/>
          </p:cNvSpPr>
          <p:nvPr/>
        </p:nvSpPr>
        <p:spPr bwMode="auto">
          <a:xfrm>
            <a:off x="5352521" y="2047436"/>
            <a:ext cx="0" cy="1946376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5308" name="Line 28"/>
          <p:cNvSpPr>
            <a:spLocks noChangeShapeType="1"/>
          </p:cNvSpPr>
          <p:nvPr/>
        </p:nvSpPr>
        <p:spPr bwMode="auto">
          <a:xfrm>
            <a:off x="5352524" y="2047433"/>
            <a:ext cx="35983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5309" name="Line 29"/>
          <p:cNvSpPr>
            <a:spLocks noChangeShapeType="1"/>
          </p:cNvSpPr>
          <p:nvPr/>
        </p:nvSpPr>
        <p:spPr bwMode="auto">
          <a:xfrm>
            <a:off x="5352524" y="3931514"/>
            <a:ext cx="35983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5310" name="Line 30"/>
          <p:cNvSpPr>
            <a:spLocks noChangeShapeType="1"/>
          </p:cNvSpPr>
          <p:nvPr/>
        </p:nvSpPr>
        <p:spPr bwMode="auto">
          <a:xfrm>
            <a:off x="5352524" y="5877890"/>
            <a:ext cx="35983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5311" name="Rectangle 31"/>
          <p:cNvSpPr>
            <a:spLocks noChangeArrowheads="1"/>
          </p:cNvSpPr>
          <p:nvPr/>
        </p:nvSpPr>
        <p:spPr bwMode="auto">
          <a:xfrm>
            <a:off x="5832743" y="3366705"/>
            <a:ext cx="3000375" cy="1191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586" tIns="38793" rIns="77586" bIns="38793" anchor="ctr"/>
          <a:lstStyle/>
          <a:p>
            <a:pPr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EEC94"/>
                </a:solidFill>
              </a:rPr>
              <a:t>Penambahan harta dicatat di sisi kiri (debit)</a:t>
            </a:r>
          </a:p>
        </p:txBody>
      </p:sp>
      <p:sp>
        <p:nvSpPr>
          <p:cNvPr id="225312" name="Rectangle 32"/>
          <p:cNvSpPr>
            <a:spLocks noChangeArrowheads="1"/>
          </p:cNvSpPr>
          <p:nvPr/>
        </p:nvSpPr>
        <p:spPr bwMode="auto">
          <a:xfrm>
            <a:off x="5892274" y="5062520"/>
            <a:ext cx="3251729" cy="119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586" tIns="38793" rIns="77586" bIns="38793" anchor="ctr"/>
          <a:lstStyle/>
          <a:p>
            <a:pPr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EEC94"/>
                </a:solidFill>
              </a:rPr>
              <a:t>Pengurangan harta dicatat disisi kanan ( kredit)</a:t>
            </a:r>
          </a:p>
        </p:txBody>
      </p:sp>
      <p:sp>
        <p:nvSpPr>
          <p:cNvPr id="225313" name="Text Box 33"/>
          <p:cNvSpPr txBox="1">
            <a:spLocks noChangeArrowheads="1"/>
          </p:cNvSpPr>
          <p:nvPr/>
        </p:nvSpPr>
        <p:spPr bwMode="auto">
          <a:xfrm>
            <a:off x="2606149" y="3679565"/>
            <a:ext cx="1762896" cy="447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6" tIns="38793" rIns="77586" bIns="3879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</a:rPr>
              <a:t>Pengurangan</a:t>
            </a:r>
          </a:p>
        </p:txBody>
      </p:sp>
      <p:sp>
        <p:nvSpPr>
          <p:cNvPr id="225314" name="Text Box 34"/>
          <p:cNvSpPr txBox="1">
            <a:spLocks noChangeArrowheads="1"/>
          </p:cNvSpPr>
          <p:nvPr/>
        </p:nvSpPr>
        <p:spPr bwMode="auto">
          <a:xfrm>
            <a:off x="4394731" y="3679565"/>
            <a:ext cx="618352" cy="447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6" tIns="38793" rIns="77586" bIns="3879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</a:rPr>
              <a:t>500</a:t>
            </a:r>
          </a:p>
        </p:txBody>
      </p:sp>
    </p:spTree>
    <p:extLst>
      <p:ext uri="{BB962C8B-B14F-4D97-AF65-F5344CB8AC3E}">
        <p14:creationId xmlns:p14="http://schemas.microsoft.com/office/powerpoint/2010/main" val="3005099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5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225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25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225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225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225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225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0"/>
                                        <p:tgtEl>
                                          <p:spTgt spid="225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225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225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1000"/>
                                        <p:tgtEl>
                                          <p:spTgt spid="225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225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225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1000"/>
                                        <p:tgtEl>
                                          <p:spTgt spid="225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1000"/>
                                        <p:tgtEl>
                                          <p:spTgt spid="225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0"/>
                                        <p:tgtEl>
                                          <p:spTgt spid="225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7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1000"/>
                                        <p:tgtEl>
                                          <p:spTgt spid="225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1000"/>
                                        <p:tgtEl>
                                          <p:spTgt spid="225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225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225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25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000"/>
                                        <p:tgtEl>
                                          <p:spTgt spid="225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000"/>
                                        <p:tgtEl>
                                          <p:spTgt spid="225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000"/>
                                        <p:tgtEl>
                                          <p:spTgt spid="225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82" grpId="0" animBg="1"/>
      <p:bldP spid="225283" grpId="0" animBg="1"/>
      <p:bldP spid="225284" grpId="0"/>
      <p:bldP spid="225285" grpId="0"/>
      <p:bldP spid="225287" grpId="0"/>
      <p:bldP spid="225291" grpId="0"/>
      <p:bldP spid="225292" grpId="0"/>
      <p:bldP spid="225298" grpId="0" animBg="1"/>
      <p:bldP spid="225299" grpId="0" animBg="1"/>
      <p:bldP spid="225300" grpId="0" animBg="1"/>
      <p:bldP spid="225301" grpId="0" animBg="1"/>
      <p:bldP spid="225302" grpId="0" animBg="1"/>
      <p:bldP spid="225303" grpId="0" animBg="1"/>
      <p:bldP spid="225304" grpId="0"/>
      <p:bldP spid="225305" grpId="0" animBg="1"/>
      <p:bldP spid="225306" grpId="0" animBg="1"/>
      <p:bldP spid="225307" grpId="0" animBg="1"/>
      <p:bldP spid="225308" grpId="0" animBg="1"/>
      <p:bldP spid="225309" grpId="0" animBg="1"/>
      <p:bldP spid="225310" grpId="0" animBg="1"/>
      <p:bldP spid="225311" grpId="0"/>
      <p:bldP spid="225312" grpId="0"/>
      <p:bldP spid="225313" grpId="0"/>
      <p:bldP spid="22531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Line 2"/>
          <p:cNvSpPr>
            <a:spLocks noChangeShapeType="1"/>
          </p:cNvSpPr>
          <p:nvPr/>
        </p:nvSpPr>
        <p:spPr bwMode="auto">
          <a:xfrm>
            <a:off x="251358" y="3554975"/>
            <a:ext cx="468047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6307" name="Line 3"/>
          <p:cNvSpPr>
            <a:spLocks noChangeShapeType="1"/>
          </p:cNvSpPr>
          <p:nvPr/>
        </p:nvSpPr>
        <p:spPr bwMode="auto">
          <a:xfrm flipH="1">
            <a:off x="2591594" y="3599274"/>
            <a:ext cx="0" cy="158783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6308" name="Rectangle 4"/>
          <p:cNvSpPr>
            <a:spLocks noChangeArrowheads="1"/>
          </p:cNvSpPr>
          <p:nvPr/>
        </p:nvSpPr>
        <p:spPr bwMode="auto">
          <a:xfrm>
            <a:off x="793753" y="3051079"/>
            <a:ext cx="3120761" cy="395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586" tIns="38793" rIns="77586" bIns="38793" anchor="ctr"/>
          <a:lstStyle/>
          <a:p>
            <a:pPr algn="ctr"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3100">
                <a:solidFill>
                  <a:srgbClr val="FEEC94"/>
                </a:solidFill>
              </a:rPr>
              <a:t>Hutang</a:t>
            </a:r>
          </a:p>
        </p:txBody>
      </p:sp>
      <p:sp>
        <p:nvSpPr>
          <p:cNvPr id="226309" name="Text Box 5"/>
          <p:cNvSpPr txBox="1">
            <a:spLocks noChangeArrowheads="1"/>
          </p:cNvSpPr>
          <p:nvPr/>
        </p:nvSpPr>
        <p:spPr bwMode="auto">
          <a:xfrm>
            <a:off x="2532064" y="3679565"/>
            <a:ext cx="857200" cy="447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6" tIns="38793" rIns="77586" bIns="3879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</a:rPr>
              <a:t>Saldo</a:t>
            </a:r>
          </a:p>
        </p:txBody>
      </p:sp>
      <p:sp>
        <p:nvSpPr>
          <p:cNvPr id="226310" name="Rectangle 6"/>
          <p:cNvSpPr>
            <a:spLocks noGrp="1" noChangeArrowheads="1"/>
          </p:cNvSpPr>
          <p:nvPr>
            <p:ph type="title"/>
          </p:nvPr>
        </p:nvSpPr>
        <p:spPr>
          <a:xfrm>
            <a:off x="760678" y="351621"/>
            <a:ext cx="7772135" cy="69216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/>
              <a:t>Pencatatan di Rekening hutang</a:t>
            </a:r>
            <a:endParaRPr lang="id-ID"/>
          </a:p>
        </p:txBody>
      </p:sp>
      <p:sp>
        <p:nvSpPr>
          <p:cNvPr id="226311" name="Text Box 7"/>
          <p:cNvSpPr txBox="1">
            <a:spLocks noChangeArrowheads="1"/>
          </p:cNvSpPr>
          <p:nvPr/>
        </p:nvSpPr>
        <p:spPr bwMode="auto">
          <a:xfrm>
            <a:off x="4024316" y="3701717"/>
            <a:ext cx="991660" cy="447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6" tIns="38793" rIns="77586" bIns="3879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</a:rPr>
              <a:t>11.500</a:t>
            </a:r>
          </a:p>
        </p:txBody>
      </p:sp>
      <p:sp>
        <p:nvSpPr>
          <p:cNvPr id="226312" name="Text Box 8"/>
          <p:cNvSpPr txBox="1">
            <a:spLocks noChangeArrowheads="1"/>
          </p:cNvSpPr>
          <p:nvPr/>
        </p:nvSpPr>
        <p:spPr bwMode="auto">
          <a:xfrm>
            <a:off x="2546618" y="4154396"/>
            <a:ext cx="1727630" cy="447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6" tIns="38793" rIns="77586" bIns="3879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</a:rPr>
              <a:t>Penambahan</a:t>
            </a:r>
          </a:p>
        </p:txBody>
      </p:sp>
      <p:sp>
        <p:nvSpPr>
          <p:cNvPr id="226313" name="Text Box 9"/>
          <p:cNvSpPr txBox="1">
            <a:spLocks noChangeArrowheads="1"/>
          </p:cNvSpPr>
          <p:nvPr/>
        </p:nvSpPr>
        <p:spPr bwMode="auto">
          <a:xfrm>
            <a:off x="4172480" y="4154396"/>
            <a:ext cx="849185" cy="447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6" tIns="38793" rIns="77586" bIns="3879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</a:rPr>
              <a:t>1,000</a:t>
            </a:r>
          </a:p>
        </p:txBody>
      </p:sp>
      <p:sp>
        <p:nvSpPr>
          <p:cNvPr id="226314" name="Line 10"/>
          <p:cNvSpPr>
            <a:spLocks noChangeShapeType="1"/>
          </p:cNvSpPr>
          <p:nvPr/>
        </p:nvSpPr>
        <p:spPr bwMode="auto">
          <a:xfrm>
            <a:off x="130969" y="3931514"/>
            <a:ext cx="0" cy="263716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6315" name="Line 11"/>
          <p:cNvSpPr>
            <a:spLocks noChangeShapeType="1"/>
          </p:cNvSpPr>
          <p:nvPr/>
        </p:nvSpPr>
        <p:spPr bwMode="auto">
          <a:xfrm>
            <a:off x="130969" y="1356649"/>
            <a:ext cx="0" cy="263716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6316" name="Line 12"/>
          <p:cNvSpPr>
            <a:spLocks noChangeShapeType="1"/>
          </p:cNvSpPr>
          <p:nvPr/>
        </p:nvSpPr>
        <p:spPr bwMode="auto">
          <a:xfrm>
            <a:off x="120389" y="1356649"/>
            <a:ext cx="493183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6317" name="Line 13"/>
          <p:cNvSpPr>
            <a:spLocks noChangeShapeType="1"/>
          </p:cNvSpPr>
          <p:nvPr/>
        </p:nvSpPr>
        <p:spPr bwMode="auto">
          <a:xfrm>
            <a:off x="130969" y="6568674"/>
            <a:ext cx="486171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6318" name="Line 14"/>
          <p:cNvSpPr>
            <a:spLocks noChangeShapeType="1"/>
          </p:cNvSpPr>
          <p:nvPr/>
        </p:nvSpPr>
        <p:spPr bwMode="auto">
          <a:xfrm>
            <a:off x="4992688" y="3931514"/>
            <a:ext cx="0" cy="263716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6319" name="Line 15"/>
          <p:cNvSpPr>
            <a:spLocks noChangeShapeType="1"/>
          </p:cNvSpPr>
          <p:nvPr/>
        </p:nvSpPr>
        <p:spPr bwMode="auto">
          <a:xfrm>
            <a:off x="4992688" y="1356649"/>
            <a:ext cx="0" cy="263716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6320" name="Rectangle 16"/>
          <p:cNvSpPr>
            <a:spLocks noChangeArrowheads="1"/>
          </p:cNvSpPr>
          <p:nvPr/>
        </p:nvSpPr>
        <p:spPr bwMode="auto">
          <a:xfrm>
            <a:off x="5832743" y="1420329"/>
            <a:ext cx="3000375" cy="1568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586" tIns="38793" rIns="77586" bIns="38793" anchor="ctr"/>
          <a:lstStyle/>
          <a:p>
            <a:pPr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EEC94"/>
                </a:solidFill>
              </a:rPr>
              <a:t>Penambahan hutang diletakkan pada sisi yang sama dengan letak saldo normalnya</a:t>
            </a:r>
          </a:p>
        </p:txBody>
      </p:sp>
      <p:sp>
        <p:nvSpPr>
          <p:cNvPr id="226321" name="Line 17"/>
          <p:cNvSpPr>
            <a:spLocks noChangeShapeType="1"/>
          </p:cNvSpPr>
          <p:nvPr/>
        </p:nvSpPr>
        <p:spPr bwMode="auto">
          <a:xfrm>
            <a:off x="4992689" y="3931514"/>
            <a:ext cx="35983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6322" name="Line 18"/>
          <p:cNvSpPr>
            <a:spLocks noChangeShapeType="1"/>
          </p:cNvSpPr>
          <p:nvPr/>
        </p:nvSpPr>
        <p:spPr bwMode="auto">
          <a:xfrm>
            <a:off x="5352521" y="3931514"/>
            <a:ext cx="0" cy="1946376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6323" name="Line 19"/>
          <p:cNvSpPr>
            <a:spLocks noChangeShapeType="1"/>
          </p:cNvSpPr>
          <p:nvPr/>
        </p:nvSpPr>
        <p:spPr bwMode="auto">
          <a:xfrm>
            <a:off x="5352521" y="2047436"/>
            <a:ext cx="0" cy="1946376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6324" name="Line 20"/>
          <p:cNvSpPr>
            <a:spLocks noChangeShapeType="1"/>
          </p:cNvSpPr>
          <p:nvPr/>
        </p:nvSpPr>
        <p:spPr bwMode="auto">
          <a:xfrm>
            <a:off x="5352524" y="2047433"/>
            <a:ext cx="35983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6325" name="Line 21"/>
          <p:cNvSpPr>
            <a:spLocks noChangeShapeType="1"/>
          </p:cNvSpPr>
          <p:nvPr/>
        </p:nvSpPr>
        <p:spPr bwMode="auto">
          <a:xfrm>
            <a:off x="5352524" y="3931514"/>
            <a:ext cx="35983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6326" name="Line 22"/>
          <p:cNvSpPr>
            <a:spLocks noChangeShapeType="1"/>
          </p:cNvSpPr>
          <p:nvPr/>
        </p:nvSpPr>
        <p:spPr bwMode="auto">
          <a:xfrm>
            <a:off x="5352524" y="5877890"/>
            <a:ext cx="35983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6327" name="Rectangle 23"/>
          <p:cNvSpPr>
            <a:spLocks noChangeArrowheads="1"/>
          </p:cNvSpPr>
          <p:nvPr/>
        </p:nvSpPr>
        <p:spPr bwMode="auto">
          <a:xfrm>
            <a:off x="5832743" y="3366705"/>
            <a:ext cx="3000375" cy="1191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586" tIns="38793" rIns="77586" bIns="38793" anchor="ctr"/>
          <a:lstStyle/>
          <a:p>
            <a:pPr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EEC94"/>
                </a:solidFill>
              </a:rPr>
              <a:t>Penambahan hutang dicatat di sisi kanan (kredit)</a:t>
            </a:r>
          </a:p>
        </p:txBody>
      </p:sp>
      <p:sp>
        <p:nvSpPr>
          <p:cNvPr id="226328" name="Rectangle 24"/>
          <p:cNvSpPr>
            <a:spLocks noChangeArrowheads="1"/>
          </p:cNvSpPr>
          <p:nvPr/>
        </p:nvSpPr>
        <p:spPr bwMode="auto">
          <a:xfrm>
            <a:off x="5892274" y="5062520"/>
            <a:ext cx="3251729" cy="119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586" tIns="38793" rIns="77586" bIns="38793" anchor="ctr"/>
          <a:lstStyle/>
          <a:p>
            <a:pPr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EEC94"/>
                </a:solidFill>
              </a:rPr>
              <a:t>Pengurangan hutang dicatat disisi kiri ( debit)</a:t>
            </a:r>
          </a:p>
        </p:txBody>
      </p:sp>
      <p:sp>
        <p:nvSpPr>
          <p:cNvPr id="226329" name="Text Box 25"/>
          <p:cNvSpPr txBox="1">
            <a:spLocks noChangeArrowheads="1"/>
          </p:cNvSpPr>
          <p:nvPr/>
        </p:nvSpPr>
        <p:spPr bwMode="auto">
          <a:xfrm>
            <a:off x="191827" y="3679565"/>
            <a:ext cx="1762896" cy="447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6" tIns="38793" rIns="77586" bIns="3879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</a:rPr>
              <a:t>Pengurangan</a:t>
            </a:r>
          </a:p>
        </p:txBody>
      </p:sp>
      <p:sp>
        <p:nvSpPr>
          <p:cNvPr id="226330" name="Text Box 26"/>
          <p:cNvSpPr txBox="1">
            <a:spLocks noChangeArrowheads="1"/>
          </p:cNvSpPr>
          <p:nvPr/>
        </p:nvSpPr>
        <p:spPr bwMode="auto">
          <a:xfrm>
            <a:off x="1980410" y="3679565"/>
            <a:ext cx="618352" cy="447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6" tIns="38793" rIns="77586" bIns="3879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</a:rPr>
              <a:t>500</a:t>
            </a:r>
          </a:p>
        </p:txBody>
      </p:sp>
    </p:spTree>
    <p:extLst>
      <p:ext uri="{BB962C8B-B14F-4D97-AF65-F5344CB8AC3E}">
        <p14:creationId xmlns:p14="http://schemas.microsoft.com/office/powerpoint/2010/main" val="280104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6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226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26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226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226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226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226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0"/>
                                        <p:tgtEl>
                                          <p:spTgt spid="226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226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226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1000"/>
                                        <p:tgtEl>
                                          <p:spTgt spid="226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226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226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1000"/>
                                        <p:tgtEl>
                                          <p:spTgt spid="226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1000"/>
                                        <p:tgtEl>
                                          <p:spTgt spid="226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0"/>
                                        <p:tgtEl>
                                          <p:spTgt spid="226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7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1000"/>
                                        <p:tgtEl>
                                          <p:spTgt spid="226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1000"/>
                                        <p:tgtEl>
                                          <p:spTgt spid="226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22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226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26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000"/>
                                        <p:tgtEl>
                                          <p:spTgt spid="226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000"/>
                                        <p:tgtEl>
                                          <p:spTgt spid="226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000"/>
                                        <p:tgtEl>
                                          <p:spTgt spid="226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306" grpId="0" animBg="1"/>
      <p:bldP spid="226307" grpId="0" animBg="1"/>
      <p:bldP spid="226308" grpId="0"/>
      <p:bldP spid="226309" grpId="0"/>
      <p:bldP spid="226311" grpId="0"/>
      <p:bldP spid="226312" grpId="0"/>
      <p:bldP spid="226313" grpId="0"/>
      <p:bldP spid="226314" grpId="0" animBg="1"/>
      <p:bldP spid="226315" grpId="0" animBg="1"/>
      <p:bldP spid="226316" grpId="0" animBg="1"/>
      <p:bldP spid="226317" grpId="0" animBg="1"/>
      <p:bldP spid="226318" grpId="0" animBg="1"/>
      <p:bldP spid="226319" grpId="0" animBg="1"/>
      <p:bldP spid="226320" grpId="0"/>
      <p:bldP spid="226321" grpId="0" animBg="1"/>
      <p:bldP spid="226322" grpId="0" animBg="1"/>
      <p:bldP spid="226323" grpId="0" animBg="1"/>
      <p:bldP spid="226324" grpId="0" animBg="1"/>
      <p:bldP spid="226325" grpId="0" animBg="1"/>
      <p:bldP spid="226326" grpId="0" animBg="1"/>
      <p:bldP spid="226327" grpId="0"/>
      <p:bldP spid="226328" grpId="0"/>
      <p:bldP spid="226329" grpId="0"/>
      <p:bldP spid="226330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Line 2"/>
          <p:cNvSpPr>
            <a:spLocks noChangeShapeType="1"/>
          </p:cNvSpPr>
          <p:nvPr/>
        </p:nvSpPr>
        <p:spPr bwMode="auto">
          <a:xfrm>
            <a:off x="251358" y="3554975"/>
            <a:ext cx="468047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7331" name="Line 3"/>
          <p:cNvSpPr>
            <a:spLocks noChangeShapeType="1"/>
          </p:cNvSpPr>
          <p:nvPr/>
        </p:nvSpPr>
        <p:spPr bwMode="auto">
          <a:xfrm flipH="1">
            <a:off x="2591594" y="3599274"/>
            <a:ext cx="0" cy="158783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7332" name="Rectangle 4"/>
          <p:cNvSpPr>
            <a:spLocks noChangeArrowheads="1"/>
          </p:cNvSpPr>
          <p:nvPr/>
        </p:nvSpPr>
        <p:spPr bwMode="auto">
          <a:xfrm>
            <a:off x="793753" y="3051079"/>
            <a:ext cx="3120761" cy="395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586" tIns="38793" rIns="77586" bIns="38793" anchor="ctr"/>
          <a:lstStyle/>
          <a:p>
            <a:pPr algn="ctr"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3100">
                <a:solidFill>
                  <a:srgbClr val="FEEC94"/>
                </a:solidFill>
              </a:rPr>
              <a:t>Modal</a:t>
            </a:r>
          </a:p>
        </p:txBody>
      </p:sp>
      <p:sp>
        <p:nvSpPr>
          <p:cNvPr id="227333" name="Text Box 5"/>
          <p:cNvSpPr txBox="1">
            <a:spLocks noChangeArrowheads="1"/>
          </p:cNvSpPr>
          <p:nvPr/>
        </p:nvSpPr>
        <p:spPr bwMode="auto">
          <a:xfrm>
            <a:off x="2532064" y="3679565"/>
            <a:ext cx="857200" cy="447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6" tIns="38793" rIns="77586" bIns="3879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</a:rPr>
              <a:t>Saldo</a:t>
            </a:r>
          </a:p>
        </p:txBody>
      </p:sp>
      <p:sp>
        <p:nvSpPr>
          <p:cNvPr id="227334" name="Rectangle 6"/>
          <p:cNvSpPr>
            <a:spLocks noGrp="1" noChangeArrowheads="1"/>
          </p:cNvSpPr>
          <p:nvPr>
            <p:ph type="title"/>
          </p:nvPr>
        </p:nvSpPr>
        <p:spPr>
          <a:xfrm>
            <a:off x="760678" y="351621"/>
            <a:ext cx="7772135" cy="69216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/>
              <a:t>Pencatatan di Rekening Modal</a:t>
            </a:r>
            <a:endParaRPr lang="id-ID"/>
          </a:p>
        </p:txBody>
      </p:sp>
      <p:sp>
        <p:nvSpPr>
          <p:cNvPr id="227335" name="Text Box 7"/>
          <p:cNvSpPr txBox="1">
            <a:spLocks noChangeArrowheads="1"/>
          </p:cNvSpPr>
          <p:nvPr/>
        </p:nvSpPr>
        <p:spPr bwMode="auto">
          <a:xfrm>
            <a:off x="4024316" y="3701717"/>
            <a:ext cx="991660" cy="447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6" tIns="38793" rIns="77586" bIns="3879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</a:rPr>
              <a:t>11.500</a:t>
            </a:r>
          </a:p>
        </p:txBody>
      </p:sp>
      <p:sp>
        <p:nvSpPr>
          <p:cNvPr id="227336" name="Text Box 8"/>
          <p:cNvSpPr txBox="1">
            <a:spLocks noChangeArrowheads="1"/>
          </p:cNvSpPr>
          <p:nvPr/>
        </p:nvSpPr>
        <p:spPr bwMode="auto">
          <a:xfrm>
            <a:off x="2546618" y="4154396"/>
            <a:ext cx="1727630" cy="447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6" tIns="38793" rIns="77586" bIns="3879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</a:rPr>
              <a:t>Penambahan</a:t>
            </a:r>
          </a:p>
        </p:txBody>
      </p:sp>
      <p:sp>
        <p:nvSpPr>
          <p:cNvPr id="227337" name="Text Box 9"/>
          <p:cNvSpPr txBox="1">
            <a:spLocks noChangeArrowheads="1"/>
          </p:cNvSpPr>
          <p:nvPr/>
        </p:nvSpPr>
        <p:spPr bwMode="auto">
          <a:xfrm>
            <a:off x="4172480" y="4154396"/>
            <a:ext cx="849185" cy="447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6" tIns="38793" rIns="77586" bIns="3879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</a:rPr>
              <a:t>1,000</a:t>
            </a:r>
          </a:p>
        </p:txBody>
      </p:sp>
      <p:sp>
        <p:nvSpPr>
          <p:cNvPr id="227338" name="Line 10"/>
          <p:cNvSpPr>
            <a:spLocks noChangeShapeType="1"/>
          </p:cNvSpPr>
          <p:nvPr/>
        </p:nvSpPr>
        <p:spPr bwMode="auto">
          <a:xfrm>
            <a:off x="130969" y="3931514"/>
            <a:ext cx="0" cy="263716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7339" name="Line 11"/>
          <p:cNvSpPr>
            <a:spLocks noChangeShapeType="1"/>
          </p:cNvSpPr>
          <p:nvPr/>
        </p:nvSpPr>
        <p:spPr bwMode="auto">
          <a:xfrm>
            <a:off x="130969" y="1356649"/>
            <a:ext cx="0" cy="263716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7340" name="Line 12"/>
          <p:cNvSpPr>
            <a:spLocks noChangeShapeType="1"/>
          </p:cNvSpPr>
          <p:nvPr/>
        </p:nvSpPr>
        <p:spPr bwMode="auto">
          <a:xfrm>
            <a:off x="120389" y="1356649"/>
            <a:ext cx="493183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7341" name="Line 13"/>
          <p:cNvSpPr>
            <a:spLocks noChangeShapeType="1"/>
          </p:cNvSpPr>
          <p:nvPr/>
        </p:nvSpPr>
        <p:spPr bwMode="auto">
          <a:xfrm>
            <a:off x="130969" y="6568674"/>
            <a:ext cx="486171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7342" name="Line 14"/>
          <p:cNvSpPr>
            <a:spLocks noChangeShapeType="1"/>
          </p:cNvSpPr>
          <p:nvPr/>
        </p:nvSpPr>
        <p:spPr bwMode="auto">
          <a:xfrm>
            <a:off x="4992688" y="3931514"/>
            <a:ext cx="0" cy="263716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7343" name="Line 15"/>
          <p:cNvSpPr>
            <a:spLocks noChangeShapeType="1"/>
          </p:cNvSpPr>
          <p:nvPr/>
        </p:nvSpPr>
        <p:spPr bwMode="auto">
          <a:xfrm>
            <a:off x="4992688" y="1356649"/>
            <a:ext cx="0" cy="263716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7344" name="Rectangle 16"/>
          <p:cNvSpPr>
            <a:spLocks noChangeArrowheads="1"/>
          </p:cNvSpPr>
          <p:nvPr/>
        </p:nvSpPr>
        <p:spPr bwMode="auto">
          <a:xfrm>
            <a:off x="5832743" y="1420329"/>
            <a:ext cx="3000375" cy="1568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586" tIns="38793" rIns="77586" bIns="38793" anchor="ctr"/>
          <a:lstStyle/>
          <a:p>
            <a:pPr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EEC94"/>
                </a:solidFill>
              </a:rPr>
              <a:t>Penambahan Modal diletakkan pada sisi yang sama dengan letak saldo normalnya</a:t>
            </a:r>
          </a:p>
        </p:txBody>
      </p:sp>
      <p:sp>
        <p:nvSpPr>
          <p:cNvPr id="227345" name="Line 17"/>
          <p:cNvSpPr>
            <a:spLocks noChangeShapeType="1"/>
          </p:cNvSpPr>
          <p:nvPr/>
        </p:nvSpPr>
        <p:spPr bwMode="auto">
          <a:xfrm>
            <a:off x="4992689" y="3931514"/>
            <a:ext cx="35983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7346" name="Line 18"/>
          <p:cNvSpPr>
            <a:spLocks noChangeShapeType="1"/>
          </p:cNvSpPr>
          <p:nvPr/>
        </p:nvSpPr>
        <p:spPr bwMode="auto">
          <a:xfrm>
            <a:off x="5352521" y="3931514"/>
            <a:ext cx="0" cy="1946376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7347" name="Line 19"/>
          <p:cNvSpPr>
            <a:spLocks noChangeShapeType="1"/>
          </p:cNvSpPr>
          <p:nvPr/>
        </p:nvSpPr>
        <p:spPr bwMode="auto">
          <a:xfrm>
            <a:off x="5352521" y="2047436"/>
            <a:ext cx="0" cy="1946376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7348" name="Line 20"/>
          <p:cNvSpPr>
            <a:spLocks noChangeShapeType="1"/>
          </p:cNvSpPr>
          <p:nvPr/>
        </p:nvSpPr>
        <p:spPr bwMode="auto">
          <a:xfrm>
            <a:off x="5352524" y="2047433"/>
            <a:ext cx="35983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7349" name="Line 21"/>
          <p:cNvSpPr>
            <a:spLocks noChangeShapeType="1"/>
          </p:cNvSpPr>
          <p:nvPr/>
        </p:nvSpPr>
        <p:spPr bwMode="auto">
          <a:xfrm>
            <a:off x="5352524" y="3931514"/>
            <a:ext cx="35983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7350" name="Line 22"/>
          <p:cNvSpPr>
            <a:spLocks noChangeShapeType="1"/>
          </p:cNvSpPr>
          <p:nvPr/>
        </p:nvSpPr>
        <p:spPr bwMode="auto">
          <a:xfrm>
            <a:off x="5352524" y="5877890"/>
            <a:ext cx="35983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7351" name="Rectangle 23"/>
          <p:cNvSpPr>
            <a:spLocks noChangeArrowheads="1"/>
          </p:cNvSpPr>
          <p:nvPr/>
        </p:nvSpPr>
        <p:spPr bwMode="auto">
          <a:xfrm>
            <a:off x="5832743" y="3366705"/>
            <a:ext cx="3000375" cy="1191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586" tIns="38793" rIns="77586" bIns="38793" anchor="ctr"/>
          <a:lstStyle/>
          <a:p>
            <a:pPr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EEC94"/>
                </a:solidFill>
              </a:rPr>
              <a:t>Penambahan Modal dicatat di sisi kanan (kredit)</a:t>
            </a:r>
          </a:p>
        </p:txBody>
      </p:sp>
      <p:sp>
        <p:nvSpPr>
          <p:cNvPr id="227352" name="Rectangle 24"/>
          <p:cNvSpPr>
            <a:spLocks noChangeArrowheads="1"/>
          </p:cNvSpPr>
          <p:nvPr/>
        </p:nvSpPr>
        <p:spPr bwMode="auto">
          <a:xfrm>
            <a:off x="5892274" y="5062520"/>
            <a:ext cx="3251729" cy="119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586" tIns="38793" rIns="77586" bIns="38793" anchor="ctr"/>
          <a:lstStyle/>
          <a:p>
            <a:pPr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EEC94"/>
                </a:solidFill>
              </a:rPr>
              <a:t>Pengurangan Modal dicatat disisi kiri ( debit)</a:t>
            </a:r>
          </a:p>
        </p:txBody>
      </p:sp>
      <p:sp>
        <p:nvSpPr>
          <p:cNvPr id="227353" name="Text Box 25"/>
          <p:cNvSpPr txBox="1">
            <a:spLocks noChangeArrowheads="1"/>
          </p:cNvSpPr>
          <p:nvPr/>
        </p:nvSpPr>
        <p:spPr bwMode="auto">
          <a:xfrm>
            <a:off x="191827" y="3679565"/>
            <a:ext cx="1762896" cy="447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6" tIns="38793" rIns="77586" bIns="3879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</a:rPr>
              <a:t>Pengurangan</a:t>
            </a:r>
          </a:p>
        </p:txBody>
      </p:sp>
      <p:sp>
        <p:nvSpPr>
          <p:cNvPr id="227354" name="Text Box 26"/>
          <p:cNvSpPr txBox="1">
            <a:spLocks noChangeArrowheads="1"/>
          </p:cNvSpPr>
          <p:nvPr/>
        </p:nvSpPr>
        <p:spPr bwMode="auto">
          <a:xfrm>
            <a:off x="1980410" y="3679565"/>
            <a:ext cx="618352" cy="447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6" tIns="38793" rIns="77586" bIns="3879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</a:rPr>
              <a:t>500</a:t>
            </a:r>
          </a:p>
        </p:txBody>
      </p:sp>
    </p:spTree>
    <p:extLst>
      <p:ext uri="{BB962C8B-B14F-4D97-AF65-F5344CB8AC3E}">
        <p14:creationId xmlns:p14="http://schemas.microsoft.com/office/powerpoint/2010/main" val="985415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7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227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27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227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227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227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227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0"/>
                                        <p:tgtEl>
                                          <p:spTgt spid="227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227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227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1000"/>
                                        <p:tgtEl>
                                          <p:spTgt spid="227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227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227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1000"/>
                                        <p:tgtEl>
                                          <p:spTgt spid="227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1000"/>
                                        <p:tgtEl>
                                          <p:spTgt spid="227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0"/>
                                        <p:tgtEl>
                                          <p:spTgt spid="227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7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1000"/>
                                        <p:tgtEl>
                                          <p:spTgt spid="22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1000"/>
                                        <p:tgtEl>
                                          <p:spTgt spid="227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227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227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27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000"/>
                                        <p:tgtEl>
                                          <p:spTgt spid="227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000"/>
                                        <p:tgtEl>
                                          <p:spTgt spid="227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000"/>
                                        <p:tgtEl>
                                          <p:spTgt spid="227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0" grpId="0" animBg="1"/>
      <p:bldP spid="227331" grpId="0" animBg="1"/>
      <p:bldP spid="227332" grpId="0"/>
      <p:bldP spid="227333" grpId="0"/>
      <p:bldP spid="227335" grpId="0"/>
      <p:bldP spid="227336" grpId="0"/>
      <p:bldP spid="227337" grpId="0"/>
      <p:bldP spid="227338" grpId="0" animBg="1"/>
      <p:bldP spid="227339" grpId="0" animBg="1"/>
      <p:bldP spid="227340" grpId="0" animBg="1"/>
      <p:bldP spid="227341" grpId="0" animBg="1"/>
      <p:bldP spid="227342" grpId="0" animBg="1"/>
      <p:bldP spid="227343" grpId="0" animBg="1"/>
      <p:bldP spid="227344" grpId="0"/>
      <p:bldP spid="227345" grpId="0" animBg="1"/>
      <p:bldP spid="227346" grpId="0" animBg="1"/>
      <p:bldP spid="227347" grpId="0" animBg="1"/>
      <p:bldP spid="227348" grpId="0" animBg="1"/>
      <p:bldP spid="227349" grpId="0" animBg="1"/>
      <p:bldP spid="227350" grpId="0" animBg="1"/>
      <p:bldP spid="227351" grpId="0"/>
      <p:bldP spid="227352" grpId="0"/>
      <p:bldP spid="227353" grpId="0"/>
      <p:bldP spid="22735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Kesimpulan</a:t>
            </a:r>
          </a:p>
        </p:txBody>
      </p:sp>
      <p:sp>
        <p:nvSpPr>
          <p:cNvPr id="228356" name="Line 4"/>
          <p:cNvSpPr>
            <a:spLocks noChangeShapeType="1"/>
          </p:cNvSpPr>
          <p:nvPr/>
        </p:nvSpPr>
        <p:spPr bwMode="auto">
          <a:xfrm>
            <a:off x="431274" y="2297998"/>
            <a:ext cx="359833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8357" name="Rectangle 5"/>
          <p:cNvSpPr>
            <a:spLocks noChangeArrowheads="1"/>
          </p:cNvSpPr>
          <p:nvPr/>
        </p:nvSpPr>
        <p:spPr bwMode="auto">
          <a:xfrm>
            <a:off x="1391712" y="1672278"/>
            <a:ext cx="5941219" cy="1191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586" tIns="38793" rIns="77586" bIns="38793" anchor="ctr"/>
          <a:lstStyle/>
          <a:p>
            <a:pPr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EEC94"/>
                </a:solidFill>
              </a:rPr>
              <a:t>Mencatat di sisi debit belum tentu merupakan penambahan</a:t>
            </a:r>
          </a:p>
        </p:txBody>
      </p:sp>
      <p:sp>
        <p:nvSpPr>
          <p:cNvPr id="228358" name="Line 6"/>
          <p:cNvSpPr>
            <a:spLocks noChangeShapeType="1"/>
          </p:cNvSpPr>
          <p:nvPr/>
        </p:nvSpPr>
        <p:spPr bwMode="auto">
          <a:xfrm>
            <a:off x="431274" y="3553591"/>
            <a:ext cx="359833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8359" name="Rectangle 7"/>
          <p:cNvSpPr>
            <a:spLocks noChangeArrowheads="1"/>
          </p:cNvSpPr>
          <p:nvPr/>
        </p:nvSpPr>
        <p:spPr bwMode="auto">
          <a:xfrm>
            <a:off x="1391712" y="2927874"/>
            <a:ext cx="5941219" cy="119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586" tIns="38793" rIns="77586" bIns="38793" anchor="ctr"/>
          <a:lstStyle/>
          <a:p>
            <a:pPr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EEC94"/>
                </a:solidFill>
              </a:rPr>
              <a:t>Mencatat di sisi kredit belum tentu merupakan pengurangan</a:t>
            </a:r>
          </a:p>
        </p:txBody>
      </p:sp>
      <p:sp>
        <p:nvSpPr>
          <p:cNvPr id="228360" name="Line 8"/>
          <p:cNvSpPr>
            <a:spLocks noChangeShapeType="1"/>
          </p:cNvSpPr>
          <p:nvPr/>
        </p:nvSpPr>
        <p:spPr bwMode="auto">
          <a:xfrm>
            <a:off x="431274" y="4746888"/>
            <a:ext cx="359833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8361" name="Rectangle 9"/>
          <p:cNvSpPr>
            <a:spLocks noChangeArrowheads="1"/>
          </p:cNvSpPr>
          <p:nvPr/>
        </p:nvSpPr>
        <p:spPr bwMode="auto">
          <a:xfrm>
            <a:off x="1391712" y="4121172"/>
            <a:ext cx="5941219" cy="119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586" tIns="38793" rIns="77586" bIns="38793" anchor="ctr"/>
          <a:lstStyle/>
          <a:p>
            <a:pPr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EEC94"/>
                </a:solidFill>
              </a:rPr>
              <a:t>Mencatat di sisi debit rekening disebut Pendebetan</a:t>
            </a:r>
          </a:p>
        </p:txBody>
      </p:sp>
      <p:sp>
        <p:nvSpPr>
          <p:cNvPr id="228362" name="Line 10"/>
          <p:cNvSpPr>
            <a:spLocks noChangeShapeType="1"/>
          </p:cNvSpPr>
          <p:nvPr/>
        </p:nvSpPr>
        <p:spPr bwMode="auto">
          <a:xfrm>
            <a:off x="431274" y="5876506"/>
            <a:ext cx="359833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30" tIns="38817" rIns="77630" bIns="38817"/>
          <a:lstStyle/>
          <a:p>
            <a:pPr defTabSz="77642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28363" name="Rectangle 11"/>
          <p:cNvSpPr>
            <a:spLocks noChangeArrowheads="1"/>
          </p:cNvSpPr>
          <p:nvPr/>
        </p:nvSpPr>
        <p:spPr bwMode="auto">
          <a:xfrm>
            <a:off x="1391712" y="5250790"/>
            <a:ext cx="5941219" cy="119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586" tIns="38793" rIns="77586" bIns="38793" anchor="ctr"/>
          <a:lstStyle/>
          <a:p>
            <a:pPr defTabSz="776425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EEC94"/>
                </a:solidFill>
              </a:rPr>
              <a:t>Mencatat di sisi kredit  rekening disebut Pengkreditan</a:t>
            </a:r>
          </a:p>
        </p:txBody>
      </p:sp>
    </p:spTree>
    <p:extLst>
      <p:ext uri="{BB962C8B-B14F-4D97-AF65-F5344CB8AC3E}">
        <p14:creationId xmlns:p14="http://schemas.microsoft.com/office/powerpoint/2010/main" val="3164192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8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28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28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228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28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228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28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228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356" grpId="0" animBg="1"/>
      <p:bldP spid="228357" grpId="0"/>
      <p:bldP spid="228358" grpId="0" animBg="1"/>
      <p:bldP spid="228359" grpId="0"/>
      <p:bldP spid="228360" grpId="0" animBg="1"/>
      <p:bldP spid="228361" grpId="0"/>
      <p:bldP spid="228362" grpId="0" animBg="1"/>
      <p:bldP spid="22836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31271" y="278252"/>
            <a:ext cx="8255000" cy="1204372"/>
          </a:xfrm>
          <a:ln>
            <a:solidFill>
              <a:srgbClr val="0000FF"/>
            </a:solidFill>
          </a:ln>
        </p:spPr>
        <p:txBody>
          <a:bodyPr/>
          <a:lstStyle/>
          <a:p>
            <a:pPr marL="776558" indent="-776558" eaLnBrk="1" hangingPunct="1">
              <a:defRPr/>
            </a:pPr>
            <a:r>
              <a:rPr lang="en-US" sz="3100"/>
              <a:t>Pembelian aktiva tetap secara kredit senilai Rp. 4.000.000,-</a:t>
            </a:r>
          </a:p>
        </p:txBody>
      </p:sp>
      <p:sp>
        <p:nvSpPr>
          <p:cNvPr id="204803" name="AutoShape 3"/>
          <p:cNvSpPr>
            <a:spLocks noChangeArrowheads="1"/>
          </p:cNvSpPr>
          <p:nvPr/>
        </p:nvSpPr>
        <p:spPr bwMode="auto">
          <a:xfrm rot="5400000">
            <a:off x="4134412" y="1956467"/>
            <a:ext cx="851367" cy="404813"/>
          </a:xfrm>
          <a:custGeom>
            <a:avLst/>
            <a:gdLst>
              <a:gd name="T0" fmla="*/ 1495963732 w 21600"/>
              <a:gd name="T1" fmla="*/ 0 h 21600"/>
              <a:gd name="T2" fmla="*/ 0 w 21600"/>
              <a:gd name="T3" fmla="*/ 122848180 h 21600"/>
              <a:gd name="T4" fmla="*/ 1495963732 w 21600"/>
              <a:gd name="T5" fmla="*/ 245695820 h 21600"/>
              <a:gd name="T6" fmla="*/ 1994617585 w 21600"/>
              <a:gd name="T7" fmla="*/ 12284818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7656" tIns="38829" rIns="77656" bIns="38829" anchor="ctr"/>
          <a:lstStyle/>
          <a:p>
            <a:pPr defTabSz="776691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04804" name="Text Box 4"/>
          <p:cNvSpPr txBox="1">
            <a:spLocks noChangeArrowheads="1"/>
          </p:cNvSpPr>
          <p:nvPr/>
        </p:nvSpPr>
        <p:spPr bwMode="auto">
          <a:xfrm>
            <a:off x="1692011" y="2889111"/>
            <a:ext cx="5761302" cy="505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656" tIns="38829" rIns="77656" bIns="38829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77669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700">
                <a:solidFill>
                  <a:srgbClr val="FFFFFF"/>
                </a:solidFill>
              </a:rPr>
              <a:t>APA PENGARUHNYA  ?</a:t>
            </a:r>
          </a:p>
        </p:txBody>
      </p:sp>
      <p:sp>
        <p:nvSpPr>
          <p:cNvPr id="204805" name="AutoShape 5"/>
          <p:cNvSpPr>
            <a:spLocks noChangeArrowheads="1"/>
          </p:cNvSpPr>
          <p:nvPr/>
        </p:nvSpPr>
        <p:spPr bwMode="auto">
          <a:xfrm rot="5400000">
            <a:off x="4134412" y="3742259"/>
            <a:ext cx="851367" cy="404813"/>
          </a:xfrm>
          <a:custGeom>
            <a:avLst/>
            <a:gdLst>
              <a:gd name="T0" fmla="*/ 1495963732 w 21600"/>
              <a:gd name="T1" fmla="*/ 0 h 21600"/>
              <a:gd name="T2" fmla="*/ 0 w 21600"/>
              <a:gd name="T3" fmla="*/ 122848180 h 21600"/>
              <a:gd name="T4" fmla="*/ 1495963732 w 21600"/>
              <a:gd name="T5" fmla="*/ 245695820 h 21600"/>
              <a:gd name="T6" fmla="*/ 1994617585 w 21600"/>
              <a:gd name="T7" fmla="*/ 12284818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7656" tIns="38829" rIns="77656" bIns="38829" anchor="ctr"/>
          <a:lstStyle/>
          <a:p>
            <a:pPr defTabSz="776691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04806" name="Text Box 6"/>
          <p:cNvSpPr txBox="1">
            <a:spLocks noChangeArrowheads="1"/>
          </p:cNvSpPr>
          <p:nvPr/>
        </p:nvSpPr>
        <p:spPr bwMode="auto">
          <a:xfrm>
            <a:off x="551658" y="4998839"/>
            <a:ext cx="8400521" cy="509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656" tIns="38829" rIns="77656" bIns="38829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77669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dirty="0"/>
              <a:t>1. </a:t>
            </a:r>
            <a:r>
              <a:rPr lang="en-US" sz="2800" dirty="0" err="1"/>
              <a:t>Aktiva</a:t>
            </a:r>
            <a:r>
              <a:rPr lang="en-US" sz="2800" dirty="0"/>
              <a:t> </a:t>
            </a:r>
            <a:r>
              <a:rPr lang="en-US" sz="2800" dirty="0" err="1"/>
              <a:t>tetap</a:t>
            </a:r>
            <a:r>
              <a:rPr lang="en-US" sz="2800" dirty="0"/>
              <a:t> </a:t>
            </a:r>
            <a:r>
              <a:rPr lang="en-US" sz="2800" dirty="0" err="1"/>
              <a:t>bertambah</a:t>
            </a:r>
            <a:r>
              <a:rPr lang="en-US" sz="2800" dirty="0"/>
              <a:t> </a:t>
            </a:r>
            <a:r>
              <a:rPr lang="en-US" sz="2800" dirty="0" err="1"/>
              <a:t>senilai</a:t>
            </a:r>
            <a:r>
              <a:rPr lang="en-US" sz="2800" dirty="0"/>
              <a:t> </a:t>
            </a:r>
            <a:r>
              <a:rPr lang="en-US" sz="2800" dirty="0" err="1"/>
              <a:t>Rp</a:t>
            </a:r>
            <a:r>
              <a:rPr lang="en-US" sz="2800" dirty="0"/>
              <a:t>. 4.000.000,- </a:t>
            </a:r>
            <a:endParaRPr lang="en-US" sz="2700" dirty="0">
              <a:solidFill>
                <a:srgbClr val="FFFFFF"/>
              </a:solidFill>
            </a:endParaRPr>
          </a:p>
        </p:txBody>
      </p:sp>
      <p:sp>
        <p:nvSpPr>
          <p:cNvPr id="204807" name="Text Box 7"/>
          <p:cNvSpPr txBox="1">
            <a:spLocks noChangeArrowheads="1"/>
          </p:cNvSpPr>
          <p:nvPr/>
        </p:nvSpPr>
        <p:spPr bwMode="auto">
          <a:xfrm>
            <a:off x="551658" y="5625941"/>
            <a:ext cx="8400521" cy="509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656" tIns="38829" rIns="77656" bIns="38829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800" dirty="0"/>
              <a:t> 2. </a:t>
            </a:r>
            <a:r>
              <a:rPr lang="en-US" sz="2800" dirty="0" err="1"/>
              <a:t>Hutang</a:t>
            </a:r>
            <a:r>
              <a:rPr lang="en-US" sz="2800" dirty="0"/>
              <a:t> </a:t>
            </a:r>
            <a:r>
              <a:rPr lang="en-US" sz="2800" dirty="0" err="1"/>
              <a:t>bertambah</a:t>
            </a:r>
            <a:r>
              <a:rPr lang="en-US" sz="2800" dirty="0"/>
              <a:t> </a:t>
            </a:r>
            <a:r>
              <a:rPr lang="en-US" sz="2800" dirty="0" err="1"/>
              <a:t>Rp</a:t>
            </a:r>
            <a:r>
              <a:rPr lang="en-US" sz="2800" dirty="0"/>
              <a:t>. 4.000.000,-</a:t>
            </a:r>
          </a:p>
        </p:txBody>
      </p:sp>
      <p:sp>
        <p:nvSpPr>
          <p:cNvPr id="204808" name="Rectangle 8"/>
          <p:cNvSpPr>
            <a:spLocks noChangeArrowheads="1"/>
          </p:cNvSpPr>
          <p:nvPr/>
        </p:nvSpPr>
        <p:spPr bwMode="auto">
          <a:xfrm>
            <a:off x="251355" y="4998837"/>
            <a:ext cx="8892646" cy="129989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77656" tIns="38829" rIns="77656" bIns="38829" anchor="ctr"/>
          <a:lstStyle/>
          <a:p>
            <a:pPr defTabSz="776691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8415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4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04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04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04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04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204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03" grpId="0" animBg="1"/>
      <p:bldP spid="204804" grpId="0"/>
      <p:bldP spid="204805" grpId="0" animBg="1"/>
      <p:bldP spid="204806" grpId="0"/>
      <p:bldP spid="204807" grpId="0"/>
      <p:bldP spid="20480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Latihan  3</a:t>
            </a:r>
          </a:p>
        </p:txBody>
      </p:sp>
    </p:spTree>
    <p:extLst>
      <p:ext uri="{BB962C8B-B14F-4D97-AF65-F5344CB8AC3E}">
        <p14:creationId xmlns:p14="http://schemas.microsoft.com/office/powerpoint/2010/main" val="3661931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>
          <a:xfrm>
            <a:off x="431271" y="278252"/>
            <a:ext cx="8255000" cy="1204372"/>
          </a:xfrm>
          <a:ln>
            <a:solidFill>
              <a:srgbClr val="0000FF"/>
            </a:solidFill>
          </a:ln>
        </p:spPr>
        <p:txBody>
          <a:bodyPr/>
          <a:lstStyle/>
          <a:p>
            <a:pPr marL="776558" indent="-776558" eaLnBrk="1" hangingPunct="1">
              <a:defRPr/>
            </a:pPr>
            <a:r>
              <a:rPr lang="en-US" sz="3100"/>
              <a:t>Penambahan investasi oleh pemilik sebesar Rp.3.000.000,- </a:t>
            </a:r>
          </a:p>
        </p:txBody>
      </p:sp>
      <p:sp>
        <p:nvSpPr>
          <p:cNvPr id="207875" name="AutoShape 3"/>
          <p:cNvSpPr>
            <a:spLocks noChangeArrowheads="1"/>
          </p:cNvSpPr>
          <p:nvPr/>
        </p:nvSpPr>
        <p:spPr bwMode="auto">
          <a:xfrm rot="5400000">
            <a:off x="4134412" y="1956467"/>
            <a:ext cx="851367" cy="404813"/>
          </a:xfrm>
          <a:custGeom>
            <a:avLst/>
            <a:gdLst>
              <a:gd name="T0" fmla="*/ 1495963732 w 21600"/>
              <a:gd name="T1" fmla="*/ 0 h 21600"/>
              <a:gd name="T2" fmla="*/ 0 w 21600"/>
              <a:gd name="T3" fmla="*/ 122848180 h 21600"/>
              <a:gd name="T4" fmla="*/ 1495963732 w 21600"/>
              <a:gd name="T5" fmla="*/ 245695820 h 21600"/>
              <a:gd name="T6" fmla="*/ 1994617585 w 21600"/>
              <a:gd name="T7" fmla="*/ 12284818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7656" tIns="38829" rIns="77656" bIns="38829" anchor="ctr"/>
          <a:lstStyle/>
          <a:p>
            <a:pPr defTabSz="776691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07876" name="Text Box 4"/>
          <p:cNvSpPr txBox="1">
            <a:spLocks noChangeArrowheads="1"/>
          </p:cNvSpPr>
          <p:nvPr/>
        </p:nvSpPr>
        <p:spPr bwMode="auto">
          <a:xfrm>
            <a:off x="1692011" y="2889111"/>
            <a:ext cx="5761302" cy="505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656" tIns="38829" rIns="77656" bIns="38829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77669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700">
                <a:solidFill>
                  <a:srgbClr val="FFFFFF"/>
                </a:solidFill>
              </a:rPr>
              <a:t>APA PENGARUHNYA  ?</a:t>
            </a:r>
          </a:p>
        </p:txBody>
      </p:sp>
      <p:sp>
        <p:nvSpPr>
          <p:cNvPr id="207877" name="AutoShape 5"/>
          <p:cNvSpPr>
            <a:spLocks noChangeArrowheads="1"/>
          </p:cNvSpPr>
          <p:nvPr/>
        </p:nvSpPr>
        <p:spPr bwMode="auto">
          <a:xfrm rot="5400000">
            <a:off x="4134412" y="3742259"/>
            <a:ext cx="851367" cy="404813"/>
          </a:xfrm>
          <a:custGeom>
            <a:avLst/>
            <a:gdLst>
              <a:gd name="T0" fmla="*/ 1495963732 w 21600"/>
              <a:gd name="T1" fmla="*/ 0 h 21600"/>
              <a:gd name="T2" fmla="*/ 0 w 21600"/>
              <a:gd name="T3" fmla="*/ 122848180 h 21600"/>
              <a:gd name="T4" fmla="*/ 1495963732 w 21600"/>
              <a:gd name="T5" fmla="*/ 245695820 h 21600"/>
              <a:gd name="T6" fmla="*/ 1994617585 w 21600"/>
              <a:gd name="T7" fmla="*/ 12284818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7656" tIns="38829" rIns="77656" bIns="38829" anchor="ctr"/>
          <a:lstStyle/>
          <a:p>
            <a:pPr defTabSz="776691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07878" name="Text Box 6"/>
          <p:cNvSpPr txBox="1">
            <a:spLocks noChangeArrowheads="1"/>
          </p:cNvSpPr>
          <p:nvPr/>
        </p:nvSpPr>
        <p:spPr bwMode="auto">
          <a:xfrm>
            <a:off x="551658" y="4998839"/>
            <a:ext cx="8400521" cy="509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656" tIns="38829" rIns="77656" bIns="38829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800" dirty="0"/>
              <a:t> 1. </a:t>
            </a:r>
            <a:r>
              <a:rPr lang="en-US" sz="2800" dirty="0" err="1"/>
              <a:t>Kas</a:t>
            </a:r>
            <a:r>
              <a:rPr lang="en-US" sz="2800" dirty="0"/>
              <a:t> </a:t>
            </a:r>
            <a:r>
              <a:rPr lang="en-US" sz="2800" dirty="0" err="1"/>
              <a:t>bertambah</a:t>
            </a:r>
            <a:r>
              <a:rPr lang="en-US" sz="2800" dirty="0"/>
              <a:t> </a:t>
            </a:r>
            <a:r>
              <a:rPr lang="en-US" sz="2800" dirty="0" err="1"/>
              <a:t>senilai</a:t>
            </a:r>
            <a:r>
              <a:rPr lang="en-US" sz="2800" dirty="0"/>
              <a:t> </a:t>
            </a:r>
            <a:r>
              <a:rPr lang="en-US" sz="2800" dirty="0" err="1"/>
              <a:t>Rp</a:t>
            </a:r>
            <a:r>
              <a:rPr lang="en-US" sz="2800" dirty="0"/>
              <a:t>. 3.000.000,- </a:t>
            </a:r>
          </a:p>
        </p:txBody>
      </p:sp>
      <p:sp>
        <p:nvSpPr>
          <p:cNvPr id="207879" name="Text Box 7"/>
          <p:cNvSpPr txBox="1">
            <a:spLocks noChangeArrowheads="1"/>
          </p:cNvSpPr>
          <p:nvPr/>
        </p:nvSpPr>
        <p:spPr bwMode="auto">
          <a:xfrm>
            <a:off x="551658" y="5625941"/>
            <a:ext cx="8400521" cy="509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656" tIns="38829" rIns="77656" bIns="38829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800" dirty="0"/>
              <a:t> 2. Modal </a:t>
            </a:r>
            <a:r>
              <a:rPr lang="en-US" sz="2800" dirty="0" err="1"/>
              <a:t>bertambah</a:t>
            </a:r>
            <a:r>
              <a:rPr lang="en-US" sz="2800" dirty="0"/>
              <a:t> </a:t>
            </a:r>
            <a:r>
              <a:rPr lang="en-US" sz="2800" dirty="0" err="1"/>
              <a:t>Rp</a:t>
            </a:r>
            <a:r>
              <a:rPr lang="en-US" sz="2800" dirty="0"/>
              <a:t>. 3.000.000,-</a:t>
            </a:r>
          </a:p>
        </p:txBody>
      </p:sp>
      <p:sp>
        <p:nvSpPr>
          <p:cNvPr id="207880" name="Rectangle 8"/>
          <p:cNvSpPr>
            <a:spLocks noChangeArrowheads="1"/>
          </p:cNvSpPr>
          <p:nvPr/>
        </p:nvSpPr>
        <p:spPr bwMode="auto">
          <a:xfrm>
            <a:off x="251355" y="4998837"/>
            <a:ext cx="8892646" cy="129989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77656" tIns="38829" rIns="77656" bIns="38829" anchor="ctr"/>
          <a:lstStyle/>
          <a:p>
            <a:pPr defTabSz="776691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0090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7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07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07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07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07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207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5" grpId="0" animBg="1"/>
      <p:bldP spid="207876" grpId="0"/>
      <p:bldP spid="207877" grpId="0" animBg="1"/>
      <p:bldP spid="207878" grpId="0"/>
      <p:bldP spid="207879" grpId="0"/>
      <p:bldP spid="20788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865" y="340547"/>
            <a:ext cx="6096000" cy="103825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2700" dirty="0" err="1"/>
              <a:t>Rekening</a:t>
            </a:r>
            <a:r>
              <a:rPr lang="en-US" sz="2700" dirty="0"/>
              <a:t>  </a:t>
            </a:r>
            <a:r>
              <a:rPr lang="en-US" sz="2700" dirty="0" err="1"/>
              <a:t>listrik</a:t>
            </a:r>
            <a:r>
              <a:rPr lang="en-US" sz="2700" dirty="0"/>
              <a:t> </a:t>
            </a:r>
            <a:r>
              <a:rPr lang="en-US" sz="2700" dirty="0" err="1"/>
              <a:t>bulan</a:t>
            </a:r>
            <a:r>
              <a:rPr lang="en-US" sz="2700" dirty="0"/>
              <a:t> </a:t>
            </a:r>
            <a:r>
              <a:rPr lang="en-US" sz="2700" dirty="0" err="1"/>
              <a:t>Desember</a:t>
            </a:r>
            <a:r>
              <a:rPr lang="en-US" sz="2700" dirty="0"/>
              <a:t> 2003 </a:t>
            </a:r>
            <a:r>
              <a:rPr lang="en-US" sz="2700" dirty="0" err="1"/>
              <a:t>sebesar</a:t>
            </a:r>
            <a:r>
              <a:rPr lang="en-US" sz="2700" dirty="0"/>
              <a:t> Rp.100.000,00 </a:t>
            </a:r>
            <a:r>
              <a:rPr lang="en-US" sz="2700" dirty="0" err="1"/>
              <a:t>dibayar</a:t>
            </a:r>
            <a:r>
              <a:rPr lang="en-US" sz="2700" dirty="0"/>
              <a:t> 15 </a:t>
            </a:r>
            <a:r>
              <a:rPr lang="en-US" sz="2700" dirty="0" err="1"/>
              <a:t>Januari</a:t>
            </a:r>
            <a:r>
              <a:rPr lang="en-US" sz="2700" dirty="0"/>
              <a:t> 2004</a:t>
            </a:r>
          </a:p>
        </p:txBody>
      </p:sp>
      <p:sp>
        <p:nvSpPr>
          <p:cNvPr id="396291" name="Rectangle 3"/>
          <p:cNvSpPr>
            <a:spLocks noChangeArrowheads="1"/>
          </p:cNvSpPr>
          <p:nvPr/>
        </p:nvSpPr>
        <p:spPr bwMode="auto">
          <a:xfrm>
            <a:off x="1295136" y="3961973"/>
            <a:ext cx="2133864" cy="1143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559" tIns="38779" rIns="77559" bIns="38779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rgbClr val="FEEC94"/>
                </a:solidFill>
              </a:rPr>
              <a:t>DASAR AKRUAL</a:t>
            </a:r>
          </a:p>
        </p:txBody>
      </p:sp>
      <p:sp>
        <p:nvSpPr>
          <p:cNvPr id="396292" name="Rectangle 4"/>
          <p:cNvSpPr>
            <a:spLocks noChangeArrowheads="1"/>
          </p:cNvSpPr>
          <p:nvPr/>
        </p:nvSpPr>
        <p:spPr bwMode="auto">
          <a:xfrm>
            <a:off x="6019273" y="3961970"/>
            <a:ext cx="2133865" cy="991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559" tIns="38779" rIns="77559" bIns="38779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FEEC94"/>
                </a:solidFill>
              </a:rPr>
              <a:t>DASAR KAS</a:t>
            </a:r>
          </a:p>
        </p:txBody>
      </p:sp>
      <p:sp>
        <p:nvSpPr>
          <p:cNvPr id="396293" name="AutoShape 5"/>
          <p:cNvSpPr>
            <a:spLocks noChangeArrowheads="1"/>
          </p:cNvSpPr>
          <p:nvPr/>
        </p:nvSpPr>
        <p:spPr bwMode="auto">
          <a:xfrm>
            <a:off x="4267735" y="1752575"/>
            <a:ext cx="485511" cy="685247"/>
          </a:xfrm>
          <a:prstGeom prst="downArrow">
            <a:avLst>
              <a:gd name="adj1" fmla="val 65361"/>
              <a:gd name="adj2" fmla="val 934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7603" tIns="38803" rIns="77603" bIns="38803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96294" name="Rectangle 6"/>
          <p:cNvSpPr>
            <a:spLocks noChangeArrowheads="1"/>
          </p:cNvSpPr>
          <p:nvPr/>
        </p:nvSpPr>
        <p:spPr bwMode="auto">
          <a:xfrm>
            <a:off x="3429003" y="2361679"/>
            <a:ext cx="2133865" cy="1143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559" tIns="38779" rIns="77559" bIns="38779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FEEC94"/>
                </a:solidFill>
              </a:rPr>
              <a:t>Beban tahun 2003 atau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FEEC94"/>
                </a:solidFill>
              </a:rPr>
              <a:t>2004 ?</a:t>
            </a:r>
          </a:p>
        </p:txBody>
      </p:sp>
      <p:sp>
        <p:nvSpPr>
          <p:cNvPr id="396295" name="Line 7"/>
          <p:cNvSpPr>
            <a:spLocks noChangeShapeType="1"/>
          </p:cNvSpPr>
          <p:nvPr/>
        </p:nvSpPr>
        <p:spPr bwMode="auto">
          <a:xfrm>
            <a:off x="2286000" y="4114246"/>
            <a:ext cx="472413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96296" name="Line 8"/>
          <p:cNvSpPr>
            <a:spLocks noChangeShapeType="1"/>
          </p:cNvSpPr>
          <p:nvPr/>
        </p:nvSpPr>
        <p:spPr bwMode="auto">
          <a:xfrm>
            <a:off x="2286000" y="4114252"/>
            <a:ext cx="0" cy="15227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96297" name="Line 9"/>
          <p:cNvSpPr>
            <a:spLocks noChangeShapeType="1"/>
          </p:cNvSpPr>
          <p:nvPr/>
        </p:nvSpPr>
        <p:spPr bwMode="auto">
          <a:xfrm>
            <a:off x="7010136" y="4114252"/>
            <a:ext cx="0" cy="15227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96298" name="AutoShape 10"/>
          <p:cNvSpPr>
            <a:spLocks noChangeArrowheads="1"/>
          </p:cNvSpPr>
          <p:nvPr/>
        </p:nvSpPr>
        <p:spPr bwMode="auto">
          <a:xfrm>
            <a:off x="4343136" y="3505144"/>
            <a:ext cx="485510" cy="685247"/>
          </a:xfrm>
          <a:prstGeom prst="downArrow">
            <a:avLst>
              <a:gd name="adj1" fmla="val 65361"/>
              <a:gd name="adj2" fmla="val 934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7603" tIns="38803" rIns="77603" bIns="38803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96299" name="Oval 11"/>
          <p:cNvSpPr>
            <a:spLocks noChangeArrowheads="1"/>
          </p:cNvSpPr>
          <p:nvPr/>
        </p:nvSpPr>
        <p:spPr bwMode="auto">
          <a:xfrm>
            <a:off x="2185464" y="4946238"/>
            <a:ext cx="2209271" cy="76138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77559" tIns="38779" rIns="77559" bIns="38779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FFFFFF"/>
                </a:solidFill>
              </a:rPr>
              <a:t>2003</a:t>
            </a:r>
          </a:p>
        </p:txBody>
      </p:sp>
      <p:sp>
        <p:nvSpPr>
          <p:cNvPr id="396300" name="Oval 12"/>
          <p:cNvSpPr>
            <a:spLocks noChangeArrowheads="1"/>
          </p:cNvSpPr>
          <p:nvPr/>
        </p:nvSpPr>
        <p:spPr bwMode="auto">
          <a:xfrm>
            <a:off x="6172735" y="4939310"/>
            <a:ext cx="2209271" cy="60910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77559" tIns="38779" rIns="77559" bIns="38779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FFFFFF"/>
                </a:solidFill>
              </a:rPr>
              <a:t>2004</a:t>
            </a:r>
          </a:p>
        </p:txBody>
      </p:sp>
      <p:sp>
        <p:nvSpPr>
          <p:cNvPr id="396301" name="Rectangle 13"/>
          <p:cNvSpPr>
            <a:spLocks noChangeArrowheads="1"/>
          </p:cNvSpPr>
          <p:nvPr/>
        </p:nvSpPr>
        <p:spPr bwMode="auto">
          <a:xfrm>
            <a:off x="355865" y="5022371"/>
            <a:ext cx="1524000" cy="60910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7559" tIns="38779" rIns="77559" bIns="38779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FFFFFF"/>
                </a:solidFill>
              </a:rPr>
              <a:t>Jawab</a:t>
            </a:r>
          </a:p>
        </p:txBody>
      </p:sp>
      <p:sp>
        <p:nvSpPr>
          <p:cNvPr id="396302" name="Rectangle 14"/>
          <p:cNvSpPr>
            <a:spLocks noChangeArrowheads="1"/>
          </p:cNvSpPr>
          <p:nvPr/>
        </p:nvSpPr>
        <p:spPr bwMode="auto">
          <a:xfrm>
            <a:off x="203729" y="5783760"/>
            <a:ext cx="1524000" cy="61049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7559" tIns="38779" rIns="77559" bIns="38779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FFFFFF"/>
                </a:solidFill>
              </a:rPr>
              <a:t>Kenapa ?</a:t>
            </a:r>
          </a:p>
        </p:txBody>
      </p:sp>
      <p:sp>
        <p:nvSpPr>
          <p:cNvPr id="396303" name="AutoShape 15"/>
          <p:cNvSpPr>
            <a:spLocks noChangeArrowheads="1"/>
          </p:cNvSpPr>
          <p:nvPr/>
        </p:nvSpPr>
        <p:spPr bwMode="auto">
          <a:xfrm>
            <a:off x="1575600" y="5098515"/>
            <a:ext cx="685271" cy="485901"/>
          </a:xfrm>
          <a:prstGeom prst="rightArrow">
            <a:avLst>
              <a:gd name="adj1" fmla="val 12417"/>
              <a:gd name="adj2" fmla="val 11014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7603" tIns="38803" rIns="77603" bIns="38803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96304" name="AutoShape 16"/>
          <p:cNvSpPr>
            <a:spLocks noChangeArrowheads="1"/>
          </p:cNvSpPr>
          <p:nvPr/>
        </p:nvSpPr>
        <p:spPr bwMode="auto">
          <a:xfrm>
            <a:off x="1727735" y="5832213"/>
            <a:ext cx="685271" cy="485901"/>
          </a:xfrm>
          <a:prstGeom prst="rightArrow">
            <a:avLst>
              <a:gd name="adj1" fmla="val 12417"/>
              <a:gd name="adj2" fmla="val 11014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7603" tIns="38803" rIns="77603" bIns="38803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96305" name="Rectangle 17"/>
          <p:cNvSpPr>
            <a:spLocks noChangeArrowheads="1"/>
          </p:cNvSpPr>
          <p:nvPr/>
        </p:nvSpPr>
        <p:spPr bwMode="auto">
          <a:xfrm>
            <a:off x="2489735" y="5707622"/>
            <a:ext cx="2209271" cy="106732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7559" tIns="38779" rIns="77559" bIns="38779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FFFFFF"/>
                </a:solidFill>
              </a:rPr>
              <a:t>Digunakan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FFFFFF"/>
                </a:solidFill>
              </a:rPr>
              <a:t>tahun 2003</a:t>
            </a:r>
          </a:p>
        </p:txBody>
      </p:sp>
      <p:sp>
        <p:nvSpPr>
          <p:cNvPr id="396306" name="Rectangle 18"/>
          <p:cNvSpPr>
            <a:spLocks noChangeArrowheads="1"/>
          </p:cNvSpPr>
          <p:nvPr/>
        </p:nvSpPr>
        <p:spPr bwMode="auto">
          <a:xfrm>
            <a:off x="6019271" y="5776839"/>
            <a:ext cx="2210594" cy="106732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77559" tIns="38779" rIns="77559" bIns="38779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FFFFFF"/>
                </a:solidFill>
              </a:rPr>
              <a:t>Dibayar 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FFFFFF"/>
                </a:solidFill>
              </a:rPr>
              <a:t>tahun 2004</a:t>
            </a:r>
          </a:p>
        </p:txBody>
      </p:sp>
    </p:spTree>
    <p:extLst>
      <p:ext uri="{BB962C8B-B14F-4D97-AF65-F5344CB8AC3E}">
        <p14:creationId xmlns:p14="http://schemas.microsoft.com/office/powerpoint/2010/main" val="3472118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96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396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396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2" dur="2000"/>
                                        <p:tgtEl>
                                          <p:spTgt spid="396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396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396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96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396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2000"/>
                                        <p:tgtEl>
                                          <p:spTgt spid="396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96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96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96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96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2000"/>
                                        <p:tgtEl>
                                          <p:spTgt spid="396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396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396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6291" grpId="0"/>
      <p:bldP spid="396292" grpId="0"/>
      <p:bldP spid="396293" grpId="0" animBg="1"/>
      <p:bldP spid="396294" grpId="0"/>
      <p:bldP spid="396295" grpId="0" animBg="1"/>
      <p:bldP spid="396296" grpId="0" animBg="1"/>
      <p:bldP spid="396297" grpId="0" animBg="1"/>
      <p:bldP spid="396298" grpId="0" animBg="1"/>
      <p:bldP spid="396299" grpId="0" animBg="1"/>
      <p:bldP spid="396300" grpId="0" animBg="1"/>
      <p:bldP spid="396301" grpId="0" animBg="1"/>
      <p:bldP spid="396302" grpId="0" animBg="1"/>
      <p:bldP spid="396303" grpId="0" animBg="1"/>
      <p:bldP spid="396304" grpId="0" animBg="1"/>
      <p:bldP spid="396305" grpId="0" animBg="1"/>
      <p:bldP spid="39630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2" name="Rectangle 2"/>
          <p:cNvSpPr>
            <a:spLocks noGrp="1" noChangeArrowheads="1"/>
          </p:cNvSpPr>
          <p:nvPr>
            <p:ph type="title"/>
          </p:nvPr>
        </p:nvSpPr>
        <p:spPr>
          <a:xfrm>
            <a:off x="1016000" y="-26300"/>
            <a:ext cx="6921500" cy="797378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100"/>
              <a:t>Jenis Perusahaan menurut kegiatannya </a:t>
            </a:r>
          </a:p>
        </p:txBody>
      </p:sp>
      <p:sp>
        <p:nvSpPr>
          <p:cNvPr id="358403" name="Line 3"/>
          <p:cNvSpPr>
            <a:spLocks noChangeShapeType="1"/>
          </p:cNvSpPr>
          <p:nvPr/>
        </p:nvSpPr>
        <p:spPr bwMode="auto">
          <a:xfrm>
            <a:off x="2159000" y="2458581"/>
            <a:ext cx="0" cy="32296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58404" name="Line 4"/>
          <p:cNvSpPr>
            <a:spLocks noChangeShapeType="1"/>
          </p:cNvSpPr>
          <p:nvPr/>
        </p:nvSpPr>
        <p:spPr bwMode="auto">
          <a:xfrm>
            <a:off x="2159000" y="4027034"/>
            <a:ext cx="889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58405" name="Text Box 5"/>
          <p:cNvSpPr txBox="1">
            <a:spLocks noChangeArrowheads="1"/>
          </p:cNvSpPr>
          <p:nvPr/>
        </p:nvSpPr>
        <p:spPr bwMode="auto">
          <a:xfrm>
            <a:off x="1651000" y="1999571"/>
            <a:ext cx="1835038" cy="339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Perusahaan   Jasa</a:t>
            </a:r>
          </a:p>
        </p:txBody>
      </p:sp>
      <p:sp>
        <p:nvSpPr>
          <p:cNvPr id="358406" name="Text Box 6"/>
          <p:cNvSpPr txBox="1">
            <a:spLocks noChangeArrowheads="1"/>
          </p:cNvSpPr>
          <p:nvPr/>
        </p:nvSpPr>
        <p:spPr bwMode="auto">
          <a:xfrm>
            <a:off x="3194646" y="3694795"/>
            <a:ext cx="1314062" cy="601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Perusahaan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Dagang</a:t>
            </a:r>
          </a:p>
        </p:txBody>
      </p:sp>
      <p:sp>
        <p:nvSpPr>
          <p:cNvPr id="358407" name="Text Box 7"/>
          <p:cNvSpPr txBox="1">
            <a:spLocks noChangeArrowheads="1"/>
          </p:cNvSpPr>
          <p:nvPr/>
        </p:nvSpPr>
        <p:spPr bwMode="auto">
          <a:xfrm>
            <a:off x="1386906" y="5621791"/>
            <a:ext cx="3168736" cy="339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Perusahaan Manufaktur/Pabrik</a:t>
            </a:r>
          </a:p>
        </p:txBody>
      </p:sp>
      <p:sp>
        <p:nvSpPr>
          <p:cNvPr id="358408" name="Text Box 8"/>
          <p:cNvSpPr txBox="1">
            <a:spLocks noChangeArrowheads="1"/>
          </p:cNvSpPr>
          <p:nvPr/>
        </p:nvSpPr>
        <p:spPr bwMode="auto">
          <a:xfrm>
            <a:off x="381000" y="3827690"/>
            <a:ext cx="1270000" cy="346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Perusahaan   </a:t>
            </a:r>
          </a:p>
        </p:txBody>
      </p:sp>
      <p:sp>
        <p:nvSpPr>
          <p:cNvPr id="358409" name="Line 9"/>
          <p:cNvSpPr>
            <a:spLocks noChangeShapeType="1"/>
          </p:cNvSpPr>
          <p:nvPr/>
        </p:nvSpPr>
        <p:spPr bwMode="auto">
          <a:xfrm>
            <a:off x="1587500" y="4027039"/>
            <a:ext cx="571500" cy="1384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58410" name="Text Box 10"/>
          <p:cNvSpPr txBox="1">
            <a:spLocks noChangeArrowheads="1"/>
          </p:cNvSpPr>
          <p:nvPr/>
        </p:nvSpPr>
        <p:spPr bwMode="auto">
          <a:xfrm>
            <a:off x="5944196" y="1288819"/>
            <a:ext cx="2216553" cy="339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Kegiatan Perusahaan </a:t>
            </a:r>
          </a:p>
        </p:txBody>
      </p:sp>
      <p:sp>
        <p:nvSpPr>
          <p:cNvPr id="358411" name="Line 11"/>
          <p:cNvSpPr>
            <a:spLocks noChangeShapeType="1"/>
          </p:cNvSpPr>
          <p:nvPr/>
        </p:nvSpPr>
        <p:spPr bwMode="auto">
          <a:xfrm>
            <a:off x="3937000" y="2166486"/>
            <a:ext cx="10795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58412" name="Line 12"/>
          <p:cNvSpPr>
            <a:spLocks noChangeShapeType="1"/>
          </p:cNvSpPr>
          <p:nvPr/>
        </p:nvSpPr>
        <p:spPr bwMode="auto">
          <a:xfrm>
            <a:off x="4508500" y="3960585"/>
            <a:ext cx="6985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58413" name="Rectangle 13"/>
          <p:cNvSpPr>
            <a:spLocks noChangeArrowheads="1"/>
          </p:cNvSpPr>
          <p:nvPr/>
        </p:nvSpPr>
        <p:spPr bwMode="auto">
          <a:xfrm>
            <a:off x="5397500" y="1900694"/>
            <a:ext cx="3365500" cy="53158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77603" tIns="38803" rIns="77603" bIns="38803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58414" name="Text Box 14"/>
          <p:cNvSpPr txBox="1">
            <a:spLocks noChangeArrowheads="1"/>
          </p:cNvSpPr>
          <p:nvPr/>
        </p:nvSpPr>
        <p:spPr bwMode="auto">
          <a:xfrm>
            <a:off x="5357623" y="1967145"/>
            <a:ext cx="2707072" cy="339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Menjual Jasa ke Pelanggan</a:t>
            </a:r>
          </a:p>
        </p:txBody>
      </p:sp>
      <p:sp>
        <p:nvSpPr>
          <p:cNvPr id="358415" name="Rectangle 15"/>
          <p:cNvSpPr>
            <a:spLocks noChangeArrowheads="1"/>
          </p:cNvSpPr>
          <p:nvPr/>
        </p:nvSpPr>
        <p:spPr bwMode="auto">
          <a:xfrm>
            <a:off x="5397500" y="3376396"/>
            <a:ext cx="3429000" cy="99672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77603" tIns="38803" rIns="77603" bIns="38803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58416" name="Text Box 16"/>
          <p:cNvSpPr txBox="1">
            <a:spLocks noChangeArrowheads="1"/>
          </p:cNvSpPr>
          <p:nvPr/>
        </p:nvSpPr>
        <p:spPr bwMode="auto">
          <a:xfrm>
            <a:off x="5284930" y="3362554"/>
            <a:ext cx="3349875" cy="339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1. Membeli Barang Dagangan dan</a:t>
            </a:r>
          </a:p>
        </p:txBody>
      </p:sp>
      <p:sp>
        <p:nvSpPr>
          <p:cNvPr id="358417" name="Text Box 17"/>
          <p:cNvSpPr txBox="1">
            <a:spLocks noChangeArrowheads="1"/>
          </p:cNvSpPr>
          <p:nvPr/>
        </p:nvSpPr>
        <p:spPr bwMode="auto">
          <a:xfrm>
            <a:off x="5544566" y="3628345"/>
            <a:ext cx="3005230" cy="339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menyimpan Barang Dagangan</a:t>
            </a:r>
          </a:p>
        </p:txBody>
      </p:sp>
      <p:sp>
        <p:nvSpPr>
          <p:cNvPr id="358418" name="Text Box 18"/>
          <p:cNvSpPr txBox="1">
            <a:spLocks noChangeArrowheads="1"/>
          </p:cNvSpPr>
          <p:nvPr/>
        </p:nvSpPr>
        <p:spPr bwMode="auto">
          <a:xfrm>
            <a:off x="5291832" y="3960588"/>
            <a:ext cx="2907446" cy="339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2. Menjual Barang Dagangan</a:t>
            </a:r>
          </a:p>
        </p:txBody>
      </p:sp>
      <p:sp>
        <p:nvSpPr>
          <p:cNvPr id="358419" name="Line 19"/>
          <p:cNvSpPr>
            <a:spLocks noChangeShapeType="1"/>
          </p:cNvSpPr>
          <p:nvPr/>
        </p:nvSpPr>
        <p:spPr bwMode="auto">
          <a:xfrm>
            <a:off x="4508500" y="5834976"/>
            <a:ext cx="6985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58420" name="Rectangle 20"/>
          <p:cNvSpPr>
            <a:spLocks noChangeArrowheads="1"/>
          </p:cNvSpPr>
          <p:nvPr/>
        </p:nvSpPr>
        <p:spPr bwMode="auto">
          <a:xfrm>
            <a:off x="5397500" y="4838254"/>
            <a:ext cx="3429000" cy="175395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77603" tIns="38803" rIns="77603" bIns="38803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58421" name="Text Box 21"/>
          <p:cNvSpPr txBox="1">
            <a:spLocks noChangeArrowheads="1"/>
          </p:cNvSpPr>
          <p:nvPr/>
        </p:nvSpPr>
        <p:spPr bwMode="auto">
          <a:xfrm>
            <a:off x="5292256" y="4824412"/>
            <a:ext cx="2819282" cy="339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1. Membeli Bahan Baku dan</a:t>
            </a:r>
          </a:p>
        </p:txBody>
      </p:sp>
      <p:sp>
        <p:nvSpPr>
          <p:cNvPr id="358422" name="Text Box 22"/>
          <p:cNvSpPr txBox="1">
            <a:spLocks noChangeArrowheads="1"/>
          </p:cNvSpPr>
          <p:nvPr/>
        </p:nvSpPr>
        <p:spPr bwMode="auto">
          <a:xfrm>
            <a:off x="5422778" y="5076362"/>
            <a:ext cx="2529138" cy="339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 menyimpan Bahan Baku</a:t>
            </a:r>
          </a:p>
        </p:txBody>
      </p:sp>
      <p:sp>
        <p:nvSpPr>
          <p:cNvPr id="358423" name="Text Box 23"/>
          <p:cNvSpPr txBox="1">
            <a:spLocks noChangeArrowheads="1"/>
          </p:cNvSpPr>
          <p:nvPr/>
        </p:nvSpPr>
        <p:spPr bwMode="auto">
          <a:xfrm>
            <a:off x="5288284" y="5355997"/>
            <a:ext cx="3038893" cy="339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2. Mengolah Bahan Baku  dan </a:t>
            </a:r>
          </a:p>
        </p:txBody>
      </p:sp>
      <p:sp>
        <p:nvSpPr>
          <p:cNvPr id="358424" name="Text Box 24"/>
          <p:cNvSpPr txBox="1">
            <a:spLocks noChangeArrowheads="1"/>
          </p:cNvSpPr>
          <p:nvPr/>
        </p:nvSpPr>
        <p:spPr bwMode="auto">
          <a:xfrm>
            <a:off x="5517673" y="5621791"/>
            <a:ext cx="3331537" cy="339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menyimpan Barang Dalam Proses</a:t>
            </a:r>
          </a:p>
        </p:txBody>
      </p:sp>
      <p:sp>
        <p:nvSpPr>
          <p:cNvPr id="358425" name="Text Box 25"/>
          <p:cNvSpPr txBox="1">
            <a:spLocks noChangeArrowheads="1"/>
          </p:cNvSpPr>
          <p:nvPr/>
        </p:nvSpPr>
        <p:spPr bwMode="auto">
          <a:xfrm>
            <a:off x="5293884" y="5887582"/>
            <a:ext cx="2702262" cy="339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3. Menyimpan Barang Jadi</a:t>
            </a:r>
          </a:p>
        </p:txBody>
      </p:sp>
      <p:sp>
        <p:nvSpPr>
          <p:cNvPr id="358426" name="Text Box 26"/>
          <p:cNvSpPr txBox="1">
            <a:spLocks noChangeArrowheads="1"/>
          </p:cNvSpPr>
          <p:nvPr/>
        </p:nvSpPr>
        <p:spPr bwMode="auto">
          <a:xfrm>
            <a:off x="5299096" y="6205980"/>
            <a:ext cx="2362425" cy="339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4. Menjual Barang Jadi</a:t>
            </a:r>
          </a:p>
        </p:txBody>
      </p:sp>
    </p:spTree>
    <p:extLst>
      <p:ext uri="{BB962C8B-B14F-4D97-AF65-F5344CB8AC3E}">
        <p14:creationId xmlns:p14="http://schemas.microsoft.com/office/powerpoint/2010/main" val="3580049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58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58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6" dur="2000"/>
                                        <p:tgtEl>
                                          <p:spTgt spid="358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358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358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358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358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358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358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358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358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358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358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358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358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000"/>
                                        <p:tgtEl>
                                          <p:spTgt spid="358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1000"/>
                                        <p:tgtEl>
                                          <p:spTgt spid="358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1000"/>
                                        <p:tgtEl>
                                          <p:spTgt spid="358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1000"/>
                                        <p:tgtEl>
                                          <p:spTgt spid="358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1000"/>
                                        <p:tgtEl>
                                          <p:spTgt spid="358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1000"/>
                                        <p:tgtEl>
                                          <p:spTgt spid="358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1000"/>
                                        <p:tgtEl>
                                          <p:spTgt spid="358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1000"/>
                                        <p:tgtEl>
                                          <p:spTgt spid="358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1000"/>
                                        <p:tgtEl>
                                          <p:spTgt spid="358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03" grpId="0" animBg="1"/>
      <p:bldP spid="358404" grpId="0" animBg="1"/>
      <p:bldP spid="358405" grpId="0"/>
      <p:bldP spid="358406" grpId="0"/>
      <p:bldP spid="358407" grpId="0"/>
      <p:bldP spid="358408" grpId="0"/>
      <p:bldP spid="358409" grpId="0" animBg="1"/>
      <p:bldP spid="358410" grpId="0"/>
      <p:bldP spid="358411" grpId="0" animBg="1"/>
      <p:bldP spid="358412" grpId="0" animBg="1"/>
      <p:bldP spid="358413" grpId="0" animBg="1"/>
      <p:bldP spid="358414" grpId="0"/>
      <p:bldP spid="358415" grpId="0" animBg="1"/>
      <p:bldP spid="358416" grpId="0"/>
      <p:bldP spid="358417" grpId="0"/>
      <p:bldP spid="358418" grpId="0"/>
      <p:bldP spid="358419" grpId="0" animBg="1"/>
      <p:bldP spid="358420" grpId="0" animBg="1"/>
      <p:bldP spid="358421" grpId="0"/>
      <p:bldP spid="358422" grpId="0"/>
      <p:bldP spid="358423" grpId="0"/>
      <p:bldP spid="358424" grpId="0"/>
      <p:bldP spid="358425" grpId="0"/>
      <p:bldP spid="3584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450" name="Rectangle 2"/>
          <p:cNvSpPr>
            <a:spLocks noGrp="1" noChangeArrowheads="1"/>
          </p:cNvSpPr>
          <p:nvPr>
            <p:ph type="title"/>
          </p:nvPr>
        </p:nvSpPr>
        <p:spPr>
          <a:xfrm>
            <a:off x="1016000" y="-26300"/>
            <a:ext cx="6921500" cy="797378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2700" dirty="0" err="1"/>
              <a:t>Jenis</a:t>
            </a:r>
            <a:r>
              <a:rPr lang="en-US" sz="2700" dirty="0"/>
              <a:t> Perusahaan </a:t>
            </a:r>
            <a:r>
              <a:rPr lang="en-US" sz="2700" dirty="0" err="1"/>
              <a:t>menurut</a:t>
            </a:r>
            <a:r>
              <a:rPr lang="en-US" sz="2700" dirty="0"/>
              <a:t> </a:t>
            </a:r>
            <a:r>
              <a:rPr lang="en-US" sz="2700" dirty="0" err="1"/>
              <a:t>kegiatannya</a:t>
            </a:r>
            <a:r>
              <a:rPr lang="en-US" sz="2700" dirty="0"/>
              <a:t> </a:t>
            </a:r>
          </a:p>
        </p:txBody>
      </p:sp>
      <p:sp>
        <p:nvSpPr>
          <p:cNvPr id="360451" name="Text Box 3"/>
          <p:cNvSpPr txBox="1">
            <a:spLocks noChangeArrowheads="1"/>
          </p:cNvSpPr>
          <p:nvPr/>
        </p:nvSpPr>
        <p:spPr bwMode="auto">
          <a:xfrm>
            <a:off x="50599" y="1302663"/>
            <a:ext cx="1368564" cy="601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Perusahaan 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 Jasa</a:t>
            </a:r>
          </a:p>
        </p:txBody>
      </p:sp>
      <p:sp>
        <p:nvSpPr>
          <p:cNvPr id="360452" name="Text Box 4"/>
          <p:cNvSpPr txBox="1">
            <a:spLocks noChangeArrowheads="1"/>
          </p:cNvSpPr>
          <p:nvPr/>
        </p:nvSpPr>
        <p:spPr bwMode="auto">
          <a:xfrm>
            <a:off x="44780" y="2883574"/>
            <a:ext cx="1314062" cy="601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Perusahaan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Dagang</a:t>
            </a:r>
          </a:p>
        </p:txBody>
      </p:sp>
      <p:sp>
        <p:nvSpPr>
          <p:cNvPr id="360453" name="Text Box 5"/>
          <p:cNvSpPr txBox="1">
            <a:spLocks noChangeArrowheads="1"/>
          </p:cNvSpPr>
          <p:nvPr/>
        </p:nvSpPr>
        <p:spPr bwMode="auto">
          <a:xfrm>
            <a:off x="44780" y="5275707"/>
            <a:ext cx="1314062" cy="601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Perusahaan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Manufaktur</a:t>
            </a:r>
          </a:p>
        </p:txBody>
      </p:sp>
      <p:sp>
        <p:nvSpPr>
          <p:cNvPr id="360454" name="Rectangle 6"/>
          <p:cNvSpPr>
            <a:spLocks noChangeArrowheads="1"/>
          </p:cNvSpPr>
          <p:nvPr/>
        </p:nvSpPr>
        <p:spPr bwMode="auto">
          <a:xfrm>
            <a:off x="1531937" y="1900694"/>
            <a:ext cx="3116792" cy="53158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77603" tIns="38803" rIns="77603" bIns="38803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60455" name="Text Box 7"/>
          <p:cNvSpPr txBox="1">
            <a:spLocks noChangeArrowheads="1"/>
          </p:cNvSpPr>
          <p:nvPr/>
        </p:nvSpPr>
        <p:spPr bwMode="auto">
          <a:xfrm>
            <a:off x="1492061" y="1967145"/>
            <a:ext cx="2707072" cy="339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Menjual Jasa ke Pelanggan</a:t>
            </a:r>
          </a:p>
        </p:txBody>
      </p:sp>
      <p:sp>
        <p:nvSpPr>
          <p:cNvPr id="360456" name="Rectangle 8"/>
          <p:cNvSpPr>
            <a:spLocks noChangeArrowheads="1"/>
          </p:cNvSpPr>
          <p:nvPr/>
        </p:nvSpPr>
        <p:spPr bwMode="auto">
          <a:xfrm>
            <a:off x="1524000" y="2897415"/>
            <a:ext cx="3175000" cy="99672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77603" tIns="38803" rIns="77603" bIns="38803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60457" name="Text Box 9"/>
          <p:cNvSpPr txBox="1">
            <a:spLocks noChangeArrowheads="1"/>
          </p:cNvSpPr>
          <p:nvPr/>
        </p:nvSpPr>
        <p:spPr bwMode="auto">
          <a:xfrm>
            <a:off x="1411430" y="2883574"/>
            <a:ext cx="3349875" cy="339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1. Membeli Barang Dagangan dan</a:t>
            </a:r>
          </a:p>
        </p:txBody>
      </p:sp>
      <p:sp>
        <p:nvSpPr>
          <p:cNvPr id="360458" name="Text Box 10"/>
          <p:cNvSpPr txBox="1">
            <a:spLocks noChangeArrowheads="1"/>
          </p:cNvSpPr>
          <p:nvPr/>
        </p:nvSpPr>
        <p:spPr bwMode="auto">
          <a:xfrm>
            <a:off x="1671066" y="3149367"/>
            <a:ext cx="3005230" cy="339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menyimpan Barang Dagangan</a:t>
            </a:r>
          </a:p>
        </p:txBody>
      </p:sp>
      <p:sp>
        <p:nvSpPr>
          <p:cNvPr id="360459" name="Text Box 11"/>
          <p:cNvSpPr txBox="1">
            <a:spLocks noChangeArrowheads="1"/>
          </p:cNvSpPr>
          <p:nvPr/>
        </p:nvSpPr>
        <p:spPr bwMode="auto">
          <a:xfrm>
            <a:off x="1418333" y="3481607"/>
            <a:ext cx="2907446" cy="339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2. Menjual Barang Dagangan</a:t>
            </a:r>
          </a:p>
        </p:txBody>
      </p:sp>
      <p:sp>
        <p:nvSpPr>
          <p:cNvPr id="360460" name="Rectangle 12"/>
          <p:cNvSpPr>
            <a:spLocks noChangeArrowheads="1"/>
          </p:cNvSpPr>
          <p:nvPr/>
        </p:nvSpPr>
        <p:spPr bwMode="auto">
          <a:xfrm>
            <a:off x="1537229" y="4465868"/>
            <a:ext cx="3175000" cy="1753954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77603" tIns="38803" rIns="77603" bIns="38803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60461" name="Text Box 13"/>
          <p:cNvSpPr txBox="1">
            <a:spLocks noChangeArrowheads="1"/>
          </p:cNvSpPr>
          <p:nvPr/>
        </p:nvSpPr>
        <p:spPr bwMode="auto">
          <a:xfrm>
            <a:off x="1431325" y="4452026"/>
            <a:ext cx="2819282" cy="339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1. Membeli Bahan Baku dan</a:t>
            </a:r>
          </a:p>
        </p:txBody>
      </p:sp>
      <p:sp>
        <p:nvSpPr>
          <p:cNvPr id="360462" name="Text Box 14"/>
          <p:cNvSpPr txBox="1">
            <a:spLocks noChangeArrowheads="1"/>
          </p:cNvSpPr>
          <p:nvPr/>
        </p:nvSpPr>
        <p:spPr bwMode="auto">
          <a:xfrm>
            <a:off x="1562508" y="4703976"/>
            <a:ext cx="2529138" cy="339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 menyimpan Bahan Baku</a:t>
            </a:r>
          </a:p>
        </p:txBody>
      </p:sp>
      <p:sp>
        <p:nvSpPr>
          <p:cNvPr id="360463" name="Text Box 15"/>
          <p:cNvSpPr txBox="1">
            <a:spLocks noChangeArrowheads="1"/>
          </p:cNvSpPr>
          <p:nvPr/>
        </p:nvSpPr>
        <p:spPr bwMode="auto">
          <a:xfrm>
            <a:off x="1428014" y="4983611"/>
            <a:ext cx="3038893" cy="339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2. Mengolah Bahan Baku  dan </a:t>
            </a:r>
          </a:p>
        </p:txBody>
      </p:sp>
      <p:sp>
        <p:nvSpPr>
          <p:cNvPr id="360464" name="Text Box 16"/>
          <p:cNvSpPr txBox="1">
            <a:spLocks noChangeArrowheads="1"/>
          </p:cNvSpPr>
          <p:nvPr/>
        </p:nvSpPr>
        <p:spPr bwMode="auto">
          <a:xfrm>
            <a:off x="1679216" y="5249405"/>
            <a:ext cx="2438600" cy="339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menyimpan Barang D.P.</a:t>
            </a:r>
          </a:p>
        </p:txBody>
      </p:sp>
      <p:sp>
        <p:nvSpPr>
          <p:cNvPr id="360465" name="Text Box 17"/>
          <p:cNvSpPr txBox="1">
            <a:spLocks noChangeArrowheads="1"/>
          </p:cNvSpPr>
          <p:nvPr/>
        </p:nvSpPr>
        <p:spPr bwMode="auto">
          <a:xfrm>
            <a:off x="1433614" y="5515196"/>
            <a:ext cx="2702262" cy="339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3. Menyimpan Barang Jadi</a:t>
            </a:r>
          </a:p>
        </p:txBody>
      </p:sp>
      <p:sp>
        <p:nvSpPr>
          <p:cNvPr id="360466" name="Text Box 18"/>
          <p:cNvSpPr txBox="1">
            <a:spLocks noChangeArrowheads="1"/>
          </p:cNvSpPr>
          <p:nvPr/>
        </p:nvSpPr>
        <p:spPr bwMode="auto">
          <a:xfrm>
            <a:off x="1439488" y="5833594"/>
            <a:ext cx="2362425" cy="339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4. Menjual Barang Jadi</a:t>
            </a:r>
          </a:p>
        </p:txBody>
      </p:sp>
      <p:sp>
        <p:nvSpPr>
          <p:cNvPr id="360467" name="Rectangle 19"/>
          <p:cNvSpPr>
            <a:spLocks noChangeArrowheads="1"/>
          </p:cNvSpPr>
          <p:nvPr/>
        </p:nvSpPr>
        <p:spPr bwMode="auto">
          <a:xfrm>
            <a:off x="1333500" y="1435562"/>
            <a:ext cx="3492500" cy="511650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77603" tIns="38803" rIns="77603" bIns="38803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60468" name="Text Box 20"/>
          <p:cNvSpPr txBox="1">
            <a:spLocks noChangeArrowheads="1"/>
          </p:cNvSpPr>
          <p:nvPr/>
        </p:nvSpPr>
        <p:spPr bwMode="auto">
          <a:xfrm>
            <a:off x="4889500" y="3229657"/>
            <a:ext cx="2857500" cy="601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Membutuhkan  Sumber Daya</a:t>
            </a:r>
          </a:p>
        </p:txBody>
      </p:sp>
      <p:sp>
        <p:nvSpPr>
          <p:cNvPr id="360469" name="Line 21"/>
          <p:cNvSpPr>
            <a:spLocks noChangeShapeType="1"/>
          </p:cNvSpPr>
          <p:nvPr/>
        </p:nvSpPr>
        <p:spPr bwMode="auto">
          <a:xfrm>
            <a:off x="762000" y="1900693"/>
            <a:ext cx="0" cy="332241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60470" name="Line 22"/>
          <p:cNvSpPr>
            <a:spLocks noChangeShapeType="1"/>
          </p:cNvSpPr>
          <p:nvPr/>
        </p:nvSpPr>
        <p:spPr bwMode="auto">
          <a:xfrm>
            <a:off x="762000" y="2232934"/>
            <a:ext cx="3175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60471" name="Line 23"/>
          <p:cNvSpPr>
            <a:spLocks noChangeShapeType="1"/>
          </p:cNvSpPr>
          <p:nvPr/>
        </p:nvSpPr>
        <p:spPr bwMode="auto">
          <a:xfrm>
            <a:off x="762000" y="3561896"/>
            <a:ext cx="0" cy="332241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60472" name="Line 24"/>
          <p:cNvSpPr>
            <a:spLocks noChangeShapeType="1"/>
          </p:cNvSpPr>
          <p:nvPr/>
        </p:nvSpPr>
        <p:spPr bwMode="auto">
          <a:xfrm>
            <a:off x="762000" y="3894137"/>
            <a:ext cx="3175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60473" name="Line 25"/>
          <p:cNvSpPr>
            <a:spLocks noChangeShapeType="1"/>
          </p:cNvSpPr>
          <p:nvPr/>
        </p:nvSpPr>
        <p:spPr bwMode="auto">
          <a:xfrm>
            <a:off x="762000" y="4957307"/>
            <a:ext cx="0" cy="332241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60474" name="Line 26"/>
          <p:cNvSpPr>
            <a:spLocks noChangeShapeType="1"/>
          </p:cNvSpPr>
          <p:nvPr/>
        </p:nvSpPr>
        <p:spPr bwMode="auto">
          <a:xfrm>
            <a:off x="762000" y="4957307"/>
            <a:ext cx="3175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60475" name="Rectangle 27"/>
          <p:cNvSpPr>
            <a:spLocks noChangeArrowheads="1"/>
          </p:cNvSpPr>
          <p:nvPr/>
        </p:nvSpPr>
        <p:spPr bwMode="auto">
          <a:xfrm>
            <a:off x="4889500" y="5355996"/>
            <a:ext cx="1460500" cy="112961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77603" tIns="38803" rIns="77603" bIns="38803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60476" name="Text Box 28"/>
          <p:cNvSpPr txBox="1">
            <a:spLocks noChangeArrowheads="1"/>
          </p:cNvSpPr>
          <p:nvPr/>
        </p:nvSpPr>
        <p:spPr bwMode="auto">
          <a:xfrm>
            <a:off x="4875415" y="5289552"/>
            <a:ext cx="738584" cy="339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1. Kas</a:t>
            </a:r>
          </a:p>
        </p:txBody>
      </p:sp>
      <p:sp>
        <p:nvSpPr>
          <p:cNvPr id="360477" name="Text Box 29"/>
          <p:cNvSpPr txBox="1">
            <a:spLocks noChangeArrowheads="1"/>
          </p:cNvSpPr>
          <p:nvPr/>
        </p:nvSpPr>
        <p:spPr bwMode="auto">
          <a:xfrm>
            <a:off x="4868953" y="5609330"/>
            <a:ext cx="1282001" cy="339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2. Peralatan</a:t>
            </a:r>
          </a:p>
        </p:txBody>
      </p:sp>
      <p:sp>
        <p:nvSpPr>
          <p:cNvPr id="360478" name="Text Box 30"/>
          <p:cNvSpPr txBox="1">
            <a:spLocks noChangeArrowheads="1"/>
          </p:cNvSpPr>
          <p:nvPr/>
        </p:nvSpPr>
        <p:spPr bwMode="auto">
          <a:xfrm>
            <a:off x="4869622" y="5873740"/>
            <a:ext cx="1115289" cy="339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3. Gedung</a:t>
            </a:r>
          </a:p>
        </p:txBody>
      </p:sp>
      <p:sp>
        <p:nvSpPr>
          <p:cNvPr id="360479" name="Text Box 31"/>
          <p:cNvSpPr txBox="1">
            <a:spLocks noChangeArrowheads="1"/>
          </p:cNvSpPr>
          <p:nvPr/>
        </p:nvSpPr>
        <p:spPr bwMode="auto">
          <a:xfrm>
            <a:off x="4863618" y="6139532"/>
            <a:ext cx="1509628" cy="339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4. Dan lainnya</a:t>
            </a:r>
          </a:p>
        </p:txBody>
      </p:sp>
      <p:sp>
        <p:nvSpPr>
          <p:cNvPr id="360480" name="Line 32"/>
          <p:cNvSpPr>
            <a:spLocks noChangeShapeType="1"/>
          </p:cNvSpPr>
          <p:nvPr/>
        </p:nvSpPr>
        <p:spPr bwMode="auto">
          <a:xfrm>
            <a:off x="6350000" y="3694795"/>
            <a:ext cx="0" cy="398689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60481" name="Line 33"/>
          <p:cNvSpPr>
            <a:spLocks noChangeShapeType="1"/>
          </p:cNvSpPr>
          <p:nvPr/>
        </p:nvSpPr>
        <p:spPr bwMode="auto">
          <a:xfrm>
            <a:off x="5524500" y="4093482"/>
            <a:ext cx="19685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60482" name="Line 34"/>
          <p:cNvSpPr>
            <a:spLocks noChangeShapeType="1"/>
          </p:cNvSpPr>
          <p:nvPr/>
        </p:nvSpPr>
        <p:spPr bwMode="auto">
          <a:xfrm>
            <a:off x="5524500" y="4093482"/>
            <a:ext cx="0" cy="4651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60483" name="Text Box 35"/>
          <p:cNvSpPr txBox="1">
            <a:spLocks noChangeArrowheads="1"/>
          </p:cNvSpPr>
          <p:nvPr/>
        </p:nvSpPr>
        <p:spPr bwMode="auto">
          <a:xfrm>
            <a:off x="4937812" y="4492173"/>
            <a:ext cx="1148247" cy="339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Wujudnya</a:t>
            </a:r>
          </a:p>
        </p:txBody>
      </p:sp>
      <p:sp>
        <p:nvSpPr>
          <p:cNvPr id="360484" name="Line 36"/>
          <p:cNvSpPr>
            <a:spLocks noChangeShapeType="1"/>
          </p:cNvSpPr>
          <p:nvPr/>
        </p:nvSpPr>
        <p:spPr bwMode="auto">
          <a:xfrm>
            <a:off x="5524500" y="4890859"/>
            <a:ext cx="0" cy="4651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60485" name="Line 37"/>
          <p:cNvSpPr>
            <a:spLocks noChangeShapeType="1"/>
          </p:cNvSpPr>
          <p:nvPr/>
        </p:nvSpPr>
        <p:spPr bwMode="auto">
          <a:xfrm>
            <a:off x="7493000" y="4093482"/>
            <a:ext cx="0" cy="4651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60486" name="Text Box 38"/>
          <p:cNvSpPr txBox="1">
            <a:spLocks noChangeArrowheads="1"/>
          </p:cNvSpPr>
          <p:nvPr/>
        </p:nvSpPr>
        <p:spPr bwMode="auto">
          <a:xfrm>
            <a:off x="6933582" y="4492173"/>
            <a:ext cx="908502" cy="339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Asalnya</a:t>
            </a:r>
          </a:p>
        </p:txBody>
      </p:sp>
      <p:sp>
        <p:nvSpPr>
          <p:cNvPr id="360487" name="Line 39"/>
          <p:cNvSpPr>
            <a:spLocks noChangeShapeType="1"/>
          </p:cNvSpPr>
          <p:nvPr/>
        </p:nvSpPr>
        <p:spPr bwMode="auto">
          <a:xfrm>
            <a:off x="7518136" y="4890859"/>
            <a:ext cx="0" cy="4651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60488" name="Rectangle 40"/>
          <p:cNvSpPr>
            <a:spLocks noChangeArrowheads="1"/>
          </p:cNvSpPr>
          <p:nvPr/>
        </p:nvSpPr>
        <p:spPr bwMode="auto">
          <a:xfrm>
            <a:off x="6794500" y="5355996"/>
            <a:ext cx="1460500" cy="112961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77603" tIns="38803" rIns="77603" bIns="38803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60489" name="Text Box 41"/>
          <p:cNvSpPr txBox="1">
            <a:spLocks noChangeArrowheads="1"/>
          </p:cNvSpPr>
          <p:nvPr/>
        </p:nvSpPr>
        <p:spPr bwMode="auto">
          <a:xfrm>
            <a:off x="6776254" y="5422446"/>
            <a:ext cx="1205955" cy="339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1. Kreditur</a:t>
            </a:r>
          </a:p>
        </p:txBody>
      </p:sp>
      <p:sp>
        <p:nvSpPr>
          <p:cNvPr id="360490" name="Text Box 42"/>
          <p:cNvSpPr txBox="1">
            <a:spLocks noChangeArrowheads="1"/>
          </p:cNvSpPr>
          <p:nvPr/>
        </p:nvSpPr>
        <p:spPr bwMode="auto">
          <a:xfrm>
            <a:off x="6746969" y="5740844"/>
            <a:ext cx="1144143" cy="339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2. Pemilik </a:t>
            </a:r>
          </a:p>
        </p:txBody>
      </p:sp>
      <p:sp>
        <p:nvSpPr>
          <p:cNvPr id="360491" name="Text Box 43"/>
          <p:cNvSpPr txBox="1">
            <a:spLocks noChangeArrowheads="1"/>
          </p:cNvSpPr>
          <p:nvPr/>
        </p:nvSpPr>
        <p:spPr bwMode="auto">
          <a:xfrm>
            <a:off x="6971228" y="5940189"/>
            <a:ext cx="1302841" cy="339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perusahaan </a:t>
            </a:r>
          </a:p>
        </p:txBody>
      </p:sp>
      <p:sp>
        <p:nvSpPr>
          <p:cNvPr id="360492" name="Line 44"/>
          <p:cNvSpPr>
            <a:spLocks noChangeShapeType="1"/>
          </p:cNvSpPr>
          <p:nvPr/>
        </p:nvSpPr>
        <p:spPr bwMode="auto">
          <a:xfrm>
            <a:off x="4889500" y="2764519"/>
            <a:ext cx="1270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60493" name="Line 45"/>
          <p:cNvSpPr>
            <a:spLocks noChangeShapeType="1"/>
          </p:cNvSpPr>
          <p:nvPr/>
        </p:nvSpPr>
        <p:spPr bwMode="auto">
          <a:xfrm>
            <a:off x="6159500" y="2299382"/>
            <a:ext cx="0" cy="93027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60494" name="Text Box 46"/>
          <p:cNvSpPr txBox="1">
            <a:spLocks noChangeArrowheads="1"/>
          </p:cNvSpPr>
          <p:nvPr/>
        </p:nvSpPr>
        <p:spPr bwMode="auto">
          <a:xfrm>
            <a:off x="5143500" y="1900694"/>
            <a:ext cx="2095500" cy="346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Mengakibatkan </a:t>
            </a:r>
          </a:p>
        </p:txBody>
      </p:sp>
      <p:sp>
        <p:nvSpPr>
          <p:cNvPr id="360495" name="Line 47"/>
          <p:cNvSpPr>
            <a:spLocks noChangeShapeType="1"/>
          </p:cNvSpPr>
          <p:nvPr/>
        </p:nvSpPr>
        <p:spPr bwMode="auto">
          <a:xfrm flipV="1">
            <a:off x="5905500" y="1103316"/>
            <a:ext cx="0" cy="86382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60496" name="Line 48"/>
          <p:cNvSpPr>
            <a:spLocks noChangeShapeType="1"/>
          </p:cNvSpPr>
          <p:nvPr/>
        </p:nvSpPr>
        <p:spPr bwMode="auto">
          <a:xfrm>
            <a:off x="5905500" y="1103316"/>
            <a:ext cx="3175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60497" name="Text Box 49"/>
          <p:cNvSpPr txBox="1">
            <a:spLocks noChangeArrowheads="1"/>
          </p:cNvSpPr>
          <p:nvPr/>
        </p:nvSpPr>
        <p:spPr bwMode="auto">
          <a:xfrm>
            <a:off x="6350000" y="890131"/>
            <a:ext cx="2349500" cy="346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 dirty="0" err="1">
                <a:solidFill>
                  <a:srgbClr val="FFFFFF"/>
                </a:solidFill>
              </a:rPr>
              <a:t>Timbulnya</a:t>
            </a:r>
            <a:r>
              <a:rPr lang="en-US" sz="1700" b="1" dirty="0">
                <a:solidFill>
                  <a:srgbClr val="FFFFFF"/>
                </a:solidFill>
              </a:rPr>
              <a:t> </a:t>
            </a:r>
            <a:r>
              <a:rPr lang="en-US" sz="1700" b="1" dirty="0" err="1">
                <a:solidFill>
                  <a:srgbClr val="FFFFFF"/>
                </a:solidFill>
              </a:rPr>
              <a:t>Pendapatan</a:t>
            </a:r>
            <a:r>
              <a:rPr lang="en-US" sz="1700" b="1" dirty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360498" name="Line 50"/>
          <p:cNvSpPr>
            <a:spLocks noChangeShapeType="1"/>
          </p:cNvSpPr>
          <p:nvPr/>
        </p:nvSpPr>
        <p:spPr bwMode="auto">
          <a:xfrm>
            <a:off x="5905500" y="1568453"/>
            <a:ext cx="3175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603" tIns="38803" rIns="77603" bIns="38803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60499" name="Text Box 51"/>
          <p:cNvSpPr txBox="1">
            <a:spLocks noChangeArrowheads="1"/>
          </p:cNvSpPr>
          <p:nvPr/>
        </p:nvSpPr>
        <p:spPr bwMode="auto">
          <a:xfrm>
            <a:off x="6350000" y="1355267"/>
            <a:ext cx="2349500" cy="346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7589" tIns="38796" rIns="77589" bIns="38796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700" b="1">
                <a:solidFill>
                  <a:srgbClr val="FFFFFF"/>
                </a:solidFill>
              </a:rPr>
              <a:t>Timbulnya Biaya </a:t>
            </a:r>
          </a:p>
        </p:txBody>
      </p:sp>
    </p:spTree>
    <p:extLst>
      <p:ext uri="{BB962C8B-B14F-4D97-AF65-F5344CB8AC3E}">
        <p14:creationId xmlns:p14="http://schemas.microsoft.com/office/powerpoint/2010/main" val="801297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60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360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360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360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360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360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360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360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360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360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360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360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360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1000"/>
                                        <p:tgtEl>
                                          <p:spTgt spid="360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360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000"/>
                                        <p:tgtEl>
                                          <p:spTgt spid="360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360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1000"/>
                                        <p:tgtEl>
                                          <p:spTgt spid="360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1000"/>
                                        <p:tgtEl>
                                          <p:spTgt spid="360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1000"/>
                                        <p:tgtEl>
                                          <p:spTgt spid="360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1000"/>
                                        <p:tgtEl>
                                          <p:spTgt spid="360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1000"/>
                                        <p:tgtEl>
                                          <p:spTgt spid="360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8" dur="2000"/>
                                        <p:tgtEl>
                                          <p:spTgt spid="360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1000"/>
                                        <p:tgtEl>
                                          <p:spTgt spid="36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4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16" dur="2000"/>
                                        <p:tgtEl>
                                          <p:spTgt spid="36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1000"/>
                                        <p:tgtEl>
                                          <p:spTgt spid="360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5" dur="500"/>
                                        <p:tgtEl>
                                          <p:spTgt spid="360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1000"/>
                                        <p:tgtEl>
                                          <p:spTgt spid="360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3" dur="1000"/>
                                        <p:tgtEl>
                                          <p:spTgt spid="36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1000"/>
                                        <p:tgtEl>
                                          <p:spTgt spid="36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2" dur="1000"/>
                                        <p:tgtEl>
                                          <p:spTgt spid="36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1000"/>
                                        <p:tgtEl>
                                          <p:spTgt spid="360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1000"/>
                                        <p:tgtEl>
                                          <p:spTgt spid="360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1000"/>
                                        <p:tgtEl>
                                          <p:spTgt spid="360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1000"/>
                                        <p:tgtEl>
                                          <p:spTgt spid="360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1000"/>
                                        <p:tgtEl>
                                          <p:spTgt spid="360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6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7" dur="1000"/>
                                        <p:tgtEl>
                                          <p:spTgt spid="36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1000"/>
                                        <p:tgtEl>
                                          <p:spTgt spid="36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6" dur="1000"/>
                                        <p:tgtEl>
                                          <p:spTgt spid="36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1" dur="1000"/>
                                        <p:tgtEl>
                                          <p:spTgt spid="36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5" dur="1000"/>
                                        <p:tgtEl>
                                          <p:spTgt spid="36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Par">
                      <p:stCondLst>
                        <p:cond delay="indefinite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0" dur="1000"/>
                                        <p:tgtEl>
                                          <p:spTgt spid="36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4" dur="1000"/>
                                        <p:tgtEl>
                                          <p:spTgt spid="36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9" dur="1000"/>
                                        <p:tgtEl>
                                          <p:spTgt spid="360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 nodeType="clickPar">
                      <p:stCondLst>
                        <p:cond delay="indefinite"/>
                      </p:stCondLst>
                      <p:childTnLst>
                        <p:par>
                          <p:cTn id="2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4" dur="1000"/>
                                        <p:tgtEl>
                                          <p:spTgt spid="360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8" dur="1000"/>
                                        <p:tgtEl>
                                          <p:spTgt spid="360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2" dur="1000"/>
                                        <p:tgtEl>
                                          <p:spTgt spid="360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6" dur="1000"/>
                                        <p:tgtEl>
                                          <p:spTgt spid="360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0" dur="1000"/>
                                        <p:tgtEl>
                                          <p:spTgt spid="360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0451" grpId="0"/>
      <p:bldP spid="360452" grpId="0"/>
      <p:bldP spid="360453" grpId="0"/>
      <p:bldP spid="360454" grpId="0" animBg="1"/>
      <p:bldP spid="360455" grpId="0"/>
      <p:bldP spid="360456" grpId="0" animBg="1"/>
      <p:bldP spid="360457" grpId="0"/>
      <p:bldP spid="360458" grpId="0"/>
      <p:bldP spid="360459" grpId="0"/>
      <p:bldP spid="360460" grpId="0" animBg="1"/>
      <p:bldP spid="360461" grpId="0"/>
      <p:bldP spid="360462" grpId="0"/>
      <p:bldP spid="360463" grpId="0"/>
      <p:bldP spid="360464" grpId="0"/>
      <p:bldP spid="360465" grpId="0"/>
      <p:bldP spid="360466" grpId="0"/>
      <p:bldP spid="360467" grpId="0" animBg="1"/>
      <p:bldP spid="360468" grpId="0"/>
      <p:bldP spid="360469" grpId="0" animBg="1"/>
      <p:bldP spid="360470" grpId="0" animBg="1"/>
      <p:bldP spid="360471" grpId="0" animBg="1"/>
      <p:bldP spid="360472" grpId="0" animBg="1"/>
      <p:bldP spid="360473" grpId="0" animBg="1"/>
      <p:bldP spid="360474" grpId="0" animBg="1"/>
      <p:bldP spid="360475" grpId="0" animBg="1"/>
      <p:bldP spid="360476" grpId="0"/>
      <p:bldP spid="360477" grpId="0"/>
      <p:bldP spid="360478" grpId="0"/>
      <p:bldP spid="360479" grpId="0"/>
      <p:bldP spid="360480" grpId="0" animBg="1"/>
      <p:bldP spid="360481" grpId="0" animBg="1"/>
      <p:bldP spid="360482" grpId="0" animBg="1"/>
      <p:bldP spid="360483" grpId="0"/>
      <p:bldP spid="360484" grpId="0" animBg="1"/>
      <p:bldP spid="360485" grpId="0" animBg="1"/>
      <p:bldP spid="360486" grpId="0"/>
      <p:bldP spid="360487" grpId="0" animBg="1"/>
      <p:bldP spid="360488" grpId="0" animBg="1"/>
      <p:bldP spid="360489" grpId="0"/>
      <p:bldP spid="360490" grpId="0"/>
      <p:bldP spid="360491" grpId="0"/>
      <p:bldP spid="360492" grpId="0" animBg="1"/>
      <p:bldP spid="360493" grpId="0" animBg="1"/>
      <p:bldP spid="360494" grpId="0"/>
      <p:bldP spid="360495" grpId="0" animBg="1"/>
      <p:bldP spid="360496" grpId="0" animBg="1"/>
      <p:bldP spid="360497" grpId="0"/>
      <p:bldP spid="360498" grpId="0" animBg="1"/>
      <p:bldP spid="360499" grpId="0"/>
    </p:bldLst>
  </p:timing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258</TotalTime>
  <Words>963</Words>
  <Application>Microsoft Office PowerPoint</Application>
  <PresentationFormat>On-screen Show (4:3)</PresentationFormat>
  <Paragraphs>253</Paragraphs>
  <Slides>34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0" baseType="lpstr">
      <vt:lpstr>Arial</vt:lpstr>
      <vt:lpstr>Calibri</vt:lpstr>
      <vt:lpstr>Corbel</vt:lpstr>
      <vt:lpstr>Times New Roman</vt:lpstr>
      <vt:lpstr>Wingdings</vt:lpstr>
      <vt:lpstr>Depth</vt:lpstr>
      <vt:lpstr>Latihan  1</vt:lpstr>
      <vt:lpstr>Pembelian aktiva tetap secara tunai senilai Rp. 2.000.000,-</vt:lpstr>
      <vt:lpstr>Latihan  2</vt:lpstr>
      <vt:lpstr>Pembelian aktiva tetap secara kredit senilai Rp. 4.000.000,-</vt:lpstr>
      <vt:lpstr>Latihan  3</vt:lpstr>
      <vt:lpstr>Penambahan investasi oleh pemilik sebesar Rp.3.000.000,- </vt:lpstr>
      <vt:lpstr>Rekening  listrik bulan Desember 2003 sebesar Rp.100.000,00 dibayar 15 Januari 2004</vt:lpstr>
      <vt:lpstr>Jenis Perusahaan menurut kegiatannya </vt:lpstr>
      <vt:lpstr>Jenis Perusahaan menurut kegiatannya </vt:lpstr>
      <vt:lpstr>Laporan</vt:lpstr>
      <vt:lpstr>BASIS AKUNTANSI</vt:lpstr>
      <vt:lpstr>Basis akuntansi</vt:lpstr>
      <vt:lpstr>Latihan  1</vt:lpstr>
      <vt:lpstr>Hotel SEPITRUS pada tanggal 2 Agustus 2002 menerima pembayaran dimuka sewa kamar dari seorang tamu hotel sebesar Rp. 1.000.000,- untuk sewa kamar selama 4 hari </vt:lpstr>
      <vt:lpstr>Hotel SEPITRUS pada tanggal 2 Agustus 2002 menerima pembayaran dimuka sewa kamar dari seorang tamu hotel sebesar Rp. 1.000.000,- untuk sewa kamar selama 4 hari </vt:lpstr>
      <vt:lpstr>Latihan  2</vt:lpstr>
      <vt:lpstr>Pada tanggal 1 Januari 2000 telah dilakukan pembayaran biaya iklan untuk periode 24 bulan sebesar Rp. 24.000.000,- </vt:lpstr>
      <vt:lpstr>Pada tanggal 1 Januari 2000 telah dilakukan pembayaran biaya iklan untuk periode 24 bulan sebesar Rp. 24.000.000,- </vt:lpstr>
      <vt:lpstr>PowerPoint Presentation</vt:lpstr>
      <vt:lpstr>Apa   REKENING/PERKIRAAN  ?</vt:lpstr>
      <vt:lpstr>PERKIRAAN  Buku Besar</vt:lpstr>
      <vt:lpstr>PowerPoint Presentation</vt:lpstr>
      <vt:lpstr>PowerPoint Presentation</vt:lpstr>
      <vt:lpstr>Wujudnya seperti apa?</vt:lpstr>
      <vt:lpstr>Bentuk Lain</vt:lpstr>
      <vt:lpstr>Bagaimana menggunakannya ?</vt:lpstr>
      <vt:lpstr>Saldo harta, utang dan modal dicatat mengikuti Persamaan Dasar</vt:lpstr>
      <vt:lpstr>Harta = Utang + Modal</vt:lpstr>
      <vt:lpstr>Bagaimana dengan Pendapatan, Biaya dan Prive</vt:lpstr>
      <vt:lpstr>Bagaimana jika ada transaksi</vt:lpstr>
      <vt:lpstr>Pencatatan di Rekening harta</vt:lpstr>
      <vt:lpstr>Pencatatan di Rekening hutang</vt:lpstr>
      <vt:lpstr>Pencatatan di Rekening Modal</vt:lpstr>
      <vt:lpstr>Kesimpulan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Latihan  1</dc:title>
  <dc:creator>Aspire</dc:creator>
  <cp:lastModifiedBy>Asus Vivobook</cp:lastModifiedBy>
  <cp:revision>8</cp:revision>
  <dcterms:created xsi:type="dcterms:W3CDTF">2020-10-07T12:46:36Z</dcterms:created>
  <dcterms:modified xsi:type="dcterms:W3CDTF">2024-10-30T07:51:08Z</dcterms:modified>
</cp:coreProperties>
</file>