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handoutMasterIdLst>
    <p:handoutMasterId r:id="rId9"/>
  </p:handoutMasterIdLst>
  <p:sldIdLst>
    <p:sldId id="257" r:id="rId2"/>
    <p:sldId id="259" r:id="rId3"/>
    <p:sldId id="258" r:id="rId4"/>
    <p:sldId id="260" r:id="rId5"/>
    <p:sldId id="262" r:id="rId6"/>
    <p:sldId id="264" r:id="rId7"/>
    <p:sldId id="266" r:id="rId8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C74AA7-0569-43E5-9C1C-4AEFB6707084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F50BB9-BCBA-48E0-9319-1CF79D40C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450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2EFF400-2444-4A79-97B1-97C7037CB05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D6CFFD9-A4B0-4068-9502-6680455CB7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FF400-2444-4A79-97B1-97C7037CB05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FD9-A4B0-4068-9502-6680455CB7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FF400-2444-4A79-97B1-97C7037CB05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FD9-A4B0-4068-9502-6680455CB7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FF400-2444-4A79-97B1-97C7037CB05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FD9-A4B0-4068-9502-6680455CB7D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FF400-2444-4A79-97B1-97C7037CB05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FD9-A4B0-4068-9502-6680455CB7D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FF400-2444-4A79-97B1-97C7037CB05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FD9-A4B0-4068-9502-6680455CB7D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FF400-2444-4A79-97B1-97C7037CB05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FD9-A4B0-4068-9502-6680455CB7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FF400-2444-4A79-97B1-97C7037CB05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FD9-A4B0-4068-9502-6680455CB7D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FF400-2444-4A79-97B1-97C7037CB05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FD9-A4B0-4068-9502-6680455CB7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32EFF400-2444-4A79-97B1-97C7037CB05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FD9-A4B0-4068-9502-6680455CB7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2EFF400-2444-4A79-97B1-97C7037CB05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D6CFFD9-A4B0-4068-9502-6680455CB7D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2EFF400-2444-4A79-97B1-97C7037CB05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D6CFFD9-A4B0-4068-9502-6680455CB7D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sz="3500" dirty="0">
                <a:latin typeface="Adobe Garamond Pro Bold" pitchFamily="18" charset="0"/>
              </a:rPr>
              <a:t>Mata </a:t>
            </a:r>
            <a:r>
              <a:rPr lang="en-US" sz="3500" dirty="0" err="1">
                <a:latin typeface="Adobe Garamond Pro Bold" pitchFamily="18" charset="0"/>
              </a:rPr>
              <a:t>Kuliah</a:t>
            </a:r>
            <a:r>
              <a:rPr lang="en-US" sz="3500" dirty="0">
                <a:latin typeface="Adobe Garamond Pro Bold" pitchFamily="18" charset="0"/>
              </a:rPr>
              <a:t> : </a:t>
            </a:r>
            <a:r>
              <a:rPr lang="en-US" sz="3500" dirty="0" err="1">
                <a:latin typeface="Adobe Garamond Pro Bold" pitchFamily="18" charset="0"/>
              </a:rPr>
              <a:t>Kepemimpinan</a:t>
            </a:r>
            <a:endParaRPr lang="en-US" sz="3500" dirty="0">
              <a:latin typeface="Adobe Garamond Pro Bold" pitchFamily="18" charset="0"/>
            </a:endParaRPr>
          </a:p>
          <a:p>
            <a:pPr marL="109728" indent="0" algn="ctr">
              <a:buNone/>
            </a:pPr>
            <a:r>
              <a:rPr lang="en-US" sz="3500">
                <a:latin typeface="Adobe Garamond Pro Bold" pitchFamily="18" charset="0"/>
              </a:rPr>
              <a:t>TA 2023/2024 </a:t>
            </a:r>
            <a:r>
              <a:rPr lang="en-US" sz="3500" dirty="0" err="1">
                <a:latin typeface="Adobe Garamond Pro Bold" pitchFamily="18" charset="0"/>
              </a:rPr>
              <a:t>Genap</a:t>
            </a:r>
            <a:endParaRPr lang="en-US" sz="3500" dirty="0">
              <a:latin typeface="Adobe Garamond Pro Bold" pitchFamily="18" charset="0"/>
            </a:endParaRPr>
          </a:p>
          <a:p>
            <a:pPr marL="109728" indent="0" algn="ctr">
              <a:buNone/>
            </a:pPr>
            <a:r>
              <a:rPr lang="en-US" sz="3500" dirty="0" err="1">
                <a:latin typeface="Adobe Garamond Pro Bold" pitchFamily="18" charset="0"/>
              </a:rPr>
              <a:t>Fakultas</a:t>
            </a:r>
            <a:r>
              <a:rPr lang="en-US" sz="3500" dirty="0">
                <a:latin typeface="Adobe Garamond Pro Bold" pitchFamily="18" charset="0"/>
              </a:rPr>
              <a:t> </a:t>
            </a:r>
            <a:r>
              <a:rPr lang="en-US" sz="3500" dirty="0" err="1">
                <a:latin typeface="Adobe Garamond Pro Bold" pitchFamily="18" charset="0"/>
              </a:rPr>
              <a:t>Ilmu</a:t>
            </a:r>
            <a:r>
              <a:rPr lang="en-US" sz="3500" dirty="0">
                <a:latin typeface="Adobe Garamond Pro Bold" pitchFamily="18" charset="0"/>
              </a:rPr>
              <a:t> </a:t>
            </a:r>
            <a:r>
              <a:rPr lang="en-US" sz="3500" dirty="0" err="1">
                <a:latin typeface="Adobe Garamond Pro Bold" pitchFamily="18" charset="0"/>
              </a:rPr>
              <a:t>Komputer</a:t>
            </a:r>
            <a:r>
              <a:rPr lang="en-US" sz="3500" dirty="0">
                <a:latin typeface="Adobe Garamond Pro Bold" pitchFamily="18" charset="0"/>
              </a:rPr>
              <a:t> </a:t>
            </a:r>
          </a:p>
          <a:p>
            <a:pPr marL="109728" indent="0" algn="ctr">
              <a:buNone/>
            </a:pPr>
            <a:r>
              <a:rPr lang="en-US" sz="3500" dirty="0" err="1">
                <a:latin typeface="Adobe Garamond Pro Bold" pitchFamily="18" charset="0"/>
              </a:rPr>
              <a:t>Universitas</a:t>
            </a:r>
            <a:r>
              <a:rPr lang="en-US" sz="3500" dirty="0">
                <a:latin typeface="Adobe Garamond Pro Bold" pitchFamily="18" charset="0"/>
              </a:rPr>
              <a:t> </a:t>
            </a:r>
            <a:r>
              <a:rPr lang="en-US" sz="3500" dirty="0" err="1">
                <a:latin typeface="Adobe Garamond Pro Bold" pitchFamily="18" charset="0"/>
              </a:rPr>
              <a:t>Jayabaya</a:t>
            </a:r>
            <a:endParaRPr lang="en-US" sz="3500" dirty="0">
              <a:latin typeface="Adobe Garamond Pro Bold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506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/>
          </a:bodyPr>
          <a:lstStyle/>
          <a:p>
            <a:r>
              <a:rPr lang="id-ID" dirty="0"/>
              <a:t>Setelah mengikuti mata kuliah ini mahasiswa diharapkan mampu memahami konsep Kepemimpinan, menguasai perkembangan teori kepemimpinan dan pendekatan-pendekatan kepemimpinan, memahami fungsi dan peranan kepemimpinan, memahami penerapan kepemimpinan dalam organisasi</a:t>
            </a:r>
            <a:r>
              <a:rPr lang="en-US" dirty="0"/>
              <a:t>,</a:t>
            </a:r>
            <a:r>
              <a:rPr lang="id-ID" dirty="0"/>
              <a:t>memahami nilai-nilai dan moral dalam kepemimpinan, menguasai elemen-elemen kepemimpinan, serta memahami strategi dalam kepemimpinan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7159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39572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Semester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2"/>
          </p:nvPr>
        </p:nvSpPr>
        <p:spPr>
          <a:xfrm>
            <a:off x="228600" y="1444294"/>
            <a:ext cx="2133600" cy="518510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000" dirty="0" err="1"/>
              <a:t>Pertemuan</a:t>
            </a:r>
            <a:r>
              <a:rPr lang="en-US" sz="2000" dirty="0"/>
              <a:t> 1</a:t>
            </a:r>
          </a:p>
          <a:p>
            <a:pPr marL="109728" indent="0">
              <a:buNone/>
            </a:pPr>
            <a:endParaRPr lang="en-US" sz="2000" dirty="0"/>
          </a:p>
          <a:p>
            <a:pPr marL="109728" indent="0">
              <a:buNone/>
            </a:pPr>
            <a:endParaRPr lang="en-US" sz="2000" dirty="0"/>
          </a:p>
          <a:p>
            <a:pPr marL="109728" indent="0">
              <a:buNone/>
            </a:pPr>
            <a:r>
              <a:rPr lang="en-US" sz="2000" dirty="0" err="1"/>
              <a:t>Pertemuan</a:t>
            </a:r>
            <a:r>
              <a:rPr lang="en-US" sz="2000" dirty="0"/>
              <a:t> 2</a:t>
            </a:r>
          </a:p>
          <a:p>
            <a:pPr marL="109728" indent="0">
              <a:buNone/>
            </a:pPr>
            <a:endParaRPr lang="en-US" sz="2000" dirty="0"/>
          </a:p>
          <a:p>
            <a:pPr marL="109728" indent="0">
              <a:buNone/>
            </a:pPr>
            <a:endParaRPr lang="en-US" sz="2000" dirty="0"/>
          </a:p>
          <a:p>
            <a:pPr marL="109728" indent="0">
              <a:buNone/>
            </a:pPr>
            <a:endParaRPr lang="en-US" sz="2000" dirty="0"/>
          </a:p>
          <a:p>
            <a:pPr marL="109728" indent="0">
              <a:buNone/>
            </a:pPr>
            <a:r>
              <a:rPr lang="en-US" sz="2000" dirty="0" err="1"/>
              <a:t>Pertemuan</a:t>
            </a:r>
            <a:r>
              <a:rPr lang="en-US" sz="2000" dirty="0"/>
              <a:t> 3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2362200" y="1444294"/>
            <a:ext cx="6324601" cy="5185106"/>
          </a:xfrm>
        </p:spPr>
        <p:txBody>
          <a:bodyPr/>
          <a:lstStyle/>
          <a:p>
            <a:r>
              <a:rPr lang="id-ID" dirty="0"/>
              <a:t>RPS, Kontrak Perkuliahan dan Instrumen Penilaian</a:t>
            </a:r>
            <a:endParaRPr lang="en-US" dirty="0"/>
          </a:p>
          <a:p>
            <a:endParaRPr lang="en-US" dirty="0"/>
          </a:p>
          <a:p>
            <a:r>
              <a:rPr lang="id-ID" dirty="0"/>
              <a:t>Konsep dasar kepemimpinan</a:t>
            </a:r>
            <a:r>
              <a:rPr lang="en-US" dirty="0"/>
              <a:t> (</a:t>
            </a:r>
            <a:r>
              <a:rPr lang="en-US" dirty="0" err="1"/>
              <a:t>Definifi</a:t>
            </a:r>
            <a:r>
              <a:rPr lang="en-US" dirty="0"/>
              <a:t>, </a:t>
            </a:r>
            <a:r>
              <a:rPr lang="en-US" dirty="0" err="1"/>
              <a:t>pemimpin,paradigma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  <a:p>
            <a:pPr lvl="0"/>
            <a:r>
              <a:rPr lang="id-ID" dirty="0"/>
              <a:t>Konsep dasar kepemimpinan</a:t>
            </a:r>
            <a:r>
              <a:rPr lang="en-US" dirty="0"/>
              <a:t> (</a:t>
            </a:r>
            <a:r>
              <a:rPr lang="id-ID" dirty="0"/>
              <a:t>Kepemimpinan dan perilaku</a:t>
            </a:r>
            <a:r>
              <a:rPr lang="en-US" dirty="0"/>
              <a:t> </a:t>
            </a:r>
            <a:r>
              <a:rPr lang="id-ID" dirty="0"/>
              <a:t>Kepemimpinan dan Karakteristik</a:t>
            </a:r>
            <a:r>
              <a:rPr lang="en-US" dirty="0"/>
              <a:t>)</a:t>
            </a: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856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685800"/>
            <a:ext cx="2286000" cy="5715000"/>
          </a:xfrm>
        </p:spPr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err="1"/>
              <a:t>Pertemuan</a:t>
            </a:r>
            <a:r>
              <a:rPr lang="en-US" dirty="0"/>
              <a:t> 4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err="1"/>
              <a:t>Pertemuan</a:t>
            </a:r>
            <a:r>
              <a:rPr lang="en-US" dirty="0"/>
              <a:t> 5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err="1"/>
              <a:t>Pertemuan</a:t>
            </a:r>
            <a:r>
              <a:rPr lang="en-US" dirty="0"/>
              <a:t> 6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5600" y="685800"/>
            <a:ext cx="5867399" cy="5791200"/>
          </a:xfrm>
        </p:spPr>
        <p:txBody>
          <a:bodyPr/>
          <a:lstStyle/>
          <a:p>
            <a:pPr marL="109728" indent="0">
              <a:buNone/>
            </a:pPr>
            <a:endParaRPr lang="en-US" dirty="0"/>
          </a:p>
          <a:p>
            <a:r>
              <a:rPr lang="en-US" dirty="0" err="1"/>
              <a:t>Fungsi</a:t>
            </a:r>
            <a:r>
              <a:rPr lang="en-US" dirty="0"/>
              <a:t> &amp; </a:t>
            </a:r>
            <a:r>
              <a:rPr lang="en-US" dirty="0" err="1"/>
              <a:t>Peranan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</a:t>
            </a:r>
          </a:p>
          <a:p>
            <a:r>
              <a:rPr lang="en-US" dirty="0" err="1"/>
              <a:t>Kepemimpinan</a:t>
            </a:r>
            <a:r>
              <a:rPr lang="en-US" dirty="0"/>
              <a:t> &amp; </a:t>
            </a:r>
            <a:r>
              <a:rPr lang="en-US" dirty="0" err="1"/>
              <a:t>Etika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Manajemen</a:t>
            </a:r>
            <a:r>
              <a:rPr lang="en-US" dirty="0"/>
              <a:t> </a:t>
            </a:r>
          </a:p>
          <a:p>
            <a:r>
              <a:rPr lang="en-US" dirty="0" err="1"/>
              <a:t>Kepemimpinan</a:t>
            </a:r>
            <a:r>
              <a:rPr lang="en-US" dirty="0"/>
              <a:t> &amp;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</a:p>
          <a:p>
            <a:r>
              <a:rPr lang="en-US" dirty="0" err="1"/>
              <a:t>Kepemimpinan</a:t>
            </a:r>
            <a:r>
              <a:rPr lang="en-US" dirty="0"/>
              <a:t> &amp; </a:t>
            </a:r>
            <a:r>
              <a:rPr lang="en-US" dirty="0" err="1"/>
              <a:t>Politik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</a:t>
            </a:r>
          </a:p>
          <a:p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029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04800" y="685800"/>
            <a:ext cx="2362200" cy="5715000"/>
          </a:xfrm>
        </p:spPr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err="1"/>
              <a:t>Pertemuan</a:t>
            </a:r>
            <a:r>
              <a:rPr lang="en-US" dirty="0"/>
              <a:t> 7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err="1"/>
              <a:t>Pertemuan</a:t>
            </a:r>
            <a:r>
              <a:rPr lang="en-US" dirty="0"/>
              <a:t> 9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err="1"/>
              <a:t>Pertemuan</a:t>
            </a:r>
            <a:r>
              <a:rPr lang="en-US" dirty="0"/>
              <a:t> 10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5600" y="685800"/>
            <a:ext cx="5867399" cy="5791200"/>
          </a:xfrm>
        </p:spPr>
        <p:txBody>
          <a:bodyPr/>
          <a:lstStyle/>
          <a:p>
            <a:pPr marL="109728" indent="0">
              <a:buNone/>
            </a:pPr>
            <a:endParaRPr lang="en-US" dirty="0"/>
          </a:p>
          <a:p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</a:t>
            </a:r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Organisasi</a:t>
            </a:r>
            <a:r>
              <a:rPr lang="en-US" dirty="0"/>
              <a:t> &amp; </a:t>
            </a:r>
            <a:r>
              <a:rPr lang="en-US" dirty="0" err="1"/>
              <a:t>Kepemimpinan</a:t>
            </a:r>
            <a:r>
              <a:rPr lang="en-US" dirty="0"/>
              <a:t> </a:t>
            </a:r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957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04800" y="685800"/>
            <a:ext cx="2362200" cy="5715000"/>
          </a:xfrm>
        </p:spPr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err="1"/>
              <a:t>Pertemuan</a:t>
            </a:r>
            <a:r>
              <a:rPr lang="en-US" dirty="0"/>
              <a:t> 11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err="1"/>
              <a:t>Pertemuan</a:t>
            </a:r>
            <a:r>
              <a:rPr lang="en-US" dirty="0"/>
              <a:t> 12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err="1"/>
              <a:t>Pertemuan</a:t>
            </a:r>
            <a:r>
              <a:rPr lang="en-US" dirty="0"/>
              <a:t> 13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5600" y="685800"/>
            <a:ext cx="5867399" cy="5791200"/>
          </a:xfrm>
        </p:spPr>
        <p:txBody>
          <a:bodyPr/>
          <a:lstStyle/>
          <a:p>
            <a:pPr marL="109728" indent="0">
              <a:buNone/>
            </a:pPr>
            <a:endParaRPr lang="en-US" dirty="0"/>
          </a:p>
          <a:p>
            <a:r>
              <a:rPr lang="id-ID" dirty="0"/>
              <a:t>Kecocokan tipe kepemimpinan dengan struktur organisasi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0"/>
            <a:r>
              <a:rPr lang="id-ID" dirty="0"/>
              <a:t>Kepemimpinan dan Pengawasan </a:t>
            </a:r>
            <a:endParaRPr lang="en-US" dirty="0"/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lvl="0"/>
            <a:r>
              <a:rPr lang="id-ID" dirty="0"/>
              <a:t>Motivasi, Konflik dan Manajemen Kepemimpinan </a:t>
            </a:r>
            <a:endParaRPr lang="en-US" dirty="0"/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897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04800" y="685800"/>
            <a:ext cx="2362200" cy="5715000"/>
          </a:xfrm>
        </p:spPr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err="1"/>
              <a:t>Pertemuan</a:t>
            </a:r>
            <a:r>
              <a:rPr lang="en-US" dirty="0"/>
              <a:t> 14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err="1"/>
              <a:t>Pertemuan</a:t>
            </a:r>
            <a:r>
              <a:rPr lang="en-US" dirty="0"/>
              <a:t> 8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err="1"/>
              <a:t>Pertemuan</a:t>
            </a:r>
            <a:r>
              <a:rPr lang="en-US" dirty="0"/>
              <a:t> 16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err="1"/>
              <a:t>Tugas</a:t>
            </a:r>
            <a:r>
              <a:rPr lang="en-US" dirty="0"/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5600" y="685800"/>
            <a:ext cx="5867399" cy="5791200"/>
          </a:xfrm>
        </p:spPr>
        <p:txBody>
          <a:bodyPr/>
          <a:lstStyle/>
          <a:p>
            <a:pPr marL="109728" indent="0">
              <a:buNone/>
            </a:pPr>
            <a:endParaRPr lang="en-US" dirty="0"/>
          </a:p>
          <a:p>
            <a:r>
              <a:rPr lang="id-ID" dirty="0"/>
              <a:t>Penggunaan Metode </a:t>
            </a:r>
            <a:r>
              <a:rPr lang="id-ID" i="1" dirty="0"/>
              <a:t>Balance Scorecard</a:t>
            </a:r>
            <a:r>
              <a:rPr lang="id-ID" dirty="0"/>
              <a:t> dalam Kepemimpinan </a:t>
            </a: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lvl="0"/>
            <a:r>
              <a:rPr lang="en-US" dirty="0" err="1"/>
              <a:t>Ujian</a:t>
            </a:r>
            <a:r>
              <a:rPr lang="en-US" dirty="0"/>
              <a:t> Tengah Semester (UTS)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30 %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 err="1"/>
              <a:t>Ujian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Semester (UAS)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40%</a:t>
            </a:r>
          </a:p>
          <a:p>
            <a:pPr lvl="0"/>
            <a:endParaRPr lang="en-US" dirty="0"/>
          </a:p>
          <a:p>
            <a:pPr lvl="0"/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20%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3134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</TotalTime>
  <Words>198</Words>
  <Application>Microsoft Office PowerPoint</Application>
  <PresentationFormat>On-screen Show (4:3)</PresentationFormat>
  <Paragraphs>110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Adobe Garamond Pro Bold</vt:lpstr>
      <vt:lpstr>Calibri</vt:lpstr>
      <vt:lpstr>Lucida Sans Unicode</vt:lpstr>
      <vt:lpstr>Verdana</vt:lpstr>
      <vt:lpstr>Wingdings 2</vt:lpstr>
      <vt:lpstr>Wingdings 3</vt:lpstr>
      <vt:lpstr>Concourse</vt:lpstr>
      <vt:lpstr>PowerPoint Presentation</vt:lpstr>
      <vt:lpstr>Tujuan Pembelajaran </vt:lpstr>
      <vt:lpstr>Rencana Pembelajaran Semester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Pengambilan Keputusan</dc:title>
  <dc:creator>Aspire</dc:creator>
  <cp:lastModifiedBy>Asus Vivobook</cp:lastModifiedBy>
  <cp:revision>10</cp:revision>
  <cp:lastPrinted>2022-09-07T04:03:46Z</cp:lastPrinted>
  <dcterms:created xsi:type="dcterms:W3CDTF">2022-09-07T01:36:59Z</dcterms:created>
  <dcterms:modified xsi:type="dcterms:W3CDTF">2024-03-20T03:43:25Z</dcterms:modified>
</cp:coreProperties>
</file>