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9" r:id="rId1"/>
  </p:sldMasterIdLst>
  <p:sldIdLst>
    <p:sldId id="256" r:id="rId2"/>
    <p:sldId id="257" r:id="rId3"/>
    <p:sldId id="261" r:id="rId4"/>
    <p:sldId id="262" r:id="rId5"/>
    <p:sldId id="263" r:id="rId6"/>
    <p:sldId id="258" r:id="rId7"/>
    <p:sldId id="259" r:id="rId8"/>
    <p:sldId id="260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59" d="100"/>
          <a:sy n="59" d="100"/>
        </p:scale>
        <p:origin x="1500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S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13259" y="1300786"/>
            <a:ext cx="6517482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13259" y="3886201"/>
            <a:ext cx="6517482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2706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6" y="4289374"/>
            <a:ext cx="7773324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88558" y="698261"/>
            <a:ext cx="7366899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5108728"/>
            <a:ext cx="7773339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53071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609600"/>
            <a:ext cx="7773339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4204821"/>
            <a:ext cx="7773339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07258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4659" y="872588"/>
            <a:ext cx="6977064" cy="2729915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290484" y="3610032"/>
            <a:ext cx="6564224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4372797"/>
            <a:ext cx="7773339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737626" y="887859"/>
            <a:ext cx="546888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850130" y="3120015"/>
            <a:ext cx="553641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910135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2138722"/>
            <a:ext cx="7773339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4662335"/>
            <a:ext cx="7773339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268213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85331" y="609600"/>
            <a:ext cx="7773339" cy="160509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331" y="2367093"/>
            <a:ext cx="2474232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331" y="2943356"/>
            <a:ext cx="2474232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9292" y="2367093"/>
            <a:ext cx="246864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31012" y="2943356"/>
            <a:ext cx="2477513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79974" y="2367093"/>
            <a:ext cx="247869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79974" y="2943356"/>
            <a:ext cx="247869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503643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5331" y="610772"/>
            <a:ext cx="7773339" cy="160392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5331" y="4204820"/>
            <a:ext cx="2472307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5331" y="2367093"/>
            <a:ext cx="2472307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5331" y="4781082"/>
            <a:ext cx="2472307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2069" y="4204820"/>
            <a:ext cx="247637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331011" y="2367093"/>
            <a:ext cx="2477514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331011" y="4781081"/>
            <a:ext cx="2477514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79974" y="4204820"/>
            <a:ext cx="247551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979974" y="2367093"/>
            <a:ext cx="2478696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79880" y="4781079"/>
            <a:ext cx="2478790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705384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685331" y="2367094"/>
            <a:ext cx="7773339" cy="342410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32300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609602"/>
            <a:ext cx="1914995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685331" y="609602"/>
            <a:ext cx="5744043" cy="518159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966786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19836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685330" y="2367093"/>
            <a:ext cx="7772870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79888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828564"/>
            <a:ext cx="7763814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331" y="3657458"/>
            <a:ext cx="7763814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28293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85332" y="618518"/>
            <a:ext cx="7773338" cy="15961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685330" y="2367093"/>
            <a:ext cx="3829520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4629150" y="2367093"/>
            <a:ext cx="3829050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10007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85332" y="618518"/>
            <a:ext cx="7773338" cy="15961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9746" y="2371018"/>
            <a:ext cx="3655106" cy="679994"/>
          </a:xfrm>
        </p:spPr>
        <p:txBody>
          <a:bodyPr anchor="b">
            <a:noAutofit/>
          </a:bodyPr>
          <a:lstStyle>
            <a:lvl1pPr marL="0" indent="0">
              <a:lnSpc>
                <a:spcPct val="7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685331" y="3051013"/>
            <a:ext cx="3829520" cy="27401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97317" y="2371018"/>
            <a:ext cx="3661353" cy="679994"/>
          </a:xfrm>
        </p:spPr>
        <p:txBody>
          <a:bodyPr anchor="b">
            <a:noAutofit/>
          </a:bodyPr>
          <a:lstStyle>
            <a:lvl1pPr marL="0" indent="0">
              <a:lnSpc>
                <a:spcPct val="7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4629150" y="3051013"/>
            <a:ext cx="3829051" cy="27401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99421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82926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4631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609600"/>
            <a:ext cx="2951766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3808547" y="609601"/>
            <a:ext cx="4650122" cy="518159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2632852"/>
            <a:ext cx="2951767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35355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2" y="609600"/>
            <a:ext cx="4129618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004270" y="609601"/>
            <a:ext cx="3005851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6" y="2632853"/>
            <a:ext cx="4129604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70049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0">
            <a:alphaModFix amt="8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-1"/>
            <a:ext cx="9144002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332" y="618518"/>
            <a:ext cx="7773338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331" y="2367094"/>
            <a:ext cx="7773339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59053" y="5883276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331" y="5883276"/>
            <a:ext cx="50046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85509" y="5883276"/>
            <a:ext cx="57316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08476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  <p:sldLayoutId id="2147483682" r:id="rId3"/>
    <p:sldLayoutId id="2147483683" r:id="rId4"/>
    <p:sldLayoutId id="2147483684" r:id="rId5"/>
    <p:sldLayoutId id="2147483685" r:id="rId6"/>
    <p:sldLayoutId id="2147483686" r:id="rId7"/>
    <p:sldLayoutId id="2147483687" r:id="rId8"/>
    <p:sldLayoutId id="2147483688" r:id="rId9"/>
    <p:sldLayoutId id="2147483689" r:id="rId10"/>
    <p:sldLayoutId id="2147483690" r:id="rId11"/>
    <p:sldLayoutId id="2147483691" r:id="rId12"/>
    <p:sldLayoutId id="2147483692" r:id="rId13"/>
    <p:sldLayoutId id="2147483693" r:id="rId14"/>
    <p:sldLayoutId id="2147483694" r:id="rId15"/>
    <p:sldLayoutId id="2147483695" r:id="rId16"/>
    <p:sldLayoutId id="2147483696" r:id="rId17"/>
    <p:sldLayoutId id="2147483697" r:id="rId18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PENGENALAN STATISTIKA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dirty="0" err="1"/>
              <a:t>Pertemuan</a:t>
            </a:r>
            <a:r>
              <a:rPr dirty="0"/>
              <a:t> 1</a:t>
            </a:r>
          </a:p>
          <a:p>
            <a:pPr marL="0" indent="0" algn="ctr">
              <a:buNone/>
            </a:pPr>
            <a:r>
              <a:rPr dirty="0"/>
              <a:t>Mata Kuliah </a:t>
            </a:r>
            <a:r>
              <a:t>Statistik</a:t>
            </a:r>
            <a:r>
              <a:rPr lang="en-US"/>
              <a:t>a</a:t>
            </a:r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2" y="0"/>
            <a:ext cx="7773338" cy="1596177"/>
          </a:xfrm>
        </p:spPr>
        <p:txBody>
          <a:bodyPr/>
          <a:lstStyle/>
          <a:p>
            <a:r>
              <a:rPr dirty="0" err="1">
                <a:solidFill>
                  <a:srgbClr val="FF0000"/>
                </a:solidFill>
              </a:rPr>
              <a:t>Pengertian</a:t>
            </a:r>
            <a:r>
              <a:rPr dirty="0">
                <a:solidFill>
                  <a:srgbClr val="FF0000"/>
                </a:solidFill>
              </a:rPr>
              <a:t> </a:t>
            </a:r>
            <a:r>
              <a:rPr dirty="0" err="1">
                <a:solidFill>
                  <a:srgbClr val="FF0000"/>
                </a:solidFill>
              </a:rPr>
              <a:t>Statistika</a:t>
            </a:r>
            <a:endParaRPr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0371" y="1371600"/>
            <a:ext cx="8208299" cy="5170714"/>
          </a:xfrm>
        </p:spPr>
        <p:txBody>
          <a:bodyPr>
            <a:normAutofit/>
          </a:bodyPr>
          <a:lstStyle/>
          <a:p>
            <a:r>
              <a:rPr lang="en-ID" dirty="0" err="1"/>
              <a:t>Statistika</a:t>
            </a:r>
            <a:r>
              <a:rPr lang="en-ID" dirty="0"/>
              <a:t> </a:t>
            </a:r>
            <a:r>
              <a:rPr lang="en-ID" dirty="0" err="1"/>
              <a:t>merupakan</a:t>
            </a:r>
            <a:r>
              <a:rPr lang="en-ID" dirty="0"/>
              <a:t> </a:t>
            </a:r>
            <a:r>
              <a:rPr lang="en-ID" dirty="0" err="1"/>
              <a:t>ilmu</a:t>
            </a:r>
            <a:r>
              <a:rPr lang="en-ID" dirty="0"/>
              <a:t> yang </a:t>
            </a:r>
            <a:r>
              <a:rPr lang="en-ID" dirty="0" err="1"/>
              <a:t>mempelajari</a:t>
            </a:r>
            <a:r>
              <a:rPr lang="en-ID" dirty="0"/>
              <a:t> </a:t>
            </a:r>
            <a:r>
              <a:rPr lang="en-ID" dirty="0" err="1"/>
              <a:t>tentang</a:t>
            </a:r>
            <a:r>
              <a:rPr lang="en-ID" dirty="0"/>
              <a:t> </a:t>
            </a:r>
            <a:r>
              <a:rPr lang="en-ID" b="1" dirty="0" err="1"/>
              <a:t>cara</a:t>
            </a:r>
            <a:r>
              <a:rPr lang="en-ID" b="1" dirty="0"/>
              <a:t> </a:t>
            </a:r>
            <a:r>
              <a:rPr lang="en-ID" b="1" dirty="0" err="1"/>
              <a:t>mengumpulkan</a:t>
            </a:r>
            <a:r>
              <a:rPr lang="en-ID" b="1" dirty="0"/>
              <a:t>, </a:t>
            </a:r>
            <a:r>
              <a:rPr lang="en-ID" b="1" dirty="0" err="1"/>
              <a:t>mengolah</a:t>
            </a:r>
            <a:r>
              <a:rPr lang="en-ID" b="1" dirty="0"/>
              <a:t>, </a:t>
            </a:r>
            <a:r>
              <a:rPr lang="en-ID" b="1" dirty="0" err="1"/>
              <a:t>menganalisis</a:t>
            </a:r>
            <a:r>
              <a:rPr lang="en-ID" b="1" dirty="0"/>
              <a:t>, </a:t>
            </a:r>
            <a:r>
              <a:rPr lang="en-ID" b="1" dirty="0" err="1"/>
              <a:t>menyajikan</a:t>
            </a:r>
            <a:r>
              <a:rPr lang="en-ID" b="1" dirty="0"/>
              <a:t>, dan </a:t>
            </a:r>
            <a:r>
              <a:rPr lang="en-ID" b="1" dirty="0" err="1"/>
              <a:t>menginterpretasikan</a:t>
            </a:r>
            <a:r>
              <a:rPr lang="en-ID" b="1" dirty="0"/>
              <a:t> data</a:t>
            </a:r>
            <a:r>
              <a:rPr lang="en-ID" dirty="0"/>
              <a:t> </a:t>
            </a:r>
            <a:r>
              <a:rPr lang="en-ID" dirty="0" err="1"/>
              <a:t>sehingga</a:t>
            </a:r>
            <a:r>
              <a:rPr lang="en-ID" dirty="0"/>
              <a:t> </a:t>
            </a:r>
            <a:r>
              <a:rPr lang="en-ID" dirty="0" err="1"/>
              <a:t>dapat</a:t>
            </a:r>
            <a:r>
              <a:rPr lang="en-ID" dirty="0"/>
              <a:t> </a:t>
            </a:r>
            <a:r>
              <a:rPr lang="en-ID" dirty="0" err="1"/>
              <a:t>digunakan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b="1" dirty="0" err="1"/>
              <a:t>pengambilan</a:t>
            </a:r>
            <a:r>
              <a:rPr lang="en-ID" b="1" dirty="0"/>
              <a:t> </a:t>
            </a:r>
            <a:r>
              <a:rPr lang="en-ID" b="1" dirty="0" err="1"/>
              <a:t>keputusan</a:t>
            </a:r>
            <a:r>
              <a:rPr lang="en-ID" b="1" dirty="0"/>
              <a:t> yang </a:t>
            </a:r>
            <a:r>
              <a:rPr lang="en-ID" b="1" dirty="0" err="1"/>
              <a:t>tepat</a:t>
            </a:r>
            <a:r>
              <a:rPr lang="en-ID" dirty="0"/>
              <a:t>.</a:t>
            </a:r>
          </a:p>
          <a:p>
            <a:r>
              <a:rPr lang="en-ID" dirty="0" err="1"/>
              <a:t>Statistika</a:t>
            </a:r>
            <a:r>
              <a:rPr lang="en-ID" dirty="0"/>
              <a:t> </a:t>
            </a:r>
            <a:r>
              <a:rPr lang="en-ID" dirty="0" err="1"/>
              <a:t>membantu</a:t>
            </a:r>
            <a:r>
              <a:rPr lang="en-ID" dirty="0"/>
              <a:t> </a:t>
            </a:r>
            <a:r>
              <a:rPr lang="en-ID" dirty="0" err="1"/>
              <a:t>kita</a:t>
            </a:r>
            <a:r>
              <a:rPr lang="en-ID" dirty="0"/>
              <a:t> </a:t>
            </a:r>
            <a:r>
              <a:rPr lang="en-ID" dirty="0" err="1"/>
              <a:t>memahami</a:t>
            </a:r>
            <a:r>
              <a:rPr lang="en-ID" dirty="0"/>
              <a:t> data agar </a:t>
            </a:r>
            <a:r>
              <a:rPr lang="en-ID" dirty="0" err="1"/>
              <a:t>menjadi</a:t>
            </a:r>
            <a:r>
              <a:rPr lang="en-ID" dirty="0"/>
              <a:t> </a:t>
            </a:r>
            <a:r>
              <a:rPr lang="en-ID" dirty="0" err="1"/>
              <a:t>informasi</a:t>
            </a:r>
            <a:r>
              <a:rPr lang="en-ID" dirty="0"/>
              <a:t> yang </a:t>
            </a:r>
            <a:r>
              <a:rPr lang="en-ID" dirty="0" err="1"/>
              <a:t>bermakna</a:t>
            </a:r>
            <a:r>
              <a:rPr lang="en-ID" dirty="0"/>
              <a:t>.</a:t>
            </a:r>
          </a:p>
          <a:p>
            <a:pPr marL="0" indent="0">
              <a:buNone/>
            </a:pPr>
            <a:endParaRPr lang="en-ID" dirty="0"/>
          </a:p>
          <a:p>
            <a:pPr marL="0" indent="0">
              <a:buNone/>
            </a:pPr>
            <a:r>
              <a:rPr lang="en-ID" b="1" dirty="0" err="1">
                <a:solidFill>
                  <a:srgbClr val="FF0000"/>
                </a:solidFill>
              </a:rPr>
              <a:t>Contoh</a:t>
            </a:r>
            <a:r>
              <a:rPr lang="en-ID" b="1" dirty="0">
                <a:solidFill>
                  <a:srgbClr val="FF0000"/>
                </a:solidFill>
              </a:rPr>
              <a:t>:</a:t>
            </a:r>
          </a:p>
          <a:p>
            <a:r>
              <a:rPr lang="en-ID" dirty="0" err="1"/>
              <a:t>Menghitung</a:t>
            </a:r>
            <a:r>
              <a:rPr lang="en-ID" dirty="0"/>
              <a:t> rata-rata </a:t>
            </a:r>
            <a:r>
              <a:rPr lang="en-ID" dirty="0" err="1"/>
              <a:t>nilai</a:t>
            </a:r>
            <a:r>
              <a:rPr lang="en-ID" dirty="0"/>
              <a:t> </a:t>
            </a:r>
            <a:r>
              <a:rPr lang="en-ID" dirty="0" err="1"/>
              <a:t>kelas</a:t>
            </a:r>
            <a:r>
              <a:rPr lang="en-ID" dirty="0"/>
              <a:t> </a:t>
            </a:r>
          </a:p>
          <a:p>
            <a:r>
              <a:rPr lang="en-ID" dirty="0" err="1"/>
              <a:t>Mengetahui</a:t>
            </a:r>
            <a:r>
              <a:rPr lang="en-ID" dirty="0"/>
              <a:t> </a:t>
            </a:r>
            <a:r>
              <a:rPr lang="en-ID" dirty="0" err="1"/>
              <a:t>jumlah</a:t>
            </a:r>
            <a:r>
              <a:rPr lang="en-ID" dirty="0"/>
              <a:t> </a:t>
            </a:r>
            <a:r>
              <a:rPr lang="en-ID" dirty="0" err="1"/>
              <a:t>penjualan</a:t>
            </a:r>
            <a:r>
              <a:rPr lang="en-ID" dirty="0"/>
              <a:t> per </a:t>
            </a:r>
            <a:r>
              <a:rPr lang="en-ID" dirty="0" err="1"/>
              <a:t>bulan</a:t>
            </a:r>
            <a:r>
              <a:rPr lang="en-ID" dirty="0"/>
              <a:t> </a:t>
            </a:r>
          </a:p>
          <a:p>
            <a:r>
              <a:rPr lang="en-ID" dirty="0" err="1"/>
              <a:t>Menganalisis</a:t>
            </a:r>
            <a:r>
              <a:rPr lang="en-ID" dirty="0"/>
              <a:t> </a:t>
            </a:r>
            <a:r>
              <a:rPr lang="en-ID" dirty="0" err="1"/>
              <a:t>hasil</a:t>
            </a:r>
            <a:r>
              <a:rPr lang="en-ID" dirty="0"/>
              <a:t> </a:t>
            </a:r>
            <a:r>
              <a:rPr lang="en-ID" dirty="0" err="1"/>
              <a:t>survei</a:t>
            </a:r>
            <a:endParaRPr lang="en-ID" dirty="0"/>
          </a:p>
          <a:p>
            <a:endParaRPr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9CA477-0667-B6E7-0293-0797C08ED8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9486" y="522514"/>
            <a:ext cx="8675913" cy="6063343"/>
          </a:xfrm>
        </p:spPr>
        <p:txBody>
          <a:bodyPr/>
          <a:lstStyle/>
          <a:p>
            <a:pPr marL="0" indent="0">
              <a:buNone/>
            </a:pPr>
            <a:r>
              <a:rPr lang="en-ID" sz="2300" b="1" dirty="0">
                <a:solidFill>
                  <a:srgbClr val="C00000"/>
                </a:solidFill>
              </a:rPr>
              <a:t>Dua </a:t>
            </a:r>
            <a:r>
              <a:rPr lang="en-ID" sz="2300" b="1" dirty="0" err="1">
                <a:solidFill>
                  <a:srgbClr val="C00000"/>
                </a:solidFill>
              </a:rPr>
              <a:t>Pengertian</a:t>
            </a:r>
            <a:r>
              <a:rPr lang="en-ID" sz="2300" b="1" dirty="0">
                <a:solidFill>
                  <a:srgbClr val="C00000"/>
                </a:solidFill>
              </a:rPr>
              <a:t> </a:t>
            </a:r>
            <a:r>
              <a:rPr lang="en-ID" sz="2300" b="1" dirty="0" err="1">
                <a:solidFill>
                  <a:srgbClr val="C00000"/>
                </a:solidFill>
              </a:rPr>
              <a:t>Statistika</a:t>
            </a:r>
            <a:endParaRPr lang="en-ID" sz="2300" b="1" dirty="0">
              <a:solidFill>
                <a:srgbClr val="C00000"/>
              </a:solidFill>
            </a:endParaRPr>
          </a:p>
          <a:p>
            <a:r>
              <a:rPr lang="en-ID" b="1" dirty="0" err="1"/>
              <a:t>Statistika</a:t>
            </a:r>
            <a:r>
              <a:rPr lang="en-ID" b="1" dirty="0"/>
              <a:t> </a:t>
            </a:r>
            <a:r>
              <a:rPr lang="en-ID" b="1" dirty="0" err="1"/>
              <a:t>sebagai</a:t>
            </a:r>
            <a:r>
              <a:rPr lang="en-ID" b="1" dirty="0"/>
              <a:t> </a:t>
            </a:r>
            <a:r>
              <a:rPr lang="en-ID" b="1" dirty="0" err="1"/>
              <a:t>Ilmu</a:t>
            </a:r>
            <a:br>
              <a:rPr lang="en-ID" dirty="0"/>
            </a:br>
            <a:r>
              <a:rPr lang="en-ID" dirty="0" err="1"/>
              <a:t>Ilmu</a:t>
            </a:r>
            <a:r>
              <a:rPr lang="en-ID" dirty="0"/>
              <a:t> yang </a:t>
            </a:r>
            <a:r>
              <a:rPr lang="en-ID" dirty="0" err="1"/>
              <a:t>mempelajari</a:t>
            </a:r>
            <a:r>
              <a:rPr lang="en-ID" dirty="0"/>
              <a:t> </a:t>
            </a:r>
            <a:r>
              <a:rPr lang="en-ID" dirty="0" err="1"/>
              <a:t>metode</a:t>
            </a:r>
            <a:r>
              <a:rPr lang="en-ID" dirty="0"/>
              <a:t> </a:t>
            </a:r>
            <a:r>
              <a:rPr lang="en-ID" dirty="0" err="1"/>
              <a:t>pengolahan</a:t>
            </a:r>
            <a:r>
              <a:rPr lang="en-ID" dirty="0"/>
              <a:t> dan </a:t>
            </a:r>
            <a:r>
              <a:rPr lang="en-ID" dirty="0" err="1"/>
              <a:t>analisis</a:t>
            </a:r>
            <a:r>
              <a:rPr lang="en-ID" dirty="0"/>
              <a:t> data </a:t>
            </a:r>
          </a:p>
          <a:p>
            <a:r>
              <a:rPr lang="en-ID" b="1" dirty="0" err="1"/>
              <a:t>Statistika</a:t>
            </a:r>
            <a:r>
              <a:rPr lang="en-ID" b="1" dirty="0"/>
              <a:t> </a:t>
            </a:r>
            <a:r>
              <a:rPr lang="en-ID" b="1" dirty="0" err="1"/>
              <a:t>sebagai</a:t>
            </a:r>
            <a:r>
              <a:rPr lang="en-ID" b="1" dirty="0"/>
              <a:t> Data</a:t>
            </a:r>
            <a:br>
              <a:rPr lang="en-ID" dirty="0"/>
            </a:br>
            <a:r>
              <a:rPr lang="en-ID" dirty="0"/>
              <a:t>Kumpulan </a:t>
            </a:r>
            <a:r>
              <a:rPr lang="en-ID" dirty="0" err="1"/>
              <a:t>angka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informasi</a:t>
            </a:r>
            <a:r>
              <a:rPr lang="en-ID" dirty="0"/>
              <a:t>, </a:t>
            </a:r>
            <a:r>
              <a:rPr lang="en-ID" dirty="0" err="1"/>
              <a:t>misalnya</a:t>
            </a:r>
            <a:r>
              <a:rPr lang="en-ID" dirty="0"/>
              <a:t>: </a:t>
            </a:r>
          </a:p>
          <a:p>
            <a:pPr lvl="1"/>
            <a:r>
              <a:rPr lang="en-ID" dirty="0"/>
              <a:t>Data </a:t>
            </a:r>
            <a:r>
              <a:rPr lang="en-ID" dirty="0" err="1"/>
              <a:t>jumlah</a:t>
            </a:r>
            <a:r>
              <a:rPr lang="en-ID" dirty="0"/>
              <a:t> </a:t>
            </a:r>
            <a:r>
              <a:rPr lang="en-ID" dirty="0" err="1"/>
              <a:t>penduduk</a:t>
            </a:r>
            <a:r>
              <a:rPr lang="en-ID" dirty="0"/>
              <a:t> </a:t>
            </a:r>
          </a:p>
          <a:p>
            <a:pPr lvl="1"/>
            <a:r>
              <a:rPr lang="en-ID" dirty="0"/>
              <a:t>Data </a:t>
            </a:r>
            <a:r>
              <a:rPr lang="en-ID" dirty="0" err="1"/>
              <a:t>nilai</a:t>
            </a:r>
            <a:r>
              <a:rPr lang="en-ID" dirty="0"/>
              <a:t> </a:t>
            </a:r>
            <a:r>
              <a:rPr lang="en-ID" dirty="0" err="1"/>
              <a:t>mahasiswa</a:t>
            </a:r>
            <a:endParaRPr lang="en-ID" dirty="0"/>
          </a:p>
          <a:p>
            <a:pPr marL="457200" lvl="1" indent="0">
              <a:buNone/>
            </a:pPr>
            <a:endParaRPr lang="en-ID" dirty="0"/>
          </a:p>
          <a:p>
            <a:pPr marL="0" indent="0">
              <a:buNone/>
            </a:pPr>
            <a:r>
              <a:rPr lang="en-ID" sz="2300" b="1" dirty="0">
                <a:solidFill>
                  <a:srgbClr val="C00000"/>
                </a:solidFill>
              </a:rPr>
              <a:t>Apa </a:t>
            </a:r>
            <a:r>
              <a:rPr lang="en-ID" sz="2300" b="1" dirty="0" err="1">
                <a:solidFill>
                  <a:srgbClr val="C00000"/>
                </a:solidFill>
              </a:rPr>
              <a:t>itu</a:t>
            </a:r>
            <a:r>
              <a:rPr lang="en-ID" sz="2300" b="1" dirty="0">
                <a:solidFill>
                  <a:srgbClr val="C00000"/>
                </a:solidFill>
              </a:rPr>
              <a:t> </a:t>
            </a:r>
            <a:r>
              <a:rPr lang="en-ID" sz="2300" b="1" dirty="0" err="1">
                <a:solidFill>
                  <a:srgbClr val="C00000"/>
                </a:solidFill>
              </a:rPr>
              <a:t>Statistik</a:t>
            </a:r>
            <a:r>
              <a:rPr lang="en-ID" sz="2300" b="1" dirty="0">
                <a:solidFill>
                  <a:srgbClr val="C00000"/>
                </a:solidFill>
              </a:rPr>
              <a:t>?</a:t>
            </a:r>
          </a:p>
          <a:p>
            <a:r>
              <a:rPr lang="en-ID" b="1" dirty="0" err="1"/>
              <a:t>Statistik</a:t>
            </a:r>
            <a:r>
              <a:rPr lang="en-ID" dirty="0"/>
              <a:t> = data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angka</a:t>
            </a:r>
            <a:r>
              <a:rPr lang="en-ID" dirty="0"/>
              <a:t> (</a:t>
            </a:r>
            <a:r>
              <a:rPr lang="en-ID" dirty="0" err="1"/>
              <a:t>contoh</a:t>
            </a:r>
            <a:r>
              <a:rPr lang="en-ID" dirty="0"/>
              <a:t>: </a:t>
            </a:r>
            <a:r>
              <a:rPr lang="en-ID" dirty="0" err="1"/>
              <a:t>nilai</a:t>
            </a:r>
            <a:r>
              <a:rPr lang="en-ID" dirty="0"/>
              <a:t> </a:t>
            </a:r>
            <a:r>
              <a:rPr lang="en-ID" dirty="0" err="1"/>
              <a:t>ujian</a:t>
            </a:r>
            <a:r>
              <a:rPr lang="en-ID" dirty="0"/>
              <a:t>, </a:t>
            </a:r>
            <a:r>
              <a:rPr lang="en-ID" dirty="0" err="1"/>
              <a:t>jumlah</a:t>
            </a:r>
            <a:r>
              <a:rPr lang="en-ID" dirty="0"/>
              <a:t> </a:t>
            </a:r>
            <a:r>
              <a:rPr lang="en-ID" dirty="0" err="1"/>
              <a:t>penduduk</a:t>
            </a:r>
            <a:r>
              <a:rPr lang="en-ID" dirty="0"/>
              <a:t>) </a:t>
            </a:r>
          </a:p>
          <a:p>
            <a:r>
              <a:rPr lang="en-ID" b="1" dirty="0" err="1"/>
              <a:t>Statistika</a:t>
            </a:r>
            <a:r>
              <a:rPr lang="en-ID" dirty="0"/>
              <a:t> = </a:t>
            </a:r>
            <a:r>
              <a:rPr lang="en-ID" dirty="0" err="1"/>
              <a:t>ilmunya</a:t>
            </a:r>
            <a:endParaRPr lang="en-ID" dirty="0"/>
          </a:p>
          <a:p>
            <a:pPr marL="0" indent="0">
              <a:buNone/>
            </a:pP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929803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B63426-7ACE-F7E2-1248-8067F0D894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9857" y="511629"/>
            <a:ext cx="8371114" cy="6226627"/>
          </a:xfrm>
        </p:spPr>
        <p:txBody>
          <a:bodyPr/>
          <a:lstStyle/>
          <a:p>
            <a:pPr marL="0" indent="0">
              <a:buNone/>
            </a:pPr>
            <a:r>
              <a:rPr lang="en-ID" b="1" dirty="0" err="1">
                <a:solidFill>
                  <a:srgbClr val="C00000"/>
                </a:solidFill>
              </a:rPr>
              <a:t>Mengapa</a:t>
            </a:r>
            <a:r>
              <a:rPr lang="en-ID" b="1" dirty="0">
                <a:solidFill>
                  <a:srgbClr val="C00000"/>
                </a:solidFill>
              </a:rPr>
              <a:t> </a:t>
            </a:r>
            <a:r>
              <a:rPr lang="en-ID" b="1" dirty="0" err="1">
                <a:solidFill>
                  <a:srgbClr val="C00000"/>
                </a:solidFill>
              </a:rPr>
              <a:t>Statistika</a:t>
            </a:r>
            <a:r>
              <a:rPr lang="en-ID" b="1" dirty="0">
                <a:solidFill>
                  <a:srgbClr val="C00000"/>
                </a:solidFill>
              </a:rPr>
              <a:t> </a:t>
            </a:r>
            <a:r>
              <a:rPr lang="en-ID" b="1" dirty="0" err="1">
                <a:solidFill>
                  <a:srgbClr val="C00000"/>
                </a:solidFill>
              </a:rPr>
              <a:t>Penting</a:t>
            </a:r>
            <a:r>
              <a:rPr lang="en-ID" b="1" dirty="0">
                <a:solidFill>
                  <a:srgbClr val="C00000"/>
                </a:solidFill>
              </a:rPr>
              <a:t>?</a:t>
            </a:r>
          </a:p>
          <a:p>
            <a:r>
              <a:rPr lang="en-ID" dirty="0" err="1"/>
              <a:t>Statistika</a:t>
            </a:r>
            <a:r>
              <a:rPr lang="en-ID" dirty="0"/>
              <a:t> </a:t>
            </a:r>
            <a:r>
              <a:rPr lang="en-ID" dirty="0" err="1"/>
              <a:t>digunakan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berbagai</a:t>
            </a:r>
            <a:r>
              <a:rPr lang="en-ID" dirty="0"/>
              <a:t> </a:t>
            </a:r>
            <a:r>
              <a:rPr lang="en-ID" dirty="0" err="1"/>
              <a:t>bidang</a:t>
            </a:r>
            <a:r>
              <a:rPr lang="en-ID" dirty="0"/>
              <a:t>:</a:t>
            </a:r>
          </a:p>
          <a:p>
            <a:r>
              <a:rPr lang="en-ID" dirty="0"/>
              <a:t>📈 Ekonomi &amp; </a:t>
            </a:r>
            <a:r>
              <a:rPr lang="en-ID" dirty="0" err="1"/>
              <a:t>Bisnis</a:t>
            </a:r>
            <a:r>
              <a:rPr lang="en-ID" dirty="0"/>
              <a:t> → </a:t>
            </a:r>
            <a:r>
              <a:rPr lang="en-ID" dirty="0" err="1"/>
              <a:t>analisis</a:t>
            </a:r>
            <a:r>
              <a:rPr lang="en-ID" dirty="0"/>
              <a:t> </a:t>
            </a:r>
            <a:r>
              <a:rPr lang="en-ID" dirty="0" err="1"/>
              <a:t>keuntungan</a:t>
            </a:r>
            <a:r>
              <a:rPr lang="en-ID" dirty="0"/>
              <a:t> </a:t>
            </a:r>
          </a:p>
          <a:p>
            <a:r>
              <a:rPr lang="en-ID" dirty="0"/>
              <a:t>🎓 Pendidikan → </a:t>
            </a:r>
            <a:r>
              <a:rPr lang="en-ID" dirty="0" err="1"/>
              <a:t>nilai</a:t>
            </a:r>
            <a:r>
              <a:rPr lang="en-ID" dirty="0"/>
              <a:t> rata-rata </a:t>
            </a:r>
            <a:r>
              <a:rPr lang="en-ID" dirty="0" err="1"/>
              <a:t>siswa</a:t>
            </a:r>
            <a:r>
              <a:rPr lang="en-ID" dirty="0"/>
              <a:t> </a:t>
            </a:r>
          </a:p>
          <a:p>
            <a:r>
              <a:rPr lang="en-ID" dirty="0"/>
              <a:t>🏥 Kesehatan → data </a:t>
            </a:r>
            <a:r>
              <a:rPr lang="en-ID" dirty="0" err="1"/>
              <a:t>pasien</a:t>
            </a:r>
            <a:r>
              <a:rPr lang="en-ID" dirty="0"/>
              <a:t> </a:t>
            </a:r>
          </a:p>
          <a:p>
            <a:r>
              <a:rPr lang="en-ID" dirty="0"/>
              <a:t>📊 Sosial → </a:t>
            </a:r>
            <a:r>
              <a:rPr lang="en-ID" dirty="0" err="1"/>
              <a:t>hasil</a:t>
            </a:r>
            <a:r>
              <a:rPr lang="en-ID" dirty="0"/>
              <a:t> </a:t>
            </a:r>
            <a:r>
              <a:rPr lang="en-ID" dirty="0" err="1"/>
              <a:t>survei</a:t>
            </a:r>
            <a:endParaRPr lang="en-ID" dirty="0"/>
          </a:p>
          <a:p>
            <a:pPr marL="0" indent="0">
              <a:buNone/>
            </a:pPr>
            <a:endParaRPr lang="en-ID" dirty="0"/>
          </a:p>
          <a:p>
            <a:pPr marL="0" indent="0">
              <a:buNone/>
            </a:pPr>
            <a:r>
              <a:rPr lang="en-ID" b="1" dirty="0">
                <a:solidFill>
                  <a:srgbClr val="C00000"/>
                </a:solidFill>
              </a:rPr>
              <a:t>Jenis-Jenis </a:t>
            </a:r>
            <a:r>
              <a:rPr lang="en-ID" b="1" dirty="0" err="1">
                <a:solidFill>
                  <a:srgbClr val="C00000"/>
                </a:solidFill>
              </a:rPr>
              <a:t>Statistika</a:t>
            </a:r>
            <a:endParaRPr lang="en-ID" b="1" dirty="0">
              <a:solidFill>
                <a:srgbClr val="C00000"/>
              </a:solidFill>
            </a:endParaRPr>
          </a:p>
          <a:p>
            <a:r>
              <a:rPr lang="en-ID" b="1" dirty="0" err="1"/>
              <a:t>Statistika</a:t>
            </a:r>
            <a:r>
              <a:rPr lang="en-ID" b="1" dirty="0"/>
              <a:t> </a:t>
            </a:r>
            <a:r>
              <a:rPr lang="en-ID" b="1" dirty="0" err="1"/>
              <a:t>Deskriptif</a:t>
            </a:r>
            <a:br>
              <a:rPr lang="en-ID" dirty="0"/>
            </a:br>
            <a:r>
              <a:rPr lang="en-ID" dirty="0"/>
              <a:t>→ </a:t>
            </a:r>
            <a:r>
              <a:rPr lang="en-ID" dirty="0" err="1"/>
              <a:t>Menyajikan</a:t>
            </a:r>
            <a:r>
              <a:rPr lang="en-ID" dirty="0"/>
              <a:t> dan </a:t>
            </a:r>
            <a:r>
              <a:rPr lang="en-ID" dirty="0" err="1"/>
              <a:t>menggambarkan</a:t>
            </a:r>
            <a:r>
              <a:rPr lang="en-ID" dirty="0"/>
              <a:t> data</a:t>
            </a:r>
            <a:br>
              <a:rPr lang="en-ID" dirty="0"/>
            </a:br>
            <a:r>
              <a:rPr lang="en-ID" dirty="0"/>
              <a:t>(</a:t>
            </a:r>
            <a:r>
              <a:rPr lang="en-ID" dirty="0" err="1"/>
              <a:t>contoh</a:t>
            </a:r>
            <a:r>
              <a:rPr lang="en-ID" dirty="0"/>
              <a:t>: </a:t>
            </a:r>
            <a:r>
              <a:rPr lang="en-ID" dirty="0" err="1"/>
              <a:t>tabel</a:t>
            </a:r>
            <a:r>
              <a:rPr lang="en-ID" dirty="0"/>
              <a:t>, </a:t>
            </a:r>
            <a:r>
              <a:rPr lang="en-ID" dirty="0" err="1"/>
              <a:t>grafik</a:t>
            </a:r>
            <a:r>
              <a:rPr lang="en-ID" dirty="0"/>
              <a:t>, rata-rata) </a:t>
            </a:r>
          </a:p>
          <a:p>
            <a:r>
              <a:rPr lang="en-ID" b="1" dirty="0" err="1"/>
              <a:t>Statistika</a:t>
            </a:r>
            <a:r>
              <a:rPr lang="en-ID" b="1" dirty="0"/>
              <a:t> </a:t>
            </a:r>
            <a:r>
              <a:rPr lang="en-ID" b="1" dirty="0" err="1"/>
              <a:t>Inferensial</a:t>
            </a:r>
            <a:br>
              <a:rPr lang="en-ID" dirty="0"/>
            </a:br>
            <a:r>
              <a:rPr lang="en-ID" dirty="0"/>
              <a:t>→ </a:t>
            </a:r>
            <a:r>
              <a:rPr lang="en-ID" dirty="0" err="1"/>
              <a:t>Menarik</a:t>
            </a:r>
            <a:r>
              <a:rPr lang="en-ID" dirty="0"/>
              <a:t> </a:t>
            </a:r>
            <a:r>
              <a:rPr lang="en-ID" dirty="0" err="1"/>
              <a:t>kesimpulan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</a:t>
            </a:r>
            <a:r>
              <a:rPr lang="en-ID" dirty="0" err="1"/>
              <a:t>sampel</a:t>
            </a:r>
            <a:r>
              <a:rPr lang="en-ID" dirty="0"/>
              <a:t> </a:t>
            </a:r>
            <a:r>
              <a:rPr lang="en-ID" dirty="0" err="1"/>
              <a:t>ke</a:t>
            </a:r>
            <a:r>
              <a:rPr lang="en-ID" dirty="0"/>
              <a:t> </a:t>
            </a:r>
            <a:r>
              <a:rPr lang="en-ID" dirty="0" err="1"/>
              <a:t>populasi</a:t>
            </a:r>
            <a:endParaRPr lang="en-ID" dirty="0"/>
          </a:p>
          <a:p>
            <a:pPr marL="0" indent="0">
              <a:buNone/>
            </a:pP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9497636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736A929-5C1A-AA7F-CC42-7E4DBD6D8A83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30629" y="0"/>
                <a:ext cx="8773885" cy="6694714"/>
              </a:xfrm>
            </p:spPr>
            <p:txBody>
              <a:bodyPr>
                <a:normAutofit fontScale="77500" lnSpcReduction="20000"/>
              </a:bodyPr>
              <a:lstStyle/>
              <a:p>
                <a:pPr marL="0" indent="0">
                  <a:buNone/>
                </a:pPr>
                <a:r>
                  <a:rPr lang="en-ID" sz="2300" b="1" dirty="0" err="1">
                    <a:solidFill>
                      <a:srgbClr val="C00000"/>
                    </a:solidFill>
                  </a:rPr>
                  <a:t>Konsep</a:t>
                </a:r>
                <a:r>
                  <a:rPr lang="en-ID" sz="2300" b="1" dirty="0">
                    <a:solidFill>
                      <a:srgbClr val="C00000"/>
                    </a:solidFill>
                  </a:rPr>
                  <a:t> Dasar </a:t>
                </a:r>
                <a:r>
                  <a:rPr lang="en-ID" sz="2300" b="1" dirty="0" err="1">
                    <a:solidFill>
                      <a:srgbClr val="C00000"/>
                    </a:solidFill>
                  </a:rPr>
                  <a:t>dalam</a:t>
                </a:r>
                <a:r>
                  <a:rPr lang="en-ID" sz="2300" b="1" dirty="0">
                    <a:solidFill>
                      <a:srgbClr val="C00000"/>
                    </a:solidFill>
                  </a:rPr>
                  <a:t> </a:t>
                </a:r>
                <a:r>
                  <a:rPr lang="en-ID" sz="2300" b="1" dirty="0" err="1">
                    <a:solidFill>
                      <a:srgbClr val="C00000"/>
                    </a:solidFill>
                  </a:rPr>
                  <a:t>Statistika</a:t>
                </a:r>
                <a:endParaRPr lang="en-ID" sz="2300" b="1" dirty="0">
                  <a:solidFill>
                    <a:srgbClr val="C00000"/>
                  </a:solidFill>
                </a:endParaRPr>
              </a:p>
              <a:p>
                <a:pPr marL="0" indent="0">
                  <a:buNone/>
                </a:pPr>
                <a:r>
                  <a:rPr lang="en-ID" sz="2300" dirty="0" err="1"/>
                  <a:t>Beberapa</a:t>
                </a:r>
                <a:r>
                  <a:rPr lang="en-ID" sz="2300" dirty="0"/>
                  <a:t> </a:t>
                </a:r>
                <a:r>
                  <a:rPr lang="en-ID" sz="2300" dirty="0" err="1"/>
                  <a:t>istilah</a:t>
                </a:r>
                <a:r>
                  <a:rPr lang="en-ID" sz="2300" dirty="0"/>
                  <a:t> </a:t>
                </a:r>
                <a:r>
                  <a:rPr lang="en-ID" sz="2300" dirty="0" err="1"/>
                  <a:t>penting</a:t>
                </a:r>
                <a:r>
                  <a:rPr lang="en-ID" sz="2300" dirty="0"/>
                  <a:t>:</a:t>
                </a:r>
              </a:p>
              <a:p>
                <a:r>
                  <a:rPr lang="en-ID" sz="2300" b="1" dirty="0" err="1"/>
                  <a:t>Populasi</a:t>
                </a:r>
                <a:r>
                  <a:rPr lang="en-ID" sz="2300" dirty="0"/>
                  <a:t> = </a:t>
                </a:r>
                <a:r>
                  <a:rPr lang="en-ID" sz="2300" dirty="0" err="1"/>
                  <a:t>seluruh</a:t>
                </a:r>
                <a:r>
                  <a:rPr lang="en-ID" sz="2300" dirty="0"/>
                  <a:t> </a:t>
                </a:r>
                <a:r>
                  <a:rPr lang="en-ID" sz="2300" dirty="0" err="1"/>
                  <a:t>objek</a:t>
                </a:r>
                <a:r>
                  <a:rPr lang="en-ID" sz="2300" dirty="0"/>
                  <a:t> yang </a:t>
                </a:r>
                <a:r>
                  <a:rPr lang="en-ID" sz="2300" dirty="0" err="1"/>
                  <a:t>diteliti</a:t>
                </a:r>
                <a:r>
                  <a:rPr lang="en-ID" sz="2300" dirty="0"/>
                  <a:t> </a:t>
                </a:r>
              </a:p>
              <a:p>
                <a:r>
                  <a:rPr lang="en-ID" sz="2300" b="1" dirty="0"/>
                  <a:t>Sampel</a:t>
                </a:r>
                <a:r>
                  <a:rPr lang="en-ID" sz="2300" dirty="0"/>
                  <a:t> = </a:t>
                </a:r>
                <a:r>
                  <a:rPr lang="en-ID" sz="2300" dirty="0" err="1"/>
                  <a:t>sebagian</a:t>
                </a:r>
                <a:r>
                  <a:rPr lang="en-ID" sz="2300" dirty="0"/>
                  <a:t> </a:t>
                </a:r>
                <a:r>
                  <a:rPr lang="en-ID" sz="2300" dirty="0" err="1"/>
                  <a:t>dari</a:t>
                </a:r>
                <a:r>
                  <a:rPr lang="en-ID" sz="2300" dirty="0"/>
                  <a:t> </a:t>
                </a:r>
                <a:r>
                  <a:rPr lang="en-ID" sz="2300" dirty="0" err="1"/>
                  <a:t>populasi</a:t>
                </a:r>
                <a:r>
                  <a:rPr lang="en-ID" sz="2300" dirty="0"/>
                  <a:t> </a:t>
                </a:r>
              </a:p>
              <a:p>
                <a:r>
                  <a:rPr lang="en-ID" sz="2300" b="1" dirty="0"/>
                  <a:t>Data</a:t>
                </a:r>
                <a:r>
                  <a:rPr lang="en-ID" sz="2300" dirty="0"/>
                  <a:t> = </a:t>
                </a:r>
                <a:r>
                  <a:rPr lang="en-ID" sz="2300" dirty="0" err="1"/>
                  <a:t>informasi</a:t>
                </a:r>
                <a:r>
                  <a:rPr lang="en-ID" sz="2300" dirty="0"/>
                  <a:t> yang </a:t>
                </a:r>
                <a:r>
                  <a:rPr lang="en-ID" sz="2300" dirty="0" err="1"/>
                  <a:t>dikumpulkan</a:t>
                </a:r>
                <a:r>
                  <a:rPr lang="en-ID" sz="2300" dirty="0"/>
                  <a:t> </a:t>
                </a:r>
              </a:p>
              <a:p>
                <a:r>
                  <a:rPr lang="en-ID" sz="2300" b="1" dirty="0" err="1"/>
                  <a:t>Variabel</a:t>
                </a:r>
                <a:r>
                  <a:rPr lang="en-ID" sz="2300" dirty="0"/>
                  <a:t> = </a:t>
                </a:r>
                <a:r>
                  <a:rPr lang="en-ID" sz="2300" dirty="0" err="1"/>
                  <a:t>karakteristik</a:t>
                </a:r>
                <a:r>
                  <a:rPr lang="en-ID" sz="2300" dirty="0"/>
                  <a:t> yang </a:t>
                </a:r>
                <a:r>
                  <a:rPr lang="en-ID" sz="2300" dirty="0" err="1"/>
                  <a:t>diukur</a:t>
                </a:r>
                <a:endParaRPr lang="en-ID" sz="2300" dirty="0"/>
              </a:p>
              <a:p>
                <a:pPr marL="0" indent="0">
                  <a:buNone/>
                </a:pPr>
                <a:endParaRPr lang="en-ID" sz="2300" b="1" dirty="0"/>
              </a:p>
              <a:p>
                <a:pPr marL="0" indent="0">
                  <a:buNone/>
                </a:pPr>
                <a:r>
                  <a:rPr lang="en-ID" sz="2300" b="1" dirty="0" err="1">
                    <a:solidFill>
                      <a:srgbClr val="C00000"/>
                    </a:solidFill>
                  </a:rPr>
                  <a:t>Contoh</a:t>
                </a:r>
                <a:r>
                  <a:rPr lang="en-ID" sz="2300" b="1" dirty="0">
                    <a:solidFill>
                      <a:srgbClr val="C00000"/>
                    </a:solidFill>
                  </a:rPr>
                  <a:t> :</a:t>
                </a:r>
                <a:endParaRPr lang="en-ID" sz="2300" dirty="0"/>
              </a:p>
              <a:p>
                <a:r>
                  <a:rPr lang="en-ID" sz="2300" dirty="0" err="1"/>
                  <a:t>Populasi</a:t>
                </a:r>
                <a:r>
                  <a:rPr lang="en-ID" sz="2300" dirty="0"/>
                  <a:t>: </a:t>
                </a:r>
                <a:r>
                  <a:rPr lang="en-ID" sz="2300" dirty="0" err="1"/>
                  <a:t>seluruh</a:t>
                </a:r>
                <a:r>
                  <a:rPr lang="en-ID" sz="2300" dirty="0"/>
                  <a:t> </a:t>
                </a:r>
                <a:r>
                  <a:rPr lang="en-ID" sz="2300" dirty="0" err="1"/>
                  <a:t>mahasiswa</a:t>
                </a:r>
                <a:r>
                  <a:rPr lang="en-ID" sz="2300" dirty="0"/>
                  <a:t> di </a:t>
                </a:r>
                <a:r>
                  <a:rPr lang="en-ID" sz="2300" dirty="0" err="1"/>
                  <a:t>kelas</a:t>
                </a:r>
                <a:r>
                  <a:rPr lang="en-ID" sz="2300" dirty="0"/>
                  <a:t> </a:t>
                </a:r>
              </a:p>
              <a:p>
                <a:r>
                  <a:rPr lang="en-ID" sz="2300" dirty="0"/>
                  <a:t>Sampel: 10 </a:t>
                </a:r>
                <a:r>
                  <a:rPr lang="en-ID" sz="2300" dirty="0" err="1"/>
                  <a:t>mahasiswa</a:t>
                </a:r>
                <a:r>
                  <a:rPr lang="en-ID" sz="2300" dirty="0"/>
                  <a:t> yang </a:t>
                </a:r>
                <a:r>
                  <a:rPr lang="en-ID" sz="2300" dirty="0" err="1"/>
                  <a:t>dipilih</a:t>
                </a:r>
                <a:r>
                  <a:rPr lang="en-ID" sz="2300" dirty="0"/>
                  <a:t> </a:t>
                </a:r>
              </a:p>
              <a:p>
                <a:r>
                  <a:rPr lang="en-ID" sz="2300" dirty="0"/>
                  <a:t>Data: </a:t>
                </a:r>
                <a:r>
                  <a:rPr lang="en-ID" sz="2300" dirty="0" err="1"/>
                  <a:t>nilai</a:t>
                </a:r>
                <a:r>
                  <a:rPr lang="en-ID" sz="2300" dirty="0"/>
                  <a:t> </a:t>
                </a:r>
                <a:r>
                  <a:rPr lang="en-ID" sz="2300" dirty="0" err="1"/>
                  <a:t>ujian</a:t>
                </a:r>
                <a:r>
                  <a:rPr lang="en-ID" sz="2300" dirty="0"/>
                  <a:t> </a:t>
                </a:r>
              </a:p>
              <a:p>
                <a:r>
                  <a:rPr lang="en-ID" sz="2300" dirty="0" err="1"/>
                  <a:t>Variabel</a:t>
                </a:r>
                <a:r>
                  <a:rPr lang="en-ID" sz="2300" dirty="0"/>
                  <a:t>: </a:t>
                </a:r>
                <a:r>
                  <a:rPr lang="en-ID" sz="2300" dirty="0" err="1"/>
                  <a:t>nilai</a:t>
                </a:r>
                <a:endParaRPr lang="en-ID" sz="2300" dirty="0"/>
              </a:p>
              <a:p>
                <a:pPr marL="0" indent="0">
                  <a:buNone/>
                </a:pPr>
                <a:endParaRPr lang="en-ID" sz="2300" dirty="0"/>
              </a:p>
              <a:p>
                <a:pPr marL="0" indent="0">
                  <a:buNone/>
                </a:pPr>
                <a:r>
                  <a:rPr lang="en-ID" sz="2300" b="1" dirty="0" err="1">
                    <a:solidFill>
                      <a:srgbClr val="C00000"/>
                    </a:solidFill>
                  </a:rPr>
                  <a:t>Contoh</a:t>
                </a:r>
                <a:r>
                  <a:rPr lang="en-ID" sz="2300" b="1" dirty="0">
                    <a:solidFill>
                      <a:srgbClr val="C00000"/>
                    </a:solidFill>
                  </a:rPr>
                  <a:t> </a:t>
                </a:r>
                <a:r>
                  <a:rPr lang="en-ID" sz="2300" b="1" dirty="0" err="1">
                    <a:solidFill>
                      <a:srgbClr val="C00000"/>
                    </a:solidFill>
                  </a:rPr>
                  <a:t>Rumus</a:t>
                </a:r>
                <a:r>
                  <a:rPr lang="en-ID" sz="2300" b="1" dirty="0">
                    <a:solidFill>
                      <a:srgbClr val="C00000"/>
                    </a:solidFill>
                  </a:rPr>
                  <a:t> Dasar (Rata-rata)</a:t>
                </a:r>
              </a:p>
              <a:p>
                <a14:m>
                  <m:oMath xmlns:m="http://schemas.openxmlformats.org/officeDocument/2006/math">
                    <m:limUpp>
                      <m:limUppPr>
                        <m:ctrlPr>
                          <a:rPr lang="ar-AE" sz="2300" i="1">
                            <a:latin typeface="Cambria Math" panose="02040503050406030204" pitchFamily="18" charset="0"/>
                          </a:rPr>
                        </m:ctrlPr>
                      </m:limUppPr>
                      <m:e>
                        <m:r>
                          <a:rPr lang="ar-AE" sz="23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lim>
                        <m:r>
                          <a:rPr lang="ar-AE" sz="2300">
                            <a:latin typeface="Cambria Math" panose="02040503050406030204" pitchFamily="18" charset="0"/>
                          </a:rPr>
                          <m:t>ˉ</m:t>
                        </m:r>
                      </m:lim>
                    </m:limUpp>
                    <m:r>
                      <a:rPr lang="ar-AE" sz="230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ar-AE" sz="23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nary>
                          <m:naryPr>
                            <m:chr m:val="∑"/>
                            <m:grow m:val="on"/>
                            <m:subHide m:val="on"/>
                            <m:supHide m:val="on"/>
                            <m:ctrlPr>
                              <a:rPr lang="ar-AE" sz="2300" i="1">
                                <a:latin typeface="Cambria Math" panose="02040503050406030204" pitchFamily="18" charset="0"/>
                              </a:rPr>
                            </m:ctrlPr>
                          </m:naryPr>
                          <m:sub/>
                          <m:sup/>
                          <m:e>
                            <m:r>
                              <a:rPr lang="ar-AE" sz="23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nary>
                      </m:num>
                      <m:den>
                        <m:r>
                          <a:rPr lang="ar-AE" sz="2300" i="1">
                            <a:latin typeface="Cambria Math" panose="02040503050406030204" pitchFamily="18" charset="0"/>
                          </a:rPr>
                          <m:t>𝑛</m:t>
                        </m:r>
                      </m:den>
                    </m:f>
                  </m:oMath>
                </a14:m>
                <a:endParaRPr lang="ar-AE" sz="2300" dirty="0"/>
              </a:p>
              <a:p>
                <a:r>
                  <a:rPr lang="en-ID" sz="2300" dirty="0" err="1"/>
                  <a:t>Digunakan</a:t>
                </a:r>
                <a:r>
                  <a:rPr lang="en-ID" sz="2300" dirty="0"/>
                  <a:t> </a:t>
                </a:r>
                <a:r>
                  <a:rPr lang="en-ID" sz="2300" dirty="0" err="1"/>
                  <a:t>untuk</a:t>
                </a:r>
                <a:r>
                  <a:rPr lang="en-ID" sz="2300" dirty="0"/>
                  <a:t> </a:t>
                </a:r>
                <a:r>
                  <a:rPr lang="en-ID" sz="2300" dirty="0" err="1"/>
                  <a:t>mengetahui</a:t>
                </a:r>
                <a:r>
                  <a:rPr lang="en-ID" sz="2300" dirty="0"/>
                  <a:t> </a:t>
                </a:r>
                <a:r>
                  <a:rPr lang="en-ID" sz="2300" dirty="0" err="1"/>
                  <a:t>nilai</a:t>
                </a:r>
                <a:r>
                  <a:rPr lang="en-ID" sz="2300" dirty="0"/>
                  <a:t> rata-rata </a:t>
                </a:r>
                <a:r>
                  <a:rPr lang="en-ID" sz="2300" dirty="0" err="1"/>
                  <a:t>dari</a:t>
                </a:r>
                <a:r>
                  <a:rPr lang="en-ID" sz="2300" dirty="0"/>
                  <a:t> </a:t>
                </a:r>
                <a:r>
                  <a:rPr lang="en-ID" sz="2300" dirty="0" err="1"/>
                  <a:t>suatu</a:t>
                </a:r>
                <a:r>
                  <a:rPr lang="en-ID" sz="2300" dirty="0"/>
                  <a:t> data</a:t>
                </a:r>
              </a:p>
              <a:p>
                <a:pPr marL="0" indent="0">
                  <a:buNone/>
                </a:pPr>
                <a:endParaRPr lang="en-ID" dirty="0"/>
              </a:p>
              <a:p>
                <a:pPr marL="0" indent="0">
                  <a:buNone/>
                </a:pPr>
                <a:endParaRPr lang="en-ID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736A929-5C1A-AA7F-CC42-7E4DBD6D8A8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30629" y="0"/>
                <a:ext cx="8773885" cy="6694714"/>
              </a:xfrm>
              <a:blipFill>
                <a:blip r:embed="rId2"/>
                <a:stretch>
                  <a:fillRect l="-556" t="-455" b="-364"/>
                </a:stretch>
              </a:blipFill>
            </p:spPr>
            <p:txBody>
              <a:bodyPr/>
              <a:lstStyle/>
              <a:p>
                <a:r>
                  <a:rPr lang="en-ID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446877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Tujuan Pembelajaran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Memahami konsep dasar</a:t>
            </a:r>
          </a:p>
          <a:p>
            <a:r>
              <a:t>Mengolah data</a:t>
            </a:r>
          </a:p>
          <a:p>
            <a:r>
              <a:t>Menganalisis data</a:t>
            </a:r>
          </a:p>
          <a:p>
            <a:r>
              <a:t>Menarik kesimpulan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Materi yang Dipelajari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Jenis data</a:t>
            </a:r>
          </a:p>
          <a:p>
            <a:r>
              <a:t>Penyajian data</a:t>
            </a:r>
          </a:p>
          <a:p>
            <a:r>
              <a:t>Mean, median, modus</a:t>
            </a:r>
          </a:p>
          <a:p>
            <a:r>
              <a:t>Probabilitas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Penutup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D" dirty="0" err="1"/>
              <a:t>Statistika</a:t>
            </a:r>
            <a:r>
              <a:rPr lang="en-ID" dirty="0"/>
              <a:t> </a:t>
            </a:r>
            <a:r>
              <a:rPr lang="en-ID" dirty="0" err="1"/>
              <a:t>adalah</a:t>
            </a:r>
            <a:r>
              <a:rPr lang="en-ID" dirty="0"/>
              <a:t> </a:t>
            </a:r>
            <a:r>
              <a:rPr lang="en-ID" dirty="0" err="1"/>
              <a:t>alat</a:t>
            </a:r>
            <a:r>
              <a:rPr lang="en-ID" dirty="0"/>
              <a:t> </a:t>
            </a:r>
            <a:r>
              <a:rPr lang="en-ID" dirty="0" err="1"/>
              <a:t>penting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:</a:t>
            </a:r>
          </a:p>
          <a:p>
            <a:r>
              <a:rPr lang="en-ID" dirty="0" err="1"/>
              <a:t>Mempermudah</a:t>
            </a:r>
            <a:r>
              <a:rPr lang="en-ID" dirty="0"/>
              <a:t> </a:t>
            </a:r>
            <a:r>
              <a:rPr lang="en-ID" dirty="0" err="1"/>
              <a:t>pemahaman</a:t>
            </a:r>
            <a:r>
              <a:rPr lang="en-ID" dirty="0"/>
              <a:t> data </a:t>
            </a:r>
          </a:p>
          <a:p>
            <a:r>
              <a:rPr lang="en-ID" dirty="0" err="1"/>
              <a:t>Membantu</a:t>
            </a:r>
            <a:r>
              <a:rPr lang="en-ID" dirty="0"/>
              <a:t> </a:t>
            </a:r>
            <a:r>
              <a:rPr lang="en-ID" dirty="0" err="1"/>
              <a:t>pengambilan</a:t>
            </a:r>
            <a:r>
              <a:rPr lang="en-ID" dirty="0"/>
              <a:t> </a:t>
            </a:r>
            <a:r>
              <a:rPr lang="en-ID" dirty="0" err="1"/>
              <a:t>keputusan</a:t>
            </a:r>
            <a:r>
              <a:rPr lang="en-ID" dirty="0"/>
              <a:t> </a:t>
            </a:r>
          </a:p>
          <a:p>
            <a:r>
              <a:rPr lang="en-ID" dirty="0" err="1"/>
              <a:t>Menyelesaikan</a:t>
            </a:r>
            <a:r>
              <a:rPr lang="en-ID" dirty="0"/>
              <a:t> </a:t>
            </a:r>
            <a:r>
              <a:rPr lang="en-ID" dirty="0" err="1"/>
              <a:t>masalah</a:t>
            </a:r>
            <a:r>
              <a:rPr lang="en-ID" dirty="0"/>
              <a:t> </a:t>
            </a:r>
            <a:r>
              <a:rPr lang="en-ID" dirty="0" err="1"/>
              <a:t>berdasarkan</a:t>
            </a:r>
            <a:r>
              <a:rPr lang="en-ID" dirty="0"/>
              <a:t> </a:t>
            </a:r>
            <a:r>
              <a:rPr lang="en-ID" dirty="0" err="1"/>
              <a:t>fakta</a:t>
            </a:r>
            <a:endParaRPr lang="en-ID" dirty="0"/>
          </a:p>
          <a:p>
            <a:pPr marL="0" indent="0">
              <a:buNone/>
            </a:pPr>
            <a:endParaRPr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roplet">
  <a:themeElements>
    <a:clrScheme name="Droplet">
      <a:dk1>
        <a:sysClr val="windowText" lastClr="000000"/>
      </a:dk1>
      <a:lt1>
        <a:sysClr val="window" lastClr="FFFFFF"/>
      </a:lt1>
      <a:dk2>
        <a:srgbClr val="27537E"/>
      </a:dk2>
      <a:lt2>
        <a:srgbClr val="AABED7"/>
      </a:lt2>
      <a:accent1>
        <a:srgbClr val="E34B7A"/>
      </a:accent1>
      <a:accent2>
        <a:srgbClr val="AC339A"/>
      </a:accent2>
      <a:accent3>
        <a:srgbClr val="6953B7"/>
      </a:accent3>
      <a:accent4>
        <a:srgbClr val="1D7EAB"/>
      </a:accent4>
      <a:accent5>
        <a:srgbClr val="43AFD6"/>
      </a:accent5>
      <a:accent6>
        <a:srgbClr val="DE85E1"/>
      </a:accent6>
      <a:hlink>
        <a:srgbClr val="ED87A6"/>
      </a:hlink>
      <a:folHlink>
        <a:srgbClr val="C99EAC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8000"/>
                <a:shade val="100000"/>
                <a:hueMod val="136000"/>
                <a:satMod val="160000"/>
                <a:lumMod val="105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C71B277C-C29A-4BA0-A7BA-43502DF21AB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Droplet</Template>
  <TotalTime>19</TotalTime>
  <Words>286</Words>
  <Application>Microsoft Office PowerPoint</Application>
  <PresentationFormat>On-screen Show (4:3)</PresentationFormat>
  <Paragraphs>61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Cambria Math</vt:lpstr>
      <vt:lpstr>Tw Cen MT</vt:lpstr>
      <vt:lpstr>Droplet</vt:lpstr>
      <vt:lpstr>PENGENALAN STATISTIKA</vt:lpstr>
      <vt:lpstr>Pengertian Statistika</vt:lpstr>
      <vt:lpstr>PowerPoint Presentation</vt:lpstr>
      <vt:lpstr>PowerPoint Presentation</vt:lpstr>
      <vt:lpstr>PowerPoint Presentation</vt:lpstr>
      <vt:lpstr>Tujuan Pembelajaran</vt:lpstr>
      <vt:lpstr>Materi yang Dipelajari</vt:lpstr>
      <vt:lpstr>Penutup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Asus Vivobook</cp:lastModifiedBy>
  <cp:revision>3</cp:revision>
  <dcterms:created xsi:type="dcterms:W3CDTF">2013-01-27T09:14:16Z</dcterms:created>
  <dcterms:modified xsi:type="dcterms:W3CDTF">2026-04-08T02:24:49Z</dcterms:modified>
  <cp:category/>
</cp:coreProperties>
</file>