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23"/>
  </p:notesMasterIdLst>
  <p:sldIdLst>
    <p:sldId id="256" r:id="rId2"/>
    <p:sldId id="257" r:id="rId3"/>
    <p:sldId id="267" r:id="rId4"/>
    <p:sldId id="268" r:id="rId5"/>
    <p:sldId id="258" r:id="rId6"/>
    <p:sldId id="260" r:id="rId7"/>
    <p:sldId id="263" r:id="rId8"/>
    <p:sldId id="261" r:id="rId9"/>
    <p:sldId id="262" r:id="rId10"/>
    <p:sldId id="264" r:id="rId11"/>
    <p:sldId id="265" r:id="rId12"/>
    <p:sldId id="269" r:id="rId13"/>
    <p:sldId id="270" r:id="rId14"/>
    <p:sldId id="273" r:id="rId15"/>
    <p:sldId id="274" r:id="rId16"/>
    <p:sldId id="276" r:id="rId17"/>
    <p:sldId id="277" r:id="rId18"/>
    <p:sldId id="278" r:id="rId19"/>
    <p:sldId id="279" r:id="rId20"/>
    <p:sldId id="280" r:id="rId21"/>
    <p:sldId id="282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92B9BF-049A-4FC5-9169-BE3A65231D1D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CA2046-B212-4C69-A4CE-9F7390AED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29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07/01/2026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41513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07/01/2026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27233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07/01/2026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931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07/01/2026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33596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07/01/2026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675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07/01/2026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91655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07/01/2026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013390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07/01/2026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430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07/01/2026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25449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07/01/2026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57790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07/01/2026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94151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07/01/2026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23272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07/01/2026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49632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07/01/2026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00338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07/01/2026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3857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07/01/2026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60494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EDF5F-89C3-4FDE-8F56-D3935C1BF25B}" type="datetimeFigureOut">
              <a:rPr lang="id-ID" smtClean="0"/>
              <a:pPr/>
              <a:t>07/01/2026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8116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3212976"/>
            <a:ext cx="6777318" cy="1731982"/>
          </a:xfrm>
        </p:spPr>
        <p:txBody>
          <a:bodyPr>
            <a:normAutofit fontScale="90000"/>
          </a:bodyPr>
          <a:lstStyle/>
          <a:p>
            <a:r>
              <a:rPr lang="id-ID" sz="4000" dirty="0"/>
              <a:t>AKUNTANSI KAS </a:t>
            </a:r>
            <a:r>
              <a:rPr lang="en-US" sz="4000" dirty="0"/>
              <a:t>&amp;</a:t>
            </a:r>
            <a:r>
              <a:rPr lang="id-ID" sz="4000" dirty="0"/>
              <a:t> BANK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Mata </a:t>
            </a:r>
            <a:r>
              <a:rPr lang="en-US" sz="4000" dirty="0" err="1"/>
              <a:t>Kuliah</a:t>
            </a:r>
            <a:r>
              <a:rPr lang="en-US" sz="4000" dirty="0"/>
              <a:t> Dasar </a:t>
            </a:r>
            <a:r>
              <a:rPr lang="en-US" sz="4000" dirty="0" err="1"/>
              <a:t>Akuntansi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 err="1"/>
              <a:t>Pertemuan</a:t>
            </a:r>
            <a:r>
              <a:rPr lang="en-US" sz="4000" dirty="0"/>
              <a:t> Ke- 11</a:t>
            </a:r>
            <a:endParaRPr lang="id-ID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40768"/>
            <a:ext cx="8892480" cy="49497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dirty="0" err="1"/>
              <a:t>Contoh</a:t>
            </a:r>
            <a:r>
              <a:rPr lang="en-US" sz="2000" dirty="0"/>
              <a:t> :</a:t>
            </a:r>
          </a:p>
          <a:p>
            <a:pPr marL="0" indent="0" algn="just">
              <a:buNone/>
            </a:pPr>
            <a:r>
              <a:rPr lang="en-US" sz="2000" dirty="0"/>
              <a:t>PT.C </a:t>
            </a:r>
            <a:r>
              <a:rPr lang="en-US" sz="2000" dirty="0" err="1"/>
              <a:t>membentuk</a:t>
            </a:r>
            <a:r>
              <a:rPr lang="en-US" sz="2000" dirty="0"/>
              <a:t> </a:t>
            </a:r>
            <a:r>
              <a:rPr lang="en-US" sz="2000" dirty="0" err="1"/>
              <a:t>dana</a:t>
            </a:r>
            <a:r>
              <a:rPr lang="en-US" sz="2000" dirty="0"/>
              <a:t> </a:t>
            </a:r>
            <a:r>
              <a:rPr lang="en-US" sz="2000" dirty="0" err="1"/>
              <a:t>kas</a:t>
            </a:r>
            <a:r>
              <a:rPr lang="en-US" sz="2000" dirty="0"/>
              <a:t> </a:t>
            </a:r>
            <a:r>
              <a:rPr lang="en-US" sz="2000" dirty="0" err="1"/>
              <a:t>kecil</a:t>
            </a:r>
            <a:r>
              <a:rPr lang="en-US" sz="2000" dirty="0"/>
              <a:t> </a:t>
            </a:r>
            <a:r>
              <a:rPr lang="en-US" sz="2000" dirty="0" err="1"/>
              <a:t>sebesar</a:t>
            </a:r>
            <a:r>
              <a:rPr lang="en-US" sz="2000" dirty="0"/>
              <a:t> </a:t>
            </a:r>
            <a:r>
              <a:rPr lang="en-US" sz="2000" dirty="0" err="1"/>
              <a:t>Rp</a:t>
            </a:r>
            <a:r>
              <a:rPr lang="en-US" sz="2000" dirty="0"/>
              <a:t> 500.000,00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tanggal</a:t>
            </a:r>
            <a:r>
              <a:rPr lang="en-US" sz="2000" dirty="0"/>
              <a:t> 01 </a:t>
            </a:r>
            <a:r>
              <a:rPr lang="en-US" sz="2000" dirty="0" err="1"/>
              <a:t>desember</a:t>
            </a:r>
            <a:r>
              <a:rPr lang="en-US" sz="2000" dirty="0"/>
              <a:t> 2012. </a:t>
            </a:r>
            <a:r>
              <a:rPr lang="en-US" sz="2000" dirty="0" err="1"/>
              <a:t>transaksi</a:t>
            </a:r>
            <a:r>
              <a:rPr lang="en-US" sz="2000" dirty="0"/>
              <a:t> yang </a:t>
            </a:r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sbb</a:t>
            </a:r>
            <a:r>
              <a:rPr lang="en-US" sz="2000" dirty="0"/>
              <a:t>: </a:t>
            </a:r>
          </a:p>
          <a:p>
            <a:pPr marL="342900" lvl="1" indent="-342900" algn="just"/>
            <a:r>
              <a:rPr lang="en-US" sz="2000" dirty="0"/>
              <a:t>3 Des 2012  </a:t>
            </a:r>
            <a:r>
              <a:rPr lang="en-US" sz="2000" dirty="0" err="1"/>
              <a:t>Membayar</a:t>
            </a:r>
            <a:r>
              <a:rPr lang="en-US" sz="2000" dirty="0"/>
              <a:t> </a:t>
            </a:r>
            <a:r>
              <a:rPr lang="en-US" sz="2000" dirty="0" err="1"/>
              <a:t>langganan</a:t>
            </a:r>
            <a:r>
              <a:rPr lang="en-US" sz="2000" dirty="0"/>
              <a:t> </a:t>
            </a:r>
            <a:r>
              <a:rPr lang="en-US" sz="2000" dirty="0" err="1"/>
              <a:t>surat</a:t>
            </a:r>
            <a:r>
              <a:rPr lang="en-US" sz="2000" dirty="0"/>
              <a:t> </a:t>
            </a:r>
            <a:r>
              <a:rPr lang="en-US" sz="2000" dirty="0" err="1"/>
              <a:t>kabar</a:t>
            </a:r>
            <a:r>
              <a:rPr lang="en-US" sz="2000" dirty="0"/>
              <a:t>  Rp    60.000,00</a:t>
            </a:r>
          </a:p>
          <a:p>
            <a:pPr marL="342900" lvl="1" indent="-342900" algn="just"/>
            <a:r>
              <a:rPr lang="en-US" sz="2000" dirty="0"/>
              <a:t>8 Des 2012  </a:t>
            </a:r>
            <a:r>
              <a:rPr lang="en-US" sz="2000" dirty="0" err="1"/>
              <a:t>Membeli</a:t>
            </a:r>
            <a:r>
              <a:rPr lang="en-US" sz="2000" dirty="0"/>
              <a:t> </a:t>
            </a:r>
            <a:r>
              <a:rPr lang="en-US" sz="2000" dirty="0" err="1"/>
              <a:t>buku-buku</a:t>
            </a:r>
            <a:r>
              <a:rPr lang="en-US" sz="2000" dirty="0"/>
              <a:t> dan </a:t>
            </a:r>
            <a:r>
              <a:rPr lang="en-US" sz="2000" dirty="0" err="1"/>
              <a:t>alat</a:t>
            </a:r>
            <a:r>
              <a:rPr lang="en-US" sz="2000" dirty="0"/>
              <a:t> </a:t>
            </a:r>
            <a:r>
              <a:rPr lang="en-US" sz="2000" dirty="0" err="1"/>
              <a:t>tulis</a:t>
            </a:r>
            <a:r>
              <a:rPr lang="en-US" sz="2000" dirty="0"/>
              <a:t>     Rp  120.000,00</a:t>
            </a:r>
          </a:p>
          <a:p>
            <a:pPr marL="342900" lvl="1" indent="-342900" algn="just"/>
            <a:r>
              <a:rPr lang="en-US" sz="2000" dirty="0"/>
              <a:t>12 Des  2012  </a:t>
            </a:r>
            <a:r>
              <a:rPr lang="en-US" sz="2000" dirty="0" err="1"/>
              <a:t>Membayar</a:t>
            </a:r>
            <a:r>
              <a:rPr lang="en-US" sz="2000" dirty="0"/>
              <a:t> </a:t>
            </a:r>
            <a:r>
              <a:rPr lang="en-US" sz="2000" dirty="0" err="1"/>
              <a:t>rekening</a:t>
            </a:r>
            <a:r>
              <a:rPr lang="en-US" sz="2000" dirty="0"/>
              <a:t> </a:t>
            </a:r>
            <a:r>
              <a:rPr lang="en-US" sz="2000" dirty="0" err="1"/>
              <a:t>listrik</a:t>
            </a:r>
            <a:r>
              <a:rPr lang="en-US" sz="2000" dirty="0"/>
              <a:t>                Rp  220.000,00</a:t>
            </a:r>
          </a:p>
          <a:p>
            <a:pPr marL="342900" lvl="1" indent="-342900" algn="just"/>
            <a:r>
              <a:rPr lang="en-US" sz="2000" dirty="0"/>
              <a:t>15 Des 2011   </a:t>
            </a:r>
            <a:r>
              <a:rPr lang="en-US" sz="2000" dirty="0" err="1"/>
              <a:t>Mengisi</a:t>
            </a:r>
            <a:r>
              <a:rPr lang="en-US" sz="2000" dirty="0"/>
              <a:t> </a:t>
            </a:r>
            <a:r>
              <a:rPr lang="en-US" sz="2000" dirty="0" err="1"/>
              <a:t>kembali</a:t>
            </a:r>
            <a:r>
              <a:rPr lang="en-US" sz="2000" dirty="0"/>
              <a:t> dana kas </a:t>
            </a:r>
            <a:r>
              <a:rPr lang="en-US" sz="2000" dirty="0" err="1"/>
              <a:t>kecil</a:t>
            </a:r>
            <a:r>
              <a:rPr lang="en-US" sz="2000" dirty="0"/>
              <a:t>      Rp  200.000,00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545985"/>
            <a:ext cx="8229600" cy="725470"/>
          </a:xfrm>
        </p:spPr>
        <p:txBody>
          <a:bodyPr>
            <a:noAutofit/>
          </a:bodyPr>
          <a:lstStyle/>
          <a:p>
            <a:r>
              <a:rPr lang="en-US" sz="4000" dirty="0"/>
              <a:t>JURNAL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7511055"/>
              </p:ext>
            </p:extLst>
          </p:nvPr>
        </p:nvGraphicFramePr>
        <p:xfrm>
          <a:off x="467544" y="2435353"/>
          <a:ext cx="8229600" cy="38766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87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18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02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677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TGL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AKUN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DEBIT (</a:t>
                      </a:r>
                      <a:r>
                        <a:rPr lang="en-US" dirty="0" err="1"/>
                        <a:t>Rp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KREDIT (</a:t>
                      </a:r>
                      <a:r>
                        <a:rPr lang="en-US" dirty="0" err="1"/>
                        <a:t>Rp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891">
                <a:tc>
                  <a:txBody>
                    <a:bodyPr/>
                    <a:lstStyle/>
                    <a:p>
                      <a:r>
                        <a:rPr lang="en-US" dirty="0"/>
                        <a:t>01/12/12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03/12/12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08/12/12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12/12/12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15/12/12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Kas</a:t>
                      </a:r>
                      <a:r>
                        <a:rPr lang="en-US" baseline="0" dirty="0"/>
                        <a:t> Kecil </a:t>
                      </a:r>
                    </a:p>
                    <a:p>
                      <a:r>
                        <a:rPr lang="en-US" baseline="0" dirty="0"/>
                        <a:t>       Bank</a:t>
                      </a:r>
                    </a:p>
                    <a:p>
                      <a:r>
                        <a:rPr lang="en-US" dirty="0" err="1"/>
                        <a:t>Beban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Langganan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Surat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kabar</a:t>
                      </a:r>
                      <a:endParaRPr lang="en-US" dirty="0"/>
                    </a:p>
                    <a:p>
                      <a:r>
                        <a:rPr lang="en-US" dirty="0"/>
                        <a:t>       </a:t>
                      </a:r>
                      <a:r>
                        <a:rPr lang="en-US" dirty="0" err="1"/>
                        <a:t>Kas</a:t>
                      </a:r>
                      <a:r>
                        <a:rPr lang="en-US" dirty="0"/>
                        <a:t> Kecil</a:t>
                      </a:r>
                    </a:p>
                    <a:p>
                      <a:r>
                        <a:rPr lang="en-US" dirty="0" err="1"/>
                        <a:t>Beban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Alat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Tulis</a:t>
                      </a:r>
                      <a:r>
                        <a:rPr lang="en-US" dirty="0"/>
                        <a:t> Kantor</a:t>
                      </a:r>
                    </a:p>
                    <a:p>
                      <a:r>
                        <a:rPr lang="en-US" baseline="0" dirty="0"/>
                        <a:t>       </a:t>
                      </a:r>
                      <a:r>
                        <a:rPr lang="en-US" baseline="0" dirty="0" err="1"/>
                        <a:t>Kas</a:t>
                      </a:r>
                      <a:r>
                        <a:rPr lang="en-US" baseline="0" dirty="0"/>
                        <a:t> Kecil</a:t>
                      </a:r>
                    </a:p>
                    <a:p>
                      <a:r>
                        <a:rPr lang="en-US" baseline="0" dirty="0" err="1"/>
                        <a:t>Beban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Listrik</a:t>
                      </a:r>
                      <a:endParaRPr lang="en-US" baseline="0" dirty="0"/>
                    </a:p>
                    <a:p>
                      <a:r>
                        <a:rPr lang="en-US" baseline="0" dirty="0"/>
                        <a:t>       </a:t>
                      </a:r>
                      <a:r>
                        <a:rPr lang="en-US" baseline="0" dirty="0" err="1"/>
                        <a:t>Kas</a:t>
                      </a:r>
                      <a:r>
                        <a:rPr lang="en-US" baseline="0" dirty="0"/>
                        <a:t> Kecil</a:t>
                      </a:r>
                    </a:p>
                    <a:p>
                      <a:r>
                        <a:rPr lang="en-US" baseline="0" dirty="0" err="1"/>
                        <a:t>Kas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kecil</a:t>
                      </a:r>
                      <a:endParaRPr lang="en-US" baseline="0" dirty="0"/>
                    </a:p>
                    <a:p>
                      <a:r>
                        <a:rPr lang="en-US" dirty="0"/>
                        <a:t>       Bank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500.000,00</a:t>
                      </a:r>
                    </a:p>
                    <a:p>
                      <a:pPr algn="r"/>
                      <a:endParaRPr lang="en-US" dirty="0"/>
                    </a:p>
                    <a:p>
                      <a:pPr algn="r"/>
                      <a:r>
                        <a:rPr lang="en-US" dirty="0"/>
                        <a:t>60.000,00</a:t>
                      </a:r>
                    </a:p>
                    <a:p>
                      <a:pPr algn="r"/>
                      <a:endParaRPr lang="en-US" dirty="0"/>
                    </a:p>
                    <a:p>
                      <a:pPr algn="r"/>
                      <a:endParaRPr lang="en-US" dirty="0"/>
                    </a:p>
                    <a:p>
                      <a:pPr algn="r"/>
                      <a:r>
                        <a:rPr lang="en-US" dirty="0"/>
                        <a:t>120.000,00</a:t>
                      </a:r>
                    </a:p>
                    <a:p>
                      <a:pPr algn="r"/>
                      <a:endParaRPr lang="en-US" dirty="0"/>
                    </a:p>
                    <a:p>
                      <a:pPr algn="r"/>
                      <a:r>
                        <a:rPr lang="en-US" dirty="0"/>
                        <a:t>220.000,00</a:t>
                      </a:r>
                    </a:p>
                    <a:p>
                      <a:pPr algn="r"/>
                      <a:endParaRPr lang="en-US" dirty="0"/>
                    </a:p>
                    <a:p>
                      <a:pPr algn="r"/>
                      <a:r>
                        <a:rPr lang="en-US" dirty="0"/>
                        <a:t>200.000,00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  <a:p>
                      <a:pPr algn="r"/>
                      <a:r>
                        <a:rPr lang="en-US" dirty="0"/>
                        <a:t>500.000,00</a:t>
                      </a:r>
                    </a:p>
                    <a:p>
                      <a:pPr algn="r"/>
                      <a:endParaRPr lang="en-US" dirty="0"/>
                    </a:p>
                    <a:p>
                      <a:pPr algn="r"/>
                      <a:endParaRPr lang="en-US" dirty="0"/>
                    </a:p>
                    <a:p>
                      <a:pPr algn="r"/>
                      <a:r>
                        <a:rPr lang="en-US" dirty="0"/>
                        <a:t>60.000,00</a:t>
                      </a:r>
                    </a:p>
                    <a:p>
                      <a:pPr algn="r"/>
                      <a:endParaRPr lang="en-US" dirty="0"/>
                    </a:p>
                    <a:p>
                      <a:pPr algn="r"/>
                      <a:r>
                        <a:rPr lang="en-US" dirty="0"/>
                        <a:t>120.000,00</a:t>
                      </a:r>
                    </a:p>
                    <a:p>
                      <a:pPr algn="r"/>
                      <a:endParaRPr lang="en-US" dirty="0"/>
                    </a:p>
                    <a:p>
                      <a:pPr algn="r"/>
                      <a:r>
                        <a:rPr lang="en-US" dirty="0"/>
                        <a:t>220.000,00</a:t>
                      </a:r>
                    </a:p>
                    <a:p>
                      <a:pPr algn="r"/>
                      <a:endParaRPr lang="en-US" dirty="0"/>
                    </a:p>
                    <a:p>
                      <a:pPr algn="r"/>
                      <a:r>
                        <a:rPr lang="en-US" dirty="0"/>
                        <a:t>200.000,00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483981"/>
              </p:ext>
            </p:extLst>
          </p:nvPr>
        </p:nvGraphicFramePr>
        <p:xfrm>
          <a:off x="251521" y="188640"/>
          <a:ext cx="8640959" cy="6697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0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05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397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2942">
                <a:tc>
                  <a:txBody>
                    <a:bodyPr/>
                    <a:lstStyle/>
                    <a:p>
                      <a:r>
                        <a:rPr lang="en-US" dirty="0"/>
                        <a:t>TRANSAKSI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IMPREST FUND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FLUCTUATING FUND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8488">
                <a:tc>
                  <a:txBody>
                    <a:bodyPr/>
                    <a:lstStyle/>
                    <a:p>
                      <a:r>
                        <a:rPr lang="en-US" dirty="0" err="1"/>
                        <a:t>Pembentukan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kas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kecil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Kas</a:t>
                      </a:r>
                      <a:r>
                        <a:rPr lang="en-US" baseline="0" dirty="0"/>
                        <a:t> Kecil          xxx</a:t>
                      </a:r>
                    </a:p>
                    <a:p>
                      <a:r>
                        <a:rPr lang="en-US" baseline="0" dirty="0"/>
                        <a:t>     Kas                         xxx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Kas</a:t>
                      </a:r>
                      <a:r>
                        <a:rPr lang="en-US" baseline="0" dirty="0"/>
                        <a:t> Kecil          xxx</a:t>
                      </a:r>
                    </a:p>
                    <a:p>
                      <a:r>
                        <a:rPr lang="en-US" baseline="0" dirty="0"/>
                        <a:t>     </a:t>
                      </a:r>
                      <a:r>
                        <a:rPr lang="en-US" baseline="0" dirty="0" err="1"/>
                        <a:t>Kas</a:t>
                      </a:r>
                      <a:r>
                        <a:rPr lang="en-US" baseline="0" dirty="0"/>
                        <a:t>                            xxx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8407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 err="1"/>
                        <a:t>Pengeluaran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kas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kecil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 err="1"/>
                        <a:t>Tidak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jurnal</a:t>
                      </a:r>
                      <a:endParaRPr lang="en-US" dirty="0"/>
                    </a:p>
                    <a:p>
                      <a:r>
                        <a:rPr lang="en-US" dirty="0" err="1"/>
                        <a:t>Hanya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menyimpan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bukti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dari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pengeluaran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tsb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Bensin</a:t>
                      </a:r>
                      <a:r>
                        <a:rPr lang="en-US" baseline="0" dirty="0"/>
                        <a:t>             xxx</a:t>
                      </a:r>
                    </a:p>
                    <a:p>
                      <a:r>
                        <a:rPr lang="en-US" baseline="0" dirty="0"/>
                        <a:t>     </a:t>
                      </a:r>
                      <a:r>
                        <a:rPr lang="en-US" baseline="0" dirty="0" err="1"/>
                        <a:t>Kas</a:t>
                      </a:r>
                      <a:r>
                        <a:rPr lang="en-US" baseline="0" dirty="0"/>
                        <a:t> Kecil                   xxx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 err="1"/>
                        <a:t>Tol</a:t>
                      </a:r>
                      <a:r>
                        <a:rPr lang="en-US" baseline="0" dirty="0"/>
                        <a:t> &amp; </a:t>
                      </a:r>
                      <a:r>
                        <a:rPr lang="en-US" baseline="0" dirty="0" err="1"/>
                        <a:t>Parkir</a:t>
                      </a:r>
                      <a:r>
                        <a:rPr lang="en-US" baseline="0" dirty="0"/>
                        <a:t>    xxx</a:t>
                      </a:r>
                    </a:p>
                    <a:p>
                      <a:r>
                        <a:rPr lang="en-US" baseline="0" dirty="0"/>
                        <a:t>     </a:t>
                      </a:r>
                      <a:r>
                        <a:rPr lang="en-US" baseline="0" dirty="0" err="1"/>
                        <a:t>Kas</a:t>
                      </a:r>
                      <a:r>
                        <a:rPr lang="en-US" baseline="0" dirty="0"/>
                        <a:t> Kecil                  xxx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 err="1"/>
                        <a:t>Alat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Tulis</a:t>
                      </a:r>
                      <a:r>
                        <a:rPr lang="en-US" baseline="0" dirty="0"/>
                        <a:t>         xxx</a:t>
                      </a:r>
                    </a:p>
                    <a:p>
                      <a:r>
                        <a:rPr lang="en-US" baseline="0" dirty="0"/>
                        <a:t>      </a:t>
                      </a:r>
                      <a:r>
                        <a:rPr lang="en-US" baseline="0" dirty="0" err="1"/>
                        <a:t>Kas</a:t>
                      </a:r>
                      <a:r>
                        <a:rPr lang="en-US" baseline="0" dirty="0"/>
                        <a:t> Kecil                 xxx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 err="1"/>
                        <a:t>Perangko</a:t>
                      </a:r>
                      <a:r>
                        <a:rPr lang="en-US" baseline="0" dirty="0"/>
                        <a:t>          xxx</a:t>
                      </a:r>
                    </a:p>
                    <a:p>
                      <a:r>
                        <a:rPr lang="en-US" baseline="0" dirty="0"/>
                        <a:t>       </a:t>
                      </a:r>
                      <a:r>
                        <a:rPr lang="en-US" baseline="0" dirty="0" err="1"/>
                        <a:t>Kas</a:t>
                      </a:r>
                      <a:r>
                        <a:rPr lang="en-US" baseline="0" dirty="0"/>
                        <a:t> Kecil                xxx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69582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 err="1"/>
                        <a:t>Pengisian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kembali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kas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kecil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Bensin</a:t>
                      </a:r>
                      <a:r>
                        <a:rPr lang="en-US" dirty="0"/>
                        <a:t>            xxx</a:t>
                      </a:r>
                    </a:p>
                    <a:p>
                      <a:r>
                        <a:rPr lang="en-US" dirty="0" err="1"/>
                        <a:t>Tol</a:t>
                      </a:r>
                      <a:r>
                        <a:rPr lang="en-US" dirty="0"/>
                        <a:t> &amp; </a:t>
                      </a:r>
                      <a:r>
                        <a:rPr lang="en-US" dirty="0" err="1"/>
                        <a:t>Parkir</a:t>
                      </a:r>
                      <a:r>
                        <a:rPr lang="en-US" dirty="0"/>
                        <a:t>   xxx</a:t>
                      </a:r>
                    </a:p>
                    <a:p>
                      <a:r>
                        <a:rPr lang="en-US" dirty="0" err="1"/>
                        <a:t>Alat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Tulis</a:t>
                      </a:r>
                      <a:r>
                        <a:rPr lang="en-US" baseline="0" dirty="0"/>
                        <a:t>        xxx</a:t>
                      </a:r>
                    </a:p>
                    <a:p>
                      <a:r>
                        <a:rPr lang="en-US" baseline="0" dirty="0" err="1"/>
                        <a:t>Perangko</a:t>
                      </a:r>
                      <a:r>
                        <a:rPr lang="en-US" baseline="0" dirty="0"/>
                        <a:t>        xxx</a:t>
                      </a:r>
                    </a:p>
                    <a:p>
                      <a:r>
                        <a:rPr lang="en-US" baseline="0" dirty="0"/>
                        <a:t>        </a:t>
                      </a:r>
                      <a:r>
                        <a:rPr lang="en-US" baseline="0" dirty="0" err="1"/>
                        <a:t>Kas</a:t>
                      </a:r>
                      <a:r>
                        <a:rPr lang="en-US" baseline="0" dirty="0"/>
                        <a:t>                         xxx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 err="1"/>
                        <a:t>Kas</a:t>
                      </a:r>
                      <a:r>
                        <a:rPr lang="en-US" dirty="0"/>
                        <a:t> Kecil           xxx</a:t>
                      </a:r>
                    </a:p>
                    <a:p>
                      <a:r>
                        <a:rPr lang="en-US" dirty="0"/>
                        <a:t>        </a:t>
                      </a:r>
                      <a:r>
                        <a:rPr lang="en-US" dirty="0" err="1"/>
                        <a:t>Kas</a:t>
                      </a:r>
                      <a:r>
                        <a:rPr lang="en-US" dirty="0"/>
                        <a:t>                         xxx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620688"/>
            <a:ext cx="8229600" cy="868346"/>
          </a:xfrm>
        </p:spPr>
        <p:txBody>
          <a:bodyPr/>
          <a:lstStyle/>
          <a:p>
            <a:r>
              <a:rPr lang="en-US" sz="4000" dirty="0"/>
              <a:t>REKONSILIASI BANK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75669"/>
            <a:ext cx="8229600" cy="335758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ID" sz="2400" dirty="0"/>
              <a:t>	</a:t>
            </a:r>
            <a:r>
              <a:rPr lang="en-ID" sz="2400" dirty="0" err="1"/>
              <a:t>Rekonsiliasi</a:t>
            </a:r>
            <a:r>
              <a:rPr lang="en-ID" sz="2400" dirty="0"/>
              <a:t> bank </a:t>
            </a:r>
            <a:r>
              <a:rPr lang="en-ID" sz="2400" dirty="0" err="1"/>
              <a:t>adalah</a:t>
            </a:r>
            <a:r>
              <a:rPr lang="en-ID" sz="2400" dirty="0"/>
              <a:t> proses </a:t>
            </a:r>
            <a:r>
              <a:rPr lang="en-ID" sz="2400" dirty="0" err="1"/>
              <a:t>mencocokkan</a:t>
            </a:r>
            <a:r>
              <a:rPr lang="en-ID" sz="2400" dirty="0"/>
              <a:t> dan </a:t>
            </a:r>
            <a:r>
              <a:rPr lang="en-ID" sz="2400" dirty="0" err="1"/>
              <a:t>menyelaraskan</a:t>
            </a:r>
            <a:r>
              <a:rPr lang="en-ID" sz="2400" dirty="0"/>
              <a:t> </a:t>
            </a:r>
            <a:r>
              <a:rPr lang="en-ID" sz="2400" dirty="0" err="1"/>
              <a:t>catatan</a:t>
            </a:r>
            <a:r>
              <a:rPr lang="en-ID" sz="2400" dirty="0"/>
              <a:t> </a:t>
            </a:r>
            <a:r>
              <a:rPr lang="en-ID" sz="2400" dirty="0" err="1"/>
              <a:t>saldo</a:t>
            </a:r>
            <a:r>
              <a:rPr lang="en-ID" sz="2400" dirty="0"/>
              <a:t> kas </a:t>
            </a:r>
            <a:r>
              <a:rPr lang="en-ID" sz="2400" dirty="0" err="1"/>
              <a:t>perusahaan</a:t>
            </a:r>
            <a:r>
              <a:rPr lang="en-ID" sz="2400" dirty="0"/>
              <a:t> di </a:t>
            </a:r>
            <a:r>
              <a:rPr lang="en-ID" sz="2400" dirty="0" err="1"/>
              <a:t>buku</a:t>
            </a:r>
            <a:r>
              <a:rPr lang="en-ID" sz="2400" dirty="0"/>
              <a:t> </a:t>
            </a:r>
            <a:r>
              <a:rPr lang="en-ID" sz="2400" dirty="0" err="1"/>
              <a:t>besar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saldo</a:t>
            </a:r>
            <a:r>
              <a:rPr lang="en-ID" sz="2400" dirty="0"/>
              <a:t> yang </a:t>
            </a:r>
            <a:r>
              <a:rPr lang="en-ID" sz="2400" dirty="0" err="1"/>
              <a:t>dilaporkan</a:t>
            </a:r>
            <a:r>
              <a:rPr lang="en-ID" sz="2400" dirty="0"/>
              <a:t> oleh bank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rekening</a:t>
            </a:r>
            <a:r>
              <a:rPr lang="en-ID" sz="2400" dirty="0"/>
              <a:t> </a:t>
            </a:r>
            <a:r>
              <a:rPr lang="en-ID" sz="2400" dirty="0" err="1"/>
              <a:t>koran</a:t>
            </a:r>
            <a:r>
              <a:rPr lang="en-ID" sz="2400" dirty="0"/>
              <a:t>,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memastikan</a:t>
            </a:r>
            <a:r>
              <a:rPr lang="en-ID" sz="2400" dirty="0"/>
              <a:t> </a:t>
            </a:r>
            <a:r>
              <a:rPr lang="en-ID" sz="2400" dirty="0" err="1"/>
              <a:t>keakuratan</a:t>
            </a:r>
            <a:r>
              <a:rPr lang="en-ID" sz="2400" dirty="0"/>
              <a:t>, </a:t>
            </a:r>
            <a:r>
              <a:rPr lang="en-ID" sz="2400" dirty="0" err="1"/>
              <a:t>mengidentifikasi</a:t>
            </a:r>
            <a:r>
              <a:rPr lang="en-ID" sz="2400" dirty="0"/>
              <a:t> </a:t>
            </a:r>
            <a:r>
              <a:rPr lang="en-ID" sz="2400" dirty="0" err="1"/>
              <a:t>perbedaan</a:t>
            </a:r>
            <a:r>
              <a:rPr lang="en-ID" sz="2400" dirty="0"/>
              <a:t> (</a:t>
            </a:r>
            <a:r>
              <a:rPr lang="en-ID" sz="2400" dirty="0" err="1"/>
              <a:t>seperti</a:t>
            </a:r>
            <a:r>
              <a:rPr lang="en-ID" sz="2400" dirty="0"/>
              <a:t> </a:t>
            </a:r>
            <a:r>
              <a:rPr lang="en-ID" sz="2400" dirty="0" err="1"/>
              <a:t>cek</a:t>
            </a:r>
            <a:r>
              <a:rPr lang="en-ID" sz="2400" dirty="0"/>
              <a:t> </a:t>
            </a:r>
            <a:r>
              <a:rPr lang="en-ID" sz="2400" dirty="0" err="1"/>
              <a:t>beredar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setoran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proses), dan </a:t>
            </a:r>
            <a:r>
              <a:rPr lang="en-ID" sz="2400" dirty="0" err="1"/>
              <a:t>mendeteksi</a:t>
            </a:r>
            <a:r>
              <a:rPr lang="en-ID" sz="2400" dirty="0"/>
              <a:t> </a:t>
            </a:r>
            <a:r>
              <a:rPr lang="en-ID" sz="2400" dirty="0" err="1"/>
              <a:t>kesalahan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kecurangan</a:t>
            </a:r>
            <a:r>
              <a:rPr lang="en-ID" sz="2400" dirty="0"/>
              <a:t>, yang </a:t>
            </a:r>
            <a:r>
              <a:rPr lang="en-ID" sz="2400" dirty="0" err="1"/>
              <a:t>biasanya</a:t>
            </a:r>
            <a:r>
              <a:rPr lang="en-ID" sz="2400" dirty="0"/>
              <a:t> </a:t>
            </a:r>
            <a:r>
              <a:rPr lang="en-ID" sz="2400" dirty="0" err="1"/>
              <a:t>dilakukan</a:t>
            </a:r>
            <a:r>
              <a:rPr lang="en-ID" sz="2400" dirty="0"/>
              <a:t> </a:t>
            </a:r>
            <a:r>
              <a:rPr lang="en-ID" sz="2400" dirty="0" err="1"/>
              <a:t>setiap</a:t>
            </a:r>
            <a:r>
              <a:rPr lang="en-ID" sz="2400" dirty="0"/>
              <a:t> </a:t>
            </a:r>
            <a:r>
              <a:rPr lang="en-ID" sz="2400" dirty="0" err="1"/>
              <a:t>akhir</a:t>
            </a:r>
            <a:r>
              <a:rPr lang="en-ID" sz="2400" dirty="0"/>
              <a:t> </a:t>
            </a:r>
            <a:r>
              <a:rPr lang="en-ID" sz="2400" dirty="0" err="1"/>
              <a:t>bulan</a:t>
            </a:r>
            <a:r>
              <a:rPr lang="en-ID" sz="2400" dirty="0"/>
              <a:t>.</a:t>
            </a:r>
          </a:p>
          <a:p>
            <a:pPr marL="0" indent="0" algn="just">
              <a:buNone/>
            </a:pPr>
            <a:r>
              <a:rPr lang="en-ID" sz="2400" dirty="0"/>
              <a:t> 	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bulan</a:t>
            </a:r>
            <a:r>
              <a:rPr lang="en-US" sz="2400" dirty="0"/>
              <a:t> </a:t>
            </a:r>
            <a:r>
              <a:rPr lang="en-US" sz="2400" dirty="0" err="1"/>
              <a:t>rekonsiliasi</a:t>
            </a:r>
            <a:r>
              <a:rPr lang="en-US" sz="2400" dirty="0"/>
              <a:t> bank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dibuat</a:t>
            </a:r>
            <a:r>
              <a:rPr lang="en-US" sz="2400" dirty="0"/>
              <a:t> oleh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akuntansi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,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jurnal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mencatat</a:t>
            </a:r>
            <a:r>
              <a:rPr lang="en-US" sz="2400" dirty="0"/>
              <a:t> </a:t>
            </a:r>
            <a:r>
              <a:rPr lang="en-US" sz="2400" dirty="0" err="1"/>
              <a:t>transaksi</a:t>
            </a:r>
            <a:r>
              <a:rPr lang="en-US" sz="2400" dirty="0"/>
              <a:t> pada </a:t>
            </a:r>
            <a:r>
              <a:rPr lang="en-US" sz="2400" dirty="0" err="1"/>
              <a:t>rekonsiliasi</a:t>
            </a:r>
            <a:r>
              <a:rPr lang="en-US" sz="2400" dirty="0"/>
              <a:t> bank </a:t>
            </a:r>
            <a:r>
              <a:rPr lang="en-US" sz="2400" dirty="0" err="1"/>
              <a:t>tsb</a:t>
            </a:r>
            <a:r>
              <a:rPr lang="en-US" sz="2400" dirty="0"/>
              <a:t>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9A590-764A-7230-7214-80EF2C801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8223" y="188640"/>
            <a:ext cx="6589199" cy="644650"/>
          </a:xfrm>
        </p:spPr>
        <p:txBody>
          <a:bodyPr/>
          <a:lstStyle/>
          <a:p>
            <a:r>
              <a:rPr lang="en-ID" b="1" dirty="0"/>
              <a:t>Tujuan </a:t>
            </a:r>
            <a:r>
              <a:rPr lang="en-ID" b="1" dirty="0" err="1"/>
              <a:t>Rekonsiliasi</a:t>
            </a:r>
            <a:r>
              <a:rPr lang="en-ID" b="1" dirty="0"/>
              <a:t> Bank: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2A0D5-23F4-CA6F-B171-D2925EE95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412776"/>
            <a:ext cx="8280919" cy="5256584"/>
          </a:xfrm>
        </p:spPr>
        <p:txBody>
          <a:bodyPr/>
          <a:lstStyle/>
          <a:p>
            <a:r>
              <a:rPr lang="fi-FI" b="1" dirty="0"/>
              <a:t>Memastikan Akurasi:</a:t>
            </a:r>
            <a:r>
              <a:rPr lang="fi-FI" dirty="0"/>
              <a:t> Memastikan catatan kas perusahaan sama dengan catatan bank.</a:t>
            </a:r>
          </a:p>
          <a:p>
            <a:r>
              <a:rPr lang="en-ID" b="1" dirty="0" err="1"/>
              <a:t>Menemukan</a:t>
            </a:r>
            <a:r>
              <a:rPr lang="en-ID" b="1" dirty="0"/>
              <a:t> </a:t>
            </a:r>
            <a:r>
              <a:rPr lang="en-ID" b="1" dirty="0" err="1"/>
              <a:t>Perbedaan</a:t>
            </a:r>
            <a:r>
              <a:rPr lang="en-ID" b="1" dirty="0"/>
              <a:t>:</a:t>
            </a:r>
            <a:r>
              <a:rPr lang="en-ID" dirty="0"/>
              <a:t> </a:t>
            </a:r>
            <a:r>
              <a:rPr lang="en-ID" dirty="0" err="1"/>
              <a:t>Mengidentifikasi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 yang </a:t>
            </a:r>
            <a:r>
              <a:rPr lang="en-ID" dirty="0" err="1"/>
              <a:t>belum</a:t>
            </a:r>
            <a:r>
              <a:rPr lang="en-ID" dirty="0"/>
              <a:t> </a:t>
            </a:r>
            <a:r>
              <a:rPr lang="en-ID" dirty="0" err="1"/>
              <a:t>dicatat</a:t>
            </a:r>
            <a:r>
              <a:rPr lang="en-ID" dirty="0"/>
              <a:t> oleh salah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(</a:t>
            </a:r>
            <a:r>
              <a:rPr lang="en-ID" dirty="0" err="1"/>
              <a:t>misalnya</a:t>
            </a:r>
            <a:r>
              <a:rPr lang="en-ID" dirty="0"/>
              <a:t>, </a:t>
            </a:r>
            <a:r>
              <a:rPr lang="en-ID" dirty="0" err="1"/>
              <a:t>biaya</a:t>
            </a:r>
            <a:r>
              <a:rPr lang="en-ID" dirty="0"/>
              <a:t> bank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cek</a:t>
            </a:r>
            <a:r>
              <a:rPr lang="en-ID" dirty="0"/>
              <a:t> yang </a:t>
            </a:r>
            <a:r>
              <a:rPr lang="en-ID" dirty="0" err="1"/>
              <a:t>belum</a:t>
            </a:r>
            <a:r>
              <a:rPr lang="en-ID" dirty="0"/>
              <a:t> </a:t>
            </a:r>
            <a:r>
              <a:rPr lang="en-ID" dirty="0" err="1"/>
              <a:t>dicairkan</a:t>
            </a:r>
            <a:r>
              <a:rPr lang="en-ID" dirty="0"/>
              <a:t>).</a:t>
            </a:r>
          </a:p>
          <a:p>
            <a:r>
              <a:rPr lang="en-ID" b="1" dirty="0" err="1"/>
              <a:t>Deteksi</a:t>
            </a:r>
            <a:r>
              <a:rPr lang="en-ID" b="1" dirty="0"/>
              <a:t> Dini:</a:t>
            </a:r>
            <a:r>
              <a:rPr lang="en-ID" dirty="0"/>
              <a:t> </a:t>
            </a:r>
            <a:r>
              <a:rPr lang="en-ID" dirty="0" err="1"/>
              <a:t>Mencegah</a:t>
            </a:r>
            <a:r>
              <a:rPr lang="en-ID" dirty="0"/>
              <a:t> </a:t>
            </a:r>
            <a:r>
              <a:rPr lang="en-ID" dirty="0" err="1"/>
              <a:t>kesalahan</a:t>
            </a:r>
            <a:r>
              <a:rPr lang="en-ID" dirty="0"/>
              <a:t>, </a:t>
            </a:r>
            <a:r>
              <a:rPr lang="en-ID" dirty="0" err="1"/>
              <a:t>penipuan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penyimpangan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pengelolaan</a:t>
            </a:r>
            <a:r>
              <a:rPr lang="en-ID" dirty="0"/>
              <a:t> kas.</a:t>
            </a:r>
          </a:p>
          <a:p>
            <a:r>
              <a:rPr lang="en-ID" b="1" dirty="0" err="1"/>
              <a:t>Kontrol</a:t>
            </a:r>
            <a:r>
              <a:rPr lang="en-ID" b="1" dirty="0"/>
              <a:t> </a:t>
            </a:r>
            <a:r>
              <a:rPr lang="en-ID" b="1" dirty="0" err="1"/>
              <a:t>Keuangan</a:t>
            </a:r>
            <a:r>
              <a:rPr lang="en-ID" b="1" dirty="0"/>
              <a:t>:</a:t>
            </a:r>
            <a:r>
              <a:rPr lang="en-ID" dirty="0"/>
              <a:t> 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kontrol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penerimaan</a:t>
            </a:r>
            <a:r>
              <a:rPr lang="en-ID" dirty="0"/>
              <a:t> dan </a:t>
            </a:r>
            <a:r>
              <a:rPr lang="en-ID" dirty="0" err="1"/>
              <a:t>pengeluaran</a:t>
            </a:r>
            <a:r>
              <a:rPr lang="en-ID" dirty="0"/>
              <a:t> kas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798087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EEAF6-6D57-1B00-36BE-1D56AD67F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07" y="188640"/>
            <a:ext cx="6803263" cy="576064"/>
          </a:xfrm>
        </p:spPr>
        <p:txBody>
          <a:bodyPr>
            <a:normAutofit fontScale="90000"/>
          </a:bodyPr>
          <a:lstStyle/>
          <a:p>
            <a:r>
              <a:rPr lang="en-ID" b="1" dirty="0" err="1"/>
              <a:t>Penyebab</a:t>
            </a:r>
            <a:r>
              <a:rPr lang="en-ID" b="1" dirty="0"/>
              <a:t> Adanya </a:t>
            </a:r>
            <a:r>
              <a:rPr lang="en-ID" b="1" dirty="0" err="1"/>
              <a:t>Perbedaan</a:t>
            </a:r>
            <a:r>
              <a:rPr lang="en-ID" b="1" dirty="0"/>
              <a:t>: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57A99-E9A3-A3D6-37A6-3F3BA7C13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628800"/>
            <a:ext cx="8568951" cy="5040560"/>
          </a:xfrm>
        </p:spPr>
        <p:txBody>
          <a:bodyPr/>
          <a:lstStyle/>
          <a:p>
            <a:r>
              <a:rPr lang="en-ID" sz="2400" b="1" dirty="0" err="1"/>
              <a:t>Setoran</a:t>
            </a:r>
            <a:r>
              <a:rPr lang="en-ID" sz="2400" b="1" dirty="0"/>
              <a:t> </a:t>
            </a:r>
            <a:r>
              <a:rPr lang="en-ID" sz="2400" b="1" dirty="0" err="1"/>
              <a:t>dalam</a:t>
            </a:r>
            <a:r>
              <a:rPr lang="en-ID" sz="2400" b="1" dirty="0"/>
              <a:t> </a:t>
            </a:r>
            <a:r>
              <a:rPr lang="en-ID" sz="2400" b="1" dirty="0" err="1"/>
              <a:t>Perjalanan</a:t>
            </a:r>
            <a:r>
              <a:rPr lang="en-ID" sz="2400" b="1" dirty="0"/>
              <a:t> (Deposits in Transit):</a:t>
            </a:r>
            <a:r>
              <a:rPr lang="en-ID" sz="2400" dirty="0"/>
              <a:t> Perusahaan </a:t>
            </a:r>
            <a:r>
              <a:rPr lang="en-ID" sz="2400" dirty="0" err="1"/>
              <a:t>sudah</a:t>
            </a:r>
            <a:r>
              <a:rPr lang="en-ID" sz="2400" dirty="0"/>
              <a:t> </a:t>
            </a:r>
            <a:r>
              <a:rPr lang="en-ID" sz="2400" dirty="0" err="1"/>
              <a:t>mencatat</a:t>
            </a:r>
            <a:r>
              <a:rPr lang="en-ID" sz="2400" dirty="0"/>
              <a:t>, </a:t>
            </a:r>
            <a:r>
              <a:rPr lang="en-ID" sz="2400" dirty="0" err="1"/>
              <a:t>tapi</a:t>
            </a:r>
            <a:r>
              <a:rPr lang="en-ID" sz="2400" dirty="0"/>
              <a:t> bank </a:t>
            </a:r>
            <a:r>
              <a:rPr lang="en-ID" sz="2400" dirty="0" err="1"/>
              <a:t>belum</a:t>
            </a:r>
            <a:r>
              <a:rPr lang="en-ID" sz="2400" dirty="0"/>
              <a:t> </a:t>
            </a:r>
            <a:r>
              <a:rPr lang="en-ID" sz="2400" dirty="0" err="1"/>
              <a:t>memprosesnya</a:t>
            </a:r>
            <a:endParaRPr lang="en-ID" sz="2400" dirty="0"/>
          </a:p>
          <a:p>
            <a:r>
              <a:rPr lang="en-ID" sz="2400" b="1" dirty="0"/>
              <a:t>Cek </a:t>
            </a:r>
            <a:r>
              <a:rPr lang="en-ID" sz="2400" b="1" dirty="0" err="1"/>
              <a:t>Beredar</a:t>
            </a:r>
            <a:r>
              <a:rPr lang="en-ID" sz="2400" b="1" dirty="0"/>
              <a:t> (Outstanding Checks):</a:t>
            </a:r>
            <a:r>
              <a:rPr lang="en-ID" sz="2400" dirty="0"/>
              <a:t> Perusahaan </a:t>
            </a:r>
            <a:r>
              <a:rPr lang="en-ID" sz="2400" dirty="0" err="1"/>
              <a:t>sudah</a:t>
            </a:r>
            <a:r>
              <a:rPr lang="en-ID" sz="2400" dirty="0"/>
              <a:t> </a:t>
            </a:r>
            <a:r>
              <a:rPr lang="en-ID" sz="2400" dirty="0" err="1"/>
              <a:t>mencatat</a:t>
            </a:r>
            <a:r>
              <a:rPr lang="en-ID" sz="2400" dirty="0"/>
              <a:t>, </a:t>
            </a:r>
            <a:r>
              <a:rPr lang="en-ID" sz="2400" dirty="0" err="1"/>
              <a:t>tapi</a:t>
            </a:r>
            <a:r>
              <a:rPr lang="en-ID" sz="2400" dirty="0"/>
              <a:t> </a:t>
            </a:r>
            <a:r>
              <a:rPr lang="en-ID" sz="2400" dirty="0" err="1"/>
              <a:t>cek</a:t>
            </a:r>
            <a:r>
              <a:rPr lang="en-ID" sz="2400" dirty="0"/>
              <a:t> </a:t>
            </a:r>
            <a:r>
              <a:rPr lang="en-ID" sz="2400" dirty="0" err="1"/>
              <a:t>belum</a:t>
            </a:r>
            <a:r>
              <a:rPr lang="en-ID" sz="2400" dirty="0"/>
              <a:t> </a:t>
            </a:r>
            <a:r>
              <a:rPr lang="en-ID" sz="2400" dirty="0" err="1"/>
              <a:t>dicairkan</a:t>
            </a:r>
            <a:r>
              <a:rPr lang="en-ID" sz="2400" dirty="0"/>
              <a:t> </a:t>
            </a:r>
            <a:r>
              <a:rPr lang="en-ID" sz="2400" dirty="0" err="1"/>
              <a:t>nasabah</a:t>
            </a:r>
            <a:r>
              <a:rPr lang="en-ID" sz="2400" dirty="0"/>
              <a:t>.</a:t>
            </a:r>
          </a:p>
          <a:p>
            <a:r>
              <a:rPr lang="en-ID" sz="2400" b="1" dirty="0" err="1"/>
              <a:t>Biaya</a:t>
            </a:r>
            <a:r>
              <a:rPr lang="en-ID" sz="2400" b="1" dirty="0"/>
              <a:t> </a:t>
            </a:r>
            <a:r>
              <a:rPr lang="en-ID" sz="2400" b="1" dirty="0" err="1"/>
              <a:t>Administrasi</a:t>
            </a:r>
            <a:r>
              <a:rPr lang="en-ID" sz="2400" b="1" dirty="0"/>
              <a:t> Bank/Bunga:</a:t>
            </a:r>
            <a:r>
              <a:rPr lang="en-ID" sz="2400" dirty="0"/>
              <a:t> Bank </a:t>
            </a:r>
            <a:r>
              <a:rPr lang="en-ID" sz="2400" dirty="0" err="1"/>
              <a:t>sudah</a:t>
            </a:r>
            <a:r>
              <a:rPr lang="en-ID" sz="2400" dirty="0"/>
              <a:t> </a:t>
            </a:r>
            <a:r>
              <a:rPr lang="en-ID" sz="2400" dirty="0" err="1"/>
              <a:t>mencatat</a:t>
            </a:r>
            <a:r>
              <a:rPr lang="en-ID" sz="2400" dirty="0"/>
              <a:t>, </a:t>
            </a:r>
            <a:r>
              <a:rPr lang="en-ID" sz="2400" dirty="0" err="1"/>
              <a:t>perusahaan</a:t>
            </a:r>
            <a:r>
              <a:rPr lang="en-ID" sz="2400" dirty="0"/>
              <a:t> </a:t>
            </a:r>
            <a:r>
              <a:rPr lang="en-ID" sz="2400" dirty="0" err="1"/>
              <a:t>belum</a:t>
            </a:r>
            <a:endParaRPr lang="en-ID" sz="2400" dirty="0"/>
          </a:p>
          <a:p>
            <a:r>
              <a:rPr lang="fi-FI" sz="2400" b="1" dirty="0"/>
              <a:t>Kesalahan Pencatatan:</a:t>
            </a:r>
            <a:r>
              <a:rPr lang="fi-FI" sz="2400" dirty="0"/>
              <a:t> Baik perusahaan maupun bank bisa salah catat. 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45628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23FCE-F2FB-AF71-D6E8-5B5CDA6E5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Rekonsiliasi</a:t>
            </a:r>
            <a:r>
              <a:rPr lang="en-US" dirty="0"/>
              <a:t> Bank</a:t>
            </a:r>
            <a:endParaRPr lang="en-ID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77BDCE-D9E3-6816-C777-10B2C5122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Bentuk</a:t>
            </a:r>
            <a:r>
              <a:rPr lang="en-US" sz="2400" dirty="0"/>
              <a:t> Staffel </a:t>
            </a:r>
          </a:p>
          <a:p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Skontro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Bentuk</a:t>
            </a:r>
            <a:r>
              <a:rPr lang="en-US" sz="2400" dirty="0"/>
              <a:t> 4 Kolom </a:t>
            </a:r>
          </a:p>
          <a:p>
            <a:r>
              <a:rPr lang="en-US" sz="2400" dirty="0" err="1"/>
              <a:t>Bentuk</a:t>
            </a:r>
            <a:r>
              <a:rPr lang="en-US" sz="2400" dirty="0"/>
              <a:t> 8 Kolom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14673461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99E91-2CEE-7E8C-ABEB-94236FCEB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6460" y="38062"/>
            <a:ext cx="6589199" cy="788666"/>
          </a:xfrm>
        </p:spPr>
        <p:txBody>
          <a:bodyPr/>
          <a:lstStyle/>
          <a:p>
            <a:r>
              <a:rPr lang="en-US" dirty="0" err="1"/>
              <a:t>Bentuk</a:t>
            </a:r>
            <a:r>
              <a:rPr lang="en-US" dirty="0"/>
              <a:t> Staffel 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034E154-0B47-68D3-971A-31F397A50F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6860" y="744537"/>
            <a:ext cx="6120680" cy="6031272"/>
          </a:xfrm>
        </p:spPr>
      </p:pic>
    </p:spTree>
    <p:extLst>
      <p:ext uri="{BB962C8B-B14F-4D97-AF65-F5344CB8AC3E}">
        <p14:creationId xmlns:p14="http://schemas.microsoft.com/office/powerpoint/2010/main" val="19120122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46550-1DAA-37E4-5155-6502041A8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0"/>
            <a:ext cx="6589199" cy="644650"/>
          </a:xfrm>
        </p:spPr>
        <p:txBody>
          <a:bodyPr/>
          <a:lstStyle/>
          <a:p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Skontro</a:t>
            </a:r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C517410-8D99-4897-6EC4-51589BE5BF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29" y="1340768"/>
            <a:ext cx="9077371" cy="5256584"/>
          </a:xfrm>
        </p:spPr>
      </p:pic>
    </p:spTree>
    <p:extLst>
      <p:ext uri="{BB962C8B-B14F-4D97-AF65-F5344CB8AC3E}">
        <p14:creationId xmlns:p14="http://schemas.microsoft.com/office/powerpoint/2010/main" val="6684750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C5592-0D7F-B746-9D74-6ACA105D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116632"/>
            <a:ext cx="6589199" cy="716658"/>
          </a:xfrm>
        </p:spPr>
        <p:txBody>
          <a:bodyPr/>
          <a:lstStyle/>
          <a:p>
            <a:r>
              <a:rPr lang="en-US" dirty="0" err="1"/>
              <a:t>Bentuk</a:t>
            </a:r>
            <a:r>
              <a:rPr lang="en-US" dirty="0"/>
              <a:t> 4 Kolom 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49DAD2E-73A6-5FB3-82E5-1EAF162714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77" y="1841402"/>
            <a:ext cx="8862523" cy="2379686"/>
          </a:xfrm>
        </p:spPr>
      </p:pic>
    </p:spTree>
    <p:extLst>
      <p:ext uri="{BB962C8B-B14F-4D97-AF65-F5344CB8AC3E}">
        <p14:creationId xmlns:p14="http://schemas.microsoft.com/office/powerpoint/2010/main" val="857710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55774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2400" b="1" dirty="0"/>
              <a:t>Kas :</a:t>
            </a:r>
          </a:p>
          <a:p>
            <a:pPr marL="0" indent="0" algn="just">
              <a:buNone/>
            </a:pPr>
            <a:r>
              <a:rPr lang="id-ID" sz="2400" dirty="0"/>
              <a:t>Uang tunai yg paling likuid sehingga pos ini ditempatkan pada urutan teratas dari aset. Aset yg termasuk dalam kas adalah seluruh alat pembayaran yg dpt digunakan, misalnya: uang kertas, uang logam dan saldo rekening giro di bank.</a:t>
            </a:r>
            <a:endParaRPr lang="en-US" sz="2400" dirty="0"/>
          </a:p>
          <a:p>
            <a:pPr marL="0" indent="0" algn="just">
              <a:buNone/>
            </a:pPr>
            <a:endParaRPr lang="id-ID" sz="2400" dirty="0"/>
          </a:p>
          <a:p>
            <a:pPr algn="just">
              <a:buNone/>
            </a:pPr>
            <a:r>
              <a:rPr lang="id-ID" sz="2400" b="1" dirty="0"/>
              <a:t>Bank  :</a:t>
            </a:r>
            <a:endParaRPr lang="en-US" sz="2400" b="1" dirty="0"/>
          </a:p>
          <a:p>
            <a:pPr marL="0" indent="0" algn="just">
              <a:buNone/>
            </a:pPr>
            <a:r>
              <a:rPr lang="id-ID" sz="2400" dirty="0"/>
              <a:t>saldo rekening giro yg dapat digunakan secara bebas unt</a:t>
            </a:r>
            <a:r>
              <a:rPr lang="en-US" sz="2400" dirty="0"/>
              <a:t>u</a:t>
            </a:r>
            <a:r>
              <a:rPr lang="id-ID" sz="2400" dirty="0"/>
              <a:t>k membiayai kegiatan usaha.</a:t>
            </a:r>
          </a:p>
          <a:p>
            <a:pPr>
              <a:buNone/>
            </a:pPr>
            <a:endParaRPr lang="id-ID" dirty="0"/>
          </a:p>
        </p:txBody>
      </p:sp>
      <p:sp>
        <p:nvSpPr>
          <p:cNvPr id="2" name="TextBox 1"/>
          <p:cNvSpPr txBox="1"/>
          <p:nvPr/>
        </p:nvSpPr>
        <p:spPr>
          <a:xfrm>
            <a:off x="1619672" y="632882"/>
            <a:ext cx="5688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2">
                    <a:lumMod val="50000"/>
                  </a:schemeClr>
                </a:solidFill>
              </a:rPr>
              <a:t>PENGERTIAN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5FDF5-2A6F-68DF-1822-2FC41D6A9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230120"/>
            <a:ext cx="6589199" cy="716658"/>
          </a:xfrm>
        </p:spPr>
        <p:txBody>
          <a:bodyPr/>
          <a:lstStyle/>
          <a:p>
            <a:r>
              <a:rPr lang="en-US" dirty="0" err="1"/>
              <a:t>Bentuk</a:t>
            </a:r>
            <a:r>
              <a:rPr lang="en-US" dirty="0"/>
              <a:t> 8 Kolom 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D4944B4-0474-4A64-BF0E-9509295FFA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340768"/>
            <a:ext cx="8964488" cy="4608512"/>
          </a:xfrm>
        </p:spPr>
      </p:pic>
    </p:spTree>
    <p:extLst>
      <p:ext uri="{BB962C8B-B14F-4D97-AF65-F5344CB8AC3E}">
        <p14:creationId xmlns:p14="http://schemas.microsoft.com/office/powerpoint/2010/main" val="15056799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67E4B-1AA7-0DA3-130F-299D6FB7BA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44CF8-1A8E-A32B-2A0B-81C632AF1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116632"/>
            <a:ext cx="6589199" cy="1280890"/>
          </a:xfrm>
        </p:spPr>
        <p:txBody>
          <a:bodyPr/>
          <a:lstStyle/>
          <a:p>
            <a:r>
              <a:rPr lang="en-US" dirty="0"/>
              <a:t>Proses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Rekonsiliasi</a:t>
            </a:r>
            <a:r>
              <a:rPr lang="en-US" dirty="0"/>
              <a:t> Bank :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2B0C8-E1B2-C88D-7864-8DE9C5497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2133600"/>
            <a:ext cx="8064895" cy="4391744"/>
          </a:xfrm>
        </p:spPr>
        <p:txBody>
          <a:bodyPr/>
          <a:lstStyle/>
          <a:p>
            <a:r>
              <a:rPr lang="en-ID" sz="2400" dirty="0" err="1"/>
              <a:t>Dapatkan</a:t>
            </a:r>
            <a:r>
              <a:rPr lang="en-ID" sz="2400" dirty="0"/>
              <a:t> </a:t>
            </a:r>
            <a:r>
              <a:rPr lang="en-ID" sz="2400" dirty="0" err="1"/>
              <a:t>rekening</a:t>
            </a:r>
            <a:r>
              <a:rPr lang="en-ID" sz="2400" dirty="0"/>
              <a:t> </a:t>
            </a:r>
            <a:r>
              <a:rPr lang="en-ID" sz="2400" dirty="0" err="1"/>
              <a:t>koran</a:t>
            </a:r>
            <a:r>
              <a:rPr lang="en-ID" sz="2400" dirty="0"/>
              <a:t> (bank statement) </a:t>
            </a:r>
            <a:r>
              <a:rPr lang="en-ID" sz="2400" dirty="0" err="1"/>
              <a:t>dari</a:t>
            </a:r>
            <a:r>
              <a:rPr lang="en-ID" sz="2400" dirty="0"/>
              <a:t> bank.</a:t>
            </a:r>
          </a:p>
          <a:p>
            <a:r>
              <a:rPr lang="en-ID" sz="2400" dirty="0"/>
              <a:t>Bandingkan </a:t>
            </a:r>
            <a:r>
              <a:rPr lang="en-ID" sz="2400" dirty="0" err="1"/>
              <a:t>transaksi</a:t>
            </a:r>
            <a:r>
              <a:rPr lang="en-ID" sz="2400" dirty="0"/>
              <a:t> di </a:t>
            </a:r>
            <a:r>
              <a:rPr lang="en-ID" sz="2400" dirty="0" err="1"/>
              <a:t>rekening</a:t>
            </a:r>
            <a:r>
              <a:rPr lang="en-ID" sz="2400" dirty="0"/>
              <a:t> </a:t>
            </a:r>
            <a:r>
              <a:rPr lang="en-ID" sz="2400" dirty="0" err="1"/>
              <a:t>koran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catatan</a:t>
            </a:r>
            <a:r>
              <a:rPr lang="en-ID" sz="2400" dirty="0"/>
              <a:t> kas </a:t>
            </a:r>
            <a:r>
              <a:rPr lang="en-ID" sz="2400" dirty="0" err="1"/>
              <a:t>perusahaan</a:t>
            </a:r>
            <a:r>
              <a:rPr lang="en-ID" sz="2400" dirty="0"/>
              <a:t>.</a:t>
            </a:r>
          </a:p>
          <a:p>
            <a:r>
              <a:rPr lang="en-ID" sz="2400" dirty="0" err="1"/>
              <a:t>Identifikasi</a:t>
            </a:r>
            <a:r>
              <a:rPr lang="en-ID" sz="2400" dirty="0"/>
              <a:t> dan </a:t>
            </a:r>
            <a:r>
              <a:rPr lang="en-ID" sz="2400" dirty="0" err="1"/>
              <a:t>catat</a:t>
            </a:r>
            <a:r>
              <a:rPr lang="en-ID" sz="2400" dirty="0"/>
              <a:t> </a:t>
            </a:r>
            <a:r>
              <a:rPr lang="en-ID" sz="2400" dirty="0" err="1"/>
              <a:t>perbedaan</a:t>
            </a:r>
            <a:r>
              <a:rPr lang="en-ID" sz="2400" dirty="0"/>
              <a:t> yang </a:t>
            </a:r>
            <a:r>
              <a:rPr lang="en-ID" sz="2400" dirty="0" err="1"/>
              <a:t>ada</a:t>
            </a:r>
            <a:r>
              <a:rPr lang="en-ID" sz="2400" dirty="0"/>
              <a:t>.</a:t>
            </a:r>
          </a:p>
          <a:p>
            <a:r>
              <a:rPr lang="en-ID" sz="2400" dirty="0" err="1"/>
              <a:t>Lakukan</a:t>
            </a:r>
            <a:r>
              <a:rPr lang="en-ID" sz="2400" dirty="0"/>
              <a:t> </a:t>
            </a:r>
            <a:r>
              <a:rPr lang="en-ID" sz="2400" dirty="0" err="1"/>
              <a:t>penyesuaian</a:t>
            </a:r>
            <a:r>
              <a:rPr lang="en-ID" sz="2400" dirty="0"/>
              <a:t> pada </a:t>
            </a:r>
            <a:r>
              <a:rPr lang="en-ID" sz="2400" dirty="0" err="1"/>
              <a:t>catatan</a:t>
            </a:r>
            <a:r>
              <a:rPr lang="en-ID" sz="2400" dirty="0"/>
              <a:t> </a:t>
            </a:r>
            <a:r>
              <a:rPr lang="en-ID" sz="2400" dirty="0" err="1"/>
              <a:t>perusahaan</a:t>
            </a:r>
            <a:r>
              <a:rPr lang="en-ID" sz="2400" dirty="0"/>
              <a:t> (</a:t>
            </a:r>
            <a:r>
              <a:rPr lang="en-ID" sz="2400" dirty="0" err="1"/>
              <a:t>jurnal</a:t>
            </a:r>
            <a:r>
              <a:rPr lang="en-ID" sz="2400" dirty="0"/>
              <a:t> </a:t>
            </a:r>
            <a:r>
              <a:rPr lang="en-ID" sz="2400" dirty="0" err="1"/>
              <a:t>penyesuaian</a:t>
            </a:r>
            <a:r>
              <a:rPr lang="en-ID" sz="2400" dirty="0"/>
              <a:t>)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perbedaan</a:t>
            </a:r>
            <a:r>
              <a:rPr lang="en-ID" sz="2400" dirty="0"/>
              <a:t> yang </a:t>
            </a:r>
            <a:r>
              <a:rPr lang="en-ID" sz="2400" dirty="0" err="1"/>
              <a:t>disebabkan</a:t>
            </a:r>
            <a:r>
              <a:rPr lang="en-ID" sz="2400" dirty="0"/>
              <a:t> oleh bank.</a:t>
            </a:r>
          </a:p>
          <a:p>
            <a:r>
              <a:rPr lang="en-ID" sz="2400" dirty="0" err="1"/>
              <a:t>Hitung</a:t>
            </a:r>
            <a:r>
              <a:rPr lang="en-ID" sz="2400" dirty="0"/>
              <a:t> </a:t>
            </a:r>
            <a:r>
              <a:rPr lang="en-ID" sz="2400" dirty="0" err="1"/>
              <a:t>kembali</a:t>
            </a:r>
            <a:r>
              <a:rPr lang="en-ID" sz="2400" dirty="0"/>
              <a:t> </a:t>
            </a:r>
            <a:r>
              <a:rPr lang="en-ID" sz="2400" dirty="0" err="1"/>
              <a:t>saldo</a:t>
            </a:r>
            <a:r>
              <a:rPr lang="en-ID" sz="2400" dirty="0"/>
              <a:t> agar </a:t>
            </a:r>
            <a:r>
              <a:rPr lang="en-ID" sz="2400" dirty="0" err="1"/>
              <a:t>sesuai</a:t>
            </a:r>
            <a:endParaRPr lang="en-ID" sz="2400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28436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692696"/>
            <a:ext cx="8964488" cy="1054250"/>
          </a:xfrm>
        </p:spPr>
        <p:txBody>
          <a:bodyPr>
            <a:noAutofit/>
          </a:bodyPr>
          <a:lstStyle/>
          <a:p>
            <a:r>
              <a:rPr lang="id-ID" sz="3600" dirty="0"/>
              <a:t>MENURUT IAI (2009:28)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247" y="2575521"/>
            <a:ext cx="7745505" cy="38778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sz="2400" b="1" dirty="0"/>
              <a:t>Setara kas </a:t>
            </a:r>
            <a:r>
              <a:rPr lang="id-ID" sz="2400" dirty="0"/>
              <a:t>adalah investasi jangka pendek dan sangat likuid yg dimiliki unt</a:t>
            </a:r>
            <a:r>
              <a:rPr lang="en-US" sz="2400" dirty="0"/>
              <a:t>u</a:t>
            </a:r>
            <a:r>
              <a:rPr lang="id-ID" sz="2400" dirty="0"/>
              <a:t>k memenuhi komitmen kas jangka pendek, bukan unt</a:t>
            </a:r>
            <a:r>
              <a:rPr lang="en-US" sz="2400" dirty="0"/>
              <a:t>u</a:t>
            </a:r>
            <a:r>
              <a:rPr lang="id-ID" sz="2400" dirty="0"/>
              <a:t>k tujuan investasi atau lainnya.</a:t>
            </a:r>
            <a:endParaRPr lang="en-US" sz="2400" dirty="0"/>
          </a:p>
          <a:p>
            <a:pPr marL="0" indent="0" algn="ctr">
              <a:buNone/>
            </a:pP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, </a:t>
            </a:r>
            <a:r>
              <a:rPr lang="en-US" sz="2400" dirty="0" err="1"/>
              <a:t>investasi</a:t>
            </a:r>
            <a:r>
              <a:rPr lang="en-US" sz="2400" dirty="0"/>
              <a:t> </a:t>
            </a:r>
            <a:r>
              <a:rPr lang="en-US" sz="2400" dirty="0" err="1"/>
              <a:t>umumnya</a:t>
            </a:r>
            <a:r>
              <a:rPr lang="en-US" sz="2400" dirty="0"/>
              <a:t> </a:t>
            </a:r>
            <a:r>
              <a:rPr lang="en-US" sz="2400" dirty="0" err="1"/>
              <a:t>diklasifikasikan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setara</a:t>
            </a:r>
            <a:r>
              <a:rPr lang="en-US" sz="2400" dirty="0"/>
              <a:t> </a:t>
            </a:r>
            <a:r>
              <a:rPr lang="en-US" sz="2400" dirty="0" err="1"/>
              <a:t>kas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segera</a:t>
            </a:r>
            <a:r>
              <a:rPr lang="en-US" sz="2400" dirty="0"/>
              <a:t> </a:t>
            </a:r>
            <a:r>
              <a:rPr lang="en-US" sz="2400" dirty="0" err="1"/>
              <a:t>jatuh</a:t>
            </a:r>
            <a:r>
              <a:rPr lang="en-US" sz="2400" dirty="0"/>
              <a:t> tempo </a:t>
            </a:r>
            <a:r>
              <a:rPr lang="en-US" sz="2400" dirty="0" err="1"/>
              <a:t>dlm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3(</a:t>
            </a:r>
            <a:r>
              <a:rPr lang="en-US" sz="2400" dirty="0" err="1"/>
              <a:t>tiga</a:t>
            </a:r>
            <a:r>
              <a:rPr lang="en-US" sz="2400" dirty="0"/>
              <a:t>) </a:t>
            </a:r>
            <a:r>
              <a:rPr lang="en-US" sz="2400" dirty="0" err="1"/>
              <a:t>bulan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kurang</a:t>
            </a:r>
            <a:r>
              <a:rPr lang="en-US" sz="2400" dirty="0"/>
              <a:t> </a:t>
            </a:r>
            <a:r>
              <a:rPr lang="en-US" sz="2400" dirty="0" err="1"/>
              <a:t>sejak</a:t>
            </a:r>
            <a:r>
              <a:rPr lang="en-US" sz="2400" dirty="0"/>
              <a:t> </a:t>
            </a:r>
            <a:r>
              <a:rPr lang="en-US" sz="2400" dirty="0" err="1"/>
              <a:t>tanggal</a:t>
            </a:r>
            <a:r>
              <a:rPr lang="en-US" sz="2400" dirty="0"/>
              <a:t> </a:t>
            </a:r>
            <a:r>
              <a:rPr lang="en-US" sz="2400" dirty="0" err="1"/>
              <a:t>perolehan</a:t>
            </a:r>
            <a:r>
              <a:rPr lang="en-US" sz="2400" dirty="0"/>
              <a:t>.</a:t>
            </a:r>
            <a:endParaRPr lang="id-ID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764704"/>
            <a:ext cx="9144000" cy="725470"/>
          </a:xfrm>
        </p:spPr>
        <p:txBody>
          <a:bodyPr>
            <a:noAutofit/>
          </a:bodyPr>
          <a:lstStyle/>
          <a:p>
            <a:r>
              <a:rPr lang="en-US" sz="2800" dirty="0"/>
              <a:t>TIDAK TERMASUK KAS ATAU SETARA KAS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4842"/>
            <a:ext cx="8229600" cy="350046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400" dirty="0" err="1"/>
              <a:t>Deposito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jatuh</a:t>
            </a:r>
            <a:r>
              <a:rPr lang="en-US" sz="2400" dirty="0"/>
              <a:t> </a:t>
            </a:r>
            <a:r>
              <a:rPr lang="en-US" sz="2400" dirty="0" err="1"/>
              <a:t>temponya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3 </a:t>
            </a:r>
            <a:r>
              <a:rPr lang="en-US" sz="2400" dirty="0" err="1"/>
              <a:t>bulan</a:t>
            </a:r>
            <a:r>
              <a:rPr lang="en-US" sz="2400" dirty="0"/>
              <a:t>/</a:t>
            </a:r>
            <a:r>
              <a:rPr lang="en-US" sz="2400" i="1" dirty="0"/>
              <a:t>rollover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/>
              <a:t>Perangko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materai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/>
              <a:t>Kas</a:t>
            </a:r>
            <a:r>
              <a:rPr lang="en-US" sz="2400" dirty="0"/>
              <a:t> bon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uang</a:t>
            </a:r>
            <a:r>
              <a:rPr lang="en-US" sz="2400" dirty="0"/>
              <a:t> </a:t>
            </a:r>
            <a:r>
              <a:rPr lang="en-US" sz="2400" dirty="0" err="1"/>
              <a:t>muka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/>
              <a:t>Cek</a:t>
            </a:r>
            <a:r>
              <a:rPr lang="en-US" sz="2400" dirty="0"/>
              <a:t> </a:t>
            </a:r>
            <a:r>
              <a:rPr lang="en-US" sz="2400" dirty="0" err="1"/>
              <a:t>mundur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cek</a:t>
            </a:r>
            <a:r>
              <a:rPr lang="en-US" sz="2400" dirty="0"/>
              <a:t> </a:t>
            </a:r>
            <a:r>
              <a:rPr lang="en-US" sz="2400" dirty="0" err="1"/>
              <a:t>kosong</a:t>
            </a:r>
            <a:endParaRPr lang="en-US" sz="2400" dirty="0"/>
          </a:p>
          <a:p>
            <a:endParaRPr lang="en-US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620688"/>
            <a:ext cx="8229600" cy="1082660"/>
          </a:xfrm>
        </p:spPr>
        <p:txBody>
          <a:bodyPr/>
          <a:lstStyle/>
          <a:p>
            <a:r>
              <a:rPr lang="id-ID" sz="4000" dirty="0"/>
              <a:t>MACAM KAS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4625989"/>
          </a:xfrm>
        </p:spPr>
        <p:txBody>
          <a:bodyPr/>
          <a:lstStyle/>
          <a:p>
            <a:r>
              <a:rPr lang="id-ID" sz="2400" b="1" dirty="0"/>
              <a:t>Kas  Kecil / </a:t>
            </a:r>
            <a:r>
              <a:rPr lang="id-ID" sz="2400" b="1" i="1" dirty="0"/>
              <a:t>petty cash </a:t>
            </a:r>
            <a:r>
              <a:rPr lang="id-ID" sz="2400" dirty="0"/>
              <a:t>: </a:t>
            </a:r>
          </a:p>
          <a:p>
            <a:pPr algn="just">
              <a:buNone/>
            </a:pPr>
            <a:r>
              <a:rPr lang="id-ID" sz="2400" dirty="0"/>
              <a:t>    umumnya dipakai  untk pengeluaran yg sifatnya rutin dan tidak besar jumlahnya.</a:t>
            </a:r>
            <a:endParaRPr lang="en-US" sz="2400" dirty="0"/>
          </a:p>
          <a:p>
            <a:pPr algn="just">
              <a:buNone/>
            </a:pPr>
            <a:endParaRPr lang="id-ID" sz="2400" dirty="0"/>
          </a:p>
          <a:p>
            <a:pPr algn="just"/>
            <a:r>
              <a:rPr lang="id-ID" sz="2400" b="1" dirty="0"/>
              <a:t>Kas Besar / </a:t>
            </a:r>
            <a:r>
              <a:rPr lang="id-ID" sz="2400" b="1" i="1" dirty="0"/>
              <a:t>cash on hand</a:t>
            </a:r>
            <a:r>
              <a:rPr lang="id-ID" sz="2400" dirty="0"/>
              <a:t>:</a:t>
            </a:r>
          </a:p>
          <a:p>
            <a:pPr algn="just">
              <a:buNone/>
            </a:pPr>
            <a:r>
              <a:rPr lang="id-ID" sz="2400" dirty="0"/>
              <a:t>	umumnya dipakai oleh perusahaan unt</a:t>
            </a:r>
            <a:r>
              <a:rPr lang="en-US" sz="2400" dirty="0"/>
              <a:t>u</a:t>
            </a:r>
            <a:r>
              <a:rPr lang="id-ID" sz="2400" dirty="0"/>
              <a:t>k pengeluaran tertentu d</a:t>
            </a:r>
            <a:r>
              <a:rPr lang="en-US" sz="2400" dirty="0"/>
              <a:t>e</a:t>
            </a:r>
            <a:r>
              <a:rPr lang="id-ID" sz="2400" dirty="0"/>
              <a:t>ng</a:t>
            </a:r>
            <a:r>
              <a:rPr lang="en-US" sz="2400" dirty="0"/>
              <a:t>an</a:t>
            </a:r>
            <a:r>
              <a:rPr lang="id-ID" sz="2400" dirty="0"/>
              <a:t> jumlah yg lebih besar dibandingkan jumlah pengeluaran pada kas kecil. </a:t>
            </a:r>
          </a:p>
          <a:p>
            <a:pPr>
              <a:buNone/>
            </a:pPr>
            <a:endParaRPr lang="id-ID" dirty="0"/>
          </a:p>
          <a:p>
            <a:pPr>
              <a:buNone/>
            </a:pPr>
            <a:endParaRPr lang="id-ID" dirty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326047"/>
            <a:ext cx="8784976" cy="511156"/>
          </a:xfrm>
        </p:spPr>
        <p:txBody>
          <a:bodyPr>
            <a:noAutofit/>
          </a:bodyPr>
          <a:lstStyle/>
          <a:p>
            <a:r>
              <a:rPr lang="en-US" sz="3600" dirty="0"/>
              <a:t>METODE PENGELOLAAN KAS KECIL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00726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2400" b="1" dirty="0" err="1">
                <a:solidFill>
                  <a:srgbClr val="FF0000"/>
                </a:solidFill>
              </a:rPr>
              <a:t>Metode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imprest</a:t>
            </a:r>
            <a:endParaRPr lang="en-US" sz="2400" b="1" dirty="0">
              <a:solidFill>
                <a:srgbClr val="FF0000"/>
              </a:solidFill>
            </a:endParaRPr>
          </a:p>
          <a:p>
            <a:pPr indent="11113" algn="just">
              <a:buNone/>
            </a:pP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kas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 </a:t>
            </a:r>
            <a:r>
              <a:rPr lang="en-US" sz="2400" dirty="0" err="1"/>
              <a:t>selalu</a:t>
            </a:r>
            <a:r>
              <a:rPr lang="en-US" sz="2400" dirty="0"/>
              <a:t> </a:t>
            </a:r>
            <a:r>
              <a:rPr lang="en-US" sz="2400" dirty="0" err="1"/>
              <a:t>tetap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sebesar</a:t>
            </a:r>
            <a:r>
              <a:rPr lang="en-US" sz="2400" dirty="0"/>
              <a:t> </a:t>
            </a:r>
            <a:r>
              <a:rPr lang="en-US" sz="2400" dirty="0" err="1"/>
              <a:t>cek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diserahkan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kasir</a:t>
            </a:r>
            <a:r>
              <a:rPr lang="en-US" sz="2400" dirty="0"/>
              <a:t> 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kas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dirty="0"/>
              <a:t>.</a:t>
            </a:r>
          </a:p>
          <a:p>
            <a:pPr indent="11113" algn="just">
              <a:buNone/>
            </a:pPr>
            <a:endParaRPr lang="en-US" sz="2400" dirty="0"/>
          </a:p>
          <a:p>
            <a:pPr indent="11113" algn="just">
              <a:buNone/>
            </a:pPr>
            <a:r>
              <a:rPr lang="en-US" sz="2400" dirty="0" err="1"/>
              <a:t>Contoh</a:t>
            </a:r>
            <a:r>
              <a:rPr lang="en-US" sz="2400" dirty="0"/>
              <a:t> :</a:t>
            </a:r>
          </a:p>
          <a:p>
            <a:pPr indent="11113" algn="just">
              <a:buNone/>
            </a:pPr>
            <a:r>
              <a:rPr lang="en-US" sz="2400" dirty="0"/>
              <a:t>PT. A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tgl</a:t>
            </a:r>
            <a:r>
              <a:rPr lang="en-US" sz="2400" dirty="0"/>
              <a:t> 01 September 2013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dana</a:t>
            </a:r>
            <a:r>
              <a:rPr lang="en-US" sz="2400" dirty="0"/>
              <a:t> </a:t>
            </a:r>
            <a:r>
              <a:rPr lang="en-US" sz="2400" dirty="0" err="1"/>
              <a:t>kas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 </a:t>
            </a:r>
            <a:r>
              <a:rPr lang="en-US" sz="2400" dirty="0" err="1"/>
              <a:t>sebesar</a:t>
            </a:r>
            <a:r>
              <a:rPr lang="en-US" sz="2400" dirty="0"/>
              <a:t> </a:t>
            </a:r>
            <a:r>
              <a:rPr lang="en-US" sz="2400" dirty="0" err="1"/>
              <a:t>Rp</a:t>
            </a:r>
            <a:r>
              <a:rPr lang="en-US" sz="2400" dirty="0"/>
              <a:t> 1.000.000,00 . </a:t>
            </a:r>
            <a:r>
              <a:rPr lang="en-US" sz="2400" dirty="0" err="1"/>
              <a:t>Pengeluaran</a:t>
            </a:r>
            <a:r>
              <a:rPr lang="en-US" sz="2400" dirty="0"/>
              <a:t> kas </a:t>
            </a:r>
            <a:r>
              <a:rPr lang="en-US" sz="2400" dirty="0" err="1"/>
              <a:t>kecil</a:t>
            </a:r>
            <a:r>
              <a:rPr lang="en-US" sz="2400" dirty="0"/>
              <a:t> </a:t>
            </a:r>
            <a:r>
              <a:rPr lang="en-US" sz="2400" dirty="0" err="1"/>
              <a:t>sampai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16 Sept 2013 </a:t>
            </a:r>
            <a:r>
              <a:rPr lang="en-US" sz="2400" dirty="0" err="1"/>
              <a:t>sebesar</a:t>
            </a:r>
            <a:r>
              <a:rPr lang="en-US" sz="2400" dirty="0"/>
              <a:t> Rp. 800.000,00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rincian</a:t>
            </a:r>
            <a:r>
              <a:rPr lang="en-US" sz="2400" dirty="0"/>
              <a:t> </a:t>
            </a:r>
            <a:r>
              <a:rPr lang="en-US" sz="2400" dirty="0" err="1"/>
              <a:t>sbb</a:t>
            </a:r>
            <a:r>
              <a:rPr lang="en-US" sz="2400" dirty="0"/>
              <a:t>: </a:t>
            </a:r>
          </a:p>
          <a:p>
            <a:pPr indent="11113" algn="just"/>
            <a:r>
              <a:rPr lang="en-US" sz="2400" dirty="0"/>
              <a:t>   </a:t>
            </a:r>
            <a:r>
              <a:rPr lang="en-US" sz="2400" dirty="0" err="1"/>
              <a:t>Beban</a:t>
            </a:r>
            <a:r>
              <a:rPr lang="en-US" sz="2400" dirty="0"/>
              <a:t> BBM motor </a:t>
            </a:r>
            <a:r>
              <a:rPr lang="en-US" sz="2400" dirty="0" err="1"/>
              <a:t>Operasional</a:t>
            </a:r>
            <a:r>
              <a:rPr lang="en-US" sz="2400" dirty="0"/>
              <a:t>        </a:t>
            </a:r>
            <a:r>
              <a:rPr lang="en-US" sz="2400" dirty="0" err="1"/>
              <a:t>Rp</a:t>
            </a:r>
            <a:r>
              <a:rPr lang="en-US" sz="2400" dirty="0"/>
              <a:t>.    450.000,00</a:t>
            </a:r>
          </a:p>
          <a:p>
            <a:pPr indent="11113" algn="just"/>
            <a:r>
              <a:rPr lang="en-US" sz="2400" dirty="0"/>
              <a:t>   Beban Alat Tulis Kantor                      Rp.    100.000,00 </a:t>
            </a:r>
          </a:p>
          <a:p>
            <a:pPr indent="11113" algn="just"/>
            <a:r>
              <a:rPr lang="en-US" sz="2400" dirty="0"/>
              <a:t>   Beban </a:t>
            </a:r>
            <a:r>
              <a:rPr lang="en-US" sz="2400" dirty="0" err="1"/>
              <a:t>Angkut</a:t>
            </a:r>
            <a:r>
              <a:rPr lang="en-US" sz="2400" dirty="0"/>
              <a:t>                                     Rp     200.000,00</a:t>
            </a:r>
          </a:p>
          <a:p>
            <a:pPr indent="11113" algn="just"/>
            <a:r>
              <a:rPr lang="en-US" sz="2400" dirty="0"/>
              <a:t>   Beban Admst Kantor                          </a:t>
            </a:r>
            <a:r>
              <a:rPr lang="en-US" sz="2400" u="sng" dirty="0"/>
              <a:t>Rp       50.000,00</a:t>
            </a:r>
          </a:p>
          <a:p>
            <a:pPr indent="11113" algn="just">
              <a:buNone/>
            </a:pPr>
            <a:r>
              <a:rPr lang="en-US" sz="2400" dirty="0"/>
              <a:t>    TOTAL                                                     </a:t>
            </a:r>
            <a:r>
              <a:rPr lang="en-US" sz="2400" dirty="0" err="1"/>
              <a:t>Rp</a:t>
            </a:r>
            <a:r>
              <a:rPr lang="en-US" sz="2400" dirty="0"/>
              <a:t>     800.000,00</a:t>
            </a:r>
          </a:p>
          <a:p>
            <a:pPr indent="11113" algn="just">
              <a:buNone/>
            </a:pPr>
            <a:r>
              <a:rPr lang="en-US" sz="2400" b="1" dirty="0" err="1"/>
              <a:t>Pada</a:t>
            </a:r>
            <a:r>
              <a:rPr lang="en-US" sz="2400" b="1" dirty="0"/>
              <a:t> </a:t>
            </a:r>
            <a:r>
              <a:rPr lang="en-US" sz="2400" b="1" dirty="0" err="1"/>
              <a:t>tgl</a:t>
            </a:r>
            <a:r>
              <a:rPr lang="en-US" sz="2400" b="1" dirty="0"/>
              <a:t> 16 Sept 2013 </a:t>
            </a:r>
            <a:r>
              <a:rPr lang="en-US" sz="2400" b="1" dirty="0" err="1"/>
              <a:t>dilakukan</a:t>
            </a:r>
            <a:r>
              <a:rPr lang="en-US" sz="2400" b="1" dirty="0"/>
              <a:t> </a:t>
            </a:r>
            <a:r>
              <a:rPr lang="en-US" sz="2400" b="1" dirty="0" err="1"/>
              <a:t>pengisian</a:t>
            </a:r>
            <a:r>
              <a:rPr lang="en-US" sz="2400" b="1" dirty="0"/>
              <a:t> </a:t>
            </a:r>
            <a:r>
              <a:rPr lang="en-US" sz="2400" b="1" dirty="0" err="1"/>
              <a:t>kembali</a:t>
            </a:r>
            <a:r>
              <a:rPr lang="en-US" sz="2400" b="1" dirty="0"/>
              <a:t> </a:t>
            </a:r>
          </a:p>
          <a:p>
            <a:pPr indent="11113" algn="just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5336" y="583537"/>
            <a:ext cx="8229600" cy="939784"/>
          </a:xfrm>
        </p:spPr>
        <p:txBody>
          <a:bodyPr/>
          <a:lstStyle/>
          <a:p>
            <a:r>
              <a:rPr lang="en-US" sz="4000" dirty="0"/>
              <a:t>JURNAL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543"/>
            <a:ext cx="8229600" cy="4768865"/>
          </a:xfrm>
        </p:spPr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pengisian</a:t>
            </a:r>
            <a:r>
              <a:rPr lang="en-US" dirty="0"/>
              <a:t> </a:t>
            </a:r>
            <a:r>
              <a:rPr lang="en-US" dirty="0" err="1"/>
              <a:t>Kas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Pengeluaran</a:t>
            </a:r>
            <a:r>
              <a:rPr lang="en-US" dirty="0"/>
              <a:t> </a:t>
            </a:r>
            <a:r>
              <a:rPr lang="en-US" dirty="0" err="1"/>
              <a:t>kas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635354"/>
              </p:ext>
            </p:extLst>
          </p:nvPr>
        </p:nvGraphicFramePr>
        <p:xfrm>
          <a:off x="1335336" y="3011203"/>
          <a:ext cx="6477024" cy="17859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9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9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9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92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2869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TGL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AKUN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DEBIT (</a:t>
                      </a:r>
                      <a:r>
                        <a:rPr lang="en-US" dirty="0" err="1"/>
                        <a:t>Rp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KREDIT (</a:t>
                      </a:r>
                      <a:r>
                        <a:rPr lang="en-US" dirty="0" err="1"/>
                        <a:t>Rp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72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01/09/13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Kas</a:t>
                      </a:r>
                      <a:r>
                        <a:rPr lang="en-US" dirty="0"/>
                        <a:t> Kecil </a:t>
                      </a:r>
                    </a:p>
                    <a:p>
                      <a:r>
                        <a:rPr lang="en-US" dirty="0"/>
                        <a:t>       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1.000.000,00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1.000.000,00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9314"/>
            <a:ext cx="8229600" cy="725470"/>
          </a:xfrm>
        </p:spPr>
        <p:txBody>
          <a:bodyPr>
            <a:noAutofit/>
          </a:bodyPr>
          <a:lstStyle/>
          <a:p>
            <a:r>
              <a:rPr lang="en-US" sz="4000" dirty="0"/>
              <a:t>JURNAL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62245"/>
            <a:ext cx="8229600" cy="4983179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Pengisian</a:t>
            </a:r>
            <a:r>
              <a:rPr lang="en-US" dirty="0"/>
              <a:t> </a:t>
            </a:r>
            <a:r>
              <a:rPr lang="en-US" dirty="0" err="1"/>
              <a:t>Kembali</a:t>
            </a:r>
            <a:endParaRPr lang="en-US" dirty="0"/>
          </a:p>
          <a:p>
            <a:pPr marL="514350" indent="-51435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786219"/>
              </p:ext>
            </p:extLst>
          </p:nvPr>
        </p:nvGraphicFramePr>
        <p:xfrm>
          <a:off x="755576" y="3081496"/>
          <a:ext cx="7643865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6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39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TGL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AKUN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DEBIT (</a:t>
                      </a:r>
                      <a:r>
                        <a:rPr lang="en-US" dirty="0" err="1"/>
                        <a:t>Rp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KREDIT (</a:t>
                      </a:r>
                      <a:r>
                        <a:rPr lang="en-US" dirty="0" err="1"/>
                        <a:t>Rp</a:t>
                      </a:r>
                      <a:r>
                        <a:rPr lang="en-US" dirty="0"/>
                        <a:t>)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7825">
                <a:tc>
                  <a:txBody>
                    <a:bodyPr/>
                    <a:lstStyle/>
                    <a:p>
                      <a:r>
                        <a:rPr lang="en-US" dirty="0"/>
                        <a:t>16/09/13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Beban</a:t>
                      </a:r>
                      <a:r>
                        <a:rPr lang="en-US" sz="1800" dirty="0"/>
                        <a:t> BBM motor </a:t>
                      </a:r>
                      <a:r>
                        <a:rPr lang="en-US" sz="1800" dirty="0" err="1"/>
                        <a:t>Operasional</a:t>
                      </a:r>
                      <a:r>
                        <a:rPr lang="en-US" sz="1800" dirty="0"/>
                        <a:t> </a:t>
                      </a:r>
                    </a:p>
                    <a:p>
                      <a:r>
                        <a:rPr lang="en-US" sz="1800" dirty="0" err="1"/>
                        <a:t>Beban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Alat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Tulis</a:t>
                      </a:r>
                      <a:r>
                        <a:rPr lang="en-US" sz="1800" dirty="0"/>
                        <a:t> Kantor </a:t>
                      </a:r>
                    </a:p>
                    <a:p>
                      <a:r>
                        <a:rPr lang="en-US" sz="1800" dirty="0" err="1"/>
                        <a:t>Beban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Angkut</a:t>
                      </a:r>
                      <a:r>
                        <a:rPr lang="en-US" sz="1800" dirty="0"/>
                        <a:t> </a:t>
                      </a:r>
                    </a:p>
                    <a:p>
                      <a:r>
                        <a:rPr lang="en-US" sz="1800" dirty="0" err="1"/>
                        <a:t>Beban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Admst</a:t>
                      </a:r>
                      <a:r>
                        <a:rPr lang="en-US" sz="1800" dirty="0"/>
                        <a:t> Kantor </a:t>
                      </a:r>
                    </a:p>
                    <a:p>
                      <a:r>
                        <a:rPr lang="en-US" sz="1800" dirty="0"/>
                        <a:t>         Bank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450.000,00</a:t>
                      </a:r>
                    </a:p>
                    <a:p>
                      <a:pPr algn="r"/>
                      <a:endParaRPr lang="en-US" dirty="0"/>
                    </a:p>
                    <a:p>
                      <a:pPr algn="r"/>
                      <a:r>
                        <a:rPr lang="en-US" dirty="0"/>
                        <a:t>100.000,00</a:t>
                      </a:r>
                    </a:p>
                    <a:p>
                      <a:pPr algn="r"/>
                      <a:r>
                        <a:rPr lang="en-US" dirty="0"/>
                        <a:t>200.000,00</a:t>
                      </a:r>
                    </a:p>
                    <a:p>
                      <a:pPr algn="r"/>
                      <a:r>
                        <a:rPr lang="en-US" dirty="0"/>
                        <a:t>50.000,00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  <a:p>
                      <a:pPr algn="r"/>
                      <a:endParaRPr lang="en-US" dirty="0"/>
                    </a:p>
                    <a:p>
                      <a:pPr algn="r"/>
                      <a:endParaRPr lang="en-US" dirty="0"/>
                    </a:p>
                    <a:p>
                      <a:pPr algn="r"/>
                      <a:endParaRPr lang="en-US" dirty="0"/>
                    </a:p>
                    <a:p>
                      <a:pPr algn="r"/>
                      <a:endParaRPr lang="en-US" dirty="0"/>
                    </a:p>
                    <a:p>
                      <a:pPr algn="r"/>
                      <a:r>
                        <a:rPr lang="en-US" dirty="0"/>
                        <a:t>800.000,00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700808"/>
            <a:ext cx="8244408" cy="36004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600" b="1" dirty="0" err="1">
                <a:solidFill>
                  <a:srgbClr val="FF0000"/>
                </a:solidFill>
              </a:rPr>
              <a:t>Metode</a:t>
            </a:r>
            <a:r>
              <a:rPr lang="en-US" sz="2600" b="1" dirty="0">
                <a:solidFill>
                  <a:srgbClr val="FF0000"/>
                </a:solidFill>
              </a:rPr>
              <a:t> </a:t>
            </a:r>
            <a:r>
              <a:rPr lang="en-US" sz="2600" b="1" dirty="0" err="1">
                <a:solidFill>
                  <a:srgbClr val="FF0000"/>
                </a:solidFill>
              </a:rPr>
              <a:t>fluktuasi</a:t>
            </a:r>
            <a:r>
              <a:rPr lang="en-US" sz="2600" b="1" dirty="0">
                <a:solidFill>
                  <a:srgbClr val="FF0000"/>
                </a:solidFill>
              </a:rPr>
              <a:t> ( </a:t>
            </a:r>
            <a:r>
              <a:rPr lang="en-US" sz="2600" b="1" i="1" dirty="0">
                <a:solidFill>
                  <a:srgbClr val="FF0000"/>
                </a:solidFill>
              </a:rPr>
              <a:t>fluctuation method</a:t>
            </a:r>
            <a:r>
              <a:rPr lang="en-US" sz="2600" b="1" dirty="0">
                <a:solidFill>
                  <a:srgbClr val="FF0000"/>
                </a:solidFill>
              </a:rPr>
              <a:t>)</a:t>
            </a:r>
          </a:p>
          <a:p>
            <a:pPr algn="just">
              <a:buNone/>
            </a:pPr>
            <a:r>
              <a:rPr lang="en-US" sz="2600" dirty="0"/>
              <a:t>	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pembentukan</a:t>
            </a:r>
            <a:r>
              <a:rPr lang="en-US" sz="2600" dirty="0"/>
              <a:t> </a:t>
            </a:r>
            <a:r>
              <a:rPr lang="en-US" sz="2600" dirty="0" err="1"/>
              <a:t>dana</a:t>
            </a:r>
            <a:r>
              <a:rPr lang="en-US" sz="2600" dirty="0"/>
              <a:t> </a:t>
            </a:r>
            <a:r>
              <a:rPr lang="en-US" sz="2600" dirty="0" err="1"/>
              <a:t>tidak</a:t>
            </a:r>
            <a:r>
              <a:rPr lang="en-US" sz="2600" dirty="0"/>
              <a:t> </a:t>
            </a:r>
            <a:r>
              <a:rPr lang="en-US" sz="2600" dirty="0" err="1"/>
              <a:t>berbeda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metode</a:t>
            </a:r>
            <a:r>
              <a:rPr lang="en-US" sz="2600" dirty="0"/>
              <a:t> </a:t>
            </a:r>
            <a:r>
              <a:rPr lang="en-US" sz="2600" dirty="0" err="1"/>
              <a:t>imprest</a:t>
            </a:r>
            <a:r>
              <a:rPr lang="en-US" sz="2600" dirty="0"/>
              <a:t>. </a:t>
            </a:r>
            <a:r>
              <a:rPr lang="en-US" sz="2600" dirty="0" err="1"/>
              <a:t>Namun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metode</a:t>
            </a:r>
            <a:r>
              <a:rPr lang="en-US" sz="2600" dirty="0"/>
              <a:t> </a:t>
            </a:r>
            <a:r>
              <a:rPr lang="en-US" sz="2600" dirty="0" err="1"/>
              <a:t>fluktuasi</a:t>
            </a:r>
            <a:r>
              <a:rPr lang="en-US" sz="2600" dirty="0"/>
              <a:t>, </a:t>
            </a:r>
            <a:r>
              <a:rPr lang="en-US" sz="2600" dirty="0" err="1"/>
              <a:t>saldo</a:t>
            </a:r>
            <a:r>
              <a:rPr lang="en-US" sz="2600" dirty="0"/>
              <a:t> </a:t>
            </a:r>
            <a:r>
              <a:rPr lang="en-US" sz="2600" dirty="0" err="1"/>
              <a:t>uang</a:t>
            </a:r>
            <a:r>
              <a:rPr lang="en-US" sz="2600" dirty="0"/>
              <a:t> </a:t>
            </a:r>
            <a:r>
              <a:rPr lang="en-US" sz="2600" dirty="0" err="1"/>
              <a:t>yg</a:t>
            </a:r>
            <a:r>
              <a:rPr lang="en-US" sz="2600" dirty="0"/>
              <a:t> </a:t>
            </a:r>
            <a:r>
              <a:rPr lang="en-US" sz="2600" dirty="0" err="1"/>
              <a:t>dicatat</a:t>
            </a:r>
            <a:r>
              <a:rPr lang="en-US" sz="2600" dirty="0"/>
              <a:t> </a:t>
            </a:r>
            <a:r>
              <a:rPr lang="en-US" sz="2600" dirty="0" err="1"/>
              <a:t>pada</a:t>
            </a:r>
            <a:r>
              <a:rPr lang="en-US" sz="2600" dirty="0"/>
              <a:t> </a:t>
            </a:r>
            <a:r>
              <a:rPr lang="en-US" sz="2600" dirty="0" err="1"/>
              <a:t>akun</a:t>
            </a:r>
            <a:r>
              <a:rPr lang="en-US" sz="2600" dirty="0"/>
              <a:t> </a:t>
            </a:r>
            <a:r>
              <a:rPr lang="en-US" sz="2600" dirty="0" err="1"/>
              <a:t>kas</a:t>
            </a:r>
            <a:r>
              <a:rPr lang="en-US" sz="2600" dirty="0"/>
              <a:t> </a:t>
            </a:r>
            <a:r>
              <a:rPr lang="en-US" sz="2600" dirty="0" err="1"/>
              <a:t>kecil</a:t>
            </a:r>
            <a:r>
              <a:rPr lang="en-US" sz="2600" dirty="0"/>
              <a:t> </a:t>
            </a:r>
            <a:r>
              <a:rPr lang="en-US" sz="2600" dirty="0" err="1"/>
              <a:t>selalu</a:t>
            </a:r>
            <a:r>
              <a:rPr lang="en-US" sz="2600" dirty="0"/>
              <a:t> </a:t>
            </a:r>
            <a:r>
              <a:rPr lang="en-US" sz="2600" dirty="0" err="1"/>
              <a:t>berubah</a:t>
            </a:r>
            <a:r>
              <a:rPr lang="en-US" sz="2600" dirty="0"/>
              <a:t> (</a:t>
            </a:r>
            <a:r>
              <a:rPr lang="en-US" sz="2600" dirty="0" err="1"/>
              <a:t>tidak</a:t>
            </a:r>
            <a:r>
              <a:rPr lang="en-US" sz="2600" dirty="0"/>
              <a:t> </a:t>
            </a:r>
            <a:r>
              <a:rPr lang="en-US" sz="2600" dirty="0" err="1"/>
              <a:t>tetap</a:t>
            </a:r>
            <a:r>
              <a:rPr lang="en-US" sz="2600" dirty="0"/>
              <a:t>). </a:t>
            </a:r>
            <a:r>
              <a:rPr lang="en-US" sz="2600" dirty="0" err="1"/>
              <a:t>Fluktuasi</a:t>
            </a:r>
            <a:r>
              <a:rPr lang="en-US" sz="2600" dirty="0"/>
              <a:t> </a:t>
            </a:r>
            <a:r>
              <a:rPr lang="en-US" sz="2600" dirty="0" err="1"/>
              <a:t>tsb</a:t>
            </a:r>
            <a:r>
              <a:rPr lang="en-US" sz="2600" dirty="0"/>
              <a:t> </a:t>
            </a:r>
            <a:r>
              <a:rPr lang="en-US" sz="2600" dirty="0" err="1"/>
              <a:t>sesuai</a:t>
            </a:r>
            <a:r>
              <a:rPr lang="en-US" sz="2600" dirty="0"/>
              <a:t> </a:t>
            </a:r>
            <a:r>
              <a:rPr lang="en-US" sz="2600" dirty="0" err="1"/>
              <a:t>dng</a:t>
            </a:r>
            <a:r>
              <a:rPr lang="en-US" sz="2600" dirty="0"/>
              <a:t> </a:t>
            </a:r>
            <a:r>
              <a:rPr lang="en-US" sz="2600" dirty="0" err="1"/>
              <a:t>jumlah</a:t>
            </a:r>
            <a:r>
              <a:rPr lang="en-US" sz="2600" dirty="0"/>
              <a:t> </a:t>
            </a:r>
            <a:r>
              <a:rPr lang="en-US" sz="2600" dirty="0" err="1"/>
              <a:t>pengisian</a:t>
            </a:r>
            <a:r>
              <a:rPr lang="en-US" sz="2600" dirty="0"/>
              <a:t> </a:t>
            </a:r>
            <a:r>
              <a:rPr lang="en-US" sz="2600" dirty="0" err="1"/>
              <a:t>kembali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pengeluaran-pengeluaran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  <a:r>
              <a:rPr lang="en-US" sz="2600" dirty="0" err="1"/>
              <a:t>kas</a:t>
            </a:r>
            <a:r>
              <a:rPr lang="en-US" sz="2600" dirty="0"/>
              <a:t> </a:t>
            </a:r>
            <a:r>
              <a:rPr lang="en-US" sz="2600" dirty="0" err="1"/>
              <a:t>kecil</a:t>
            </a:r>
            <a:r>
              <a:rPr lang="en-US" sz="2600" dirty="0"/>
              <a:t>. </a:t>
            </a:r>
            <a:r>
              <a:rPr lang="en-US" sz="2600" dirty="0" err="1"/>
              <a:t>Pencatatan</a:t>
            </a:r>
            <a:r>
              <a:rPr lang="en-US" sz="2600" dirty="0"/>
              <a:t> </a:t>
            </a:r>
            <a:r>
              <a:rPr lang="en-US" sz="2600" dirty="0" err="1"/>
              <a:t>dilakukan</a:t>
            </a:r>
            <a:r>
              <a:rPr lang="en-US" sz="2600" dirty="0"/>
              <a:t> </a:t>
            </a:r>
            <a:r>
              <a:rPr lang="en-US" sz="2600" dirty="0" err="1"/>
              <a:t>secara</a:t>
            </a:r>
            <a:r>
              <a:rPr lang="en-US" sz="2600" dirty="0"/>
              <a:t> </a:t>
            </a:r>
            <a:r>
              <a:rPr lang="en-US" sz="2600" dirty="0" err="1"/>
              <a:t>langsung</a:t>
            </a:r>
            <a:r>
              <a:rPr lang="en-US" sz="2600" dirty="0"/>
              <a:t> </a:t>
            </a:r>
            <a:r>
              <a:rPr lang="en-US" sz="2600" dirty="0" err="1"/>
              <a:t>pada</a:t>
            </a:r>
            <a:r>
              <a:rPr lang="en-US" sz="2600" dirty="0"/>
              <a:t> </a:t>
            </a:r>
            <a:r>
              <a:rPr lang="en-US" sz="2600" dirty="0" err="1"/>
              <a:t>saat</a:t>
            </a:r>
            <a:r>
              <a:rPr lang="en-US" sz="2600" dirty="0"/>
              <a:t> </a:t>
            </a:r>
            <a:r>
              <a:rPr lang="en-US" sz="2600" dirty="0" err="1"/>
              <a:t>pengeluaran</a:t>
            </a:r>
            <a:r>
              <a:rPr lang="en-US" sz="2600" dirty="0"/>
              <a:t>. </a:t>
            </a:r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r>
              <a:rPr lang="en-US" dirty="0"/>
              <a:t>	</a:t>
            </a:r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endParaRPr lang="en-US" dirty="0"/>
          </a:p>
          <a:p>
            <a:pPr>
              <a:buNone/>
            </a:pPr>
            <a:endParaRPr lang="en-US" b="1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547</TotalTime>
  <Words>923</Words>
  <Application>Microsoft Office PowerPoint</Application>
  <PresentationFormat>On-screen Show (4:3)</PresentationFormat>
  <Paragraphs>205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Century Gothic</vt:lpstr>
      <vt:lpstr>Wingdings 3</vt:lpstr>
      <vt:lpstr>Wisp</vt:lpstr>
      <vt:lpstr>AKUNTANSI KAS &amp; BANK  Mata Kuliah Dasar Akuntansi  Pertemuan Ke- 11</vt:lpstr>
      <vt:lpstr>PowerPoint Presentation</vt:lpstr>
      <vt:lpstr>MENURUT IAI (2009:28)</vt:lpstr>
      <vt:lpstr>TIDAK TERMASUK KAS ATAU SETARA KAS :</vt:lpstr>
      <vt:lpstr>MACAM KAS</vt:lpstr>
      <vt:lpstr>METODE PENGELOLAAN KAS KECIL</vt:lpstr>
      <vt:lpstr>JURNAL </vt:lpstr>
      <vt:lpstr>JURNAL</vt:lpstr>
      <vt:lpstr>PowerPoint Presentation</vt:lpstr>
      <vt:lpstr>PowerPoint Presentation</vt:lpstr>
      <vt:lpstr>JURNAL</vt:lpstr>
      <vt:lpstr>PowerPoint Presentation</vt:lpstr>
      <vt:lpstr>REKONSILIASI BANK</vt:lpstr>
      <vt:lpstr>Tujuan Rekonsiliasi Bank:</vt:lpstr>
      <vt:lpstr>Penyebab Adanya Perbedaan:</vt:lpstr>
      <vt:lpstr>Bentuk Rekonsiliasi Bank</vt:lpstr>
      <vt:lpstr>Bentuk Staffel </vt:lpstr>
      <vt:lpstr>Bentuk Skontro </vt:lpstr>
      <vt:lpstr>Bentuk 4 Kolom </vt:lpstr>
      <vt:lpstr>Bentuk 8 Kolom </vt:lpstr>
      <vt:lpstr>Proses Singkat Rekonsiliasi Bank 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AKUNTANSI KAS DAN BANK</dc:title>
  <dc:creator>ASUS</dc:creator>
  <cp:lastModifiedBy>Asus Vivobook</cp:lastModifiedBy>
  <cp:revision>86</cp:revision>
  <dcterms:created xsi:type="dcterms:W3CDTF">2013-10-04T01:52:42Z</dcterms:created>
  <dcterms:modified xsi:type="dcterms:W3CDTF">2026-01-07T02:53:10Z</dcterms:modified>
</cp:coreProperties>
</file>