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0"/>
  </p:notesMasterIdLst>
  <p:sldIdLst>
    <p:sldId id="256" r:id="rId2"/>
    <p:sldId id="257" r:id="rId3"/>
    <p:sldId id="267" r:id="rId4"/>
    <p:sldId id="268" r:id="rId5"/>
    <p:sldId id="258" r:id="rId6"/>
    <p:sldId id="260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B9BF-049A-4FC5-9169-BE3A65231D1D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A2046-B212-4C69-A4CE-9F7390AED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9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151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723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931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3596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75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1655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1339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430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544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779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415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327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963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03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857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049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EDF5F-89C3-4FDE-8F56-D3935C1BF25B}" type="datetimeFigureOut">
              <a:rPr lang="id-ID" smtClean="0"/>
              <a:pPr/>
              <a:t>22/11/2023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55107A-C51D-4E6D-A1E2-97D4A8AFDC0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11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fi.co.id/id/blog/jangan-takut-ini-cara-menghadapi-debt-collector-dengan-baik-dan-bena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3212976"/>
            <a:ext cx="6777318" cy="173198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PIUTANG 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Mata </a:t>
            </a:r>
            <a:r>
              <a:rPr lang="en-US" sz="4000" dirty="0" err="1"/>
              <a:t>Kuliah</a:t>
            </a:r>
            <a:r>
              <a:rPr lang="en-US" sz="4000" dirty="0"/>
              <a:t> Dasar </a:t>
            </a:r>
            <a:r>
              <a:rPr lang="en-US" sz="4000" dirty="0" err="1"/>
              <a:t>Akuntansi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 err="1"/>
              <a:t>Pertemuan</a:t>
            </a:r>
            <a:r>
              <a:rPr lang="en-US" sz="4000" dirty="0"/>
              <a:t> Ke- 12</a:t>
            </a:r>
            <a:endParaRPr lang="id-ID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A739-9AE7-6CFE-C04F-CA24FD4C0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44624"/>
            <a:ext cx="7560839" cy="792088"/>
          </a:xfrm>
        </p:spPr>
        <p:txBody>
          <a:bodyPr/>
          <a:lstStyle/>
          <a:p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769A9-D434-82FF-A0E7-FB33B260C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412776"/>
            <a:ext cx="8640958" cy="5040560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Berjangka waktu kurang dari 1 tahun</a:t>
            </a:r>
          </a:p>
          <a:p>
            <a:pPr algn="just"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Dalam neraca dilaporkan sebagai aset lancar.</a:t>
            </a:r>
          </a:p>
          <a:p>
            <a:pPr algn="just"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Piutang dagang harus dipisahkan dari piutang wesel maupun piutang pendapatan karena putang dagang berkaitan erat dengan operasi perusahaan yang utama.</a:t>
            </a:r>
          </a:p>
          <a:p>
            <a:pPr algn="just"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P</a:t>
            </a:r>
            <a:r>
              <a:rPr lang="en-US" altLang="en-US" sz="2400" dirty="0" err="1">
                <a:latin typeface="HelveticaNeue"/>
                <a:cs typeface="Times New Roman" panose="02020603050405020304" pitchFamily="18" charset="0"/>
              </a:rPr>
              <a:t>i</a:t>
            </a: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utang dagang harus dapat ditagih dlm jangka waktu normal yang tercermin dalam termin penjualan yg ditetapkan perusahaan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71444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19A2-F8B3-08E6-EB53-8CA769F01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0"/>
            <a:ext cx="7488832" cy="836712"/>
          </a:xfrm>
        </p:spPr>
        <p:txBody>
          <a:bodyPr/>
          <a:lstStyle/>
          <a:p>
            <a:r>
              <a:rPr lang="en-US" dirty="0" err="1"/>
              <a:t>Potongan</a:t>
            </a:r>
            <a:r>
              <a:rPr lang="en-US" dirty="0"/>
              <a:t> dan </a:t>
            </a:r>
            <a:r>
              <a:rPr lang="en-US" dirty="0" err="1"/>
              <a:t>Retur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396D2-70A5-4F11-E5C9-92E39EF09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496943" cy="5112568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altLang="en-US" sz="2400" dirty="0" err="1">
                <a:latin typeface="HelveticaNeue"/>
              </a:rPr>
              <a:t>Potongan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penjualan</a:t>
            </a:r>
            <a:r>
              <a:rPr lang="en-US" altLang="en-US" sz="2400" dirty="0">
                <a:latin typeface="HelveticaNeue"/>
              </a:rPr>
              <a:t> dan </a:t>
            </a:r>
            <a:r>
              <a:rPr lang="en-US" altLang="en-US" sz="2400" dirty="0" err="1">
                <a:latin typeface="HelveticaNeue"/>
              </a:rPr>
              <a:t>retur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penjualan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merupakan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pengurang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penjualan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bruto</a:t>
            </a:r>
            <a:r>
              <a:rPr lang="en-US" altLang="en-US" sz="2400" dirty="0">
                <a:latin typeface="HelveticaNeue"/>
              </a:rPr>
              <a:t>. </a:t>
            </a:r>
            <a:r>
              <a:rPr lang="en-US" altLang="en-US" sz="2400" dirty="0" err="1">
                <a:latin typeface="HelveticaNeue"/>
              </a:rPr>
              <a:t>Potongan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penjualan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diberikan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untuk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merangsang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pembeli</a:t>
            </a:r>
            <a:r>
              <a:rPr lang="en-US" altLang="en-US" sz="2400" dirty="0">
                <a:latin typeface="HelveticaNeue"/>
              </a:rPr>
              <a:t> agar </a:t>
            </a:r>
            <a:r>
              <a:rPr lang="en-US" altLang="en-US" sz="2400" dirty="0" err="1">
                <a:latin typeface="HelveticaNeue"/>
              </a:rPr>
              <a:t>membayar</a:t>
            </a:r>
            <a:r>
              <a:rPr lang="en-US" altLang="en-US" sz="2400" dirty="0">
                <a:latin typeface="HelveticaNeue"/>
              </a:rPr>
              <a:t> utang </a:t>
            </a:r>
            <a:r>
              <a:rPr lang="en-US" altLang="en-US" sz="2400" dirty="0" err="1">
                <a:latin typeface="HelveticaNeue"/>
              </a:rPr>
              <a:t>secepatnya</a:t>
            </a:r>
            <a:r>
              <a:rPr lang="en-US" altLang="en-US" sz="2400" dirty="0">
                <a:latin typeface="HelveticaNeue"/>
              </a:rPr>
              <a:t>, </a:t>
            </a:r>
            <a:r>
              <a:rPr lang="en-US" altLang="en-US" sz="2400" dirty="0" err="1">
                <a:latin typeface="HelveticaNeue"/>
              </a:rPr>
              <a:t>biasanya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dalam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bentuk</a:t>
            </a:r>
            <a:r>
              <a:rPr lang="en-US" altLang="en-US" sz="2400" dirty="0">
                <a:latin typeface="HelveticaNeue"/>
              </a:rPr>
              <a:t> </a:t>
            </a:r>
            <a:r>
              <a:rPr lang="en-US" altLang="en-US" sz="2400" dirty="0" err="1">
                <a:latin typeface="HelveticaNeue"/>
              </a:rPr>
              <a:t>termin</a:t>
            </a:r>
            <a:r>
              <a:rPr lang="en-US" altLang="en-US" sz="2400" dirty="0">
                <a:latin typeface="HelveticaNeue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HelveticaNeue"/>
              </a:rPr>
              <a:t>Contoh</a:t>
            </a:r>
            <a:r>
              <a:rPr lang="en-US" altLang="en-US" sz="2400" dirty="0">
                <a:latin typeface="HelveticaNeue"/>
              </a:rPr>
              <a:t> : 2/10,n/30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400" dirty="0">
              <a:latin typeface="HelveticaNeue"/>
            </a:endParaRPr>
          </a:p>
          <a:p>
            <a:pPr>
              <a:spcBef>
                <a:spcPct val="0"/>
              </a:spcBef>
            </a:pPr>
            <a:r>
              <a:rPr lang="en-US" altLang="en-US" sz="2400" dirty="0" err="1">
                <a:latin typeface="HelveticaNeue"/>
              </a:rPr>
              <a:t>Artinya</a:t>
            </a:r>
            <a:r>
              <a:rPr lang="en-US" altLang="en-US" sz="2400" dirty="0">
                <a:latin typeface="HelveticaNeue"/>
              </a:rPr>
              <a:t> :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pembeli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akan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mendapat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potongan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dua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persen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jika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membayar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utangnya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sepuluh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hari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setelah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transaksi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, dan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maksimal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pelunasannya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adalah</a:t>
            </a:r>
            <a:r>
              <a:rPr lang="en-ID" sz="2400" b="0" i="0" dirty="0">
                <a:solidFill>
                  <a:srgbClr val="2A2A2A"/>
                </a:solidFill>
                <a:effectLst/>
                <a:latin typeface="HelveticaNeue"/>
              </a:rPr>
              <a:t> 30 </a:t>
            </a:r>
            <a:r>
              <a:rPr lang="en-ID" sz="2400" b="0" i="0" dirty="0" err="1">
                <a:solidFill>
                  <a:srgbClr val="2A2A2A"/>
                </a:solidFill>
                <a:effectLst/>
                <a:latin typeface="HelveticaNeue"/>
              </a:rPr>
              <a:t>hari</a:t>
            </a:r>
            <a:endParaRPr lang="en-ID" sz="2400" dirty="0">
              <a:latin typeface="HelveticaNeue"/>
            </a:endParaRPr>
          </a:p>
        </p:txBody>
      </p:sp>
    </p:spTree>
    <p:extLst>
      <p:ext uri="{BB962C8B-B14F-4D97-AF65-F5344CB8AC3E}">
        <p14:creationId xmlns:p14="http://schemas.microsoft.com/office/powerpoint/2010/main" val="365947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CD1ED-8258-FB9E-5842-3F4B03DCA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16632"/>
            <a:ext cx="7344815" cy="50405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86D4A-2802-0555-0695-582008FB6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8496943" cy="532859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Tgl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1/7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Menjual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barang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dagangan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senilai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1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juta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,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syarat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2/10, n/30 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1.000.000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Penjualan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	1.000.000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200" dirty="0">
              <a:latin typeface="HelveticaNeue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Tgl.3/7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Menerima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pengembalian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barang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senilai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Rp. 100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rb</a:t>
            </a:r>
            <a:endParaRPr lang="en-US" altLang="en-US" sz="2200" dirty="0">
              <a:latin typeface="HelveticaNeue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   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Retur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penjualan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100.000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100.000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200" dirty="0">
              <a:latin typeface="HelveticaNeue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Tgl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. 10/7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Menerima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penagihan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Rp.500.000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Kas		490.000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Potongan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penj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   10.000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500.000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200" dirty="0">
              <a:latin typeface="HelveticaNeue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Tgl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. 30/7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Menerima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penagihan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Rp.400.000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Kas		400.000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2200" dirty="0">
                <a:latin typeface="HelveticaNeue"/>
                <a:cs typeface="Times New Roman" panose="02020603050405020304" pitchFamily="18" charset="0"/>
              </a:rPr>
              <a:t>		400.000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4651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4976F-1304-37BA-C439-6A75A1DE4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0"/>
            <a:ext cx="7668344" cy="764704"/>
          </a:xfrm>
        </p:spPr>
        <p:txBody>
          <a:bodyPr/>
          <a:lstStyle/>
          <a:p>
            <a:r>
              <a:rPr lang="en-US" dirty="0" err="1"/>
              <a:t>Jurnal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CE49E-785E-2739-0B5A-7ED112B4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640959" cy="5472608"/>
          </a:xfrm>
        </p:spPr>
        <p:txBody>
          <a:bodyPr>
            <a:normAutofit fontScale="25000" lnSpcReduction="20000"/>
          </a:bodyPr>
          <a:lstStyle/>
          <a:p>
            <a:pPr marL="514350" indent="-514350" eaLnBrk="1" hangingPunct="1">
              <a:buFontTx/>
              <a:buAutoNum type="arabicPeriod"/>
              <a:defRPr/>
            </a:pP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Mencatat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taksiran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kerugian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: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Kerugian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 			xx</a:t>
            </a:r>
          </a:p>
          <a:p>
            <a:pPr marL="514350" indent="-514350" eaLnBrk="1" hangingPunct="1">
              <a:buFontTx/>
              <a:buNone/>
              <a:defRPr/>
            </a:pP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				Cadangan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kerugian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sz="9600" dirty="0">
                <a:latin typeface="HelveticaNeue"/>
                <a:cs typeface="Times New Roman" panose="02020603050405020304" pitchFamily="18" charset="0"/>
              </a:rPr>
              <a:t>		xx</a:t>
            </a:r>
          </a:p>
          <a:p>
            <a:pPr marL="514350" indent="-514350" eaLnBrk="1" hangingPunct="1">
              <a:buFontTx/>
              <a:buNone/>
              <a:defRPr/>
            </a:pPr>
            <a:endParaRPr lang="en-US" sz="9600" dirty="0">
              <a:latin typeface="HelveticaNeue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2.  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Mencatat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penghapusan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: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Cadangan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kerugian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xx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xx</a:t>
            </a:r>
          </a:p>
          <a:p>
            <a:pPr>
              <a:buFontTx/>
              <a:buNone/>
              <a:defRPr/>
            </a:pPr>
            <a:endParaRPr lang="en-US" altLang="en-US" sz="9600" dirty="0">
              <a:latin typeface="HelveticaNeue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3.  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Mencatat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timbulnya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kembali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yang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telah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dihapus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: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xx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Cadangan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kerugian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xx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Kas						xx</a:t>
            </a:r>
          </a:p>
          <a:p>
            <a:pPr>
              <a:buFontTx/>
              <a:buNone/>
              <a:defRPr/>
            </a:pP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Piutang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 </a:t>
            </a:r>
            <a:r>
              <a:rPr lang="en-US" altLang="en-US" sz="9600" dirty="0" err="1">
                <a:latin typeface="HelveticaNeue"/>
                <a:cs typeface="Times New Roman" panose="02020603050405020304" pitchFamily="18" charset="0"/>
              </a:rPr>
              <a:t>dagang</a:t>
            </a:r>
            <a:r>
              <a:rPr lang="en-US" altLang="en-US" sz="9600" dirty="0">
                <a:latin typeface="HelveticaNeue"/>
                <a:cs typeface="Times New Roman" panose="02020603050405020304" pitchFamily="18" charset="0"/>
              </a:rPr>
              <a:t>				xx</a:t>
            </a:r>
          </a:p>
          <a:p>
            <a:pPr marL="0" indent="0">
              <a:buNone/>
            </a:pPr>
            <a:endParaRPr lang="en-ID" sz="2000" dirty="0">
              <a:latin typeface="HelveticaNeue"/>
            </a:endParaRPr>
          </a:p>
        </p:txBody>
      </p:sp>
    </p:spTree>
    <p:extLst>
      <p:ext uri="{BB962C8B-B14F-4D97-AF65-F5344CB8AC3E}">
        <p14:creationId xmlns:p14="http://schemas.microsoft.com/office/powerpoint/2010/main" val="407860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C4C29-6852-171E-3BCD-8C495359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58053"/>
            <a:ext cx="7632847" cy="706651"/>
          </a:xfrm>
        </p:spPr>
        <p:txBody>
          <a:bodyPr>
            <a:normAutofit/>
          </a:bodyPr>
          <a:lstStyle/>
          <a:p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CF3B7-CAFA-CF2F-89BF-0939A392B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24745"/>
            <a:ext cx="8496943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1.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Melakukan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Pengendalian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Pengendalian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cara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menetapkan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aturan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Adapun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aturan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diterapkan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diantaranya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yaitu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Kriteria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Individu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Perusahaan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Boleh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Berhutang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Aturan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Khusus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Terkait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Nilai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Suku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Buku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Masa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Tempo,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Sistem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Angsuran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Mempersingkat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Masa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Tempo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Menghindari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Gagal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Bayar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Penolakan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Terhadap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Calon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Riwayat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Buruk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2.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Memberlakukan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Surat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Perjanjian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menghindari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pailit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ataupun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kemungkina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buruk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lainnya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pastikan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hitam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putih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berisikan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peraturan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sanksi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dan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semua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menyangkut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perjanjian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antara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dua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lupa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juga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mebubuhkan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materai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dalamnya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2375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03238-1263-244B-9963-AA593AE91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568951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3.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Melakukan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Pembukuan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pembukuan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terbantu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melihat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progress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perputaran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Apakah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pembayaran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molor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dan lain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sebagainya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Tentunya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ingin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mengalami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kerugian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?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4.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Membuat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Daftar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Khusus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Daftar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khusus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lebih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dikenal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sebutan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kartu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catatan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akuntansi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diberikan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setiap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pelanggan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berisikan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mutasi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Buatlah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kartu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sedetail-detailnya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mencantumkan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nama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rincian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barang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jasa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dibeli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masa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tempo, dan lain-lain.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20570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AA6CE-EDE9-63CA-32A8-C8645C1FF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568951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5.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Rajin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Menganalisa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Perputaran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Menganalisa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perputaran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membantu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menerapkan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kebijakan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lebih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baik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Sebab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jika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perolehan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cenderung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lama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bahkan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luar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waktu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ditetapkan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maka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kebijakan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baru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harus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segera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dibuat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6.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Menagih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Efektif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Memberikan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kartu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cukup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baiknya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Anda juga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menagih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Misalnya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menagih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via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telepon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WhatsApp,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melalui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pesan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waktu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tertentu,terutama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masa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tempo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sudah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dekat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04900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99DA-E9E3-FD11-AD74-C74B69CD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116632"/>
            <a:ext cx="6589199" cy="1280890"/>
          </a:xfrm>
        </p:spPr>
        <p:txBody>
          <a:bodyPr/>
          <a:lstStyle/>
          <a:p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Tak </a:t>
            </a:r>
            <a:r>
              <a:rPr lang="en-US" dirty="0" err="1"/>
              <a:t>Tertagih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3CF4A-3BE8-F02D-D7C2-85E70C58F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97522"/>
            <a:ext cx="8640959" cy="5343846"/>
          </a:xfrm>
        </p:spPr>
        <p:txBody>
          <a:bodyPr/>
          <a:lstStyle/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1. Follow Up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 </a:t>
            </a:r>
            <a:r>
              <a:rPr lang="en-ID" sz="2000" b="0" i="1" dirty="0">
                <a:solidFill>
                  <a:srgbClr val="565656"/>
                </a:solidFill>
                <a:effectLst/>
                <a:latin typeface="HelveticaNeue"/>
              </a:rPr>
              <a:t>follow up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 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rutin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menelepon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maupun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mendatangi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langsung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menanyakan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kapan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tepatnya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segera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dilunasi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2.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Tagih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Lebih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Sering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Agresif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Sebagian orang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mampu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bersikap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jujur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menepati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janjinya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Jika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seperti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penagihan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sesering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mungkin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surat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peringatan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resmi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Anda juga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bisa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mengutus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 </a:t>
            </a:r>
            <a:r>
              <a:rPr lang="en-ID" sz="2000" b="0" i="1" u="none" strike="noStrike" dirty="0">
                <a:solidFill>
                  <a:schemeClr val="tx1"/>
                </a:solidFill>
                <a:effectLst/>
                <a:latin typeface="Helvetica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debt collector</a:t>
            </a:r>
            <a:r>
              <a:rPr lang="en-ID" sz="2000" b="0" i="0" dirty="0">
                <a:solidFill>
                  <a:schemeClr val="tx1"/>
                </a:solidFill>
                <a:effectLst/>
                <a:latin typeface="HelveticaNeue"/>
              </a:rPr>
              <a:t> 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guna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menangani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3.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Berlakukan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Denda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Keterlambatan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Memberlakukan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bunga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selalu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membuat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mereka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disiplin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dalam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melunasi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Oleh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karena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memberlakukan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keterlambatan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pembayaran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bisa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menjadi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solusi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jitu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Calon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berpikir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dua kali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jika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sengaja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melakukan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keterlambatan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4268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9E3F-93AB-A11F-B209-AAA7143D4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8712967" cy="5400600"/>
          </a:xfrm>
        </p:spPr>
        <p:txBody>
          <a:bodyPr/>
          <a:lstStyle/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4.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Menerapkan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Kebijakan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Limit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Kredit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Sebelumnya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kita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sudah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mengetahui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jika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masa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tempo paling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sedikitnya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30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hari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Demi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menghindari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hal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buruk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serta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menjaga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arus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kas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perusahaan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tetap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aman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mengurangi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limit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menjadi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2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minggu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menjadi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alternatifnya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bisa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dicoba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5.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Menerapkan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Sistem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Blacklist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Jika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semua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langkah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atas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sudah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diterapkan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namun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masih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tetap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membayar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kewajibannya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sebaiknya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Anda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menerapkan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sistem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blacklist. Hal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mencegah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tersebut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mengulang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kesalahan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sama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sekaligus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menjadi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gertakan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siapa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saja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memiliki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niatan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buruk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1868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577483"/>
          </a:xfrm>
        </p:spPr>
        <p:txBody>
          <a:bodyPr>
            <a:normAutofit/>
          </a:bodyPr>
          <a:lstStyle/>
          <a:p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adalah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klaim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atas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uang,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barang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jasa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kepada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pelanggan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pihak-pihak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lainnya.Piutang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diklasifikasikan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sbb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:</a:t>
            </a:r>
          </a:p>
          <a:p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dagang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(trade receivables) dan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usaha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(accounts receivables)</a:t>
            </a:r>
          </a:p>
          <a:p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Wesel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tagih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(notes receivables)</a:t>
            </a:r>
          </a:p>
          <a:p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dagang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(non-trade receivables), Ex : uang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muka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karyawan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piutang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deviden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uang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muka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kontrak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pembelian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400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dll</a:t>
            </a:r>
            <a:r>
              <a:rPr lang="en-ID" sz="2400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id-ID" dirty="0"/>
          </a:p>
        </p:txBody>
      </p:sp>
      <p:sp>
        <p:nvSpPr>
          <p:cNvPr id="2" name="TextBox 1"/>
          <p:cNvSpPr txBox="1"/>
          <p:nvPr/>
        </p:nvSpPr>
        <p:spPr>
          <a:xfrm>
            <a:off x="1619672" y="632882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PENGERTIAN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16824" cy="936104"/>
          </a:xfrm>
        </p:spPr>
        <p:txBody>
          <a:bodyPr>
            <a:noAutofit/>
          </a:bodyPr>
          <a:lstStyle/>
          <a:p>
            <a:pPr algn="just"/>
            <a:r>
              <a:rPr lang="en-ID" sz="36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3600" b="1" i="0" dirty="0">
                <a:solidFill>
                  <a:srgbClr val="565656"/>
                </a:solidFill>
                <a:effectLst/>
                <a:latin typeface="HelveticaNeue"/>
              </a:rPr>
              <a:t> Usaha </a:t>
            </a:r>
            <a:r>
              <a:rPr lang="en-ID" sz="3600" b="1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36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3600" b="1" i="0" dirty="0" err="1">
                <a:solidFill>
                  <a:srgbClr val="565656"/>
                </a:solidFill>
                <a:effectLst/>
                <a:latin typeface="HelveticaNeue"/>
              </a:rPr>
              <a:t>Dagang</a:t>
            </a:r>
            <a:r>
              <a:rPr lang="en-ID" sz="3600" b="1" i="0" dirty="0">
                <a:solidFill>
                  <a:srgbClr val="565656"/>
                </a:solidFill>
                <a:effectLst/>
                <a:latin typeface="HelveticaNeue"/>
              </a:rPr>
              <a:t> (</a:t>
            </a:r>
            <a:r>
              <a:rPr lang="en-ID" sz="3600" b="1" i="1" dirty="0">
                <a:solidFill>
                  <a:srgbClr val="565656"/>
                </a:solidFill>
                <a:effectLst/>
                <a:latin typeface="HelveticaNeue"/>
              </a:rPr>
              <a:t>Account Receivable</a:t>
            </a:r>
            <a:r>
              <a:rPr lang="en-ID" sz="3600" b="1" i="0" dirty="0">
                <a:solidFill>
                  <a:srgbClr val="565656"/>
                </a:solidFill>
                <a:effectLst/>
                <a:latin typeface="HelveticaNeue"/>
              </a:rPr>
              <a:t>)</a:t>
            </a:r>
            <a:endParaRPr lang="en-ID" sz="3600" b="0" i="0" dirty="0">
              <a:solidFill>
                <a:srgbClr val="565656"/>
              </a:solidFill>
              <a:effectLst/>
              <a:latin typeface="HelveticaNeu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3" y="1556793"/>
            <a:ext cx="7905200" cy="4896544"/>
          </a:xfrm>
        </p:spPr>
        <p:txBody>
          <a:bodyPr>
            <a:normAutofit/>
          </a:bodyPr>
          <a:lstStyle/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usaha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dagang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terjadi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karena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penundaan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pembayaran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oleh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konsumen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setelah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barang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jasa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diterima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Meskipun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banyaknya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terjadi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karena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pembelian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secara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kredit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pada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usaha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dagang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jarang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terjadi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karena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sistem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penjualan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Misalnya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pre-order,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cicilan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menggunakan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ketiga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pendistribusian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stok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ritel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dan lain-lain.</a:t>
            </a: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masa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tempo,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jenis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umumnya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berlangsung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antara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30 - 60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hari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kerap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kali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memberlakukan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bunga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984776" cy="648072"/>
          </a:xfrm>
        </p:spPr>
        <p:txBody>
          <a:bodyPr>
            <a:noAutofit/>
          </a:bodyPr>
          <a:lstStyle/>
          <a:p>
            <a:r>
              <a:rPr lang="en-ID" sz="28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800" b="1" i="0" dirty="0">
                <a:solidFill>
                  <a:srgbClr val="565656"/>
                </a:solidFill>
                <a:effectLst/>
                <a:latin typeface="HelveticaNeue"/>
              </a:rPr>
              <a:t> Wesel (</a:t>
            </a:r>
            <a:r>
              <a:rPr lang="en-ID" sz="2800" b="1" i="1" dirty="0">
                <a:solidFill>
                  <a:srgbClr val="565656"/>
                </a:solidFill>
                <a:effectLst/>
                <a:latin typeface="HelveticaNeue"/>
              </a:rPr>
              <a:t>Notes Receivable</a:t>
            </a:r>
            <a:r>
              <a:rPr lang="en-ID" sz="2800" b="1" i="0" dirty="0">
                <a:solidFill>
                  <a:srgbClr val="565656"/>
                </a:solidFill>
                <a:effectLst/>
                <a:latin typeface="HelveticaNeue"/>
              </a:rPr>
              <a:t>)</a:t>
            </a:r>
            <a:br>
              <a:rPr lang="en-ID" sz="1400" b="0" i="0" dirty="0">
                <a:solidFill>
                  <a:srgbClr val="565656"/>
                </a:solidFill>
                <a:effectLst/>
                <a:latin typeface="HelveticaNeue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90174"/>
            <a:ext cx="8424936" cy="5179186"/>
          </a:xfrm>
        </p:spPr>
        <p:txBody>
          <a:bodyPr/>
          <a:lstStyle/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jenis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terjadi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karena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menjanjikan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pembayaran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waktu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tertentu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melalui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surat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formal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terlampir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Kesepakatan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selanjutnya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disetujui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oleh dua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belah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kreditur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dan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 Pada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jenis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ini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masa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jatuh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tempo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berlangsung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cukup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lama.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Memakan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waktu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antara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60-90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hari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serta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diberlakukan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bunga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984776" cy="864096"/>
          </a:xfrm>
        </p:spPr>
        <p:txBody>
          <a:bodyPr>
            <a:normAutofit/>
          </a:bodyPr>
          <a:lstStyle/>
          <a:p>
            <a:pPr algn="just"/>
            <a:r>
              <a:rPr lang="en-ID" sz="28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800" b="1" i="0" dirty="0">
                <a:solidFill>
                  <a:srgbClr val="565656"/>
                </a:solidFill>
                <a:effectLst/>
                <a:latin typeface="HelveticaNeue"/>
              </a:rPr>
              <a:t> Lain-lain (</a:t>
            </a:r>
            <a:r>
              <a:rPr lang="en-ID" sz="2800" b="1" i="1" dirty="0">
                <a:solidFill>
                  <a:srgbClr val="565656"/>
                </a:solidFill>
                <a:effectLst/>
                <a:latin typeface="HelveticaNeue"/>
              </a:rPr>
              <a:t>Other Receivable</a:t>
            </a:r>
            <a:r>
              <a:rPr lang="en-ID" sz="2800" b="1" i="0" dirty="0">
                <a:solidFill>
                  <a:srgbClr val="565656"/>
                </a:solidFill>
                <a:effectLst/>
                <a:latin typeface="HelveticaNeue"/>
              </a:rPr>
              <a:t>)</a:t>
            </a:r>
            <a:endParaRPr lang="en-ID" sz="2800" b="0" i="0" dirty="0">
              <a:solidFill>
                <a:srgbClr val="565656"/>
              </a:solidFill>
              <a:effectLst/>
              <a:latin typeface="HelveticaNeu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9"/>
            <a:ext cx="8435280" cy="5832648"/>
          </a:xfrm>
        </p:spPr>
        <p:txBody>
          <a:bodyPr>
            <a:normAutofit/>
          </a:bodyPr>
          <a:lstStyle/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lain-lain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jenis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termasuk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dalam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dagang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maupun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wesel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tagihan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algn="just"/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Adapun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jenis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lain-lain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sebagai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berikut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Lancar</a:t>
            </a:r>
            <a:endParaRPr lang="en-ID" sz="24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Yaitu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merupakan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dibayarkan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sesuai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tanggal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tertagih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Misalnya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gaji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restitusi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pajak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, dan uang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muka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karyawan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Lancar</a:t>
            </a:r>
            <a:endParaRPr lang="en-ID" sz="24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dibayarkan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melebihi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tanggal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tertagih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sehingga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menimbulkan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kerugian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pihak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pertama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yakni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pedagang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>
              <a:buNone/>
            </a:pPr>
            <a:b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</a:b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0072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Dihapuskan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 </a:t>
            </a:r>
            <a:endParaRPr lang="en-ID" sz="24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sudah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hangus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lagi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ditagih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dikarenakan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pembeli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atau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konsumen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mengalami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kerugian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1" i="0" dirty="0" err="1">
                <a:solidFill>
                  <a:srgbClr val="565656"/>
                </a:solidFill>
                <a:effectLst/>
                <a:latin typeface="HelveticaNeue"/>
              </a:rPr>
              <a:t>Dicadangkan</a:t>
            </a:r>
            <a:endParaRPr lang="en-ID" sz="24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algn="just"/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Yakni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sejak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awal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sudah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disisihkan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guna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menghindari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jumlah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tidak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400" b="0" i="0" dirty="0" err="1">
                <a:solidFill>
                  <a:srgbClr val="565656"/>
                </a:solidFill>
                <a:effectLst/>
                <a:latin typeface="HelveticaNeue"/>
              </a:rPr>
              <a:t>tertagih</a:t>
            </a:r>
            <a:r>
              <a:rPr lang="en-ID" sz="24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indent="11113" algn="just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83BD73-90A5-AC23-102E-7DF9B41F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7" y="116632"/>
            <a:ext cx="6336704" cy="576064"/>
          </a:xfrm>
        </p:spPr>
        <p:txBody>
          <a:bodyPr>
            <a:normAutofit fontScale="90000"/>
          </a:bodyPr>
          <a:lstStyle/>
          <a:p>
            <a:r>
              <a:rPr lang="en-ID" b="1" dirty="0" err="1">
                <a:latin typeface="HelveticaNeue"/>
              </a:rPr>
              <a:t>Contoh</a:t>
            </a:r>
            <a:r>
              <a:rPr lang="en-ID" b="1" dirty="0">
                <a:latin typeface="HelveticaNeue"/>
              </a:rPr>
              <a:t> </a:t>
            </a:r>
            <a:r>
              <a:rPr lang="en-ID" b="1" dirty="0" err="1">
                <a:latin typeface="HelveticaNeue"/>
              </a:rPr>
              <a:t>Pernyataan</a:t>
            </a:r>
            <a:r>
              <a:rPr lang="en-ID" b="1" dirty="0">
                <a:latin typeface="HelveticaNeue"/>
              </a:rPr>
              <a:t> </a:t>
            </a:r>
            <a:r>
              <a:rPr lang="en-ID" b="1" dirty="0" err="1">
                <a:latin typeface="HelveticaNeue"/>
              </a:rPr>
              <a:t>Piutang</a:t>
            </a:r>
            <a:endParaRPr lang="en-ID" b="1" dirty="0">
              <a:latin typeface="HelveticaNeue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47DF6-3839-E5F8-F70E-C52BA0B7B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8568952" cy="5328592"/>
          </a:xfrm>
        </p:spPr>
        <p:txBody>
          <a:bodyPr>
            <a:normAutofit/>
          </a:bodyPr>
          <a:lstStyle/>
          <a:p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piutang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adalah</a:t>
            </a:r>
            <a:r>
              <a:rPr lang="en-ID" sz="2000" dirty="0">
                <a:latin typeface="HelveticaNeue"/>
              </a:rPr>
              <a:t> daftar yang </a:t>
            </a:r>
            <a:r>
              <a:rPr lang="en-ID" sz="2000" dirty="0" err="1">
                <a:latin typeface="HelveticaNeue"/>
              </a:rPr>
              <a:t>berisikan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kewajiban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debitur</a:t>
            </a:r>
            <a:r>
              <a:rPr lang="en-ID" sz="2000" dirty="0">
                <a:latin typeface="HelveticaNeue"/>
              </a:rPr>
              <a:t> (</a:t>
            </a:r>
            <a:r>
              <a:rPr lang="en-ID" sz="2000" dirty="0" err="1">
                <a:latin typeface="HelveticaNeue"/>
              </a:rPr>
              <a:t>pihak</a:t>
            </a:r>
            <a:r>
              <a:rPr lang="en-ID" sz="2000" dirty="0">
                <a:latin typeface="HelveticaNeue"/>
              </a:rPr>
              <a:t> yang </a:t>
            </a:r>
            <a:r>
              <a:rPr lang="en-ID" sz="2000" dirty="0" err="1">
                <a:latin typeface="HelveticaNeue"/>
              </a:rPr>
              <a:t>berhutang</a:t>
            </a:r>
            <a:r>
              <a:rPr lang="en-ID" sz="2000" dirty="0">
                <a:latin typeface="HelveticaNeue"/>
              </a:rPr>
              <a:t>). Di </a:t>
            </a:r>
            <a:r>
              <a:rPr lang="en-ID" sz="2000" dirty="0" err="1">
                <a:latin typeface="HelveticaNeue"/>
              </a:rPr>
              <a:t>dalamnya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terdapat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tanggal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jatuh</a:t>
            </a:r>
            <a:r>
              <a:rPr lang="en-ID" sz="2000" dirty="0">
                <a:latin typeface="HelveticaNeue"/>
              </a:rPr>
              <a:t> tempo dan </a:t>
            </a:r>
            <a:r>
              <a:rPr lang="en-ID" sz="2000" dirty="0" err="1">
                <a:latin typeface="HelveticaNeue"/>
              </a:rPr>
              <a:t>lengkap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dengan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keterangan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piutang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serta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detailnya</a:t>
            </a:r>
            <a:r>
              <a:rPr lang="en-ID" sz="2000" dirty="0">
                <a:latin typeface="HelveticaNeue"/>
              </a:rPr>
              <a:t>. </a:t>
            </a:r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piutang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terbagi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ke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dalam</a:t>
            </a:r>
            <a:r>
              <a:rPr lang="en-ID" sz="2000" dirty="0">
                <a:latin typeface="HelveticaNeue"/>
              </a:rPr>
              <a:t> 4 </a:t>
            </a:r>
            <a:r>
              <a:rPr lang="en-ID" sz="2000" dirty="0" err="1">
                <a:latin typeface="HelveticaNeue"/>
              </a:rPr>
              <a:t>jenis</a:t>
            </a:r>
            <a:r>
              <a:rPr lang="en-ID" sz="2000" dirty="0">
                <a:latin typeface="HelveticaNeue"/>
              </a:rPr>
              <a:t>. Antara lain:</a:t>
            </a:r>
          </a:p>
          <a:p>
            <a:pPr marL="457200" indent="-457200">
              <a:buAutoNum type="arabicPeriod"/>
            </a:pPr>
            <a:r>
              <a:rPr lang="en-ID" sz="2000" b="1" dirty="0" err="1">
                <a:latin typeface="HelveticaNeue"/>
              </a:rPr>
              <a:t>Pernyataan</a:t>
            </a:r>
            <a:r>
              <a:rPr lang="en-ID" sz="2000" b="1" dirty="0">
                <a:latin typeface="HelveticaNeue"/>
              </a:rPr>
              <a:t> </a:t>
            </a:r>
            <a:r>
              <a:rPr lang="en-ID" sz="2000" b="1" dirty="0" err="1">
                <a:latin typeface="HelveticaNeue"/>
              </a:rPr>
              <a:t>Saldo</a:t>
            </a:r>
            <a:r>
              <a:rPr lang="en-ID" sz="2000" b="1" dirty="0">
                <a:latin typeface="HelveticaNeue"/>
              </a:rPr>
              <a:t> Akhir </a:t>
            </a:r>
            <a:r>
              <a:rPr lang="en-ID" sz="2000" b="1" dirty="0" err="1">
                <a:latin typeface="HelveticaNeue"/>
              </a:rPr>
              <a:t>Bulan</a:t>
            </a:r>
            <a:endParaRPr lang="en-ID" sz="2000" b="1" dirty="0">
              <a:latin typeface="HelveticaNeue"/>
            </a:endParaRPr>
          </a:p>
          <a:p>
            <a:pPr marL="0" indent="0">
              <a:buNone/>
            </a:pPr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saldo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akhir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bulan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adalah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piutang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berupa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sisa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pelunasan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pembayaran</a:t>
            </a:r>
            <a:r>
              <a:rPr lang="en-ID" sz="2000" dirty="0">
                <a:latin typeface="HelveticaNeue"/>
              </a:rPr>
              <a:t> yang </a:t>
            </a:r>
            <a:r>
              <a:rPr lang="en-ID" sz="2000" dirty="0" err="1">
                <a:latin typeface="HelveticaNeue"/>
              </a:rPr>
              <a:t>perlu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dilunasi</a:t>
            </a:r>
            <a:r>
              <a:rPr lang="en-ID" sz="2000" dirty="0">
                <a:latin typeface="HelveticaNeue"/>
              </a:rPr>
              <a:t> oleh </a:t>
            </a:r>
            <a:r>
              <a:rPr lang="en-ID" sz="2000" dirty="0" err="1">
                <a:latin typeface="HelveticaNeue"/>
              </a:rPr>
              <a:t>debitur</a:t>
            </a:r>
            <a:r>
              <a:rPr lang="en-ID" sz="2000" dirty="0">
                <a:latin typeface="HelveticaNeue"/>
              </a:rPr>
              <a:t> di </a:t>
            </a:r>
            <a:r>
              <a:rPr lang="en-ID" sz="2000" dirty="0" err="1">
                <a:latin typeface="HelveticaNeue"/>
              </a:rPr>
              <a:t>periode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selanjutnya</a:t>
            </a:r>
            <a:r>
              <a:rPr lang="en-ID" sz="2000" dirty="0">
                <a:latin typeface="HelveticaNeue"/>
              </a:rPr>
              <a:t>. </a:t>
            </a:r>
            <a:r>
              <a:rPr lang="en-ID" sz="2000" dirty="0" err="1">
                <a:latin typeface="HelveticaNeue"/>
              </a:rPr>
              <a:t>Fungsi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dari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adanya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ini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yaitu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sebagai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bukti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pembayaran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sekaligus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pengingat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sisa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hutang</a:t>
            </a:r>
            <a:r>
              <a:rPr lang="en-ID" sz="2000" dirty="0">
                <a:latin typeface="HelveticaNeue"/>
              </a:rPr>
              <a:t> yang </a:t>
            </a:r>
            <a:r>
              <a:rPr lang="en-ID" sz="2000" dirty="0" err="1">
                <a:latin typeface="HelveticaNeue"/>
              </a:rPr>
              <a:t>perlu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dilunasi</a:t>
            </a:r>
            <a:r>
              <a:rPr lang="en-ID" sz="2000" dirty="0">
                <a:latin typeface="HelveticaNeue"/>
              </a:rPr>
              <a:t>. </a:t>
            </a:r>
          </a:p>
          <a:p>
            <a:pPr marL="0" indent="0">
              <a:buNone/>
            </a:pPr>
            <a:r>
              <a:rPr lang="en-ID" sz="2000" b="1" dirty="0">
                <a:latin typeface="HelveticaNeue"/>
              </a:rPr>
              <a:t>2. </a:t>
            </a:r>
            <a:r>
              <a:rPr lang="en-ID" sz="2000" b="1" dirty="0" err="1">
                <a:latin typeface="HelveticaNeue"/>
              </a:rPr>
              <a:t>Pernyataan</a:t>
            </a:r>
            <a:r>
              <a:rPr lang="en-ID" sz="2000" b="1" dirty="0">
                <a:latin typeface="HelveticaNeue"/>
              </a:rPr>
              <a:t> </a:t>
            </a:r>
            <a:r>
              <a:rPr lang="en-ID" sz="2000" b="1" dirty="0" err="1">
                <a:latin typeface="HelveticaNeue"/>
              </a:rPr>
              <a:t>Faktur</a:t>
            </a:r>
            <a:r>
              <a:rPr lang="en-ID" sz="2000" b="1" dirty="0">
                <a:latin typeface="HelveticaNeue"/>
              </a:rPr>
              <a:t> Belum </a:t>
            </a:r>
            <a:r>
              <a:rPr lang="en-ID" sz="2000" b="1" dirty="0" err="1">
                <a:latin typeface="HelveticaNeue"/>
              </a:rPr>
              <a:t>Dibayar</a:t>
            </a:r>
            <a:endParaRPr lang="en-ID" sz="2000" b="1" dirty="0">
              <a:latin typeface="HelveticaNeue"/>
            </a:endParaRPr>
          </a:p>
          <a:p>
            <a:pPr marL="0" indent="0">
              <a:buNone/>
            </a:pPr>
            <a:r>
              <a:rPr lang="en-ID" sz="2000" dirty="0" err="1">
                <a:latin typeface="HelveticaNeue"/>
              </a:rPr>
              <a:t>Pernyataan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faktur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belum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bayar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adalah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faktur</a:t>
            </a:r>
            <a:r>
              <a:rPr lang="en-ID" sz="2000" dirty="0">
                <a:latin typeface="HelveticaNeue"/>
              </a:rPr>
              <a:t> yang </a:t>
            </a:r>
            <a:r>
              <a:rPr lang="en-ID" sz="2000" dirty="0" err="1">
                <a:latin typeface="HelveticaNeue"/>
              </a:rPr>
              <a:t>diberikan</a:t>
            </a:r>
            <a:r>
              <a:rPr lang="en-ID" sz="2000" dirty="0">
                <a:latin typeface="HelveticaNeue"/>
              </a:rPr>
              <a:t> oleh </a:t>
            </a:r>
            <a:r>
              <a:rPr lang="en-ID" sz="2000" dirty="0" err="1">
                <a:latin typeface="HelveticaNeue"/>
              </a:rPr>
              <a:t>perusahaan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kepada</a:t>
            </a:r>
            <a:r>
              <a:rPr lang="en-ID" sz="2000" dirty="0">
                <a:latin typeface="HelveticaNeue"/>
              </a:rPr>
              <a:t> distributor </a:t>
            </a:r>
            <a:r>
              <a:rPr lang="en-ID" sz="2000" dirty="0" err="1">
                <a:latin typeface="HelveticaNeue"/>
              </a:rPr>
              <a:t>atau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konsumen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saat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transaksi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telah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berlangsung</a:t>
            </a:r>
            <a:r>
              <a:rPr lang="en-ID" sz="2000" dirty="0">
                <a:latin typeface="HelveticaNeue"/>
              </a:rPr>
              <a:t>. Di </a:t>
            </a:r>
            <a:r>
              <a:rPr lang="en-ID" sz="2000" dirty="0" err="1">
                <a:latin typeface="HelveticaNeue"/>
              </a:rPr>
              <a:t>dalamnya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berisikan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jumlah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pembelian</a:t>
            </a:r>
            <a:r>
              <a:rPr lang="en-ID" sz="2000" dirty="0">
                <a:latin typeface="HelveticaNeue"/>
              </a:rPr>
              <a:t>, nominal yang </a:t>
            </a:r>
            <a:r>
              <a:rPr lang="en-ID" sz="2000" dirty="0" err="1">
                <a:latin typeface="HelveticaNeue"/>
              </a:rPr>
              <a:t>perlu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dibayarkan</a:t>
            </a:r>
            <a:r>
              <a:rPr lang="en-ID" sz="2000" dirty="0">
                <a:latin typeface="HelveticaNeue"/>
              </a:rPr>
              <a:t>, </a:t>
            </a:r>
            <a:r>
              <a:rPr lang="en-ID" sz="2000" dirty="0" err="1">
                <a:latin typeface="HelveticaNeue"/>
              </a:rPr>
              <a:t>serta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waktu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pelunasan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atau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tanggal</a:t>
            </a:r>
            <a:r>
              <a:rPr lang="en-ID" sz="2000" dirty="0">
                <a:latin typeface="HelveticaNeue"/>
              </a:rPr>
              <a:t> </a:t>
            </a:r>
            <a:r>
              <a:rPr lang="en-ID" sz="2000" dirty="0" err="1">
                <a:latin typeface="HelveticaNeue"/>
              </a:rPr>
              <a:t>jatuh</a:t>
            </a:r>
            <a:r>
              <a:rPr lang="en-ID" sz="2000" dirty="0">
                <a:latin typeface="HelveticaNeue"/>
              </a:rPr>
              <a:t> tempo.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77685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812F1-FF9B-7953-8BB1-D33BBA001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8640959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en-ID" b="1" i="0" dirty="0">
                <a:solidFill>
                  <a:srgbClr val="565656"/>
                </a:solidFill>
                <a:effectLst/>
                <a:latin typeface="HelveticaNeue"/>
              </a:rPr>
              <a:t>3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Saldo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Berjalan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saldo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berjalan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diterbitkan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oleh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akuntan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untuk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internal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perusahaan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Dengan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saldo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berjalan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para stakeholder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perusahaan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dapat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memantau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masih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berjalan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serta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estimasi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waktu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pelunasan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pPr marL="0" indent="0" algn="just">
              <a:buNone/>
            </a:pP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4.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1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1" i="0" dirty="0" err="1">
                <a:solidFill>
                  <a:srgbClr val="565656"/>
                </a:solidFill>
                <a:effectLst/>
                <a:latin typeface="HelveticaNeue"/>
              </a:rPr>
              <a:t>Satuan</a:t>
            </a:r>
            <a:endParaRPr lang="en-ID" sz="2000" b="0" i="0" dirty="0">
              <a:solidFill>
                <a:srgbClr val="565656"/>
              </a:solidFill>
              <a:effectLst/>
              <a:latin typeface="HelveticaNeue"/>
            </a:endParaRPr>
          </a:p>
          <a:p>
            <a:pPr marL="0" indent="0" algn="just">
              <a:buNone/>
            </a:pP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satuan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adalah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pernyataan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piutang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dalamnya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memuat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kewajiban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di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awal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rincian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transaksi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selama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sebulan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(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kredit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dan debit),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serta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menampilkan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saldo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yang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wajib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dibayarkan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oleh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debitur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pada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akhir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 </a:t>
            </a:r>
            <a:r>
              <a:rPr lang="en-ID" sz="2000" b="0" i="0" dirty="0" err="1">
                <a:solidFill>
                  <a:srgbClr val="565656"/>
                </a:solidFill>
                <a:effectLst/>
                <a:latin typeface="HelveticaNeue"/>
              </a:rPr>
              <a:t>bulan</a:t>
            </a:r>
            <a:r>
              <a:rPr lang="en-ID" sz="2000" b="0" i="0" dirty="0">
                <a:solidFill>
                  <a:srgbClr val="565656"/>
                </a:solidFill>
                <a:effectLst/>
                <a:latin typeface="HelveticaNeue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1178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1B941-4CF8-2D36-4345-955F22C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720080"/>
          </a:xfrm>
        </p:spPr>
        <p:txBody>
          <a:bodyPr/>
          <a:lstStyle/>
          <a:p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TERJADINYA PIUTANG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B207A-31A3-5BFF-24B8-BF11B9630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748463" cy="3744416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Perusahaan atau seseorang menjual barang atau jasa kepada perusahaan atau orang lain secara kredit.</a:t>
            </a:r>
          </a:p>
          <a:p>
            <a:pPr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P</a:t>
            </a:r>
            <a:r>
              <a:rPr lang="en-US" altLang="en-US" sz="2400" dirty="0" err="1">
                <a:latin typeface="HelveticaNeue"/>
                <a:cs typeface="Times New Roman" panose="02020603050405020304" pitchFamily="18" charset="0"/>
              </a:rPr>
              <a:t>i</a:t>
            </a: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utang merupakan hak untuk menagih sejumlah uang dari sisi penjual kepada pembeli yang timbul karena adanya transaksi penjualan secara kredit.</a:t>
            </a:r>
          </a:p>
          <a:p>
            <a:pPr>
              <a:spcBef>
                <a:spcPct val="0"/>
              </a:spcBef>
            </a:pP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Jenis piutang yaitu p</a:t>
            </a:r>
            <a:r>
              <a:rPr lang="en-US" altLang="en-US" sz="2400" dirty="0" err="1">
                <a:latin typeface="HelveticaNeue"/>
                <a:cs typeface="Times New Roman" panose="02020603050405020304" pitchFamily="18" charset="0"/>
              </a:rPr>
              <a:t>i</a:t>
            </a:r>
            <a:r>
              <a:rPr lang="id-ID" altLang="en-US" sz="2400" dirty="0">
                <a:latin typeface="HelveticaNeue"/>
                <a:cs typeface="Times New Roman" panose="02020603050405020304" pitchFamily="18" charset="0"/>
              </a:rPr>
              <a:t>utang dagang dan piutang wesel serta piutang lain-lain.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985412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562</TotalTime>
  <Words>1428</Words>
  <Application>Microsoft Office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HelveticaNeue</vt:lpstr>
      <vt:lpstr>Open Sans</vt:lpstr>
      <vt:lpstr>Times New Roman</vt:lpstr>
      <vt:lpstr>Wingdings 3</vt:lpstr>
      <vt:lpstr>Wisp</vt:lpstr>
      <vt:lpstr>PIUTANG   Mata Kuliah Dasar Akuntansi  Pertemuan Ke- 12</vt:lpstr>
      <vt:lpstr>PowerPoint Presentation</vt:lpstr>
      <vt:lpstr>Piutang Usaha atau Dagang (Account Receivable)</vt:lpstr>
      <vt:lpstr>Piutang Wesel (Notes Receivable) </vt:lpstr>
      <vt:lpstr>Piutang Lain-lain (Other Receivable)</vt:lpstr>
      <vt:lpstr>PowerPoint Presentation</vt:lpstr>
      <vt:lpstr>Contoh Pernyataan Piutang</vt:lpstr>
      <vt:lpstr>PowerPoint Presentation</vt:lpstr>
      <vt:lpstr>TERJADINYA PIUTANG</vt:lpstr>
      <vt:lpstr>Piutang Dagang Umumnya :</vt:lpstr>
      <vt:lpstr>Potongan dan Retur Penjualan </vt:lpstr>
      <vt:lpstr>Contoh Transaksi </vt:lpstr>
      <vt:lpstr>Jurnal yang diperlukan :</vt:lpstr>
      <vt:lpstr>Mengelola Piutang </vt:lpstr>
      <vt:lpstr>PowerPoint Presentation</vt:lpstr>
      <vt:lpstr>PowerPoint Presentation</vt:lpstr>
      <vt:lpstr>Mengatasi Piutang Tak Tertagih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KAS DAN BANK</dc:title>
  <dc:creator>ASUS</dc:creator>
  <cp:lastModifiedBy>Asus Vivobook</cp:lastModifiedBy>
  <cp:revision>86</cp:revision>
  <dcterms:created xsi:type="dcterms:W3CDTF">2013-10-04T01:52:42Z</dcterms:created>
  <dcterms:modified xsi:type="dcterms:W3CDTF">2023-11-22T05:52:14Z</dcterms:modified>
</cp:coreProperties>
</file>