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31"/>
  </p:notesMasterIdLst>
  <p:sldIdLst>
    <p:sldId id="256" r:id="rId2"/>
    <p:sldId id="310" r:id="rId3"/>
    <p:sldId id="301" r:id="rId4"/>
    <p:sldId id="311" r:id="rId5"/>
    <p:sldId id="312" r:id="rId6"/>
    <p:sldId id="303" r:id="rId7"/>
    <p:sldId id="302" r:id="rId8"/>
    <p:sldId id="315" r:id="rId9"/>
    <p:sldId id="316" r:id="rId10"/>
    <p:sldId id="317" r:id="rId11"/>
    <p:sldId id="313" r:id="rId12"/>
    <p:sldId id="314" r:id="rId13"/>
    <p:sldId id="318" r:id="rId14"/>
    <p:sldId id="304" r:id="rId15"/>
    <p:sldId id="305" r:id="rId16"/>
    <p:sldId id="287" r:id="rId17"/>
    <p:sldId id="288" r:id="rId18"/>
    <p:sldId id="296" r:id="rId19"/>
    <p:sldId id="289" r:id="rId20"/>
    <p:sldId id="290" r:id="rId21"/>
    <p:sldId id="291" r:id="rId22"/>
    <p:sldId id="322" r:id="rId23"/>
    <p:sldId id="306" r:id="rId24"/>
    <p:sldId id="309" r:id="rId25"/>
    <p:sldId id="307" r:id="rId26"/>
    <p:sldId id="308" r:id="rId27"/>
    <p:sldId id="294" r:id="rId28"/>
    <p:sldId id="295" r:id="rId29"/>
    <p:sldId id="300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5C5C5"/>
    <a:srgbClr val="C0C0C0"/>
    <a:srgbClr val="DDDDDD"/>
    <a:srgbClr val="333333"/>
    <a:srgbClr val="FFFFFF"/>
    <a:srgbClr val="70A8DA"/>
    <a:srgbClr val="357DA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3743" autoAdjust="0"/>
  </p:normalViewPr>
  <p:slideViewPr>
    <p:cSldViewPr>
      <p:cViewPr varScale="1">
        <p:scale>
          <a:sx n="59" d="100"/>
          <a:sy n="59" d="100"/>
        </p:scale>
        <p:origin x="147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F3B3E3-EE92-49D6-B716-0C3DBFC5CA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52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5056DB9-BA10-49E9-89C9-B3B4749743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8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F3A9E27-5633-4F09-95F9-17BBB90692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96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F3A9E27-5633-4F09-95F9-17BBB90692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315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F3A9E27-5633-4F09-95F9-17BBB90692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46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F3A9E27-5633-4F09-95F9-17BBB90692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6854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F3A9E27-5633-4F09-95F9-17BBB90692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8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1638B-7061-4A62-BC67-4341FE47AB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06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CFD05-99AB-466A-83EB-3B30B3223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75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5B6A-7B13-41B2-B5FC-ECCFE56DB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0754BD4-F055-4722-9D8E-38CD83CD16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8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DE2CE58-DB59-4FD5-B3D9-9F4E538322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3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AEED2AB-4BCF-4B0B-8A3D-BC3EAF8CDB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2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4CC43-9F39-415E-BE59-E545F4BC1F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79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C5DB-E117-4DCD-B949-786E7FF7D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D2C5-6B10-4C27-B322-4DF2F32D9B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65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B75DC8D-3F37-454F-AA60-782F5A905E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3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F3A9E27-5633-4F09-95F9-17BBB90692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3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oleObject" Target="../embeddings/oleObject3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image" Target="../media/image2.png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3108" y="2819400"/>
            <a:ext cx="669609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UY" sz="3500" dirty="0">
                <a:solidFill>
                  <a:srgbClr val="002060"/>
                </a:solidFill>
              </a:rPr>
              <a:t>AKUNTANSI PERUSAHAAN MANUFAKTUR</a:t>
            </a:r>
            <a:br>
              <a:rPr lang="es-UY" sz="3500" dirty="0">
                <a:solidFill>
                  <a:srgbClr val="002060"/>
                </a:solidFill>
              </a:rPr>
            </a:br>
            <a:br>
              <a:rPr lang="es-UY" sz="3500" dirty="0">
                <a:solidFill>
                  <a:srgbClr val="002060"/>
                </a:solidFill>
              </a:rPr>
            </a:br>
            <a:r>
              <a:rPr lang="es-UY" sz="3500" dirty="0">
                <a:solidFill>
                  <a:srgbClr val="002060"/>
                </a:solidFill>
              </a:rPr>
              <a:t>Mata </a:t>
            </a:r>
            <a:r>
              <a:rPr lang="es-UY" sz="3500" dirty="0" err="1">
                <a:solidFill>
                  <a:srgbClr val="002060"/>
                </a:solidFill>
              </a:rPr>
              <a:t>Kuliah</a:t>
            </a:r>
            <a:r>
              <a:rPr lang="es-UY" sz="3500" dirty="0">
                <a:solidFill>
                  <a:srgbClr val="002060"/>
                </a:solidFill>
              </a:rPr>
              <a:t> </a:t>
            </a:r>
            <a:r>
              <a:rPr lang="es-UY" sz="3500" dirty="0" err="1">
                <a:solidFill>
                  <a:srgbClr val="002060"/>
                </a:solidFill>
              </a:rPr>
              <a:t>dasar</a:t>
            </a:r>
            <a:r>
              <a:rPr lang="es-UY" sz="3500" dirty="0">
                <a:solidFill>
                  <a:srgbClr val="002060"/>
                </a:solidFill>
              </a:rPr>
              <a:t> </a:t>
            </a:r>
            <a:r>
              <a:rPr lang="es-UY" sz="3500" dirty="0" err="1">
                <a:solidFill>
                  <a:srgbClr val="002060"/>
                </a:solidFill>
              </a:rPr>
              <a:t>Akuntansi</a:t>
            </a:r>
            <a:r>
              <a:rPr lang="es-UY" sz="3500" dirty="0">
                <a:solidFill>
                  <a:srgbClr val="002060"/>
                </a:solidFill>
              </a:rPr>
              <a:t> </a:t>
            </a:r>
            <a:br>
              <a:rPr lang="es-UY" sz="3500" dirty="0">
                <a:solidFill>
                  <a:srgbClr val="002060"/>
                </a:solidFill>
              </a:rPr>
            </a:br>
            <a:br>
              <a:rPr lang="es-UY" sz="3500" dirty="0">
                <a:solidFill>
                  <a:srgbClr val="002060"/>
                </a:solidFill>
              </a:rPr>
            </a:br>
            <a:endParaRPr lang="en-US" sz="3500" dirty="0">
              <a:solidFill>
                <a:srgbClr val="00206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gray">
          <a:xfrm>
            <a:off x="6500826" y="4638693"/>
            <a:ext cx="2349489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401080" cy="8683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500" b="1" dirty="0" err="1">
                <a:solidFill>
                  <a:srgbClr val="000000"/>
                </a:solidFill>
              </a:rPr>
              <a:t>Biaya</a:t>
            </a:r>
            <a:r>
              <a:rPr lang="en-US" sz="3500" b="1" dirty="0">
                <a:solidFill>
                  <a:srgbClr val="000000"/>
                </a:solidFill>
              </a:rPr>
              <a:t> overhead </a:t>
            </a:r>
            <a:r>
              <a:rPr lang="en-US" sz="3500" b="1" dirty="0" err="1">
                <a:solidFill>
                  <a:srgbClr val="000000"/>
                </a:solidFill>
              </a:rPr>
              <a:t>pabrik</a:t>
            </a:r>
            <a:r>
              <a:rPr lang="en-US" sz="3500" b="1" dirty="0">
                <a:solidFill>
                  <a:srgbClr val="000000"/>
                </a:solidFill>
              </a:rPr>
              <a:t> </a:t>
            </a:r>
            <a:r>
              <a:rPr lang="en-US" sz="3500" b="1" i="1" dirty="0">
                <a:solidFill>
                  <a:srgbClr val="000000"/>
                </a:solidFill>
              </a:rPr>
              <a:t>(overhead cost)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42985"/>
            <a:ext cx="8229600" cy="1643073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sz="2500" dirty="0" err="1"/>
              <a:t>Biaya</a:t>
            </a:r>
            <a:r>
              <a:rPr lang="en-US" sz="2500" dirty="0"/>
              <a:t> overhead </a:t>
            </a:r>
            <a:r>
              <a:rPr lang="en-US" sz="2500" dirty="0" err="1"/>
              <a:t>pabrik</a:t>
            </a:r>
            <a:r>
              <a:rPr lang="en-US" sz="2500" dirty="0"/>
              <a:t> </a:t>
            </a:r>
            <a:r>
              <a:rPr lang="en-US" sz="2500" i="1" dirty="0"/>
              <a:t>(overhead cost) </a:t>
            </a:r>
            <a:r>
              <a:rPr lang="en-US" sz="2500" dirty="0" err="1"/>
              <a:t>adalah</a:t>
            </a:r>
            <a:r>
              <a:rPr lang="en-US" sz="2500" dirty="0"/>
              <a:t> </a:t>
            </a:r>
            <a:r>
              <a:rPr lang="en-US" sz="2500" dirty="0" err="1"/>
              <a:t>biaya-biaya</a:t>
            </a:r>
            <a:r>
              <a:rPr lang="en-US" sz="2500" dirty="0"/>
              <a:t> </a:t>
            </a:r>
            <a:r>
              <a:rPr lang="en-US" sz="2500" dirty="0" err="1"/>
              <a:t>pabrik</a:t>
            </a:r>
            <a:r>
              <a:rPr lang="en-US" sz="2500" dirty="0"/>
              <a:t> </a:t>
            </a:r>
            <a:r>
              <a:rPr lang="en-US" sz="2500" dirty="0" err="1"/>
              <a:t>selain</a:t>
            </a:r>
            <a:r>
              <a:rPr lang="en-US" sz="2500" dirty="0"/>
              <a:t> </a:t>
            </a:r>
            <a:r>
              <a:rPr lang="en-US" sz="2500" dirty="0" err="1"/>
              <a:t>bahan</a:t>
            </a:r>
            <a:r>
              <a:rPr lang="en-US" sz="2500" dirty="0"/>
              <a:t> </a:t>
            </a:r>
            <a:r>
              <a:rPr lang="en-US" sz="2500" dirty="0" err="1"/>
              <a:t>baku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r>
              <a:rPr lang="en-US" sz="2500" dirty="0" err="1"/>
              <a:t>tenga</a:t>
            </a:r>
            <a:r>
              <a:rPr lang="en-US" sz="2500" dirty="0"/>
              <a:t> </a:t>
            </a:r>
            <a:r>
              <a:rPr lang="en-US" sz="2500" dirty="0" err="1"/>
              <a:t>kerja</a:t>
            </a:r>
            <a:r>
              <a:rPr lang="en-US" sz="2500" dirty="0"/>
              <a:t> </a:t>
            </a:r>
            <a:r>
              <a:rPr lang="en-US" sz="2500" dirty="0" err="1"/>
              <a:t>langsung</a:t>
            </a:r>
            <a:r>
              <a:rPr lang="en-US" sz="2500" dirty="0"/>
              <a:t>. </a:t>
            </a:r>
            <a:r>
              <a:rPr lang="en-US" sz="2500" dirty="0" err="1"/>
              <a:t>Biaya</a:t>
            </a:r>
            <a:r>
              <a:rPr lang="en-US" sz="2500" dirty="0"/>
              <a:t> </a:t>
            </a:r>
            <a:r>
              <a:rPr lang="en-US" sz="2500" dirty="0" err="1"/>
              <a:t>ini</a:t>
            </a:r>
            <a:r>
              <a:rPr lang="en-US" sz="2500" dirty="0"/>
              <a:t> </a:t>
            </a:r>
            <a:r>
              <a:rPr lang="en-US" sz="2500" dirty="0" err="1"/>
              <a:t>tidak</a:t>
            </a:r>
            <a:r>
              <a:rPr lang="en-US" sz="2500" dirty="0"/>
              <a:t> </a:t>
            </a:r>
            <a:r>
              <a:rPr lang="en-US" sz="2500" dirty="0" err="1"/>
              <a:t>dapat</a:t>
            </a:r>
            <a:r>
              <a:rPr lang="en-US" sz="2500" dirty="0"/>
              <a:t> </a:t>
            </a:r>
            <a:r>
              <a:rPr lang="en-US" sz="2500" dirty="0" err="1"/>
              <a:t>diidentifikasikan</a:t>
            </a:r>
            <a:r>
              <a:rPr lang="en-US" sz="2500" dirty="0"/>
              <a:t> </a:t>
            </a:r>
            <a:r>
              <a:rPr lang="en-US" sz="2500" dirty="0" err="1"/>
              <a:t>secara</a:t>
            </a:r>
            <a:r>
              <a:rPr lang="en-US" sz="2500" dirty="0"/>
              <a:t> </a:t>
            </a:r>
            <a:r>
              <a:rPr lang="en-US" sz="2500" dirty="0" err="1"/>
              <a:t>langsung</a:t>
            </a:r>
            <a:r>
              <a:rPr lang="en-US" sz="2500" dirty="0"/>
              <a:t> </a:t>
            </a:r>
            <a:r>
              <a:rPr lang="en-US" sz="2500" dirty="0" err="1"/>
              <a:t>dengan</a:t>
            </a:r>
            <a:r>
              <a:rPr lang="en-US" sz="2500" dirty="0"/>
              <a:t> </a:t>
            </a:r>
            <a:r>
              <a:rPr lang="en-US" sz="2500" dirty="0" err="1"/>
              <a:t>barang</a:t>
            </a:r>
            <a:r>
              <a:rPr lang="en-US" sz="2500" dirty="0"/>
              <a:t> yang </a:t>
            </a:r>
            <a:r>
              <a:rPr lang="en-US" sz="2500" dirty="0" err="1"/>
              <a:t>dihasilkan</a:t>
            </a:r>
            <a:r>
              <a:rPr lang="en-US" sz="2500" dirty="0"/>
              <a:t>.</a:t>
            </a:r>
          </a:p>
          <a:p>
            <a:pPr>
              <a:defRPr/>
            </a:pPr>
            <a:endParaRPr lang="en-US" sz="25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90566" y="3000372"/>
            <a:ext cx="8153400" cy="163121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/>
            <a:r>
              <a:rPr lang="en-US" sz="2500" dirty="0" err="1">
                <a:solidFill>
                  <a:schemeClr val="bg1"/>
                </a:solidFill>
              </a:rPr>
              <a:t>bahan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pembantu</a:t>
            </a:r>
            <a:r>
              <a:rPr lang="en-US" sz="2500" dirty="0">
                <a:solidFill>
                  <a:schemeClr val="bg1"/>
                </a:solidFill>
              </a:rPr>
              <a:t> (</a:t>
            </a:r>
            <a:r>
              <a:rPr lang="en-US" sz="2500" dirty="0" err="1">
                <a:solidFill>
                  <a:schemeClr val="bg1"/>
                </a:solidFill>
              </a:rPr>
              <a:t>kadang-kadang</a:t>
            </a:r>
            <a:r>
              <a:rPr lang="en-US" sz="2500" dirty="0">
                <a:solidFill>
                  <a:schemeClr val="bg1"/>
                </a:solidFill>
              </a:rPr>
              <a:t> </a:t>
            </a:r>
            <a:r>
              <a:rPr lang="en-US" sz="2500" dirty="0" err="1">
                <a:solidFill>
                  <a:schemeClr val="bg1"/>
                </a:solidFill>
              </a:rPr>
              <a:t>disebut</a:t>
            </a:r>
            <a:r>
              <a:rPr lang="en-US" sz="2500" dirty="0">
                <a:solidFill>
                  <a:schemeClr val="bg1"/>
                </a:solidFill>
              </a:rPr>
              <a:t>: </a:t>
            </a:r>
            <a:r>
              <a:rPr lang="en-US" sz="2500" dirty="0" err="1">
                <a:solidFill>
                  <a:schemeClr val="bg1"/>
                </a:solidFill>
              </a:rPr>
              <a:t>bahan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tidak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langsung</a:t>
            </a:r>
            <a:r>
              <a:rPr lang="en-US" sz="2500" dirty="0">
                <a:solidFill>
                  <a:schemeClr val="bg1"/>
                </a:solidFill>
              </a:rPr>
              <a:t> (</a:t>
            </a:r>
            <a:r>
              <a:rPr lang="en-US" sz="2500" i="1" dirty="0">
                <a:solidFill>
                  <a:schemeClr val="bg1"/>
                </a:solidFill>
              </a:rPr>
              <a:t>indirect materials</a:t>
            </a:r>
            <a:r>
              <a:rPr lang="en-US" sz="2500" dirty="0">
                <a:solidFill>
                  <a:schemeClr val="bg1"/>
                </a:solidFill>
              </a:rPr>
              <a:t>) </a:t>
            </a:r>
            <a:r>
              <a:rPr lang="en-US" sz="2500" dirty="0" err="1">
                <a:solidFill>
                  <a:schemeClr val="bg1"/>
                </a:solidFill>
              </a:rPr>
              <a:t>misalnya</a:t>
            </a:r>
            <a:r>
              <a:rPr lang="en-US" sz="2500" dirty="0">
                <a:solidFill>
                  <a:schemeClr val="bg1"/>
                </a:solidFill>
              </a:rPr>
              <a:t> </a:t>
            </a:r>
            <a:r>
              <a:rPr lang="en-US" sz="2500" dirty="0" err="1">
                <a:solidFill>
                  <a:schemeClr val="bg1"/>
                </a:solidFill>
              </a:rPr>
              <a:t>perlengkapan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pabrik</a:t>
            </a:r>
            <a:r>
              <a:rPr lang="en-US" sz="2500" dirty="0">
                <a:solidFill>
                  <a:schemeClr val="bg1"/>
                </a:solidFill>
              </a:rPr>
              <a:t> (</a:t>
            </a:r>
            <a:r>
              <a:rPr lang="en-US" sz="2500" dirty="0" err="1">
                <a:solidFill>
                  <a:schemeClr val="bg1"/>
                </a:solidFill>
              </a:rPr>
              <a:t>mur</a:t>
            </a:r>
            <a:r>
              <a:rPr lang="en-US" sz="2500" dirty="0">
                <a:solidFill>
                  <a:schemeClr val="bg1"/>
                </a:solidFill>
              </a:rPr>
              <a:t>, </a:t>
            </a:r>
            <a:r>
              <a:rPr lang="en-US" sz="2500" dirty="0" err="1">
                <a:solidFill>
                  <a:schemeClr val="bg1"/>
                </a:solidFill>
              </a:rPr>
              <a:t>baut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dan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pelitur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dalam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perusahaan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mebel</a:t>
            </a:r>
            <a:r>
              <a:rPr lang="en-US" sz="2500" dirty="0">
                <a:solidFill>
                  <a:schemeClr val="bg1"/>
                </a:solidFill>
              </a:rPr>
              <a:t>);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000280" y="4679942"/>
            <a:ext cx="6858000" cy="2016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500" dirty="0" err="1">
                <a:solidFill>
                  <a:srgbClr val="000000"/>
                </a:solidFill>
              </a:rPr>
              <a:t>tenga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kerja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tidak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langsung</a:t>
            </a:r>
            <a:r>
              <a:rPr lang="en-US" sz="2500" dirty="0">
                <a:solidFill>
                  <a:srgbClr val="000000"/>
                </a:solidFill>
              </a:rPr>
              <a:t> (</a:t>
            </a:r>
            <a:r>
              <a:rPr lang="en-US" sz="2500" i="1" dirty="0">
                <a:solidFill>
                  <a:srgbClr val="000000"/>
                </a:solidFill>
              </a:rPr>
              <a:t>indirect labor</a:t>
            </a:r>
            <a:r>
              <a:rPr lang="en-US" sz="2500" dirty="0">
                <a:solidFill>
                  <a:srgbClr val="000000"/>
                </a:solidFill>
              </a:rPr>
              <a:t>) </a:t>
            </a:r>
            <a:r>
              <a:rPr lang="en-US" sz="2500" dirty="0" err="1">
                <a:solidFill>
                  <a:srgbClr val="000000"/>
                </a:solidFill>
              </a:rPr>
              <a:t>yaitu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tenaga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kerja</a:t>
            </a:r>
            <a:r>
              <a:rPr lang="en-US" sz="2500" dirty="0">
                <a:solidFill>
                  <a:srgbClr val="000000"/>
                </a:solidFill>
              </a:rPr>
              <a:t> yang </a:t>
            </a:r>
            <a:r>
              <a:rPr lang="en-US" sz="2500" dirty="0" err="1">
                <a:solidFill>
                  <a:srgbClr val="000000"/>
                </a:solidFill>
              </a:rPr>
              <a:t>pekerjaannya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tidak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dapat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diidentifikasikan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secara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langsung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dengan</a:t>
            </a:r>
            <a:r>
              <a:rPr lang="en-US" sz="2500" dirty="0">
                <a:solidFill>
                  <a:srgbClr val="000000"/>
                </a:solidFill>
              </a:rPr>
              <a:t> </a:t>
            </a:r>
            <a:r>
              <a:rPr lang="en-US" sz="2500" dirty="0" err="1">
                <a:solidFill>
                  <a:srgbClr val="000000"/>
                </a:solidFill>
              </a:rPr>
              <a:t>barang</a:t>
            </a:r>
            <a:r>
              <a:rPr lang="en-US" sz="2500" dirty="0">
                <a:solidFill>
                  <a:srgbClr val="000000"/>
                </a:solidFill>
              </a:rPr>
              <a:t> yang </a:t>
            </a:r>
            <a:r>
              <a:rPr lang="en-US" sz="2500" dirty="0" err="1">
                <a:solidFill>
                  <a:srgbClr val="000000"/>
                </a:solidFill>
              </a:rPr>
              <a:t>dihasilkan</a:t>
            </a:r>
            <a:r>
              <a:rPr lang="en-US" sz="2500" dirty="0">
                <a:solidFill>
                  <a:srgbClr val="000000"/>
                </a:solidFill>
              </a:rPr>
              <a:t>, </a:t>
            </a:r>
            <a:r>
              <a:rPr lang="en-US" sz="2500" dirty="0" err="1">
                <a:solidFill>
                  <a:srgbClr val="000000"/>
                </a:solidFill>
              </a:rPr>
              <a:t>misalnya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gaji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 err="1">
                <a:solidFill>
                  <a:srgbClr val="000000"/>
                </a:solidFill>
              </a:rPr>
              <a:t>mandor</a:t>
            </a:r>
            <a:r>
              <a:rPr lang="en-US" sz="2500" dirty="0">
                <a:solidFill>
                  <a:srgbClr val="000000"/>
                </a:solidFill>
              </a:rPr>
              <a:t>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86" y="274621"/>
            <a:ext cx="8258204" cy="8683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Arabic Typesetting" pitchFamily="66" charset="-78"/>
                <a:cs typeface="Arabic Typesetting" pitchFamily="66" charset="-78"/>
              </a:rPr>
              <a:t>ALIRAN BIAYA PRODUKSI DALAM REKENING BUKU BESAR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56658"/>
              </p:ext>
            </p:extLst>
          </p:nvPr>
        </p:nvGraphicFramePr>
        <p:xfrm>
          <a:off x="152400" y="1905000"/>
          <a:ext cx="2667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Persediaan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Bahan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Baku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8395654"/>
              </p:ext>
            </p:extLst>
          </p:nvPr>
        </p:nvGraphicFramePr>
        <p:xfrm>
          <a:off x="152400" y="3573016"/>
          <a:ext cx="27432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3024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Gaji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Dan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Upah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6625277"/>
              </p:ext>
            </p:extLst>
          </p:nvPr>
        </p:nvGraphicFramePr>
        <p:xfrm>
          <a:off x="152400" y="4876800"/>
          <a:ext cx="29718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Biaya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Overhead 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Pabrik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Yang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Dibebankan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4045211"/>
              </p:ext>
            </p:extLst>
          </p:nvPr>
        </p:nvGraphicFramePr>
        <p:xfrm>
          <a:off x="3200400" y="1752600"/>
          <a:ext cx="2819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Barang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Dalam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Proses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5973064"/>
              </p:ext>
            </p:extLst>
          </p:nvPr>
        </p:nvGraphicFramePr>
        <p:xfrm>
          <a:off x="6324600" y="1752600"/>
          <a:ext cx="28194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6608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Persediaan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Produk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Jadi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V="1">
            <a:off x="2357422" y="2286000"/>
            <a:ext cx="1147778" cy="5000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2095500" y="2552700"/>
            <a:ext cx="18288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1524000" y="3276600"/>
            <a:ext cx="3352800" cy="1524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334000" y="2286000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PROSES PENCATATAN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b="1" dirty="0"/>
          </a:p>
          <a:p>
            <a:pPr>
              <a:buFontTx/>
              <a:buNone/>
            </a:pPr>
            <a:endParaRPr lang="en-US" b="1" dirty="0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1066800" y="2133600"/>
            <a:ext cx="1524000" cy="762000"/>
          </a:xfrm>
          <a:prstGeom prst="flowChart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BUKTI TRANSAKSI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357158" y="4191000"/>
            <a:ext cx="2643206" cy="1023950"/>
          </a:xfrm>
          <a:prstGeom prst="flowChart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 dirty="0">
                <a:solidFill>
                  <a:srgbClr val="000000"/>
                </a:solidFill>
              </a:rPr>
              <a:t>KARTU HARGA</a:t>
            </a:r>
          </a:p>
          <a:p>
            <a:pPr algn="ctr"/>
            <a:r>
              <a:rPr lang="en-US" sz="1400" b="1" dirty="0">
                <a:solidFill>
                  <a:srgbClr val="000000"/>
                </a:solidFill>
              </a:rPr>
              <a:t> POKOK PESANAN / PROSES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5486400" y="4191000"/>
            <a:ext cx="1524000" cy="762000"/>
          </a:xfrm>
          <a:prstGeom prst="flowChart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000000"/>
                </a:solidFill>
              </a:rPr>
              <a:t>LAPORAN </a:t>
            </a:r>
          </a:p>
          <a:p>
            <a:pPr algn="ctr"/>
            <a:r>
              <a:rPr lang="en-US" sz="1600" b="1">
                <a:solidFill>
                  <a:srgbClr val="000000"/>
                </a:solidFill>
              </a:rPr>
              <a:t>LABA/RUGI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3276600" y="2133600"/>
            <a:ext cx="914400" cy="7620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</a:rPr>
              <a:t>JURNAL</a:t>
            </a:r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4876800" y="2133600"/>
            <a:ext cx="914400" cy="7620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</a:rPr>
              <a:t>BUKU </a:t>
            </a: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BESAR</a:t>
            </a: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6400800" y="2209800"/>
            <a:ext cx="1828800" cy="762000"/>
          </a:xfrm>
          <a:prstGeom prst="flowChartManualOperat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</a:rPr>
              <a:t>REKAPITULASI </a:t>
            </a: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DAN</a:t>
            </a: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 ALOKASI BOP</a:t>
            </a: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1714480" y="2895600"/>
            <a:ext cx="0" cy="1219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2628880" y="2438400"/>
            <a:ext cx="6858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4152880" y="2514600"/>
            <a:ext cx="6858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5829280" y="2590800"/>
            <a:ext cx="6858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6134080" y="2667000"/>
            <a:ext cx="0" cy="1219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2833694" y="4572000"/>
            <a:ext cx="266700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lgDash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H="1">
            <a:off x="2038312" y="2928934"/>
            <a:ext cx="3214710" cy="114300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PENJURNALAN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153400" cy="3657600"/>
          </a:xfrm>
        </p:spPr>
        <p:txBody>
          <a:bodyPr/>
          <a:lstStyle/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	DISESUAIKAN DENGAN STRUKTUR ORGANISASI PERUSAHAAN YANG ADA DI PERUSAHAAN MANUFAKTUR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>
                <a:solidFill>
                  <a:srgbClr val="000000"/>
                </a:solidFill>
              </a:rPr>
              <a:t>BIAYA PEMASARAN/PENJUALAN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500" dirty="0"/>
              <a:t>	BIAYA-BIAYA YANG MENJADI TANGGUNG JAWAB ATAU TIMBUL DI BAGIAN PEMASARAN.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5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500" b="1" dirty="0"/>
              <a:t>JURNAL: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500" b="1" dirty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500" dirty="0"/>
              <a:t>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500" dirty="0"/>
              <a:t>		BIAYA PEMASARAN	XXX	   -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500" dirty="0"/>
              <a:t>			KAS			  -	XXX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1285852" y="3857628"/>
            <a:ext cx="0" cy="990600"/>
          </a:xfrm>
          <a:prstGeom prst="line">
            <a:avLst/>
          </a:prstGeom>
          <a:noFill/>
          <a:ln w="76200" cmpd="tri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305800" cy="1062022"/>
          </a:xfrm>
        </p:spPr>
        <p:txBody>
          <a:bodyPr/>
          <a:lstStyle/>
          <a:p>
            <a:r>
              <a:rPr lang="en-US" sz="3000" dirty="0">
                <a:solidFill>
                  <a:srgbClr val="000000"/>
                </a:solidFill>
              </a:rPr>
              <a:t>BIAYA ADMINISTRASI &amp; UMUM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500" dirty="0"/>
              <a:t>	BIAYA-BIAYA YANG MENJADI TANGGUNG-JAWAB ATAU TIMBUL DI BAGIAN ADMINISTRASI UMUM</a:t>
            </a:r>
          </a:p>
          <a:p>
            <a:pPr>
              <a:buFontTx/>
              <a:buNone/>
            </a:pPr>
            <a:endParaRPr lang="en-US" sz="2500" dirty="0"/>
          </a:p>
          <a:p>
            <a:pPr>
              <a:buFontTx/>
              <a:buNone/>
            </a:pPr>
            <a:r>
              <a:rPr lang="en-US" sz="2500" dirty="0"/>
              <a:t>JURNAL:</a:t>
            </a:r>
          </a:p>
          <a:p>
            <a:pPr>
              <a:buFontTx/>
              <a:buNone/>
            </a:pPr>
            <a:r>
              <a:rPr lang="en-US" sz="2500" dirty="0"/>
              <a:t>		</a:t>
            </a:r>
          </a:p>
          <a:p>
            <a:pPr>
              <a:buFontTx/>
              <a:buNone/>
            </a:pPr>
            <a:r>
              <a:rPr lang="en-US" sz="2500" dirty="0"/>
              <a:t>		BIAYA ADMINISTRASI		XXX	   -</a:t>
            </a:r>
          </a:p>
          <a:p>
            <a:pPr>
              <a:buFontTx/>
              <a:buNone/>
            </a:pPr>
            <a:r>
              <a:rPr lang="en-US" sz="2500" dirty="0"/>
              <a:t>			KAS				   -	XXX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1357290" y="3571876"/>
            <a:ext cx="0" cy="1066800"/>
          </a:xfrm>
          <a:prstGeom prst="line">
            <a:avLst/>
          </a:prstGeom>
          <a:noFill/>
          <a:ln w="76200" cmpd="tri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06" y="214290"/>
            <a:ext cx="8715436" cy="928695"/>
          </a:xfrm>
        </p:spPr>
        <p:txBody>
          <a:bodyPr/>
          <a:lstStyle/>
          <a:p>
            <a:pPr algn="ctr"/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Akuntansi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Bahan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Baku</a:t>
            </a:r>
            <a:endParaRPr lang="en-US" sz="4000" dirty="0">
              <a:solidFill>
                <a:srgbClr val="C00000"/>
              </a:solidFill>
              <a:latin typeface="Kristen ITC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gray">
          <a:xfrm>
            <a:off x="500034" y="1500174"/>
            <a:ext cx="8286807" cy="1857388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Baku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Langsung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(BBL)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Baku 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Tidak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Langsung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(BBTL)/ 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Penolong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/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Pembantu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gray">
          <a:xfrm>
            <a:off x="500034" y="3714752"/>
            <a:ext cx="8286807" cy="25717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Transaksi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yang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terkait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: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Pembelian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Baku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Penggunaan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Baku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86807" cy="642942"/>
          </a:xfrm>
        </p:spPr>
        <p:txBody>
          <a:bodyPr/>
          <a:lstStyle/>
          <a:p>
            <a:pPr marL="514350" indent="-514350" algn="ctr"/>
            <a:r>
              <a:rPr lang="en-US" sz="3000" cap="none" dirty="0">
                <a:solidFill>
                  <a:srgbClr val="002060"/>
                </a:solidFill>
                <a:latin typeface="Baskerville Old Face" pitchFamily="18" charset="0"/>
              </a:rPr>
              <a:t>PEMBELIAN BAHAN BAKU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06" y="214290"/>
            <a:ext cx="8715436" cy="928695"/>
          </a:xfrm>
        </p:spPr>
        <p:txBody>
          <a:bodyPr/>
          <a:lstStyle/>
          <a:p>
            <a:pPr algn="ctr"/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Akuntansi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Bahan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Baku</a:t>
            </a:r>
            <a:endParaRPr lang="en-US" sz="4000" dirty="0">
              <a:solidFill>
                <a:srgbClr val="C00000"/>
              </a:solidFill>
              <a:latin typeface="Kristen ITC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gray">
          <a:xfrm>
            <a:off x="500034" y="2143116"/>
            <a:ext cx="8286807" cy="121444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Persediaan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Baku		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Kas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/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Utang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Dagang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  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gray">
          <a:xfrm>
            <a:off x="428596" y="4572008"/>
            <a:ext cx="8286807" cy="121444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Persediaan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Penolong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		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Kas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/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Utang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Dagang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	  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gray">
          <a:xfrm>
            <a:off x="357158" y="3643314"/>
            <a:ext cx="828680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PEMBELIAN BAHAN PENOLONG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06" y="214290"/>
            <a:ext cx="8715436" cy="928695"/>
          </a:xfrm>
        </p:spPr>
        <p:txBody>
          <a:bodyPr/>
          <a:lstStyle/>
          <a:p>
            <a:pPr algn="ctr"/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Akuntansi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Bahan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Baku</a:t>
            </a:r>
            <a:endParaRPr lang="en-US" sz="4000" dirty="0">
              <a:solidFill>
                <a:srgbClr val="C00000"/>
              </a:solidFill>
              <a:latin typeface="Kristen ITC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gray">
          <a:xfrm>
            <a:off x="285720" y="1428736"/>
            <a:ext cx="828680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PENGGUNAAN BAHAN BAKU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gray">
          <a:xfrm>
            <a:off x="500034" y="2000240"/>
            <a:ext cx="8286807" cy="12144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Persediaan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Produk</a:t>
            </a:r>
            <a:r>
              <a:rPr kumimoji="0" lang="en-US" sz="25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25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Dalam</a:t>
            </a:r>
            <a:r>
              <a:rPr kumimoji="0" lang="en-US" sz="25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25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Proses</a:t>
            </a:r>
            <a:r>
              <a:rPr kumimoji="0" lang="en-US" sz="25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(PDP)-BBB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	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Persediaan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Baku			         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gray">
          <a:xfrm>
            <a:off x="357126" y="4286256"/>
            <a:ext cx="8786874" cy="12144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Biaya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Overhead 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Pabrik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(BOP) 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Sesungguhnya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	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Persediaan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Penolong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</a:t>
            </a:r>
            <a:r>
              <a:rPr lang="en-US" sz="2500" b="1" kern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 		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gray">
          <a:xfrm>
            <a:off x="357159" y="3429000"/>
            <a:ext cx="828680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PENGGUNAAN BAHAN PENOLONG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06" y="214290"/>
            <a:ext cx="8715436" cy="928695"/>
          </a:xfrm>
        </p:spPr>
        <p:txBody>
          <a:bodyPr/>
          <a:lstStyle/>
          <a:p>
            <a:pPr algn="ctr"/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Akuntansi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Tenaga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Kerja</a:t>
            </a:r>
            <a:endParaRPr lang="en-US" sz="4000" dirty="0">
              <a:solidFill>
                <a:srgbClr val="C00000"/>
              </a:solidFill>
              <a:latin typeface="Kristen ITC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gray">
          <a:xfrm>
            <a:off x="500034" y="2428868"/>
            <a:ext cx="8286807" cy="1857388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Tenaga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Kerja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Langsung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(BTKL)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Bahan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Tenaga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Kerja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Tidak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30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Langsung</a:t>
            </a:r>
            <a:r>
              <a:rPr kumimoji="0" lang="en-US" sz="30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(BTKTL)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Baskerville Old Face" pitchFamily="18" charset="0"/>
              </a:rPr>
              <a:t>KAREKTERISTIK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576" y="1895785"/>
            <a:ext cx="7151660" cy="4170246"/>
          </a:xfrm>
        </p:spPr>
        <p:txBody>
          <a:bodyPr/>
          <a:lstStyle/>
          <a:p>
            <a:pPr>
              <a:buNone/>
            </a:pPr>
            <a:r>
              <a:rPr lang="en-US" dirty="0"/>
              <a:t>Manufacturing Firm</a:t>
            </a:r>
          </a:p>
          <a:p>
            <a:pPr marL="530225" indent="-530225">
              <a:buNone/>
              <a:tabLst>
                <a:tab pos="176213" algn="l"/>
              </a:tabLst>
            </a:pPr>
            <a:r>
              <a:rPr lang="en-US" dirty="0"/>
              <a:t>	: 	Perusahaan yang </a:t>
            </a:r>
            <a:r>
              <a:rPr lang="en-US" dirty="0" err="1"/>
              <a:t>kegiatannya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86807" cy="642942"/>
          </a:xfrm>
        </p:spPr>
        <p:txBody>
          <a:bodyPr/>
          <a:lstStyle/>
          <a:p>
            <a:pPr marL="514350" indent="-514350" algn="ctr"/>
            <a:r>
              <a:rPr lang="en-US" sz="3000" cap="none" dirty="0">
                <a:solidFill>
                  <a:srgbClr val="002060"/>
                </a:solidFill>
                <a:latin typeface="Baskerville Old Face" pitchFamily="18" charset="0"/>
              </a:rPr>
              <a:t>PEMBAYARAN GAJI </a:t>
            </a:r>
            <a:r>
              <a:rPr lang="en-US" sz="3000" cap="none" dirty="0" err="1">
                <a:solidFill>
                  <a:srgbClr val="002060"/>
                </a:solidFill>
                <a:latin typeface="Baskerville Old Face" pitchFamily="18" charset="0"/>
              </a:rPr>
              <a:t>dan</a:t>
            </a:r>
            <a:r>
              <a:rPr lang="en-US" sz="3000" cap="none" dirty="0">
                <a:solidFill>
                  <a:srgbClr val="002060"/>
                </a:solidFill>
                <a:latin typeface="Baskerville Old Face" pitchFamily="18" charset="0"/>
              </a:rPr>
              <a:t> UPAH (BTKL)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06" y="214290"/>
            <a:ext cx="8715436" cy="928695"/>
          </a:xfrm>
        </p:spPr>
        <p:txBody>
          <a:bodyPr/>
          <a:lstStyle/>
          <a:p>
            <a:pPr algn="ctr"/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Akuntansi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Tenaga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Kerja</a:t>
            </a:r>
            <a:endParaRPr lang="en-US" sz="4000" dirty="0">
              <a:solidFill>
                <a:srgbClr val="C00000"/>
              </a:solidFill>
              <a:latin typeface="Kristen ITC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gray">
          <a:xfrm>
            <a:off x="428596" y="3786190"/>
            <a:ext cx="828680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PEMBAYARAN GAJI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dan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UPAH (BTKTL)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gray">
          <a:xfrm>
            <a:off x="214282" y="2143116"/>
            <a:ext cx="8643997" cy="10001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Persediaan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Produk</a:t>
            </a:r>
            <a:r>
              <a:rPr kumimoji="0" lang="en-US" sz="25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25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Dalam</a:t>
            </a:r>
            <a:r>
              <a:rPr kumimoji="0" lang="en-US" sz="25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kumimoji="0" lang="en-US" sz="2500" b="1" i="0" u="none" strike="noStrike" kern="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Proses</a:t>
            </a:r>
            <a:r>
              <a:rPr kumimoji="0" lang="en-US" sz="25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(PDP)-BTKL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	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Kas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/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Utang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Gaji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dan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Upah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		  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 bwMode="gray">
          <a:xfrm>
            <a:off x="214282" y="4857760"/>
            <a:ext cx="8643997" cy="10001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BOP 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Sesungguhnya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				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Kas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/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Utang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Gaji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dan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Upah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		  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06" y="214290"/>
            <a:ext cx="8715436" cy="928695"/>
          </a:xfrm>
        </p:spPr>
        <p:txBody>
          <a:bodyPr/>
          <a:lstStyle/>
          <a:p>
            <a:pPr algn="ctr"/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Akuntansi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Overhead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Pabrik</a:t>
            </a:r>
            <a:endParaRPr lang="en-US" sz="4000" dirty="0">
              <a:solidFill>
                <a:srgbClr val="C00000"/>
              </a:solidFill>
              <a:latin typeface="Kristen ITC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gray">
          <a:xfrm>
            <a:off x="500034" y="2000240"/>
            <a:ext cx="8286807" cy="40005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60425" indent="-519113" eaLnBrk="1" hangingPunct="1">
              <a:buFont typeface="Arial" charset="0"/>
              <a:buAutoNum type="alphaLcPeriod"/>
              <a:defRPr/>
            </a:pPr>
            <a:r>
              <a:rPr lang="en-US" sz="3200" dirty="0" err="1">
                <a:solidFill>
                  <a:srgbClr val="000000"/>
                </a:solidFill>
              </a:rPr>
              <a:t>Pencatatan</a:t>
            </a:r>
            <a:r>
              <a:rPr lang="en-US" sz="3200" dirty="0">
                <a:solidFill>
                  <a:srgbClr val="000000"/>
                </a:solidFill>
              </a:rPr>
              <a:t> BOP yang </a:t>
            </a:r>
            <a:r>
              <a:rPr lang="en-US" sz="3200" dirty="0" err="1">
                <a:solidFill>
                  <a:srgbClr val="000000"/>
                </a:solidFill>
              </a:rPr>
              <a:t>dibebankan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berdasarkan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tarif</a:t>
            </a:r>
            <a:r>
              <a:rPr lang="en-US" sz="3200" dirty="0">
                <a:solidFill>
                  <a:srgbClr val="000000"/>
                </a:solidFill>
              </a:rPr>
              <a:t> yang </a:t>
            </a:r>
            <a:r>
              <a:rPr lang="en-US" sz="3200" dirty="0" err="1">
                <a:solidFill>
                  <a:srgbClr val="000000"/>
                </a:solidFill>
              </a:rPr>
              <a:t>ditentukan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dimuka</a:t>
            </a:r>
            <a:endParaRPr lang="en-US" sz="3200" dirty="0">
              <a:solidFill>
                <a:srgbClr val="000000"/>
              </a:solidFill>
            </a:endParaRPr>
          </a:p>
          <a:p>
            <a:pPr marL="860425" indent="-519113">
              <a:buFont typeface="Arial" charset="0"/>
              <a:buAutoNum type="alphaLcPeriod"/>
              <a:defRPr/>
            </a:pPr>
            <a:r>
              <a:rPr lang="en-US" sz="3200" dirty="0" err="1">
                <a:solidFill>
                  <a:srgbClr val="000000"/>
                </a:solidFill>
              </a:rPr>
              <a:t>Pencatatan</a:t>
            </a:r>
            <a:r>
              <a:rPr lang="en-US" sz="3200" dirty="0">
                <a:solidFill>
                  <a:srgbClr val="000000"/>
                </a:solidFill>
              </a:rPr>
              <a:t> BOP yang </a:t>
            </a:r>
            <a:r>
              <a:rPr lang="en-US" sz="3200" dirty="0" err="1">
                <a:solidFill>
                  <a:srgbClr val="000000"/>
                </a:solidFill>
              </a:rPr>
              <a:t>sesungguhnya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terjadi</a:t>
            </a:r>
            <a:endParaRPr lang="en-US" sz="3200" dirty="0">
              <a:solidFill>
                <a:srgbClr val="000000"/>
              </a:solidFill>
            </a:endParaRPr>
          </a:p>
          <a:p>
            <a:pPr marL="860425" indent="-519113" eaLnBrk="1" hangingPunct="1">
              <a:buFont typeface="Arial" charset="0"/>
              <a:buAutoNum type="alphaLcPeriod"/>
              <a:defRPr/>
            </a:pPr>
            <a:endParaRPr 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"/>
            <a:ext cx="8429684" cy="1285859"/>
          </a:xfrm>
        </p:spPr>
        <p:txBody>
          <a:bodyPr/>
          <a:lstStyle/>
          <a:p>
            <a:pPr algn="ctr"/>
            <a:r>
              <a:rPr lang="en-US" sz="3500" dirty="0">
                <a:solidFill>
                  <a:srgbClr val="000000"/>
                </a:solidFill>
              </a:rPr>
              <a:t>“BOP </a:t>
            </a:r>
            <a:r>
              <a:rPr lang="en-US" sz="3500" dirty="0" err="1">
                <a:solidFill>
                  <a:srgbClr val="000000"/>
                </a:solidFill>
              </a:rPr>
              <a:t>Dibebankan</a:t>
            </a:r>
            <a:r>
              <a:rPr lang="en-US" sz="3500" dirty="0">
                <a:solidFill>
                  <a:srgbClr val="000000"/>
                </a:solidFill>
              </a:rPr>
              <a:t>” </a:t>
            </a:r>
            <a:br>
              <a:rPr lang="en-US" sz="3500" dirty="0">
                <a:solidFill>
                  <a:srgbClr val="000000"/>
                </a:solidFill>
              </a:rPr>
            </a:br>
            <a:r>
              <a:rPr lang="en-US" sz="3500" dirty="0" err="1">
                <a:solidFill>
                  <a:srgbClr val="000000"/>
                </a:solidFill>
              </a:rPr>
              <a:t>dan</a:t>
            </a:r>
            <a:r>
              <a:rPr lang="en-US" sz="3500" dirty="0">
                <a:solidFill>
                  <a:srgbClr val="000000"/>
                </a:solidFill>
              </a:rPr>
              <a:t> “BOP </a:t>
            </a:r>
            <a:r>
              <a:rPr lang="en-US" sz="3500" dirty="0" err="1">
                <a:solidFill>
                  <a:srgbClr val="000000"/>
                </a:solidFill>
              </a:rPr>
              <a:t>sesungguhnya</a:t>
            </a:r>
            <a:r>
              <a:rPr lang="en-US" sz="3500" dirty="0">
                <a:solidFill>
                  <a:srgbClr val="000000"/>
                </a:solidFill>
              </a:rPr>
              <a:t>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572560" cy="5214974"/>
          </a:xfrm>
        </p:spPr>
        <p:txBody>
          <a:bodyPr>
            <a:normAutofit fontScale="92500"/>
          </a:bodyPr>
          <a:lstStyle/>
          <a:p>
            <a:r>
              <a:rPr lang="en-US" sz="2500" u="sng" dirty="0" err="1"/>
              <a:t>Biaya</a:t>
            </a:r>
            <a:r>
              <a:rPr lang="en-US" sz="2500" u="sng" dirty="0"/>
              <a:t> Overhead </a:t>
            </a:r>
            <a:r>
              <a:rPr lang="en-US" sz="2500" u="sng" dirty="0" err="1"/>
              <a:t>Pabrik</a:t>
            </a:r>
            <a:r>
              <a:rPr lang="en-US" sz="2500" u="sng" dirty="0"/>
              <a:t> </a:t>
            </a:r>
            <a:r>
              <a:rPr lang="en-US" sz="2500" u="sng" dirty="0" err="1"/>
              <a:t>Dibebankan</a:t>
            </a:r>
            <a:r>
              <a:rPr lang="en-US" sz="2500" u="sng" dirty="0"/>
              <a:t> </a:t>
            </a:r>
            <a:r>
              <a:rPr lang="en-US" sz="2500" dirty="0" err="1"/>
              <a:t>adalah</a:t>
            </a:r>
            <a:r>
              <a:rPr lang="en-US" sz="2500" dirty="0"/>
              <a:t> BOP yang </a:t>
            </a:r>
            <a:r>
              <a:rPr lang="en-US" sz="2500" dirty="0" err="1"/>
              <a:t>dihitung</a:t>
            </a:r>
            <a:r>
              <a:rPr lang="en-US" sz="2500" dirty="0"/>
              <a:t> </a:t>
            </a:r>
            <a:r>
              <a:rPr lang="en-US" sz="2500" dirty="0" err="1"/>
              <a:t>berdasarkan</a:t>
            </a:r>
            <a:r>
              <a:rPr lang="en-US" sz="2500" dirty="0"/>
              <a:t> </a:t>
            </a:r>
            <a:r>
              <a:rPr lang="en-US" sz="2500" dirty="0" err="1"/>
              <a:t>tarif</a:t>
            </a:r>
            <a:r>
              <a:rPr lang="en-US" sz="2500" dirty="0"/>
              <a:t> yang </a:t>
            </a:r>
            <a:r>
              <a:rPr lang="en-US" sz="2500" dirty="0" err="1"/>
              <a:t>telah</a:t>
            </a:r>
            <a:r>
              <a:rPr lang="en-US" sz="2500" dirty="0"/>
              <a:t> </a:t>
            </a:r>
            <a:r>
              <a:rPr lang="en-US" sz="2500" dirty="0" err="1"/>
              <a:t>ditentukan</a:t>
            </a:r>
            <a:r>
              <a:rPr lang="en-US" sz="2500" dirty="0"/>
              <a:t> </a:t>
            </a:r>
            <a:r>
              <a:rPr lang="en-US" sz="2500" dirty="0" err="1"/>
              <a:t>perusahaan</a:t>
            </a:r>
            <a:r>
              <a:rPr lang="en-US" sz="2500" dirty="0"/>
              <a:t>. </a:t>
            </a:r>
            <a:r>
              <a:rPr lang="en-US" sz="2500" dirty="0" err="1"/>
              <a:t>Sedangkan</a:t>
            </a:r>
            <a:r>
              <a:rPr lang="en-US" sz="2500" dirty="0"/>
              <a:t> </a:t>
            </a:r>
            <a:r>
              <a:rPr lang="en-US" sz="2500" u="sng" dirty="0"/>
              <a:t>BOP </a:t>
            </a:r>
            <a:r>
              <a:rPr lang="en-US" sz="2500" u="sng" dirty="0" err="1"/>
              <a:t>Sesungguhnya</a:t>
            </a:r>
            <a:r>
              <a:rPr lang="en-US" sz="2500" u="sng" dirty="0"/>
              <a:t> </a:t>
            </a:r>
            <a:r>
              <a:rPr lang="en-US" sz="2500" dirty="0" err="1"/>
              <a:t>adalah</a:t>
            </a:r>
            <a:r>
              <a:rPr lang="en-US" sz="2500" dirty="0"/>
              <a:t> BOP yang </a:t>
            </a:r>
            <a:r>
              <a:rPr lang="en-US" sz="2500" dirty="0" err="1"/>
              <a:t>sesungguhnya</a:t>
            </a:r>
            <a:r>
              <a:rPr lang="en-US" sz="2500" dirty="0"/>
              <a:t> </a:t>
            </a:r>
            <a:r>
              <a:rPr lang="en-US" sz="2500" dirty="0" err="1"/>
              <a:t>terjadi</a:t>
            </a:r>
            <a:r>
              <a:rPr lang="en-US" sz="2500" dirty="0"/>
              <a:t> </a:t>
            </a:r>
            <a:r>
              <a:rPr lang="en-US" sz="2500" dirty="0" err="1"/>
              <a:t>pada</a:t>
            </a:r>
            <a:r>
              <a:rPr lang="en-US" sz="2500" dirty="0"/>
              <a:t> </a:t>
            </a:r>
            <a:r>
              <a:rPr lang="en-US" sz="2500" dirty="0" err="1"/>
              <a:t>periode</a:t>
            </a:r>
            <a:r>
              <a:rPr lang="en-US" sz="2500" dirty="0"/>
              <a:t> </a:t>
            </a:r>
            <a:r>
              <a:rPr lang="en-US" sz="2500" dirty="0" err="1"/>
              <a:t>produksi</a:t>
            </a:r>
            <a:r>
              <a:rPr lang="en-US" sz="2500" dirty="0"/>
              <a:t> </a:t>
            </a:r>
            <a:r>
              <a:rPr lang="en-US" sz="2500" dirty="0" err="1"/>
              <a:t>barang</a:t>
            </a:r>
            <a:r>
              <a:rPr lang="en-US" sz="2500" dirty="0"/>
              <a:t> yang </a:t>
            </a:r>
            <a:r>
              <a:rPr lang="en-US" sz="2500" dirty="0" err="1"/>
              <a:t>bersangkutan</a:t>
            </a:r>
            <a:r>
              <a:rPr lang="en-US" sz="2500" dirty="0"/>
              <a:t>.</a:t>
            </a:r>
          </a:p>
          <a:p>
            <a:r>
              <a:rPr lang="en-US" sz="2500" u="sng" dirty="0"/>
              <a:t>BOP </a:t>
            </a:r>
            <a:r>
              <a:rPr lang="en-US" sz="2500" u="sng" dirty="0" err="1"/>
              <a:t>Sesungguhnya</a:t>
            </a:r>
            <a:r>
              <a:rPr lang="en-US" sz="2500" u="sng" dirty="0"/>
              <a:t> </a:t>
            </a:r>
            <a:r>
              <a:rPr lang="en-US" sz="2500" dirty="0" err="1"/>
              <a:t>digunakan</a:t>
            </a:r>
            <a:r>
              <a:rPr lang="en-US" sz="2500" dirty="0"/>
              <a:t> </a:t>
            </a:r>
            <a:r>
              <a:rPr lang="en-US" sz="2500" dirty="0" err="1"/>
              <a:t>ketika</a:t>
            </a:r>
            <a:r>
              <a:rPr lang="en-US" sz="2500" dirty="0"/>
              <a:t> </a:t>
            </a:r>
            <a:r>
              <a:rPr lang="en-US" sz="2500" dirty="0" err="1"/>
              <a:t>menghitung</a:t>
            </a:r>
            <a:r>
              <a:rPr lang="en-US" sz="2500" dirty="0"/>
              <a:t> </a:t>
            </a:r>
            <a:r>
              <a:rPr lang="en-US" sz="2500" dirty="0" err="1"/>
              <a:t>biaya</a:t>
            </a:r>
            <a:r>
              <a:rPr lang="en-US" sz="2500" dirty="0"/>
              <a:t> </a:t>
            </a:r>
            <a:r>
              <a:rPr lang="en-US" sz="2500" dirty="0" err="1"/>
              <a:t>produksi</a:t>
            </a:r>
            <a:r>
              <a:rPr lang="en-US" sz="2500" dirty="0"/>
              <a:t> yang </a:t>
            </a:r>
            <a:r>
              <a:rPr lang="en-US" sz="2500" dirty="0" err="1"/>
              <a:t>digunakan</a:t>
            </a:r>
            <a:r>
              <a:rPr lang="en-US" sz="2500" dirty="0"/>
              <a:t> </a:t>
            </a:r>
            <a:r>
              <a:rPr lang="en-US" sz="2500" dirty="0" err="1"/>
              <a:t>pada</a:t>
            </a:r>
            <a:r>
              <a:rPr lang="en-US" sz="2500" dirty="0"/>
              <a:t> </a:t>
            </a:r>
            <a:r>
              <a:rPr lang="en-US" sz="2500" dirty="0" err="1"/>
              <a:t>periode</a:t>
            </a:r>
            <a:r>
              <a:rPr lang="en-US" sz="2500" dirty="0"/>
              <a:t> </a:t>
            </a:r>
            <a:r>
              <a:rPr lang="en-US" sz="2500" dirty="0" err="1"/>
              <a:t>tertentu</a:t>
            </a:r>
            <a:r>
              <a:rPr lang="en-US" sz="2500" dirty="0"/>
              <a:t>. </a:t>
            </a:r>
            <a:r>
              <a:rPr lang="en-US" sz="2500" dirty="0" err="1"/>
              <a:t>Sedangkan</a:t>
            </a:r>
            <a:r>
              <a:rPr lang="en-US" sz="2500" dirty="0"/>
              <a:t> </a:t>
            </a:r>
            <a:r>
              <a:rPr lang="en-US" sz="2500" u="sng" dirty="0"/>
              <a:t>BOP </a:t>
            </a:r>
            <a:r>
              <a:rPr lang="en-US" sz="2500" u="sng" dirty="0" err="1"/>
              <a:t>Dibebankan</a:t>
            </a:r>
            <a:r>
              <a:rPr lang="en-US" sz="2500" dirty="0"/>
              <a:t> </a:t>
            </a:r>
            <a:r>
              <a:rPr lang="en-US" sz="2500" dirty="0" err="1"/>
              <a:t>digunakan</a:t>
            </a:r>
            <a:r>
              <a:rPr lang="en-US" sz="2500" dirty="0"/>
              <a:t> </a:t>
            </a:r>
            <a:r>
              <a:rPr lang="en-US" sz="2500" dirty="0" err="1"/>
              <a:t>ketika</a:t>
            </a:r>
            <a:r>
              <a:rPr lang="en-US" sz="2500" dirty="0"/>
              <a:t> </a:t>
            </a:r>
            <a:r>
              <a:rPr lang="en-US" sz="2500" dirty="0" err="1"/>
              <a:t>menghitung</a:t>
            </a:r>
            <a:r>
              <a:rPr lang="en-US" sz="2500" dirty="0"/>
              <a:t> </a:t>
            </a:r>
            <a:r>
              <a:rPr lang="en-US" sz="2500" dirty="0" err="1"/>
              <a:t>harga</a:t>
            </a:r>
            <a:r>
              <a:rPr lang="en-US" sz="2500" dirty="0"/>
              <a:t> </a:t>
            </a:r>
            <a:r>
              <a:rPr lang="en-US" sz="2500" dirty="0" err="1"/>
              <a:t>pokok</a:t>
            </a:r>
            <a:r>
              <a:rPr lang="en-US" sz="2500" dirty="0"/>
              <a:t> </a:t>
            </a:r>
            <a:r>
              <a:rPr lang="en-US" sz="2500" dirty="0" err="1"/>
              <a:t>produk</a:t>
            </a:r>
            <a:r>
              <a:rPr lang="en-US" sz="2500" dirty="0"/>
              <a:t> yang </a:t>
            </a:r>
            <a:r>
              <a:rPr lang="en-US" sz="2500" dirty="0" err="1"/>
              <a:t>bersangkutan</a:t>
            </a:r>
            <a:r>
              <a:rPr lang="en-US" sz="2500" dirty="0"/>
              <a:t>.</a:t>
            </a:r>
          </a:p>
          <a:p>
            <a:r>
              <a:rPr lang="en-US" sz="2500" u="sng" dirty="0"/>
              <a:t>BOP </a:t>
            </a:r>
            <a:r>
              <a:rPr lang="en-US" sz="2500" u="sng" dirty="0" err="1"/>
              <a:t>Sesungguhnya</a:t>
            </a:r>
            <a:r>
              <a:rPr lang="en-US" sz="2500" u="sng" dirty="0"/>
              <a:t> </a:t>
            </a:r>
            <a:r>
              <a:rPr lang="en-US" sz="2500" dirty="0" err="1"/>
              <a:t>dimuat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jurnal</a:t>
            </a:r>
            <a:r>
              <a:rPr lang="en-US" sz="2500" dirty="0"/>
              <a:t> yang </a:t>
            </a:r>
            <a:r>
              <a:rPr lang="en-US" sz="2500" dirty="0" err="1"/>
              <a:t>mencatat</a:t>
            </a:r>
            <a:r>
              <a:rPr lang="en-US" sz="2500" dirty="0"/>
              <a:t> </a:t>
            </a:r>
            <a:r>
              <a:rPr lang="en-US" sz="2500" dirty="0" err="1"/>
              <a:t>pemakaian</a:t>
            </a:r>
            <a:r>
              <a:rPr lang="en-US" sz="2500" dirty="0"/>
              <a:t> </a:t>
            </a:r>
            <a:r>
              <a:rPr lang="en-US" sz="2500" dirty="0" err="1"/>
              <a:t>biaya</a:t>
            </a:r>
            <a:r>
              <a:rPr lang="en-US" sz="2500" dirty="0"/>
              <a:t> </a:t>
            </a:r>
            <a:r>
              <a:rPr lang="en-US" sz="2500" dirty="0" err="1"/>
              <a:t>produksi</a:t>
            </a:r>
            <a:r>
              <a:rPr lang="en-US" sz="2500" dirty="0"/>
              <a:t> </a:t>
            </a:r>
            <a:r>
              <a:rPr lang="en-US" sz="2500" dirty="0" err="1"/>
              <a:t>pada</a:t>
            </a:r>
            <a:r>
              <a:rPr lang="en-US" sz="2500" dirty="0"/>
              <a:t> </a:t>
            </a:r>
            <a:r>
              <a:rPr lang="en-US" sz="2500" dirty="0" err="1"/>
              <a:t>periode</a:t>
            </a:r>
            <a:r>
              <a:rPr lang="en-US" sz="2500" dirty="0"/>
              <a:t> </a:t>
            </a:r>
            <a:r>
              <a:rPr lang="en-US" sz="2500" dirty="0" err="1"/>
              <a:t>tertentu</a:t>
            </a:r>
            <a:r>
              <a:rPr lang="en-US" sz="2500" dirty="0"/>
              <a:t>. </a:t>
            </a:r>
            <a:r>
              <a:rPr lang="en-US" sz="2500" dirty="0" err="1"/>
              <a:t>Sedangkan</a:t>
            </a:r>
            <a:r>
              <a:rPr lang="en-US" sz="2500" dirty="0"/>
              <a:t> </a:t>
            </a:r>
            <a:r>
              <a:rPr lang="en-US" sz="2500" u="sng" dirty="0"/>
              <a:t>BOP </a:t>
            </a:r>
            <a:r>
              <a:rPr lang="en-US" sz="2500" u="sng" dirty="0" err="1"/>
              <a:t>Dibebankan</a:t>
            </a:r>
            <a:r>
              <a:rPr lang="en-US" sz="2500" u="sng" dirty="0"/>
              <a:t> </a:t>
            </a:r>
            <a:r>
              <a:rPr lang="en-US" sz="2500" dirty="0" err="1"/>
              <a:t>dimuat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jurnal</a:t>
            </a:r>
            <a:r>
              <a:rPr lang="en-US" sz="2500" dirty="0"/>
              <a:t> </a:t>
            </a:r>
            <a:r>
              <a:rPr lang="en-US" sz="2500" dirty="0" err="1"/>
              <a:t>Harga</a:t>
            </a:r>
            <a:r>
              <a:rPr lang="en-US" sz="2500" dirty="0"/>
              <a:t> </a:t>
            </a:r>
            <a:r>
              <a:rPr lang="en-US" sz="2500" dirty="0" err="1"/>
              <a:t>Pokok</a:t>
            </a:r>
            <a:r>
              <a:rPr lang="en-US" sz="2500" dirty="0"/>
              <a:t> </a:t>
            </a:r>
            <a:r>
              <a:rPr lang="en-US" sz="2500" dirty="0" err="1"/>
              <a:t>Produk</a:t>
            </a:r>
            <a:r>
              <a:rPr lang="en-US" sz="2500" dirty="0"/>
              <a:t> yang </a:t>
            </a:r>
            <a:r>
              <a:rPr lang="en-US" sz="2500" dirty="0" err="1"/>
              <a:t>bersangkutan</a:t>
            </a:r>
            <a:r>
              <a:rPr lang="en-US" sz="2500"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472518" cy="2500330"/>
          </a:xfrm>
        </p:spPr>
        <p:txBody>
          <a:bodyPr/>
          <a:lstStyle/>
          <a:p>
            <a:pPr marL="860425" indent="-519113" eaLnBrk="1" hangingPunct="1">
              <a:buFont typeface="Arial" charset="0"/>
              <a:buAutoNum type="alphaLcPeriod"/>
              <a:defRPr/>
            </a:pPr>
            <a:r>
              <a:rPr lang="en-US" sz="2500" b="1" dirty="0" err="1">
                <a:latin typeface="Comic Sans MS" pitchFamily="66" charset="0"/>
              </a:rPr>
              <a:t>Pencatatan</a:t>
            </a:r>
            <a:r>
              <a:rPr lang="en-US" sz="2500" b="1" dirty="0">
                <a:latin typeface="Comic Sans MS" pitchFamily="66" charset="0"/>
              </a:rPr>
              <a:t> BOP yang </a:t>
            </a:r>
            <a:r>
              <a:rPr lang="en-US" sz="2500" b="1" dirty="0" err="1">
                <a:latin typeface="Comic Sans MS" pitchFamily="66" charset="0"/>
              </a:rPr>
              <a:t>dibebankan</a:t>
            </a:r>
            <a:r>
              <a:rPr lang="en-US" sz="2500" b="1" dirty="0">
                <a:latin typeface="Comic Sans MS" pitchFamily="66" charset="0"/>
              </a:rPr>
              <a:t> </a:t>
            </a:r>
            <a:r>
              <a:rPr lang="en-US" sz="2500" b="1" dirty="0" err="1">
                <a:latin typeface="Comic Sans MS" pitchFamily="66" charset="0"/>
              </a:rPr>
              <a:t>berdasarkan</a:t>
            </a:r>
            <a:r>
              <a:rPr lang="en-US" sz="2500" b="1" dirty="0">
                <a:latin typeface="Comic Sans MS" pitchFamily="66" charset="0"/>
              </a:rPr>
              <a:t> </a:t>
            </a:r>
            <a:r>
              <a:rPr lang="en-US" sz="2500" b="1" dirty="0" err="1">
                <a:latin typeface="Comic Sans MS" pitchFamily="66" charset="0"/>
              </a:rPr>
              <a:t>tarif</a:t>
            </a:r>
            <a:r>
              <a:rPr lang="en-US" sz="2500" b="1" dirty="0">
                <a:latin typeface="Comic Sans MS" pitchFamily="66" charset="0"/>
              </a:rPr>
              <a:t> yang </a:t>
            </a:r>
            <a:r>
              <a:rPr lang="en-US" sz="2500" b="1" dirty="0" err="1">
                <a:latin typeface="Comic Sans MS" pitchFamily="66" charset="0"/>
              </a:rPr>
              <a:t>ditentukan</a:t>
            </a:r>
            <a:r>
              <a:rPr lang="en-US" sz="2500" b="1" dirty="0">
                <a:latin typeface="Comic Sans MS" pitchFamily="66" charset="0"/>
              </a:rPr>
              <a:t> </a:t>
            </a:r>
            <a:r>
              <a:rPr lang="en-US" sz="2500" b="1" dirty="0" err="1">
                <a:latin typeface="Comic Sans MS" pitchFamily="66" charset="0"/>
              </a:rPr>
              <a:t>dimuka</a:t>
            </a:r>
            <a:endParaRPr lang="en-US" sz="2500" b="1" dirty="0">
              <a:latin typeface="Comic Sans MS" pitchFamily="66" charset="0"/>
            </a:endParaRPr>
          </a:p>
          <a:p>
            <a:pPr marL="860425" indent="-519113" eaLnBrk="1" hangingPunct="1">
              <a:buNone/>
              <a:defRPr/>
            </a:pPr>
            <a:endParaRPr lang="en-US" sz="2500" b="1" dirty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500" dirty="0" err="1">
                <a:latin typeface="Comic Sans MS" pitchFamily="66" charset="0"/>
              </a:rPr>
              <a:t>Persediaan</a:t>
            </a:r>
            <a:r>
              <a:rPr lang="en-US" sz="2500" dirty="0">
                <a:latin typeface="Comic Sans MS" pitchFamily="66" charset="0"/>
              </a:rPr>
              <a:t> </a:t>
            </a:r>
            <a:r>
              <a:rPr lang="en-US" sz="2500" dirty="0" err="1">
                <a:latin typeface="Comic Sans MS" pitchFamily="66" charset="0"/>
              </a:rPr>
              <a:t>Produk</a:t>
            </a:r>
            <a:r>
              <a:rPr lang="en-US" sz="2500" dirty="0">
                <a:latin typeface="Comic Sans MS" pitchFamily="66" charset="0"/>
              </a:rPr>
              <a:t> </a:t>
            </a:r>
            <a:r>
              <a:rPr lang="en-US" sz="2500" dirty="0" err="1">
                <a:latin typeface="Comic Sans MS" pitchFamily="66" charset="0"/>
              </a:rPr>
              <a:t>Dalam</a:t>
            </a:r>
            <a:r>
              <a:rPr lang="en-US" sz="2500" dirty="0">
                <a:latin typeface="Comic Sans MS" pitchFamily="66" charset="0"/>
              </a:rPr>
              <a:t> </a:t>
            </a:r>
            <a:r>
              <a:rPr lang="en-US" sz="2500" dirty="0" err="1">
                <a:latin typeface="Comic Sans MS" pitchFamily="66" charset="0"/>
              </a:rPr>
              <a:t>Proses</a:t>
            </a:r>
            <a:r>
              <a:rPr lang="en-US" sz="2500" dirty="0">
                <a:latin typeface="Comic Sans MS" pitchFamily="66" charset="0"/>
              </a:rPr>
              <a:t> (PDP)–BOP   xxx	  -</a:t>
            </a:r>
          </a:p>
          <a:p>
            <a:pPr marL="860425" indent="-519113" eaLnBrk="1" hangingPunct="1">
              <a:buFont typeface="Arial" charset="0"/>
              <a:buNone/>
              <a:defRPr/>
            </a:pPr>
            <a:r>
              <a:rPr lang="en-US" sz="2500" dirty="0">
                <a:latin typeface="Comic Sans MS" pitchFamily="66" charset="0"/>
              </a:rPr>
              <a:t>		     	BOP yang </a:t>
            </a:r>
            <a:r>
              <a:rPr lang="en-US" sz="2500" dirty="0" err="1">
                <a:latin typeface="Comic Sans MS" pitchFamily="66" charset="0"/>
              </a:rPr>
              <a:t>dibebankan</a:t>
            </a:r>
            <a:r>
              <a:rPr lang="en-US" sz="2500" dirty="0">
                <a:latin typeface="Comic Sans MS" pitchFamily="66" charset="0"/>
              </a:rPr>
              <a:t>	         	    -	xxx	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10216"/>
          </a:xfrm>
        </p:spPr>
        <p:txBody>
          <a:bodyPr>
            <a:normAutofit fontScale="92500" lnSpcReduction="20000"/>
          </a:bodyPr>
          <a:lstStyle/>
          <a:p>
            <a:pPr marL="860425" indent="-519113" eaLnBrk="1" hangingPunct="1">
              <a:buFont typeface="+mj-lt"/>
              <a:buAutoNum type="alphaLcPeriod" startAt="2"/>
              <a:defRPr/>
            </a:pPr>
            <a:r>
              <a:rPr lang="en-US" sz="2500" b="1" dirty="0" err="1"/>
              <a:t>Pencatatan</a:t>
            </a:r>
            <a:r>
              <a:rPr lang="en-US" sz="2500" b="1" dirty="0"/>
              <a:t> BOP yang </a:t>
            </a:r>
            <a:r>
              <a:rPr lang="en-US" sz="2500" b="1" dirty="0" err="1"/>
              <a:t>sesungguhnya</a:t>
            </a:r>
            <a:r>
              <a:rPr lang="en-US" sz="2500" b="1" dirty="0"/>
              <a:t> </a:t>
            </a:r>
            <a:r>
              <a:rPr lang="en-US" sz="2500" b="1" dirty="0" err="1"/>
              <a:t>terjadi</a:t>
            </a:r>
            <a:endParaRPr lang="en-US" sz="2500" b="1" dirty="0"/>
          </a:p>
          <a:p>
            <a:pPr marL="915988" indent="-1588" eaLnBrk="1" hangingPunct="1">
              <a:buFont typeface="Arial" charset="0"/>
              <a:buNone/>
              <a:defRPr/>
            </a:pPr>
            <a:r>
              <a:rPr lang="en-US" sz="2500" dirty="0"/>
              <a:t>	BOP yang </a:t>
            </a:r>
            <a:r>
              <a:rPr lang="en-US" sz="2500" dirty="0" err="1"/>
              <a:t>sesungguhnya</a:t>
            </a:r>
            <a:r>
              <a:rPr lang="en-US" sz="2500" dirty="0"/>
              <a:t> </a:t>
            </a:r>
            <a:r>
              <a:rPr lang="en-US" sz="2500" dirty="0" err="1"/>
              <a:t>terjadi</a:t>
            </a:r>
            <a:r>
              <a:rPr lang="en-US" sz="2500" dirty="0"/>
              <a:t> </a:t>
            </a:r>
            <a:r>
              <a:rPr lang="en-US" sz="2500" dirty="0" err="1"/>
              <a:t>selain</a:t>
            </a:r>
            <a:r>
              <a:rPr lang="en-US" sz="2500" dirty="0"/>
              <a:t> </a:t>
            </a:r>
            <a:r>
              <a:rPr lang="en-US" sz="2500" dirty="0" err="1"/>
              <a:t>biaya</a:t>
            </a:r>
            <a:r>
              <a:rPr lang="en-US" sz="2500" dirty="0"/>
              <a:t> </a:t>
            </a:r>
            <a:r>
              <a:rPr lang="en-US" sz="2500" dirty="0" err="1"/>
              <a:t>bahan</a:t>
            </a:r>
            <a:r>
              <a:rPr lang="en-US" sz="2500" dirty="0"/>
              <a:t> </a:t>
            </a:r>
            <a:r>
              <a:rPr lang="en-US" sz="2500" dirty="0" err="1"/>
              <a:t>penolong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BTKTL)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500" dirty="0"/>
              <a:t>		</a:t>
            </a:r>
            <a:r>
              <a:rPr lang="en-US" sz="2500" dirty="0" err="1"/>
              <a:t>Contoh</a:t>
            </a:r>
            <a:r>
              <a:rPr lang="en-US" sz="2500" dirty="0"/>
              <a:t>:  </a:t>
            </a:r>
            <a:r>
              <a:rPr lang="en-US" sz="2500" dirty="0" err="1"/>
              <a:t>Biaya</a:t>
            </a:r>
            <a:r>
              <a:rPr lang="en-US" sz="2500" dirty="0"/>
              <a:t> </a:t>
            </a:r>
            <a:r>
              <a:rPr lang="en-US" sz="2500" dirty="0" err="1"/>
              <a:t>Depresiasi</a:t>
            </a:r>
            <a:r>
              <a:rPr lang="en-US" sz="2500" dirty="0"/>
              <a:t> </a:t>
            </a:r>
            <a:r>
              <a:rPr lang="en-US" sz="2500" dirty="0" err="1"/>
              <a:t>Mesin</a:t>
            </a:r>
            <a:r>
              <a:rPr lang="en-US" sz="2500" dirty="0"/>
              <a:t>/ </a:t>
            </a:r>
            <a:r>
              <a:rPr lang="en-US" sz="2500" dirty="0" err="1"/>
              <a:t>gedung</a:t>
            </a:r>
            <a:endParaRPr lang="en-US" sz="2500" dirty="0"/>
          </a:p>
          <a:p>
            <a:pPr eaLnBrk="1" hangingPunct="1">
              <a:buFont typeface="Arial" charset="0"/>
              <a:buNone/>
              <a:defRPr/>
            </a:pPr>
            <a:r>
              <a:rPr lang="en-US" sz="2500" dirty="0"/>
              <a:t>			</a:t>
            </a:r>
            <a:r>
              <a:rPr lang="en-US" sz="2500" dirty="0" err="1"/>
              <a:t>Biaya</a:t>
            </a:r>
            <a:r>
              <a:rPr lang="en-US" sz="2500" dirty="0"/>
              <a:t>  </a:t>
            </a:r>
            <a:r>
              <a:rPr lang="en-US" sz="2500" dirty="0" err="1"/>
              <a:t>Sewa</a:t>
            </a:r>
            <a:r>
              <a:rPr lang="en-US" sz="2500" dirty="0"/>
              <a:t> </a:t>
            </a:r>
            <a:r>
              <a:rPr lang="en-US" sz="2500" dirty="0" err="1"/>
              <a:t>gedung</a:t>
            </a:r>
            <a:endParaRPr lang="en-US" sz="2500" dirty="0"/>
          </a:p>
          <a:p>
            <a:pPr eaLnBrk="1" hangingPunct="1">
              <a:buFont typeface="Arial" charset="0"/>
              <a:buNone/>
              <a:defRPr/>
            </a:pPr>
            <a:r>
              <a:rPr lang="en-US" sz="2500" dirty="0"/>
              <a:t>			</a:t>
            </a:r>
            <a:r>
              <a:rPr lang="en-US" sz="2500" dirty="0" err="1"/>
              <a:t>Biaya</a:t>
            </a:r>
            <a:r>
              <a:rPr lang="en-US" sz="2500" dirty="0"/>
              <a:t> </a:t>
            </a:r>
            <a:r>
              <a:rPr lang="en-US" sz="2500" dirty="0" err="1"/>
              <a:t>Pemeliharaan</a:t>
            </a:r>
            <a:r>
              <a:rPr lang="en-US" sz="2500" dirty="0"/>
              <a:t> </a:t>
            </a:r>
            <a:r>
              <a:rPr lang="en-US" sz="2500" dirty="0" err="1"/>
              <a:t>Mesin</a:t>
            </a:r>
            <a:r>
              <a:rPr lang="en-US" sz="2500" dirty="0"/>
              <a:t> / </a:t>
            </a:r>
            <a:r>
              <a:rPr lang="en-US" sz="2500" dirty="0" err="1"/>
              <a:t>Gedung</a:t>
            </a:r>
            <a:endParaRPr lang="en-US" sz="2500" dirty="0"/>
          </a:p>
          <a:p>
            <a:pPr eaLnBrk="1" hangingPunct="1">
              <a:buFont typeface="Arial" charset="0"/>
              <a:buNone/>
              <a:defRPr/>
            </a:pPr>
            <a:endParaRPr lang="en-US" sz="2500" dirty="0"/>
          </a:p>
          <a:p>
            <a:pPr eaLnBrk="1" hangingPunct="1">
              <a:buFont typeface="Arial" charset="0"/>
              <a:buNone/>
              <a:defRPr/>
            </a:pPr>
            <a:r>
              <a:rPr lang="en-US" sz="2500" dirty="0"/>
              <a:t>BOP </a:t>
            </a:r>
            <a:r>
              <a:rPr lang="en-US" sz="2500" dirty="0" err="1"/>
              <a:t>Sesungguhnya</a:t>
            </a:r>
            <a:r>
              <a:rPr lang="en-US" sz="2500" dirty="0"/>
              <a:t>		xxx	  -		    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500" dirty="0"/>
              <a:t> 			</a:t>
            </a:r>
            <a:r>
              <a:rPr lang="en-US" sz="2500" dirty="0" err="1">
                <a:solidFill>
                  <a:srgbClr val="FF0000"/>
                </a:solidFill>
              </a:rPr>
              <a:t>Gaji</a:t>
            </a:r>
            <a:r>
              <a:rPr lang="en-US" sz="2500" dirty="0">
                <a:solidFill>
                  <a:srgbClr val="FF0000"/>
                </a:solidFill>
              </a:rPr>
              <a:t> dan Upah			  -	xxx		     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500" dirty="0">
                <a:solidFill>
                  <a:srgbClr val="FF0000"/>
                </a:solidFill>
              </a:rPr>
              <a:t>		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500" dirty="0" err="1">
                <a:solidFill>
                  <a:srgbClr val="FF0000"/>
                </a:solidFill>
              </a:rPr>
              <a:t>Persediaan</a:t>
            </a:r>
            <a:r>
              <a:rPr lang="en-US" sz="2500" dirty="0">
                <a:solidFill>
                  <a:srgbClr val="FF0000"/>
                </a:solidFill>
              </a:rPr>
              <a:t> Bahan </a:t>
            </a:r>
            <a:r>
              <a:rPr lang="en-US" sz="2500" dirty="0" err="1">
                <a:solidFill>
                  <a:srgbClr val="FF0000"/>
                </a:solidFill>
              </a:rPr>
              <a:t>Penolong</a:t>
            </a:r>
            <a:r>
              <a:rPr lang="en-US" sz="2500" dirty="0">
                <a:solidFill>
                  <a:srgbClr val="FF0000"/>
                </a:solidFill>
              </a:rPr>
              <a:t>	  -	xxx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500" dirty="0"/>
              <a:t>	</a:t>
            </a:r>
            <a:r>
              <a:rPr lang="en-US" sz="2500" dirty="0" err="1"/>
              <a:t>Biaya</a:t>
            </a:r>
            <a:r>
              <a:rPr lang="en-US" sz="2500" dirty="0"/>
              <a:t> </a:t>
            </a:r>
            <a:r>
              <a:rPr lang="en-US" sz="2500" dirty="0" err="1"/>
              <a:t>Listrik</a:t>
            </a:r>
            <a:r>
              <a:rPr lang="en-US" sz="2500" dirty="0"/>
              <a:t>			  -	xxx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500" dirty="0"/>
              <a:t>	</a:t>
            </a:r>
            <a:r>
              <a:rPr lang="en-US" sz="2500" dirty="0" err="1"/>
              <a:t>Biaya</a:t>
            </a:r>
            <a:r>
              <a:rPr lang="en-US" sz="2500" dirty="0"/>
              <a:t> </a:t>
            </a:r>
            <a:r>
              <a:rPr lang="en-US" sz="2500" dirty="0" err="1"/>
              <a:t>Penyusutan</a:t>
            </a:r>
            <a:r>
              <a:rPr lang="en-US" sz="2500" dirty="0"/>
              <a:t> AT		  -	xxx	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a. </a:t>
            </a:r>
            <a:r>
              <a:rPr lang="en-US" sz="2400" dirty="0" err="1"/>
              <a:t>Jika</a:t>
            </a:r>
            <a:r>
              <a:rPr lang="en-US" sz="2400" dirty="0"/>
              <a:t> BOP </a:t>
            </a:r>
            <a:r>
              <a:rPr lang="en-US" sz="2400" dirty="0" err="1"/>
              <a:t>dibebankan</a:t>
            </a:r>
            <a:r>
              <a:rPr lang="en-US" sz="2400" dirty="0"/>
              <a:t> &gt; BOP </a:t>
            </a:r>
            <a:r>
              <a:rPr lang="en-US" sz="2400" dirty="0" err="1"/>
              <a:t>Sesungguhnya</a:t>
            </a:r>
            <a:endParaRPr lang="en-US" sz="2400" dirty="0"/>
          </a:p>
          <a:p>
            <a:pPr marL="736600" indent="0" eaLnBrk="1" hangingPunct="1">
              <a:buFont typeface="Arial" charset="0"/>
              <a:buNone/>
              <a:defRPr/>
            </a:pPr>
            <a:r>
              <a:rPr lang="en-US" sz="2400" dirty="0"/>
              <a:t>BOP </a:t>
            </a:r>
            <a:r>
              <a:rPr lang="en-US" sz="2400" dirty="0" err="1"/>
              <a:t>Dibebankan</a:t>
            </a:r>
            <a:r>
              <a:rPr lang="en-US" sz="2400" dirty="0"/>
              <a:t>		xxx	  -</a:t>
            </a:r>
          </a:p>
          <a:p>
            <a:pPr marL="736600" indent="0" eaLnBrk="1" hangingPunct="1">
              <a:buFont typeface="Arial" charset="0"/>
              <a:buNone/>
              <a:defRPr/>
            </a:pPr>
            <a:r>
              <a:rPr lang="en-US" sz="2400" dirty="0"/>
              <a:t>	   	BOP </a:t>
            </a:r>
            <a:r>
              <a:rPr lang="en-US" sz="2400" dirty="0" err="1"/>
              <a:t>Sesungguhnya</a:t>
            </a:r>
            <a:r>
              <a:rPr lang="en-US" sz="2400" dirty="0"/>
              <a:t>	  -	xxx</a:t>
            </a:r>
          </a:p>
          <a:p>
            <a:pPr marL="736600" indent="0" eaLnBrk="1" hangingPunct="1">
              <a:buFont typeface="Arial" charset="0"/>
              <a:buNone/>
              <a:defRPr/>
            </a:pPr>
            <a:r>
              <a:rPr lang="en-US" sz="2400" dirty="0"/>
              <a:t>	   	</a:t>
            </a:r>
            <a:r>
              <a:rPr lang="en-US" sz="2400" dirty="0" err="1"/>
              <a:t>Selisih</a:t>
            </a:r>
            <a:r>
              <a:rPr lang="en-US" sz="2400" dirty="0"/>
              <a:t> BOP		  -	xxx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/>
              <a:t>b. </a:t>
            </a:r>
            <a:r>
              <a:rPr lang="en-US" sz="2400" dirty="0" err="1"/>
              <a:t>Jika</a:t>
            </a:r>
            <a:r>
              <a:rPr lang="en-US" sz="2400" dirty="0"/>
              <a:t> BOP </a:t>
            </a:r>
            <a:r>
              <a:rPr lang="en-US" sz="2400" dirty="0" err="1"/>
              <a:t>dibebankan</a:t>
            </a:r>
            <a:r>
              <a:rPr lang="en-US" sz="2400" dirty="0"/>
              <a:t> &lt; BOP </a:t>
            </a:r>
            <a:r>
              <a:rPr lang="en-US" sz="2400" dirty="0" err="1"/>
              <a:t>sesungguhnya</a:t>
            </a:r>
            <a:endParaRPr lang="en-US" sz="2400" dirty="0"/>
          </a:p>
          <a:p>
            <a:pPr marL="738188" indent="-1588" eaLnBrk="1" hangingPunct="1">
              <a:buFont typeface="Arial" charset="0"/>
              <a:buNone/>
              <a:defRPr/>
            </a:pPr>
            <a:r>
              <a:rPr lang="en-US" sz="2400" dirty="0"/>
              <a:t>	BOP </a:t>
            </a:r>
            <a:r>
              <a:rPr lang="en-US" sz="2400" dirty="0" err="1"/>
              <a:t>Dibebankan</a:t>
            </a:r>
            <a:r>
              <a:rPr lang="en-US" sz="2400" dirty="0"/>
              <a:t>		xxx	  -</a:t>
            </a:r>
          </a:p>
          <a:p>
            <a:pPr marL="738188" indent="-1588" eaLnBrk="1" hangingPunct="1">
              <a:buFont typeface="Arial" charset="0"/>
              <a:buNone/>
              <a:defRPr/>
            </a:pPr>
            <a:r>
              <a:rPr lang="en-US" sz="2400" dirty="0" err="1"/>
              <a:t>Selisih</a:t>
            </a:r>
            <a:r>
              <a:rPr lang="en-US" sz="2400" dirty="0"/>
              <a:t> BOP			xxx	  -</a:t>
            </a:r>
          </a:p>
          <a:p>
            <a:pPr marL="738188" indent="-1588" eaLnBrk="1" hangingPunct="1">
              <a:buFont typeface="Arial" charset="0"/>
              <a:buNone/>
              <a:defRPr/>
            </a:pPr>
            <a:r>
              <a:rPr lang="en-US" sz="2400" dirty="0"/>
              <a:t>			BOP </a:t>
            </a:r>
            <a:r>
              <a:rPr lang="en-US" sz="2400" dirty="0" err="1"/>
              <a:t>Sesungguhnya</a:t>
            </a:r>
            <a:r>
              <a:rPr lang="en-US" sz="2400" dirty="0"/>
              <a:t>	  -	xxx</a:t>
            </a:r>
          </a:p>
        </p:txBody>
      </p:sp>
      <p:sp>
        <p:nvSpPr>
          <p:cNvPr id="4" name="Rectangle 3"/>
          <p:cNvSpPr/>
          <p:nvPr/>
        </p:nvSpPr>
        <p:spPr>
          <a:xfrm>
            <a:off x="285720" y="142852"/>
            <a:ext cx="86439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000" b="1" dirty="0" err="1">
                <a:solidFill>
                  <a:srgbClr val="000000"/>
                </a:solidFill>
              </a:rPr>
              <a:t>Menutup</a:t>
            </a:r>
            <a:r>
              <a:rPr lang="en-US" sz="3000" b="1" dirty="0">
                <a:solidFill>
                  <a:srgbClr val="000000"/>
                </a:solidFill>
              </a:rPr>
              <a:t> BOP (</a:t>
            </a:r>
            <a:r>
              <a:rPr lang="en-US" sz="3000" b="1" dirty="0" err="1">
                <a:solidFill>
                  <a:srgbClr val="000000"/>
                </a:solidFill>
              </a:rPr>
              <a:t>Membandingkan</a:t>
            </a:r>
            <a:r>
              <a:rPr lang="en-US" sz="3000" b="1" dirty="0">
                <a:solidFill>
                  <a:srgbClr val="000000"/>
                </a:solidFill>
              </a:rPr>
              <a:t> BOP </a:t>
            </a:r>
            <a:r>
              <a:rPr lang="en-US" sz="3000" b="1" dirty="0" err="1">
                <a:solidFill>
                  <a:srgbClr val="000000"/>
                </a:solidFill>
              </a:rPr>
              <a:t>dibebankan</a:t>
            </a:r>
            <a:r>
              <a:rPr lang="en-US" sz="3000" b="1" dirty="0">
                <a:solidFill>
                  <a:srgbClr val="000000"/>
                </a:solidFill>
              </a:rPr>
              <a:t> </a:t>
            </a:r>
            <a:r>
              <a:rPr lang="en-US" sz="3000" b="1" dirty="0" err="1">
                <a:solidFill>
                  <a:srgbClr val="000000"/>
                </a:solidFill>
              </a:rPr>
              <a:t>dengan</a:t>
            </a:r>
            <a:r>
              <a:rPr lang="en-US" sz="3000" b="1" dirty="0">
                <a:solidFill>
                  <a:srgbClr val="000000"/>
                </a:solidFill>
              </a:rPr>
              <a:t> BOP </a:t>
            </a:r>
            <a:r>
              <a:rPr lang="en-US" sz="3000" b="1" dirty="0" err="1">
                <a:solidFill>
                  <a:srgbClr val="000000"/>
                </a:solidFill>
              </a:rPr>
              <a:t>sesungguhnya</a:t>
            </a:r>
            <a:r>
              <a:rPr lang="en-US" sz="3000" b="1" dirty="0">
                <a:solidFill>
                  <a:srgbClr val="00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000" dirty="0"/>
              <a:t>a. </a:t>
            </a:r>
            <a:r>
              <a:rPr lang="en-US" sz="3000" dirty="0" err="1"/>
              <a:t>Jika</a:t>
            </a:r>
            <a:r>
              <a:rPr lang="en-US" sz="3000" dirty="0"/>
              <a:t> BOP </a:t>
            </a:r>
            <a:r>
              <a:rPr lang="en-US" sz="3000" dirty="0" err="1"/>
              <a:t>dibebankan</a:t>
            </a:r>
            <a:r>
              <a:rPr lang="en-US" sz="3000" dirty="0"/>
              <a:t> &gt; BOP </a:t>
            </a:r>
            <a:r>
              <a:rPr lang="en-US" sz="3000" dirty="0" err="1"/>
              <a:t>Sesungguhnya</a:t>
            </a:r>
            <a:endParaRPr lang="en-US" sz="3000" dirty="0"/>
          </a:p>
          <a:p>
            <a:pPr eaLnBrk="1" hangingPunct="1">
              <a:buFont typeface="Arial" charset="0"/>
              <a:buNone/>
            </a:pPr>
            <a:r>
              <a:rPr lang="en-US" sz="3000" dirty="0"/>
              <a:t>		</a:t>
            </a:r>
            <a:r>
              <a:rPr lang="en-US" sz="3000" dirty="0" err="1"/>
              <a:t>Selisih</a:t>
            </a:r>
            <a:r>
              <a:rPr lang="en-US" sz="3000" dirty="0"/>
              <a:t> BOP		xxx	  -</a:t>
            </a:r>
          </a:p>
          <a:p>
            <a:pPr eaLnBrk="1" hangingPunct="1">
              <a:buFont typeface="Arial" charset="0"/>
              <a:buNone/>
            </a:pPr>
            <a:r>
              <a:rPr lang="en-US" sz="3000" dirty="0"/>
              <a:t>					HPP		  	-	xxx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3000" dirty="0"/>
              <a:t>b. </a:t>
            </a:r>
            <a:r>
              <a:rPr lang="en-US" sz="3000" dirty="0" err="1"/>
              <a:t>Jika</a:t>
            </a:r>
            <a:r>
              <a:rPr lang="en-US" sz="3000" dirty="0"/>
              <a:t> BOP </a:t>
            </a:r>
            <a:r>
              <a:rPr lang="en-US" sz="3000" dirty="0" err="1"/>
              <a:t>dibebankan</a:t>
            </a:r>
            <a:r>
              <a:rPr lang="en-US" sz="3000" dirty="0"/>
              <a:t> &lt; BOP </a:t>
            </a:r>
            <a:r>
              <a:rPr lang="en-US" sz="3000" dirty="0" err="1"/>
              <a:t>Sesungguhnya</a:t>
            </a:r>
            <a:endParaRPr lang="en-US" sz="3000" dirty="0"/>
          </a:p>
          <a:p>
            <a:pPr eaLnBrk="1" hangingPunct="1">
              <a:buFont typeface="Arial" charset="0"/>
              <a:buNone/>
            </a:pPr>
            <a:r>
              <a:rPr lang="en-US" sz="3000" dirty="0"/>
              <a:t>		HPP				xxx	  -</a:t>
            </a:r>
          </a:p>
          <a:p>
            <a:pPr eaLnBrk="1" hangingPunct="1">
              <a:buFont typeface="Arial" charset="0"/>
              <a:buNone/>
            </a:pPr>
            <a:r>
              <a:rPr lang="en-US" sz="3000" dirty="0"/>
              <a:t>					</a:t>
            </a:r>
            <a:r>
              <a:rPr lang="en-US" sz="3000" dirty="0" err="1"/>
              <a:t>Selisih</a:t>
            </a:r>
            <a:r>
              <a:rPr lang="en-US" sz="3000" dirty="0"/>
              <a:t> BOP  	-	xxx</a:t>
            </a:r>
          </a:p>
        </p:txBody>
      </p:sp>
      <p:sp>
        <p:nvSpPr>
          <p:cNvPr id="3" name="Rectangle 2"/>
          <p:cNvSpPr/>
          <p:nvPr/>
        </p:nvSpPr>
        <p:spPr>
          <a:xfrm>
            <a:off x="500034" y="357166"/>
            <a:ext cx="6391430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3500" b="1" dirty="0" err="1">
                <a:solidFill>
                  <a:srgbClr val="000000"/>
                </a:solidFill>
              </a:rPr>
              <a:t>Menutup</a:t>
            </a:r>
            <a:r>
              <a:rPr lang="en-US" sz="3500" b="1" dirty="0">
                <a:solidFill>
                  <a:srgbClr val="000000"/>
                </a:solidFill>
              </a:rPr>
              <a:t> </a:t>
            </a:r>
            <a:r>
              <a:rPr lang="en-US" sz="3500" b="1" dirty="0" err="1">
                <a:solidFill>
                  <a:srgbClr val="000000"/>
                </a:solidFill>
              </a:rPr>
              <a:t>Selisih</a:t>
            </a:r>
            <a:r>
              <a:rPr lang="en-US" sz="3500" b="1" dirty="0">
                <a:solidFill>
                  <a:srgbClr val="000000"/>
                </a:solidFill>
              </a:rPr>
              <a:t> BOP </a:t>
            </a:r>
            <a:r>
              <a:rPr lang="en-US" sz="3500" b="1" dirty="0" err="1">
                <a:solidFill>
                  <a:srgbClr val="000000"/>
                </a:solidFill>
              </a:rPr>
              <a:t>ke</a:t>
            </a:r>
            <a:r>
              <a:rPr lang="en-US" sz="3500" b="1" dirty="0">
                <a:solidFill>
                  <a:srgbClr val="000000"/>
                </a:solidFill>
              </a:rPr>
              <a:t> HPP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06" y="214290"/>
            <a:ext cx="8715436" cy="928695"/>
          </a:xfrm>
        </p:spPr>
        <p:txBody>
          <a:bodyPr/>
          <a:lstStyle/>
          <a:p>
            <a:pPr algn="ctr"/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Akuntansi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Produk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Jadi</a:t>
            </a:r>
            <a:endParaRPr lang="en-US" sz="4000" dirty="0">
              <a:solidFill>
                <a:srgbClr val="C00000"/>
              </a:solidFill>
              <a:latin typeface="Kristen ITC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gray">
          <a:xfrm>
            <a:off x="500034" y="1500174"/>
            <a:ext cx="8286807" cy="16430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Transaksi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yang </a:t>
            </a: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terkait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: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Pengakuan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Produk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Jadi</a:t>
            </a:r>
            <a:endParaRPr lang="en-US" sz="3000" b="1" kern="0" dirty="0">
              <a:solidFill>
                <a:srgbClr val="002060"/>
              </a:solidFill>
              <a:latin typeface="Baskerville Old Face" pitchFamily="18" charset="0"/>
              <a:ea typeface="+mj-ea"/>
              <a:cs typeface="+mj-cs"/>
            </a:endParaRP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Penjualan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Produk</a:t>
            </a:r>
            <a:r>
              <a:rPr lang="en-US" sz="30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30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Jadi</a:t>
            </a:r>
            <a:endParaRPr lang="en-US" sz="3000" b="1" kern="0" dirty="0">
              <a:solidFill>
                <a:srgbClr val="002060"/>
              </a:solidFill>
              <a:latin typeface="Baskerville Old Fac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500174"/>
            <a:ext cx="8715436" cy="642942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  <a:defRPr/>
            </a:pPr>
            <a:r>
              <a:rPr lang="en-US" sz="2500" dirty="0" err="1">
                <a:solidFill>
                  <a:srgbClr val="002060"/>
                </a:solidFill>
                <a:latin typeface="Baskerville Old Face" pitchFamily="18" charset="0"/>
              </a:rPr>
              <a:t>Pengakuan</a:t>
            </a:r>
            <a:r>
              <a:rPr lang="en-US" sz="2500" dirty="0">
                <a:solidFill>
                  <a:srgbClr val="002060"/>
                </a:solidFill>
                <a:latin typeface="Baskerville Old Face" pitchFamily="18" charset="0"/>
              </a:rPr>
              <a:t> PRODUK JADI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06" y="214290"/>
            <a:ext cx="8715436" cy="928695"/>
          </a:xfrm>
        </p:spPr>
        <p:txBody>
          <a:bodyPr/>
          <a:lstStyle/>
          <a:p>
            <a:pPr algn="ctr"/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Akuntansi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Overhead</a:t>
            </a:r>
            <a:r>
              <a:rPr lang="es-UY" sz="4000" b="1" dirty="0">
                <a:solidFill>
                  <a:srgbClr val="C00000"/>
                </a:solidFill>
                <a:effectLst/>
                <a:latin typeface="Kristen ITC" pitchFamily="66" charset="0"/>
              </a:rPr>
              <a:t> </a:t>
            </a:r>
            <a:r>
              <a:rPr lang="es-UY" sz="4000" b="1" dirty="0" err="1">
                <a:solidFill>
                  <a:srgbClr val="C00000"/>
                </a:solidFill>
                <a:effectLst/>
                <a:latin typeface="Kristen ITC" pitchFamily="66" charset="0"/>
              </a:rPr>
              <a:t>Pabrik</a:t>
            </a:r>
            <a:endParaRPr lang="en-US" sz="4000" dirty="0">
              <a:solidFill>
                <a:srgbClr val="C00000"/>
              </a:solidFill>
              <a:latin typeface="Kristen ITC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gray">
          <a:xfrm>
            <a:off x="214282" y="2071678"/>
            <a:ext cx="8715436" cy="157163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Persediaan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Produk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Jadi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		               </a:t>
            </a:r>
            <a:r>
              <a:rPr kumimoji="0" lang="en-US" sz="25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Persediaan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Produk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Dalam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Proses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(PDB)-BBB	              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lvl="0" indent="-514350"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Persediaan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Produk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Dalam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Proses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(PDB)-BTKL	   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xxx</a:t>
            </a:r>
          </a:p>
          <a:p>
            <a:pPr marL="514350" lvl="0" indent="-514350"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Persediaan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Produk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Dalam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Proses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(PDB)-BOP	              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</a:rPr>
              <a:t> xxx</a:t>
            </a:r>
            <a:endParaRPr kumimoji="0" lang="en-US" sz="25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gray">
          <a:xfrm>
            <a:off x="428597" y="3786190"/>
            <a:ext cx="828680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lvl="0" indent="-514350"/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n-ea"/>
                <a:cs typeface="+mn-cs"/>
              </a:rPr>
              <a:t>2. PENJUALAN PRODUK JADI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gray">
          <a:xfrm>
            <a:off x="500035" y="4357694"/>
            <a:ext cx="8286807" cy="20717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lvl="0" indent="-514350"/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n-ea"/>
                <a:cs typeface="+mn-cs"/>
              </a:rPr>
              <a:t>Kas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n-ea"/>
                <a:cs typeface="+mn-cs"/>
              </a:rPr>
              <a:t>/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n-ea"/>
                <a:cs typeface="+mn-cs"/>
              </a:rPr>
              <a:t>Piutang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n-ea"/>
                <a:cs typeface="+mn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n-ea"/>
                <a:cs typeface="+mn-cs"/>
              </a:rPr>
              <a:t>Dagang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n-ea"/>
                <a:cs typeface="+mn-cs"/>
              </a:rPr>
              <a:t>	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n-ea"/>
                <a:cs typeface="+mn-cs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n-ea"/>
                <a:cs typeface="+mn-cs"/>
              </a:rPr>
              <a:t> xxx</a:t>
            </a:r>
            <a:endParaRPr kumimoji="0" lang="en-US" sz="25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skerville Old Face" pitchFamily="18" charset="0"/>
              <a:ea typeface="+mj-ea"/>
              <a:cs typeface="+mj-cs"/>
            </a:endParaRP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Penjualan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	  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Harga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Pokok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Penjualan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Persediaan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Produk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Jadi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		   </a:t>
            </a:r>
            <a:r>
              <a:rPr lang="en-US" sz="2500" b="1" kern="0" dirty="0" err="1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Rp</a:t>
            </a:r>
            <a:r>
              <a:rPr lang="en-US" sz="2500" b="1" kern="0" dirty="0">
                <a:solidFill>
                  <a:srgbClr val="002060"/>
                </a:solidFill>
                <a:latin typeface="Baskerville Old Face" pitchFamily="18" charset="0"/>
                <a:ea typeface="+mj-ea"/>
                <a:cs typeface="+mj-cs"/>
              </a:rPr>
              <a:t> xxx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Thank You!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169633-2A13-43D1-9D39-27F5F594FCF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1037" name="Rectangle 1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14313"/>
            <a:ext cx="9144000" cy="579437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000" dirty="0">
                <a:solidFill>
                  <a:srgbClr val="000000"/>
                </a:solidFill>
              </a:rPr>
              <a:t>ARUS FISIK PERUSAHAAN MANUFAKTUR</a:t>
            </a:r>
            <a:endParaRPr lang="id-ID" sz="3000" dirty="0">
              <a:solidFill>
                <a:srgbClr val="000000"/>
              </a:solidFill>
            </a:endParaRP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785786" y="2190744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Bahan Baku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714348" y="4000504"/>
            <a:ext cx="1800225" cy="3810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Tenaga Kerja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071538" y="5715016"/>
            <a:ext cx="1371600" cy="469900"/>
          </a:xfrm>
          <a:prstGeom prst="rect">
            <a:avLst/>
          </a:prstGeom>
          <a:solidFill>
            <a:srgbClr val="CC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Overhead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000892" y="4643446"/>
            <a:ext cx="1439862" cy="647700"/>
          </a:xfrm>
          <a:prstGeom prst="rect">
            <a:avLst/>
          </a:prstGeom>
          <a:solidFill>
            <a:srgbClr val="66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/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PRODUK JADI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1570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4355" name="Object 19"/>
          <p:cNvGraphicFramePr>
            <a:graphicFrameLocks noChangeAspect="1"/>
          </p:cNvGraphicFramePr>
          <p:nvPr/>
        </p:nvGraphicFramePr>
        <p:xfrm>
          <a:off x="785786" y="1357298"/>
          <a:ext cx="18573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57143" imgH="514422" progId="PBrush">
                  <p:embed/>
                </p:oleObj>
              </mc:Choice>
              <mc:Fallback>
                <p:oleObj r:id="rId2" imgW="1857143" imgH="514422" progId="PBrush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1357298"/>
                        <a:ext cx="18573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" name="Rectangle 22"/>
          <p:cNvSpPr>
            <a:spLocks noChangeArrowheads="1"/>
          </p:cNvSpPr>
          <p:nvPr/>
        </p:nvSpPr>
        <p:spPr bwMode="auto">
          <a:xfrm>
            <a:off x="3929063" y="2767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928662" y="2643182"/>
          <a:ext cx="1524000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286055" imgH="1324160" progId="PBrush">
                  <p:embed/>
                </p:oleObj>
              </mc:Choice>
              <mc:Fallback>
                <p:oleObj r:id="rId4" imgW="1286055" imgH="1324160" progId="PBrush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2643182"/>
                        <a:ext cx="1524000" cy="1323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9" name="Rectangle 24"/>
          <p:cNvSpPr>
            <a:spLocks noChangeArrowheads="1"/>
          </p:cNvSpPr>
          <p:nvPr/>
        </p:nvSpPr>
        <p:spPr bwMode="auto">
          <a:xfrm>
            <a:off x="4257675" y="2924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4359" name="Picture 23" descr="light"/>
          <p:cNvPicPr>
            <a:picLocks noChangeAspect="1" noChangeArrowheads="1"/>
          </p:cNvPicPr>
          <p:nvPr/>
        </p:nvPicPr>
        <p:blipFill>
          <a:blip r:embed="rId6">
            <a:lum bright="-60000" contrast="38000"/>
          </a:blip>
          <a:srcRect/>
          <a:stretch>
            <a:fillRect/>
          </a:stretch>
        </p:blipFill>
        <p:spPr bwMode="auto">
          <a:xfrm>
            <a:off x="1428728" y="4643446"/>
            <a:ext cx="6286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1" name="Rectangle 26"/>
          <p:cNvSpPr>
            <a:spLocks noChangeArrowheads="1"/>
          </p:cNvSpPr>
          <p:nvPr/>
        </p:nvSpPr>
        <p:spPr bwMode="auto">
          <a:xfrm>
            <a:off x="3281363" y="2633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4361" name="Object 25"/>
          <p:cNvGraphicFramePr>
            <a:graphicFrameLocks noChangeAspect="1"/>
          </p:cNvGraphicFramePr>
          <p:nvPr/>
        </p:nvGraphicFramePr>
        <p:xfrm>
          <a:off x="3500430" y="2857496"/>
          <a:ext cx="2581275" cy="159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2580952" imgH="1590897" progId="PBrush">
                  <p:embed/>
                </p:oleObj>
              </mc:Choice>
              <mc:Fallback>
                <p:oleObj r:id="rId7" imgW="2580952" imgH="1590897" progId="PBrush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2857496"/>
                        <a:ext cx="2581275" cy="159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2" name="Rectangle 28"/>
          <p:cNvSpPr>
            <a:spLocks noChangeArrowheads="1"/>
          </p:cNvSpPr>
          <p:nvPr/>
        </p:nvSpPr>
        <p:spPr bwMode="auto">
          <a:xfrm>
            <a:off x="3790950" y="2414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4363" name="Object 27"/>
          <p:cNvGraphicFramePr>
            <a:graphicFrameLocks noChangeAspect="1"/>
          </p:cNvGraphicFramePr>
          <p:nvPr/>
        </p:nvGraphicFramePr>
        <p:xfrm>
          <a:off x="6929454" y="2428868"/>
          <a:ext cx="1562100" cy="202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1561905" imgH="2029108" progId="PBrush">
                  <p:embed/>
                </p:oleObj>
              </mc:Choice>
              <mc:Fallback>
                <p:oleObj r:id="rId9" imgW="1561905" imgH="2029108" progId="PBrush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54" y="2428868"/>
                        <a:ext cx="1562100" cy="202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2643174" y="1928802"/>
            <a:ext cx="857256" cy="171451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2500298" y="3143248"/>
            <a:ext cx="1000131" cy="857256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 flipV="1">
            <a:off x="2214546" y="4429132"/>
            <a:ext cx="1285884" cy="990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4368" name="AutoShape 32"/>
          <p:cNvSpPr>
            <a:spLocks noChangeArrowheads="1"/>
          </p:cNvSpPr>
          <p:nvPr/>
        </p:nvSpPr>
        <p:spPr bwMode="auto">
          <a:xfrm>
            <a:off x="6072198" y="3571876"/>
            <a:ext cx="762000" cy="838200"/>
          </a:xfrm>
          <a:custGeom>
            <a:avLst/>
            <a:gdLst>
              <a:gd name="T0" fmla="*/ 20161252 w 21600"/>
              <a:gd name="T1" fmla="*/ 0 h 21600"/>
              <a:gd name="T2" fmla="*/ 0 w 21600"/>
              <a:gd name="T3" fmla="*/ 16263407 h 21600"/>
              <a:gd name="T4" fmla="*/ 20161252 w 21600"/>
              <a:gd name="T5" fmla="*/ 32526815 h 21600"/>
              <a:gd name="T6" fmla="*/ 26881666 w 21600"/>
              <a:gd name="T7" fmla="*/ 1626340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 animBg="1" autoUpdateAnimBg="0"/>
      <p:bldP spid="14338" grpId="0" animBg="1" autoUpdateAnimBg="0"/>
      <p:bldP spid="14347" grpId="0" animBg="1" autoUpdateAnimBg="0"/>
      <p:bldP spid="14344" grpId="0" animBg="1" autoUpdateAnimBg="0"/>
      <p:bldP spid="14365" grpId="0" animBg="1"/>
      <p:bldP spid="14366" grpId="0" animBg="1"/>
      <p:bldP spid="14367" grpId="0" animBg="1"/>
      <p:bldP spid="143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0"/>
            <a:ext cx="7128792" cy="1196752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err="1">
                <a:solidFill>
                  <a:srgbClr val="000000"/>
                </a:solidFill>
                <a:latin typeface="Castellar" pitchFamily="18" charset="0"/>
              </a:rPr>
              <a:t>Masalah</a:t>
            </a:r>
            <a:r>
              <a:rPr lang="en-US" sz="2800" dirty="0">
                <a:solidFill>
                  <a:srgbClr val="000000"/>
                </a:solidFill>
                <a:latin typeface="Castellar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stellar" pitchFamily="18" charset="0"/>
              </a:rPr>
              <a:t>Khusus</a:t>
            </a:r>
            <a:r>
              <a:rPr lang="en-US" sz="2800" dirty="0">
                <a:solidFill>
                  <a:srgbClr val="000000"/>
                </a:solidFill>
                <a:latin typeface="Castellar" pitchFamily="18" charset="0"/>
              </a:rPr>
              <a:t> Perusahaan </a:t>
            </a:r>
            <a:r>
              <a:rPr lang="en-US" sz="2800" dirty="0" err="1">
                <a:solidFill>
                  <a:srgbClr val="000000"/>
                </a:solidFill>
                <a:latin typeface="Castellar" pitchFamily="18" charset="0"/>
              </a:rPr>
              <a:t>Manufaktur</a:t>
            </a:r>
            <a:endParaRPr lang="en-US" sz="2800" dirty="0">
              <a:solidFill>
                <a:srgbClr val="000000"/>
              </a:solidFill>
              <a:latin typeface="Castellar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305800" cy="1752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ms-MY" sz="3000" b="1" dirty="0">
                <a:effectLst/>
              </a:rPr>
              <a:t>Persediaan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ms-MY" sz="3000" b="1" dirty="0">
                <a:effectLst/>
              </a:rPr>
              <a:t>Biaya  pabrikasi (</a:t>
            </a:r>
            <a:r>
              <a:rPr lang="ms-MY" sz="3000" b="1" i="1" dirty="0">
                <a:effectLst/>
              </a:rPr>
              <a:t>manufacturing  costs</a:t>
            </a:r>
            <a:r>
              <a:rPr lang="ms-MY" sz="3000" b="1" dirty="0">
                <a:effectLst/>
              </a:rPr>
              <a:t>)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ms-MY" sz="3000" b="1" dirty="0"/>
              <a:t>Pengendalian Biaya Pabrikasi </a:t>
            </a:r>
            <a:endParaRPr lang="ms-MY" sz="3000" b="1" dirty="0">
              <a:effectLst/>
            </a:endParaRPr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5565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err="1">
                <a:solidFill>
                  <a:srgbClr val="000000"/>
                </a:solidFill>
                <a:latin typeface="Arial Black" pitchFamily="34" charset="0"/>
              </a:rPr>
              <a:t>Persediaan</a:t>
            </a:r>
            <a:r>
              <a:rPr lang="en-US" sz="2800" dirty="0">
                <a:solidFill>
                  <a:srgbClr val="000000"/>
                </a:solidFill>
                <a:latin typeface="Arial Black" pitchFamily="34" charset="0"/>
              </a:rPr>
              <a:t> (</a:t>
            </a:r>
            <a:r>
              <a:rPr lang="en-US" sz="2800" i="1" dirty="0">
                <a:solidFill>
                  <a:srgbClr val="000000"/>
                </a:solidFill>
                <a:latin typeface="Arial Black" pitchFamily="34" charset="0"/>
              </a:rPr>
              <a:t>Inventory</a:t>
            </a:r>
            <a:r>
              <a:rPr lang="en-US" sz="2800" dirty="0">
                <a:solidFill>
                  <a:srgbClr val="000000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305800" cy="43021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sz="2800" b="1" dirty="0" err="1"/>
              <a:t>terdiri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b="1" dirty="0"/>
              <a:t> </a:t>
            </a:r>
            <a:r>
              <a:rPr lang="en-US" sz="2800" b="1" dirty="0" err="1"/>
              <a:t>tiga</a:t>
            </a:r>
            <a:r>
              <a:rPr lang="en-US" sz="2800" b="1" dirty="0"/>
              <a:t> </a:t>
            </a:r>
            <a:r>
              <a:rPr lang="en-US" sz="2800" b="1" dirty="0" err="1"/>
              <a:t>macam</a:t>
            </a:r>
            <a:r>
              <a:rPr lang="en-US" sz="2800" b="1" dirty="0"/>
              <a:t>, </a:t>
            </a:r>
            <a:r>
              <a:rPr lang="en-US" sz="2800" b="1" dirty="0" err="1"/>
              <a:t>yakni</a:t>
            </a:r>
            <a:r>
              <a:rPr lang="en-US" sz="2800" b="1" dirty="0"/>
              <a:t>: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sz="2800" b="1" dirty="0"/>
              <a:t>1.  </a:t>
            </a:r>
            <a:r>
              <a:rPr lang="en-US" sz="2800" b="1" dirty="0" err="1"/>
              <a:t>Persediaan</a:t>
            </a:r>
            <a:r>
              <a:rPr lang="en-US" sz="2800" b="1" dirty="0"/>
              <a:t> </a:t>
            </a:r>
            <a:r>
              <a:rPr lang="en-US" sz="2800" b="1" dirty="0" err="1"/>
              <a:t>bahan</a:t>
            </a:r>
            <a:r>
              <a:rPr lang="en-US" sz="2800" b="1" dirty="0"/>
              <a:t> </a:t>
            </a:r>
            <a:r>
              <a:rPr lang="en-US" sz="2800" b="1" dirty="0" err="1"/>
              <a:t>baku</a:t>
            </a:r>
            <a:r>
              <a:rPr lang="en-US" sz="2800" b="1" dirty="0"/>
              <a:t> (</a:t>
            </a:r>
            <a:r>
              <a:rPr lang="en-US" sz="2800" b="1" i="1" dirty="0"/>
              <a:t>raw materials inventory</a:t>
            </a:r>
            <a:r>
              <a:rPr lang="en-US" sz="2800" b="1" dirty="0"/>
              <a:t>)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sz="2800" b="1" dirty="0"/>
              <a:t>2.  </a:t>
            </a:r>
            <a:r>
              <a:rPr lang="en-US" sz="2800" b="1" dirty="0" err="1"/>
              <a:t>Persediaan</a:t>
            </a:r>
            <a:r>
              <a:rPr lang="en-US" sz="2800" b="1" dirty="0"/>
              <a:t> </a:t>
            </a:r>
            <a:r>
              <a:rPr lang="en-US" sz="2800" b="1" dirty="0" err="1"/>
              <a:t>barang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proses</a:t>
            </a:r>
            <a:r>
              <a:rPr lang="en-US" sz="2800" b="1" dirty="0"/>
              <a:t> (</a:t>
            </a:r>
            <a:r>
              <a:rPr lang="en-US" sz="2800" b="1" i="1" dirty="0"/>
              <a:t>work in process inventory</a:t>
            </a:r>
            <a:r>
              <a:rPr lang="en-US" sz="2800" b="1" dirty="0"/>
              <a:t>)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sz="2800" b="1" dirty="0"/>
              <a:t>3.  </a:t>
            </a:r>
            <a:r>
              <a:rPr lang="en-US" sz="2800" b="1" dirty="0" err="1"/>
              <a:t>Persediaan</a:t>
            </a:r>
            <a:r>
              <a:rPr lang="en-US" sz="2800" b="1" dirty="0"/>
              <a:t> </a:t>
            </a:r>
            <a:r>
              <a:rPr lang="en-US" sz="2800" b="1" dirty="0" err="1"/>
              <a:t>barang</a:t>
            </a:r>
            <a:r>
              <a:rPr lang="en-US" sz="2800" b="1" dirty="0"/>
              <a:t> </a:t>
            </a:r>
            <a:r>
              <a:rPr lang="en-US" sz="2800" b="1" dirty="0" err="1"/>
              <a:t>jadi</a:t>
            </a:r>
            <a:r>
              <a:rPr lang="en-US" sz="2800" b="1" dirty="0"/>
              <a:t> (</a:t>
            </a:r>
            <a:r>
              <a:rPr lang="en-US" sz="2800" b="1" i="1" dirty="0"/>
              <a:t>finished goods inventory</a:t>
            </a:r>
            <a:r>
              <a:rPr lang="en-US" sz="2800" b="1" dirty="0"/>
              <a:t>)</a:t>
            </a:r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319070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Arial Black" pitchFamily="34" charset="0"/>
              </a:rPr>
              <a:t>BIAYA PABRIKASI</a:t>
            </a: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6019800" y="2266950"/>
            <a:ext cx="2286000" cy="4000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BIAYA PRODUKSI</a:t>
            </a:r>
          </a:p>
        </p:txBody>
      </p: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2895600" y="1981200"/>
            <a:ext cx="2438400" cy="10156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BIAYA TENAGA KERJA LANGSUNG</a:t>
            </a:r>
          </a:p>
        </p:txBody>
      </p: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2928926" y="3214686"/>
            <a:ext cx="2438400" cy="7080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BIAYA OVERHEAD PABRIKASI</a:t>
            </a:r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2895600" y="968375"/>
            <a:ext cx="2438400" cy="7080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BIAYA BAHAN BAKU LANGSUNG</a:t>
            </a:r>
          </a:p>
        </p:txBody>
      </p:sp>
      <p:sp>
        <p:nvSpPr>
          <p:cNvPr id="11271" name="TextBox 8"/>
          <p:cNvSpPr txBox="1">
            <a:spLocks noChangeArrowheads="1"/>
          </p:cNvSpPr>
          <p:nvPr/>
        </p:nvSpPr>
        <p:spPr bwMode="auto">
          <a:xfrm>
            <a:off x="228600" y="1504950"/>
            <a:ext cx="1828800" cy="4000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BIAYA UTAMA</a:t>
            </a:r>
          </a:p>
        </p:txBody>
      </p:sp>
      <p:sp>
        <p:nvSpPr>
          <p:cNvPr id="11272" name="TextBox 9"/>
          <p:cNvSpPr txBox="1">
            <a:spLocks noChangeArrowheads="1"/>
          </p:cNvSpPr>
          <p:nvPr/>
        </p:nvSpPr>
        <p:spPr bwMode="auto">
          <a:xfrm>
            <a:off x="76200" y="2952750"/>
            <a:ext cx="2133600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BIAYA KONVERSI</a:t>
            </a:r>
          </a:p>
        </p:txBody>
      </p:sp>
      <p:sp>
        <p:nvSpPr>
          <p:cNvPr id="11273" name="TextBox 10"/>
          <p:cNvSpPr txBox="1">
            <a:spLocks noChangeArrowheads="1"/>
          </p:cNvSpPr>
          <p:nvPr/>
        </p:nvSpPr>
        <p:spPr bwMode="auto">
          <a:xfrm>
            <a:off x="714348" y="4786322"/>
            <a:ext cx="3095652" cy="40011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BIAYA PENJUALAN</a:t>
            </a:r>
          </a:p>
        </p:txBody>
      </p:sp>
      <p:sp>
        <p:nvSpPr>
          <p:cNvPr id="11274" name="TextBox 11"/>
          <p:cNvSpPr txBox="1">
            <a:spLocks noChangeArrowheads="1"/>
          </p:cNvSpPr>
          <p:nvPr/>
        </p:nvSpPr>
        <p:spPr bwMode="auto">
          <a:xfrm>
            <a:off x="642910" y="5786454"/>
            <a:ext cx="3167090" cy="40011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BIAYA ADMINISTRASI</a:t>
            </a:r>
          </a:p>
        </p:txBody>
      </p:sp>
      <p:sp>
        <p:nvSpPr>
          <p:cNvPr id="11275" name="TextBox 12"/>
          <p:cNvSpPr txBox="1">
            <a:spLocks noChangeArrowheads="1"/>
          </p:cNvSpPr>
          <p:nvPr/>
        </p:nvSpPr>
        <p:spPr bwMode="auto">
          <a:xfrm>
            <a:off x="4343400" y="5214950"/>
            <a:ext cx="2057400" cy="71439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BIAYA PERIODE</a:t>
            </a:r>
          </a:p>
        </p:txBody>
      </p:sp>
      <p:sp>
        <p:nvSpPr>
          <p:cNvPr id="11276" name="Left Brace 13"/>
          <p:cNvSpPr>
            <a:spLocks/>
          </p:cNvSpPr>
          <p:nvPr/>
        </p:nvSpPr>
        <p:spPr bwMode="auto">
          <a:xfrm>
            <a:off x="2133600" y="1066800"/>
            <a:ext cx="762000" cy="1295400"/>
          </a:xfrm>
          <a:prstGeom prst="leftBrace">
            <a:avLst>
              <a:gd name="adj1" fmla="val 8335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Left Brace 14"/>
          <p:cNvSpPr>
            <a:spLocks/>
          </p:cNvSpPr>
          <p:nvPr/>
        </p:nvSpPr>
        <p:spPr bwMode="auto">
          <a:xfrm>
            <a:off x="2133600" y="2590800"/>
            <a:ext cx="762000" cy="1066800"/>
          </a:xfrm>
          <a:prstGeom prst="leftBrace">
            <a:avLst>
              <a:gd name="adj1" fmla="val 8335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Right Brace 15"/>
          <p:cNvSpPr>
            <a:spLocks/>
          </p:cNvSpPr>
          <p:nvPr/>
        </p:nvSpPr>
        <p:spPr bwMode="auto">
          <a:xfrm>
            <a:off x="5334000" y="1295400"/>
            <a:ext cx="685800" cy="2286000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457200" y="41148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8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BIAYA NON PABRIKASI</a:t>
            </a:r>
          </a:p>
        </p:txBody>
      </p:sp>
      <p:sp>
        <p:nvSpPr>
          <p:cNvPr id="11280" name="Right Brace 17"/>
          <p:cNvSpPr>
            <a:spLocks/>
          </p:cNvSpPr>
          <p:nvPr/>
        </p:nvSpPr>
        <p:spPr bwMode="auto">
          <a:xfrm>
            <a:off x="3786182" y="4929198"/>
            <a:ext cx="533400" cy="1143000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6BD5FC-3B1D-47BE-AB1C-9D0B3483D13F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308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8786813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>
                <a:solidFill>
                  <a:srgbClr val="000000"/>
                </a:solidFill>
              </a:rPr>
              <a:t>ARUS BIAYA PERUSAHAAN MANUFAKTUR</a:t>
            </a:r>
            <a:endParaRPr lang="id-ID" sz="3600" dirty="0">
              <a:solidFill>
                <a:srgbClr val="000000"/>
              </a:solidFill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428596" y="2071678"/>
            <a:ext cx="1655763" cy="3810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/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Bahan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428596" y="5857892"/>
            <a:ext cx="1873250" cy="433387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Tenaga Kerja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571868" y="3071810"/>
            <a:ext cx="1371600" cy="469900"/>
          </a:xfrm>
          <a:prstGeom prst="rect">
            <a:avLst/>
          </a:prstGeom>
          <a:solidFill>
            <a:srgbClr val="CC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B O P</a:t>
            </a: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642910" y="1214422"/>
          <a:ext cx="160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57143" imgH="514422" progId="PBrush">
                  <p:embed/>
                </p:oleObj>
              </mc:Choice>
              <mc:Fallback>
                <p:oleObj r:id="rId2" imgW="1857143" imgH="514422" progId="PBrush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1214422"/>
                        <a:ext cx="1600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642910" y="4572008"/>
          <a:ext cx="1371600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286055" imgH="1324160" progId="PBrush">
                  <p:embed/>
                </p:oleObj>
              </mc:Choice>
              <mc:Fallback>
                <p:oleObj r:id="rId4" imgW="1286055" imgH="1324160" progId="PBrush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4572008"/>
                        <a:ext cx="1371600" cy="1247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944" name="Picture 8" descr="light"/>
          <p:cNvPicPr>
            <a:picLocks noChangeAspect="1" noChangeArrowheads="1"/>
          </p:cNvPicPr>
          <p:nvPr/>
        </p:nvPicPr>
        <p:blipFill>
          <a:blip r:embed="rId6">
            <a:lum bright="-60000" contrast="38000"/>
          </a:blip>
          <a:srcRect/>
          <a:stretch>
            <a:fillRect/>
          </a:stretch>
        </p:blipFill>
        <p:spPr bwMode="auto">
          <a:xfrm>
            <a:off x="1928794" y="2714620"/>
            <a:ext cx="6286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2484438" y="1268412"/>
            <a:ext cx="1873248" cy="37463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4357686" y="1357298"/>
            <a:ext cx="1944688" cy="92333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rgbClr val="000000"/>
                </a:solidFill>
              </a:rPr>
              <a:t>Bahan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 err="1">
                <a:solidFill>
                  <a:srgbClr val="000000"/>
                </a:solidFill>
              </a:rPr>
              <a:t>Langsung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Bahan</a:t>
            </a:r>
            <a:r>
              <a:rPr lang="en-US" dirty="0">
                <a:solidFill>
                  <a:srgbClr val="000000"/>
                </a:solidFill>
              </a:rPr>
              <a:t> Baku)</a:t>
            </a:r>
            <a:endParaRPr lang="id-ID" dirty="0">
              <a:solidFill>
                <a:srgbClr val="000000"/>
              </a:solidFill>
            </a:endParaRPr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2285984" y="1571612"/>
            <a:ext cx="609600" cy="304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2714612" y="1928802"/>
            <a:ext cx="1435100" cy="5355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err="1">
                <a:solidFill>
                  <a:srgbClr val="000000"/>
                </a:solidFill>
              </a:rPr>
              <a:t>Bahan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tdk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Langsung</a:t>
            </a:r>
            <a:endParaRPr lang="id-ID" dirty="0">
              <a:solidFill>
                <a:srgbClr val="000000"/>
              </a:solidFill>
            </a:endParaRPr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2786050" y="3214686"/>
            <a:ext cx="5334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5286380" y="2857496"/>
            <a:ext cx="1800225" cy="646331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Barang Dalam Proses(BDP)</a:t>
            </a:r>
            <a:endParaRPr lang="id-ID">
              <a:solidFill>
                <a:srgbClr val="000000"/>
              </a:solidFill>
            </a:endParaRPr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5643570" y="2285992"/>
            <a:ext cx="457200" cy="5334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3635375" y="2349500"/>
            <a:ext cx="304800" cy="5334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4786314" y="4143380"/>
            <a:ext cx="1511300" cy="92333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Tenaga Kerja Langsung</a:t>
            </a:r>
            <a:endParaRPr lang="id-ID">
              <a:solidFill>
                <a:srgbClr val="000000"/>
              </a:solidFill>
            </a:endParaRP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2714612" y="4214818"/>
            <a:ext cx="1512887" cy="71622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dirty="0" err="1">
                <a:solidFill>
                  <a:srgbClr val="000000"/>
                </a:solidFill>
              </a:rPr>
              <a:t>Tenaga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Kerja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tdk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Langsung</a:t>
            </a:r>
            <a:endParaRPr lang="id-ID" dirty="0">
              <a:solidFill>
                <a:srgbClr val="000000"/>
              </a:solidFill>
            </a:endParaRPr>
          </a:p>
        </p:txBody>
      </p:sp>
      <p:sp>
        <p:nvSpPr>
          <p:cNvPr id="39955" name="Arc 19"/>
          <p:cNvSpPr>
            <a:spLocks/>
          </p:cNvSpPr>
          <p:nvPr/>
        </p:nvSpPr>
        <p:spPr bwMode="auto">
          <a:xfrm flipV="1">
            <a:off x="2357422" y="5214950"/>
            <a:ext cx="2786082" cy="877890"/>
          </a:xfrm>
          <a:custGeom>
            <a:avLst/>
            <a:gdLst>
              <a:gd name="T0" fmla="*/ 0 w 21600"/>
              <a:gd name="T1" fmla="*/ 0 h 23719"/>
              <a:gd name="T2" fmla="*/ 346708986 w 21600"/>
              <a:gd name="T3" fmla="*/ 11430856 h 23719"/>
              <a:gd name="T4" fmla="*/ 0 w 21600"/>
              <a:gd name="T5" fmla="*/ 10409653 h 23719"/>
              <a:gd name="T6" fmla="*/ 0 60000 65536"/>
              <a:gd name="T7" fmla="*/ 0 60000 65536"/>
              <a:gd name="T8" fmla="*/ 0 60000 65536"/>
              <a:gd name="T9" fmla="*/ 0 w 21600"/>
              <a:gd name="T10" fmla="*/ 0 h 23719"/>
              <a:gd name="T11" fmla="*/ 21600 w 21600"/>
              <a:gd name="T12" fmla="*/ 23719 h 2371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71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307"/>
                  <a:pt x="21565" y="23014"/>
                  <a:pt x="21495" y="23718"/>
                </a:cubicBezTo>
              </a:path>
              <a:path w="21600" h="2371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307"/>
                  <a:pt x="21565" y="23014"/>
                  <a:pt x="21495" y="23718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 flipV="1">
            <a:off x="2143108" y="4929198"/>
            <a:ext cx="609600" cy="3810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 flipV="1">
            <a:off x="3924300" y="3643314"/>
            <a:ext cx="361948" cy="466724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58" name="Line 22"/>
          <p:cNvSpPr>
            <a:spLocks noChangeShapeType="1"/>
          </p:cNvSpPr>
          <p:nvPr/>
        </p:nvSpPr>
        <p:spPr bwMode="auto">
          <a:xfrm>
            <a:off x="5000628" y="3286124"/>
            <a:ext cx="3048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7562880" y="2857496"/>
            <a:ext cx="1295400" cy="646331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Barang Jadi</a:t>
            </a:r>
            <a:endParaRPr lang="id-ID">
              <a:solidFill>
                <a:srgbClr val="000000"/>
              </a:solidFill>
            </a:endParaRPr>
          </a:p>
        </p:txBody>
      </p:sp>
      <p:sp>
        <p:nvSpPr>
          <p:cNvPr id="39960" name="Line 24"/>
          <p:cNvSpPr>
            <a:spLocks noChangeShapeType="1"/>
          </p:cNvSpPr>
          <p:nvPr/>
        </p:nvSpPr>
        <p:spPr bwMode="auto">
          <a:xfrm>
            <a:off x="7143768" y="3214686"/>
            <a:ext cx="4572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7308850" y="4143380"/>
            <a:ext cx="1430338" cy="678134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dirty="0" err="1">
                <a:solidFill>
                  <a:srgbClr val="000000"/>
                </a:solidFill>
              </a:rPr>
              <a:t>Harga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Pokok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Penjualan</a:t>
            </a:r>
            <a:endParaRPr lang="id-ID" dirty="0">
              <a:solidFill>
                <a:srgbClr val="000000"/>
              </a:solidFill>
            </a:endParaRPr>
          </a:p>
        </p:txBody>
      </p:sp>
      <p:sp>
        <p:nvSpPr>
          <p:cNvPr id="39963" name="Line 27"/>
          <p:cNvSpPr>
            <a:spLocks noChangeShapeType="1"/>
          </p:cNvSpPr>
          <p:nvPr/>
        </p:nvSpPr>
        <p:spPr bwMode="auto">
          <a:xfrm flipV="1">
            <a:off x="5867400" y="3573463"/>
            <a:ext cx="304800" cy="304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8027988" y="3538542"/>
            <a:ext cx="0" cy="5334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"/>
                                        <p:tgtEl>
                                          <p:spTgt spid="39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75"/>
                                        <p:tgtEl>
                                          <p:spTgt spid="39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 autoUpdateAnimBg="0"/>
      <p:bldP spid="39939" grpId="0" animBg="1" autoUpdateAnimBg="0"/>
      <p:bldP spid="39940" grpId="0" animBg="1" autoUpdateAnimBg="0"/>
      <p:bldP spid="39945" grpId="0" animBg="1"/>
      <p:bldP spid="39946" grpId="0" animBg="1" autoUpdateAnimBg="0"/>
      <p:bldP spid="39947" grpId="0" animBg="1"/>
      <p:bldP spid="39948" grpId="0" build="p" autoUpdateAnimBg="0"/>
      <p:bldP spid="39949" grpId="0" animBg="1"/>
      <p:bldP spid="39950" grpId="0" animBg="1" autoUpdateAnimBg="0"/>
      <p:bldP spid="39951" grpId="0" animBg="1"/>
      <p:bldP spid="39952" grpId="0" animBg="1"/>
      <p:bldP spid="39953" grpId="0" animBg="1" autoUpdateAnimBg="0"/>
      <p:bldP spid="39954" grpId="0" build="p" autoUpdateAnimBg="0"/>
      <p:bldP spid="39955" grpId="0" animBg="1"/>
      <p:bldP spid="39956" grpId="0" animBg="1"/>
      <p:bldP spid="39957" grpId="0" animBg="1"/>
      <p:bldP spid="39958" grpId="0" animBg="1"/>
      <p:bldP spid="39959" grpId="0" animBg="1" autoUpdateAnimBg="0"/>
      <p:bldP spid="39960" grpId="0" animBg="1"/>
      <p:bldP spid="39962" grpId="0" animBg="1" autoUpdateAnimBg="0"/>
      <p:bldP spid="39963" grpId="0" animBg="1"/>
      <p:bldP spid="399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en-US" sz="3500" b="1" dirty="0" err="1">
                <a:solidFill>
                  <a:srgbClr val="000000"/>
                </a:solidFill>
                <a:effectLst/>
              </a:rPr>
              <a:t>Biaya</a:t>
            </a:r>
            <a:r>
              <a:rPr lang="en-US" sz="3500" b="1" dirty="0">
                <a:solidFill>
                  <a:srgbClr val="000000"/>
                </a:solidFill>
                <a:effectLst/>
              </a:rPr>
              <a:t> </a:t>
            </a:r>
            <a:r>
              <a:rPr lang="en-US" sz="3500" b="1" dirty="0" err="1">
                <a:solidFill>
                  <a:srgbClr val="000000"/>
                </a:solidFill>
                <a:effectLst/>
              </a:rPr>
              <a:t>bahan</a:t>
            </a:r>
            <a:r>
              <a:rPr lang="en-US" sz="3500" b="1" dirty="0">
                <a:solidFill>
                  <a:srgbClr val="000000"/>
                </a:solidFill>
                <a:effectLst/>
              </a:rPr>
              <a:t> </a:t>
            </a:r>
            <a:r>
              <a:rPr lang="en-US" sz="3500" b="1" dirty="0" err="1">
                <a:solidFill>
                  <a:srgbClr val="000000"/>
                </a:solidFill>
                <a:effectLst/>
              </a:rPr>
              <a:t>baku</a:t>
            </a:r>
            <a:r>
              <a:rPr lang="en-US" sz="3500" b="1" dirty="0">
                <a:solidFill>
                  <a:srgbClr val="000000"/>
                </a:solidFill>
                <a:effectLst/>
              </a:rPr>
              <a:t> (</a:t>
            </a:r>
            <a:r>
              <a:rPr lang="en-US" sz="3500" b="1" i="1" dirty="0">
                <a:solidFill>
                  <a:srgbClr val="000000"/>
                </a:solidFill>
                <a:effectLst/>
              </a:rPr>
              <a:t>raw materials cost</a:t>
            </a:r>
            <a:r>
              <a:rPr lang="en-US" sz="3500" b="1" dirty="0">
                <a:solidFill>
                  <a:srgbClr val="000000"/>
                </a:solidFill>
                <a:effectLst/>
              </a:rPr>
              <a:t>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28150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3000" dirty="0" err="1">
                <a:effectLst/>
              </a:rPr>
              <a:t>Biaya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bahan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baku</a:t>
            </a:r>
            <a:r>
              <a:rPr lang="en-US" sz="3000" dirty="0">
                <a:effectLst/>
              </a:rPr>
              <a:t> (</a:t>
            </a:r>
            <a:r>
              <a:rPr lang="en-US" sz="3000" i="1" dirty="0">
                <a:effectLst/>
              </a:rPr>
              <a:t>raw materials cost</a:t>
            </a:r>
            <a:r>
              <a:rPr lang="en-US" sz="3000" dirty="0">
                <a:effectLst/>
              </a:rPr>
              <a:t>) </a:t>
            </a:r>
            <a:r>
              <a:rPr lang="en-US" sz="3000" dirty="0" err="1">
                <a:effectLst/>
              </a:rPr>
              <a:t>yaitu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biaya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untuk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bahan-bahan</a:t>
            </a:r>
            <a:r>
              <a:rPr lang="en-US" sz="3000" dirty="0">
                <a:effectLst/>
              </a:rPr>
              <a:t> yang </a:t>
            </a:r>
            <a:r>
              <a:rPr lang="en-US" sz="3000" dirty="0" err="1">
                <a:effectLst/>
              </a:rPr>
              <a:t>digunakan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dan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menjadi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bagian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dari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produk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jadi</a:t>
            </a:r>
            <a:r>
              <a:rPr lang="en-US" sz="3000" dirty="0">
                <a:effectLst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sz="3000" dirty="0" err="1">
                <a:effectLst/>
              </a:rPr>
              <a:t>Mudah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ditelusur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karena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secara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fisik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bahan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langsung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ini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akan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menjadi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barang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jadi</a:t>
            </a:r>
            <a:r>
              <a:rPr lang="en-US" sz="3000" dirty="0">
                <a:effectLst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sz="3000" dirty="0" err="1">
                <a:effectLst/>
              </a:rPr>
              <a:t>Contoh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bahan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baku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adalah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kayu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bagi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perusahaan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mebel</a:t>
            </a:r>
            <a:r>
              <a:rPr lang="en-US" sz="3000" dirty="0">
                <a:effectLst/>
              </a:rPr>
              <a:t> </a:t>
            </a:r>
            <a:r>
              <a:rPr lang="en-US" sz="3000" dirty="0" err="1">
                <a:effectLst/>
              </a:rPr>
              <a:t>atau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tembakau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bagi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perusahaan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rokok</a:t>
            </a:r>
            <a:r>
              <a:rPr lang="en-US" sz="3000" dirty="0">
                <a:effectLst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sz="3000" dirty="0"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57158" y="14286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00" b="1" dirty="0" err="1">
                <a:solidFill>
                  <a:srgbClr val="000000"/>
                </a:solidFill>
                <a:effectLst/>
              </a:rPr>
              <a:t>Biaya</a:t>
            </a:r>
            <a:r>
              <a:rPr lang="en-US" sz="3500" b="1" dirty="0">
                <a:solidFill>
                  <a:srgbClr val="000000"/>
                </a:solidFill>
                <a:effectLst/>
              </a:rPr>
              <a:t> </a:t>
            </a:r>
            <a:r>
              <a:rPr lang="en-US" sz="3500" b="1" dirty="0" err="1">
                <a:solidFill>
                  <a:srgbClr val="000000"/>
                </a:solidFill>
                <a:effectLst/>
              </a:rPr>
              <a:t>tenaga</a:t>
            </a:r>
            <a:r>
              <a:rPr lang="en-US" sz="3500" b="1" dirty="0">
                <a:solidFill>
                  <a:srgbClr val="000000"/>
                </a:solidFill>
                <a:effectLst/>
              </a:rPr>
              <a:t> </a:t>
            </a:r>
            <a:r>
              <a:rPr lang="en-US" sz="3500" b="1" dirty="0" err="1">
                <a:solidFill>
                  <a:srgbClr val="000000"/>
                </a:solidFill>
                <a:effectLst/>
              </a:rPr>
              <a:t>kerja</a:t>
            </a:r>
            <a:r>
              <a:rPr lang="en-US" sz="3500" b="1" dirty="0">
                <a:solidFill>
                  <a:srgbClr val="000000"/>
                </a:solidFill>
                <a:effectLst/>
              </a:rPr>
              <a:t> </a:t>
            </a:r>
            <a:r>
              <a:rPr lang="en-US" sz="3500" b="1" dirty="0" err="1">
                <a:solidFill>
                  <a:srgbClr val="000000"/>
                </a:solidFill>
                <a:effectLst/>
              </a:rPr>
              <a:t>langsung</a:t>
            </a:r>
            <a:r>
              <a:rPr lang="en-US" sz="3500" b="1" dirty="0">
                <a:solidFill>
                  <a:srgbClr val="000000"/>
                </a:solidFill>
                <a:effectLst/>
              </a:rPr>
              <a:t> </a:t>
            </a:r>
            <a:r>
              <a:rPr lang="en-US" sz="3500" b="1" i="1" dirty="0">
                <a:solidFill>
                  <a:srgbClr val="000000"/>
                </a:solidFill>
                <a:effectLst/>
              </a:rPr>
              <a:t>(direct labor cost)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267216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None/>
            </a:pPr>
            <a:r>
              <a:rPr lang="en-US" sz="3000" dirty="0" err="1">
                <a:effectLst/>
              </a:rPr>
              <a:t>Biaya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tenaga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kerja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langsung</a:t>
            </a:r>
            <a:r>
              <a:rPr lang="en-US" sz="3000" dirty="0">
                <a:effectLst/>
              </a:rPr>
              <a:t> (</a:t>
            </a:r>
            <a:r>
              <a:rPr lang="en-US" sz="3000" i="1" dirty="0">
                <a:effectLst/>
              </a:rPr>
              <a:t>direct labor cost</a:t>
            </a:r>
            <a:r>
              <a:rPr lang="en-US" sz="3000" dirty="0">
                <a:effectLst/>
              </a:rPr>
              <a:t>) </a:t>
            </a:r>
            <a:r>
              <a:rPr lang="en-US" sz="3000" dirty="0" err="1">
                <a:effectLst/>
              </a:rPr>
              <a:t>adalah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biaya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untuk</a:t>
            </a:r>
            <a:r>
              <a:rPr lang="en-US" sz="3000" dirty="0">
                <a:effectLst/>
              </a:rPr>
              <a:t> </a:t>
            </a:r>
            <a:r>
              <a:rPr lang="en-US" sz="3000" dirty="0" err="1">
                <a:effectLst/>
              </a:rPr>
              <a:t>tenga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kerja</a:t>
            </a:r>
            <a:r>
              <a:rPr lang="en-US" sz="3000" dirty="0">
                <a:effectLst/>
              </a:rPr>
              <a:t> yang </a:t>
            </a:r>
            <a:r>
              <a:rPr lang="en-US" sz="3000" dirty="0" err="1">
                <a:effectLst/>
              </a:rPr>
              <a:t>menangani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secara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langsung</a:t>
            </a:r>
            <a:r>
              <a:rPr lang="en-US" sz="3000" dirty="0">
                <a:effectLst/>
              </a:rPr>
              <a:t> proses </a:t>
            </a:r>
            <a:r>
              <a:rPr lang="en-US" sz="3000" dirty="0" err="1">
                <a:effectLst/>
              </a:rPr>
              <a:t>produksi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atau</a:t>
            </a:r>
            <a:r>
              <a:rPr lang="en-US" sz="3000" dirty="0">
                <a:effectLst/>
              </a:rPr>
              <a:t> yang </a:t>
            </a:r>
            <a:r>
              <a:rPr lang="en-US" sz="3000" dirty="0" err="1">
                <a:effectLst/>
              </a:rPr>
              <a:t>dapat</a:t>
            </a:r>
            <a:r>
              <a:rPr lang="en-US" sz="3000" dirty="0"/>
              <a:t> </a:t>
            </a:r>
            <a:r>
              <a:rPr lang="en-US" sz="3000" dirty="0" err="1">
                <a:effectLst/>
              </a:rPr>
              <a:t>diidentifikasikan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langsung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dengan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barang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jadi</a:t>
            </a:r>
            <a:r>
              <a:rPr lang="en-US" sz="3000" dirty="0">
                <a:effectLst/>
              </a:rPr>
              <a:t>. </a:t>
            </a:r>
          </a:p>
          <a:p>
            <a:pPr>
              <a:buFont typeface="Wingdings" pitchFamily="2" charset="2"/>
              <a:buNone/>
            </a:pPr>
            <a:r>
              <a:rPr lang="en-US" sz="3000" dirty="0" err="1">
                <a:effectLst/>
              </a:rPr>
              <a:t>Contoh</a:t>
            </a:r>
            <a:r>
              <a:rPr lang="en-US" sz="3000" dirty="0">
                <a:effectLst/>
              </a:rPr>
              <a:t> </a:t>
            </a:r>
            <a:r>
              <a:rPr lang="en-US" sz="3000" dirty="0" err="1">
                <a:effectLst/>
              </a:rPr>
              <a:t>buruh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langsung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adalah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tukang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kayu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dalam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perusahaan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mebel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atau</a:t>
            </a:r>
            <a:r>
              <a:rPr lang="en-US" sz="3000" dirty="0">
                <a:effectLst/>
              </a:rPr>
              <a:t> </a:t>
            </a:r>
            <a:r>
              <a:rPr lang="en-US" sz="3000" dirty="0" err="1">
                <a:effectLst/>
              </a:rPr>
              <a:t>pelinting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rokok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dalam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perusahaan</a:t>
            </a:r>
            <a:r>
              <a:rPr lang="en-US" sz="3000" dirty="0">
                <a:effectLst/>
              </a:rPr>
              <a:t> </a:t>
            </a:r>
            <a:r>
              <a:rPr lang="en-US" sz="3000" dirty="0" err="1">
                <a:effectLst/>
              </a:rPr>
              <a:t>rokok</a:t>
            </a:r>
            <a:r>
              <a:rPr lang="en-US" sz="3000" dirty="0">
                <a:effectLst/>
              </a:rPr>
              <a:t> (</a:t>
            </a:r>
            <a:r>
              <a:rPr lang="en-US" sz="3000" dirty="0" err="1">
                <a:effectLst/>
              </a:rPr>
              <a:t>Sigaret</a:t>
            </a:r>
            <a:r>
              <a:rPr lang="en-US" sz="3000" dirty="0">
                <a:effectLst/>
              </a:rPr>
              <a:t> Kretek Tangan = SKT).</a:t>
            </a:r>
          </a:p>
          <a:p>
            <a:pPr>
              <a:buFont typeface="Wingdings" pitchFamily="2" charset="2"/>
              <a:buNone/>
            </a:pPr>
            <a:endParaRPr lang="en-US" sz="3000" dirty="0"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797</TotalTime>
  <Words>1230</Words>
  <Application>Microsoft Office PowerPoint</Application>
  <PresentationFormat>On-screen Show (4:3)</PresentationFormat>
  <Paragraphs>174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3" baseType="lpstr">
      <vt:lpstr>Arabic Typesetting</vt:lpstr>
      <vt:lpstr>Arial</vt:lpstr>
      <vt:lpstr>Arial Black</vt:lpstr>
      <vt:lpstr>Baskerville Old Face</vt:lpstr>
      <vt:lpstr>Calibri</vt:lpstr>
      <vt:lpstr>Castellar</vt:lpstr>
      <vt:lpstr>Century Gothic</vt:lpstr>
      <vt:lpstr>Comic Sans MS</vt:lpstr>
      <vt:lpstr>Kristen ITC</vt:lpstr>
      <vt:lpstr>Times New Roman</vt:lpstr>
      <vt:lpstr>Wingdings</vt:lpstr>
      <vt:lpstr>Wingdings 3</vt:lpstr>
      <vt:lpstr>Wisp</vt:lpstr>
      <vt:lpstr>PBrush</vt:lpstr>
      <vt:lpstr>AKUNTANSI PERUSAHAAN MANUFAKTUR  Mata Kuliah dasar Akuntansi   </vt:lpstr>
      <vt:lpstr>KAREKTERISTIK </vt:lpstr>
      <vt:lpstr>ARUS FISIK PERUSAHAAN MANUFAKTUR</vt:lpstr>
      <vt:lpstr>Masalah Khusus Perusahaan Manufaktur</vt:lpstr>
      <vt:lpstr>Persediaan (Inventory)</vt:lpstr>
      <vt:lpstr>BIAYA PABRIKASI</vt:lpstr>
      <vt:lpstr>ARUS BIAYA PERUSAHAAN MANUFAKTUR</vt:lpstr>
      <vt:lpstr>Biaya bahan baku (raw materials cost)</vt:lpstr>
      <vt:lpstr>Biaya tenaga kerja langsung (direct labor cost)</vt:lpstr>
      <vt:lpstr>Biaya overhead pabrik (overhead cost)</vt:lpstr>
      <vt:lpstr>ALIRAN BIAYA PRODUKSI DALAM REKENING BUKU BESAR</vt:lpstr>
      <vt:lpstr>PROSES PENCATATAN</vt:lpstr>
      <vt:lpstr>PENJURNALAN</vt:lpstr>
      <vt:lpstr>BIAYA PEMASARAN/PENJUALAN</vt:lpstr>
      <vt:lpstr>BIAYA ADMINISTRASI &amp; UMUM</vt:lpstr>
      <vt:lpstr>PowerPoint Presentation</vt:lpstr>
      <vt:lpstr>PEMBELIAN BAHAN BAKU</vt:lpstr>
      <vt:lpstr>PowerPoint Presentation</vt:lpstr>
      <vt:lpstr>PowerPoint Presentation</vt:lpstr>
      <vt:lpstr>PEMBAYARAN GAJI dan UPAH (BTKL)</vt:lpstr>
      <vt:lpstr>PowerPoint Presentation</vt:lpstr>
      <vt:lpstr>“BOP Dibebankan”  dan “BOP sesungguhnya”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Pengakuan PRODUK JADI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anita</dc:creator>
  <cp:lastModifiedBy>Asus Vivobook</cp:lastModifiedBy>
  <cp:revision>64</cp:revision>
  <dcterms:created xsi:type="dcterms:W3CDTF">2015-05-07T12:08:07Z</dcterms:created>
  <dcterms:modified xsi:type="dcterms:W3CDTF">2025-12-17T04:55:53Z</dcterms:modified>
</cp:coreProperties>
</file>