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59" r:id="rId5"/>
    <p:sldId id="260" r:id="rId6"/>
    <p:sldId id="261" r:id="rId7"/>
    <p:sldId id="262" r:id="rId8"/>
    <p:sldId id="274" r:id="rId9"/>
    <p:sldId id="275" r:id="rId10"/>
    <p:sldId id="263" r:id="rId11"/>
    <p:sldId id="264" r:id="rId12"/>
    <p:sldId id="265" r:id="rId13"/>
    <p:sldId id="266" r:id="rId14"/>
    <p:sldId id="276" r:id="rId15"/>
    <p:sldId id="268" r:id="rId16"/>
    <p:sldId id="277" r:id="rId17"/>
    <p:sldId id="278" r:id="rId18"/>
    <p:sldId id="269" r:id="rId19"/>
    <p:sldId id="270" r:id="rId20"/>
    <p:sldId id="273" r:id="rId2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50292A-6ADD-461B-9A76-5833DB0F359E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40175C-2243-4793-9CF4-DF964C9DDC27}">
      <dgm:prSet custT="1"/>
      <dgm:spPr/>
      <dgm:t>
        <a:bodyPr/>
        <a:lstStyle/>
        <a:p>
          <a:pPr rtl="0"/>
          <a:r>
            <a:rPr lang="en-US" sz="3200" b="1" dirty="0"/>
            <a:t>  A. </a:t>
          </a:r>
          <a:r>
            <a:rPr lang="en-US" sz="3200" b="1" dirty="0" err="1"/>
            <a:t>Karakteristik</a:t>
          </a:r>
          <a:r>
            <a:rPr lang="en-US" sz="3200" b="1" dirty="0"/>
            <a:t> Perusahaan </a:t>
          </a:r>
          <a:r>
            <a:rPr lang="en-US" sz="3200" b="1" dirty="0" err="1"/>
            <a:t>Dagang</a:t>
          </a:r>
          <a:endParaRPr lang="en-US" sz="3200" dirty="0"/>
        </a:p>
      </dgm:t>
    </dgm:pt>
    <dgm:pt modelId="{3CD478AE-B30E-4CD0-BFB5-469A93A35385}" type="parTrans" cxnId="{14C0074D-F19C-49C0-996C-CB792350978B}">
      <dgm:prSet/>
      <dgm:spPr/>
      <dgm:t>
        <a:bodyPr/>
        <a:lstStyle/>
        <a:p>
          <a:endParaRPr lang="en-US"/>
        </a:p>
      </dgm:t>
    </dgm:pt>
    <dgm:pt modelId="{EF203147-E7C3-411C-9269-5C0C4A3C6CE3}" type="sibTrans" cxnId="{14C0074D-F19C-49C0-996C-CB792350978B}">
      <dgm:prSet/>
      <dgm:spPr/>
      <dgm:t>
        <a:bodyPr/>
        <a:lstStyle/>
        <a:p>
          <a:endParaRPr lang="en-US"/>
        </a:p>
      </dgm:t>
    </dgm:pt>
    <dgm:pt modelId="{56AF1308-5BE3-4828-B1DD-8E56C734D54D}" type="pres">
      <dgm:prSet presAssocID="{F350292A-6ADD-461B-9A76-5833DB0F359E}" presName="linear" presStyleCnt="0">
        <dgm:presLayoutVars>
          <dgm:animLvl val="lvl"/>
          <dgm:resizeHandles val="exact"/>
        </dgm:presLayoutVars>
      </dgm:prSet>
      <dgm:spPr/>
    </dgm:pt>
    <dgm:pt modelId="{DC77A628-F7E2-45F3-9B9E-684FDC5A185B}" type="pres">
      <dgm:prSet presAssocID="{B540175C-2243-4793-9CF4-DF964C9DDC27}" presName="parentText" presStyleLbl="node1" presStyleIdx="0" presStyleCnt="1" custLinFactNeighborX="-27271" custLinFactNeighborY="-16241">
        <dgm:presLayoutVars>
          <dgm:chMax val="0"/>
          <dgm:bulletEnabled val="1"/>
        </dgm:presLayoutVars>
      </dgm:prSet>
      <dgm:spPr/>
    </dgm:pt>
  </dgm:ptLst>
  <dgm:cxnLst>
    <dgm:cxn modelId="{14C0074D-F19C-49C0-996C-CB792350978B}" srcId="{F350292A-6ADD-461B-9A76-5833DB0F359E}" destId="{B540175C-2243-4793-9CF4-DF964C9DDC27}" srcOrd="0" destOrd="0" parTransId="{3CD478AE-B30E-4CD0-BFB5-469A93A35385}" sibTransId="{EF203147-E7C3-411C-9269-5C0C4A3C6CE3}"/>
    <dgm:cxn modelId="{F74E7570-01EB-4B6E-AB12-D5933E1B4783}" type="presOf" srcId="{F350292A-6ADD-461B-9A76-5833DB0F359E}" destId="{56AF1308-5BE3-4828-B1DD-8E56C734D54D}" srcOrd="0" destOrd="0" presId="urn:microsoft.com/office/officeart/2005/8/layout/vList2"/>
    <dgm:cxn modelId="{E41E46EB-0F71-4146-B73F-CDF06D54F303}" type="presOf" srcId="{B540175C-2243-4793-9CF4-DF964C9DDC27}" destId="{DC77A628-F7E2-45F3-9B9E-684FDC5A185B}" srcOrd="0" destOrd="0" presId="urn:microsoft.com/office/officeart/2005/8/layout/vList2"/>
    <dgm:cxn modelId="{BAF4C92D-9B82-418F-8B80-CF38494827E6}" type="presParOf" srcId="{56AF1308-5BE3-4828-B1DD-8E56C734D54D}" destId="{DC77A628-F7E2-45F3-9B9E-684FDC5A185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5519D1F-D38B-4AA7-9A9A-58BBA400E12B}" type="doc">
      <dgm:prSet loTypeId="urn:microsoft.com/office/officeart/2005/8/layout/vList2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DE52AF3-AA9E-453D-8982-75289F2F78E2}">
      <dgm:prSet custT="1"/>
      <dgm:spPr/>
      <dgm:t>
        <a:bodyPr/>
        <a:lstStyle/>
        <a:p>
          <a:pPr rtl="0"/>
          <a:r>
            <a:rPr lang="en-US" sz="3200" dirty="0" err="1"/>
            <a:t>Siklus</a:t>
          </a:r>
          <a:r>
            <a:rPr lang="en-US" sz="3200" dirty="0"/>
            <a:t> </a:t>
          </a:r>
          <a:r>
            <a:rPr lang="en-US" sz="3200" dirty="0" err="1"/>
            <a:t>Operasi</a:t>
          </a:r>
          <a:r>
            <a:rPr lang="en-US" sz="3200" dirty="0"/>
            <a:t> </a:t>
          </a:r>
        </a:p>
      </dgm:t>
    </dgm:pt>
    <dgm:pt modelId="{94FAC574-2C81-4D82-882C-DD25A177FE93}" type="parTrans" cxnId="{82F7E600-2B27-46A7-80CC-E7B64EFB6087}">
      <dgm:prSet/>
      <dgm:spPr/>
      <dgm:t>
        <a:bodyPr/>
        <a:lstStyle/>
        <a:p>
          <a:endParaRPr lang="en-US"/>
        </a:p>
      </dgm:t>
    </dgm:pt>
    <dgm:pt modelId="{8AF180B8-73A7-4E08-B234-0683BC305A54}" type="sibTrans" cxnId="{82F7E600-2B27-46A7-80CC-E7B64EFB6087}">
      <dgm:prSet/>
      <dgm:spPr/>
      <dgm:t>
        <a:bodyPr/>
        <a:lstStyle/>
        <a:p>
          <a:endParaRPr lang="en-US"/>
        </a:p>
      </dgm:t>
    </dgm:pt>
    <dgm:pt modelId="{015C0A33-4C11-455A-86C4-B86C88CB29BE}" type="pres">
      <dgm:prSet presAssocID="{D5519D1F-D38B-4AA7-9A9A-58BBA400E12B}" presName="linear" presStyleCnt="0">
        <dgm:presLayoutVars>
          <dgm:animLvl val="lvl"/>
          <dgm:resizeHandles val="exact"/>
        </dgm:presLayoutVars>
      </dgm:prSet>
      <dgm:spPr/>
    </dgm:pt>
    <dgm:pt modelId="{77D767CF-6B73-4D85-AA07-7719F2A15D15}" type="pres">
      <dgm:prSet presAssocID="{FDE52AF3-AA9E-453D-8982-75289F2F78E2}" presName="parentText" presStyleLbl="node1" presStyleIdx="0" presStyleCnt="1" custLinFactNeighborX="1082" custLinFactNeighborY="-22071">
        <dgm:presLayoutVars>
          <dgm:chMax val="0"/>
          <dgm:bulletEnabled val="1"/>
        </dgm:presLayoutVars>
      </dgm:prSet>
      <dgm:spPr/>
    </dgm:pt>
  </dgm:ptLst>
  <dgm:cxnLst>
    <dgm:cxn modelId="{82F7E600-2B27-46A7-80CC-E7B64EFB6087}" srcId="{D5519D1F-D38B-4AA7-9A9A-58BBA400E12B}" destId="{FDE52AF3-AA9E-453D-8982-75289F2F78E2}" srcOrd="0" destOrd="0" parTransId="{94FAC574-2C81-4D82-882C-DD25A177FE93}" sibTransId="{8AF180B8-73A7-4E08-B234-0683BC305A54}"/>
    <dgm:cxn modelId="{A0E7EEC6-0ECF-4E0D-8E9D-85C5D3798395}" type="presOf" srcId="{FDE52AF3-AA9E-453D-8982-75289F2F78E2}" destId="{77D767CF-6B73-4D85-AA07-7719F2A15D15}" srcOrd="0" destOrd="0" presId="urn:microsoft.com/office/officeart/2005/8/layout/vList2"/>
    <dgm:cxn modelId="{38C28CDC-3046-4F9A-9BA3-2958B7E25B65}" type="presOf" srcId="{D5519D1F-D38B-4AA7-9A9A-58BBA400E12B}" destId="{015C0A33-4C11-455A-86C4-B86C88CB29BE}" srcOrd="0" destOrd="0" presId="urn:microsoft.com/office/officeart/2005/8/layout/vList2"/>
    <dgm:cxn modelId="{31ADE3C9-0BB6-4E17-B031-5D2217EF4800}" type="presParOf" srcId="{015C0A33-4C11-455A-86C4-B86C88CB29BE}" destId="{77D767CF-6B73-4D85-AA07-7719F2A15D1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49D612-F9E5-40AB-BEB5-50E4DA6C2D98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951BAD-7658-436F-9AA8-AF7B72957E95}">
      <dgm:prSet custT="1"/>
      <dgm:spPr/>
      <dgm:t>
        <a:bodyPr/>
        <a:lstStyle/>
        <a:p>
          <a:pPr rtl="0"/>
          <a:r>
            <a:rPr lang="en-US" sz="3200" b="1" dirty="0"/>
            <a:t>  B. </a:t>
          </a:r>
          <a:r>
            <a:rPr lang="en-US" sz="3200" b="1" dirty="0" err="1"/>
            <a:t>Transaksi</a:t>
          </a:r>
          <a:r>
            <a:rPr lang="en-US" sz="3200" b="1" dirty="0"/>
            <a:t> Perusahaan </a:t>
          </a:r>
          <a:r>
            <a:rPr lang="en-US" sz="3200" b="1" dirty="0" err="1"/>
            <a:t>Dagang</a:t>
          </a:r>
          <a:endParaRPr lang="en-US" sz="3200" dirty="0"/>
        </a:p>
      </dgm:t>
    </dgm:pt>
    <dgm:pt modelId="{DE649E1A-DB41-40B2-BE21-1B3540EE2A49}" type="parTrans" cxnId="{A1CAE170-F4FC-4E60-843F-5EE0482D906D}">
      <dgm:prSet/>
      <dgm:spPr/>
      <dgm:t>
        <a:bodyPr/>
        <a:lstStyle/>
        <a:p>
          <a:endParaRPr lang="en-US"/>
        </a:p>
      </dgm:t>
    </dgm:pt>
    <dgm:pt modelId="{05ABC658-A739-4F38-A14D-ECD6EBB6EF5A}" type="sibTrans" cxnId="{A1CAE170-F4FC-4E60-843F-5EE0482D906D}">
      <dgm:prSet/>
      <dgm:spPr/>
      <dgm:t>
        <a:bodyPr/>
        <a:lstStyle/>
        <a:p>
          <a:endParaRPr lang="en-US"/>
        </a:p>
      </dgm:t>
    </dgm:pt>
    <dgm:pt modelId="{4EA94D02-63BC-46C7-B43F-E66DA413FD6A}" type="pres">
      <dgm:prSet presAssocID="{E749D612-F9E5-40AB-BEB5-50E4DA6C2D98}" presName="linear" presStyleCnt="0">
        <dgm:presLayoutVars>
          <dgm:animLvl val="lvl"/>
          <dgm:resizeHandles val="exact"/>
        </dgm:presLayoutVars>
      </dgm:prSet>
      <dgm:spPr/>
    </dgm:pt>
    <dgm:pt modelId="{175C4490-E281-498C-9DB4-F59E0E410A7F}" type="pres">
      <dgm:prSet presAssocID="{28951BAD-7658-436F-9AA8-AF7B72957E9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1CAE170-F4FC-4E60-843F-5EE0482D906D}" srcId="{E749D612-F9E5-40AB-BEB5-50E4DA6C2D98}" destId="{28951BAD-7658-436F-9AA8-AF7B72957E95}" srcOrd="0" destOrd="0" parTransId="{DE649E1A-DB41-40B2-BE21-1B3540EE2A49}" sibTransId="{05ABC658-A739-4F38-A14D-ECD6EBB6EF5A}"/>
    <dgm:cxn modelId="{833D5581-8F81-4FB5-8D73-294FC93FFC0C}" type="presOf" srcId="{28951BAD-7658-436F-9AA8-AF7B72957E95}" destId="{175C4490-E281-498C-9DB4-F59E0E410A7F}" srcOrd="0" destOrd="0" presId="urn:microsoft.com/office/officeart/2005/8/layout/vList2"/>
    <dgm:cxn modelId="{2F58B18D-DF36-4426-A806-7C1328971D54}" type="presOf" srcId="{E749D612-F9E5-40AB-BEB5-50E4DA6C2D98}" destId="{4EA94D02-63BC-46C7-B43F-E66DA413FD6A}" srcOrd="0" destOrd="0" presId="urn:microsoft.com/office/officeart/2005/8/layout/vList2"/>
    <dgm:cxn modelId="{43D396D9-5906-4359-8BC9-CF70754074FD}" type="presParOf" srcId="{4EA94D02-63BC-46C7-B43F-E66DA413FD6A}" destId="{175C4490-E281-498C-9DB4-F59E0E410A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FADC2-86C4-431B-B89C-6EF522FD884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7CAAE2-0423-46C6-A44C-821DCDBB3B40}">
      <dgm:prSet custT="1"/>
      <dgm:spPr/>
      <dgm:t>
        <a:bodyPr/>
        <a:lstStyle/>
        <a:p>
          <a:pPr rtl="0"/>
          <a:r>
            <a:rPr lang="en-US" sz="3200" b="1" dirty="0"/>
            <a:t>  C. </a:t>
          </a:r>
          <a:r>
            <a:rPr lang="en-US" sz="3200" b="1" dirty="0" err="1"/>
            <a:t>Akun-Akun</a:t>
          </a:r>
          <a:r>
            <a:rPr lang="en-US" sz="3200" b="1" dirty="0"/>
            <a:t> Perusahaan </a:t>
          </a:r>
          <a:r>
            <a:rPr lang="en-US" sz="3200" b="1" dirty="0" err="1"/>
            <a:t>Dagang</a:t>
          </a:r>
          <a:endParaRPr lang="en-US" sz="3200" dirty="0"/>
        </a:p>
      </dgm:t>
    </dgm:pt>
    <dgm:pt modelId="{DA6B8DBA-8937-422C-A6B2-02D15CF219EF}" type="parTrans" cxnId="{6570C71A-2766-4DCB-99B6-5576D9291164}">
      <dgm:prSet/>
      <dgm:spPr/>
      <dgm:t>
        <a:bodyPr/>
        <a:lstStyle/>
        <a:p>
          <a:endParaRPr lang="en-US"/>
        </a:p>
      </dgm:t>
    </dgm:pt>
    <dgm:pt modelId="{4671DD11-DB1F-4745-BE4A-75313D805E20}" type="sibTrans" cxnId="{6570C71A-2766-4DCB-99B6-5576D9291164}">
      <dgm:prSet/>
      <dgm:spPr/>
      <dgm:t>
        <a:bodyPr/>
        <a:lstStyle/>
        <a:p>
          <a:endParaRPr lang="en-US"/>
        </a:p>
      </dgm:t>
    </dgm:pt>
    <dgm:pt modelId="{CBC4B4CF-5959-4C99-A217-DECDC07CBFA3}" type="pres">
      <dgm:prSet presAssocID="{9AEFADC2-86C4-431B-B89C-6EF522FD8840}" presName="linear" presStyleCnt="0">
        <dgm:presLayoutVars>
          <dgm:animLvl val="lvl"/>
          <dgm:resizeHandles val="exact"/>
        </dgm:presLayoutVars>
      </dgm:prSet>
      <dgm:spPr/>
    </dgm:pt>
    <dgm:pt modelId="{A9F71ECD-A58A-4810-A529-61B78E30B84E}" type="pres">
      <dgm:prSet presAssocID="{3F7CAAE2-0423-46C6-A44C-821DCDBB3B40}" presName="parentText" presStyleLbl="node1" presStyleIdx="0" presStyleCnt="1" custLinFactNeighborX="1147" custLinFactNeighborY="-34802">
        <dgm:presLayoutVars>
          <dgm:chMax val="0"/>
          <dgm:bulletEnabled val="1"/>
        </dgm:presLayoutVars>
      </dgm:prSet>
      <dgm:spPr/>
    </dgm:pt>
  </dgm:ptLst>
  <dgm:cxnLst>
    <dgm:cxn modelId="{0ADF0104-2353-4C1F-976A-5A39BC5FBB6A}" type="presOf" srcId="{3F7CAAE2-0423-46C6-A44C-821DCDBB3B40}" destId="{A9F71ECD-A58A-4810-A529-61B78E30B84E}" srcOrd="0" destOrd="0" presId="urn:microsoft.com/office/officeart/2005/8/layout/vList2"/>
    <dgm:cxn modelId="{6570C71A-2766-4DCB-99B6-5576D9291164}" srcId="{9AEFADC2-86C4-431B-B89C-6EF522FD8840}" destId="{3F7CAAE2-0423-46C6-A44C-821DCDBB3B40}" srcOrd="0" destOrd="0" parTransId="{DA6B8DBA-8937-422C-A6B2-02D15CF219EF}" sibTransId="{4671DD11-DB1F-4745-BE4A-75313D805E20}"/>
    <dgm:cxn modelId="{383E226A-E44F-4A6D-839B-3022352DDE59}" type="presOf" srcId="{9AEFADC2-86C4-431B-B89C-6EF522FD8840}" destId="{CBC4B4CF-5959-4C99-A217-DECDC07CBFA3}" srcOrd="0" destOrd="0" presId="urn:microsoft.com/office/officeart/2005/8/layout/vList2"/>
    <dgm:cxn modelId="{F53E819E-BEAB-461D-A6C3-A59D62E78FC4}" type="presParOf" srcId="{CBC4B4CF-5959-4C99-A217-DECDC07CBFA3}" destId="{A9F71ECD-A58A-4810-A529-61B78E30B84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3DFBD6-3520-42F8-A852-5B5A1C4CA823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A33AA57-8018-43B8-BA65-14E72E4AA1D7}">
      <dgm:prSet/>
      <dgm:spPr/>
      <dgm:t>
        <a:bodyPr/>
        <a:lstStyle/>
        <a:p>
          <a:pPr rtl="0"/>
          <a:r>
            <a:rPr lang="en-US" b="1" dirty="0"/>
            <a:t>Akun </a:t>
          </a:r>
          <a:r>
            <a:rPr lang="en-US" b="1" dirty="0" err="1"/>
            <a:t>Persediaan</a:t>
          </a:r>
          <a:r>
            <a:rPr lang="en-US" b="1" dirty="0"/>
            <a:t> </a:t>
          </a:r>
          <a:r>
            <a:rPr lang="en-US" b="1" dirty="0" err="1"/>
            <a:t>Barang</a:t>
          </a:r>
          <a:endParaRPr lang="en-US" b="1" dirty="0"/>
        </a:p>
      </dgm:t>
    </dgm:pt>
    <dgm:pt modelId="{BD44B86E-43EC-4BD6-A565-36980381D078}" type="parTrans" cxnId="{9F904B6F-98D0-4C9A-B86A-2DE7D78F8217}">
      <dgm:prSet/>
      <dgm:spPr/>
      <dgm:t>
        <a:bodyPr/>
        <a:lstStyle/>
        <a:p>
          <a:endParaRPr lang="en-US"/>
        </a:p>
      </dgm:t>
    </dgm:pt>
    <dgm:pt modelId="{B6CDDDF7-4225-4A79-B024-AEC8F71D1DA7}" type="sibTrans" cxnId="{9F904B6F-98D0-4C9A-B86A-2DE7D78F8217}">
      <dgm:prSet/>
      <dgm:spPr/>
      <dgm:t>
        <a:bodyPr/>
        <a:lstStyle/>
        <a:p>
          <a:endParaRPr lang="en-US"/>
        </a:p>
      </dgm:t>
    </dgm:pt>
    <dgm:pt modelId="{4945C6FC-CF7D-4512-B8C0-58228280CD98}">
      <dgm:prSet/>
      <dgm:spPr/>
      <dgm:t>
        <a:bodyPr/>
        <a:lstStyle/>
        <a:p>
          <a:pPr rtl="0"/>
          <a:r>
            <a:rPr lang="en-US" b="1"/>
            <a:t>Akun Pembelian</a:t>
          </a:r>
          <a:endParaRPr lang="en-US" b="1" dirty="0"/>
        </a:p>
      </dgm:t>
    </dgm:pt>
    <dgm:pt modelId="{3FD14DB4-34A7-4727-9035-634276CF23BE}" type="parTrans" cxnId="{5690FF06-F7FC-4D44-81A8-3D2A4DA99A35}">
      <dgm:prSet/>
      <dgm:spPr/>
      <dgm:t>
        <a:bodyPr/>
        <a:lstStyle/>
        <a:p>
          <a:endParaRPr lang="en-US"/>
        </a:p>
      </dgm:t>
    </dgm:pt>
    <dgm:pt modelId="{B1398A0C-7612-4A69-A665-60EE7926E541}" type="sibTrans" cxnId="{5690FF06-F7FC-4D44-81A8-3D2A4DA99A35}">
      <dgm:prSet/>
      <dgm:spPr/>
      <dgm:t>
        <a:bodyPr/>
        <a:lstStyle/>
        <a:p>
          <a:endParaRPr lang="en-US"/>
        </a:p>
      </dgm:t>
    </dgm:pt>
    <dgm:pt modelId="{D49938CC-52E5-4B38-B37F-7DED1ECF623D}">
      <dgm:prSet/>
      <dgm:spPr/>
      <dgm:t>
        <a:bodyPr/>
        <a:lstStyle/>
        <a:p>
          <a:pPr rtl="0"/>
          <a:r>
            <a:rPr lang="en-US" b="1" dirty="0"/>
            <a:t>Akun </a:t>
          </a:r>
          <a:r>
            <a:rPr lang="en-US" b="1" dirty="0" err="1"/>
            <a:t>Retur</a:t>
          </a:r>
          <a:r>
            <a:rPr lang="en-US" b="1" dirty="0"/>
            <a:t> </a:t>
          </a:r>
          <a:r>
            <a:rPr lang="en-US" b="1" dirty="0" err="1"/>
            <a:t>Pembelian</a:t>
          </a:r>
          <a:r>
            <a:rPr lang="en-US" b="1" dirty="0"/>
            <a:t> dan </a:t>
          </a:r>
          <a:r>
            <a:rPr lang="en-US" b="1" dirty="0" err="1"/>
            <a:t>Pengurangan</a:t>
          </a:r>
          <a:r>
            <a:rPr lang="en-US" b="1" dirty="0"/>
            <a:t> Harga</a:t>
          </a:r>
        </a:p>
      </dgm:t>
    </dgm:pt>
    <dgm:pt modelId="{C938BCF0-620A-4205-ADDB-0734BA131C7C}" type="parTrans" cxnId="{25D79D90-3EA5-4E50-B206-3041A6EA6126}">
      <dgm:prSet/>
      <dgm:spPr/>
      <dgm:t>
        <a:bodyPr/>
        <a:lstStyle/>
        <a:p>
          <a:endParaRPr lang="en-US"/>
        </a:p>
      </dgm:t>
    </dgm:pt>
    <dgm:pt modelId="{987ACCE2-ED12-45C3-8C57-CBF55B8ACDAA}" type="sibTrans" cxnId="{25D79D90-3EA5-4E50-B206-3041A6EA6126}">
      <dgm:prSet/>
      <dgm:spPr/>
      <dgm:t>
        <a:bodyPr/>
        <a:lstStyle/>
        <a:p>
          <a:endParaRPr lang="en-US"/>
        </a:p>
      </dgm:t>
    </dgm:pt>
    <dgm:pt modelId="{181233BE-5791-45B2-9AF8-75B9A8AD4E84}">
      <dgm:prSet/>
      <dgm:spPr/>
      <dgm:t>
        <a:bodyPr/>
        <a:lstStyle/>
        <a:p>
          <a:pPr rtl="0"/>
          <a:r>
            <a:rPr lang="en-US" b="1"/>
            <a:t>Akun Potongan Pembelian</a:t>
          </a:r>
          <a:endParaRPr lang="en-US" b="1" dirty="0"/>
        </a:p>
      </dgm:t>
    </dgm:pt>
    <dgm:pt modelId="{ABD64D5A-B3F9-48BC-B406-314B5F5C5544}" type="parTrans" cxnId="{DD1E75B0-8952-4C43-BCBD-00C832565240}">
      <dgm:prSet/>
      <dgm:spPr/>
      <dgm:t>
        <a:bodyPr/>
        <a:lstStyle/>
        <a:p>
          <a:endParaRPr lang="en-US"/>
        </a:p>
      </dgm:t>
    </dgm:pt>
    <dgm:pt modelId="{C24C8B0F-FFF3-4E7F-A209-AA3F26CCA583}" type="sibTrans" cxnId="{DD1E75B0-8952-4C43-BCBD-00C832565240}">
      <dgm:prSet/>
      <dgm:spPr/>
      <dgm:t>
        <a:bodyPr/>
        <a:lstStyle/>
        <a:p>
          <a:endParaRPr lang="en-US"/>
        </a:p>
      </dgm:t>
    </dgm:pt>
    <dgm:pt modelId="{57E6ED50-94A6-40F2-99A8-C5E2593877C0}">
      <dgm:prSet/>
      <dgm:spPr/>
      <dgm:t>
        <a:bodyPr/>
        <a:lstStyle/>
        <a:p>
          <a:pPr rtl="0"/>
          <a:r>
            <a:rPr lang="en-US" b="1" dirty="0"/>
            <a:t>Akun Beban </a:t>
          </a:r>
          <a:r>
            <a:rPr lang="en-US" b="1" dirty="0" err="1"/>
            <a:t>Angkut</a:t>
          </a:r>
          <a:r>
            <a:rPr lang="en-US" b="1" dirty="0"/>
            <a:t> </a:t>
          </a:r>
          <a:r>
            <a:rPr lang="en-US" b="1" dirty="0" err="1"/>
            <a:t>Pembelian</a:t>
          </a:r>
          <a:endParaRPr lang="en-US" b="1" dirty="0"/>
        </a:p>
      </dgm:t>
    </dgm:pt>
    <dgm:pt modelId="{BEC8A427-EED0-4E21-A17C-35547A61C025}" type="parTrans" cxnId="{83F82E26-2AB9-4CB5-B41D-6FD641E8BE59}">
      <dgm:prSet/>
      <dgm:spPr/>
      <dgm:t>
        <a:bodyPr/>
        <a:lstStyle/>
        <a:p>
          <a:endParaRPr lang="en-US"/>
        </a:p>
      </dgm:t>
    </dgm:pt>
    <dgm:pt modelId="{005BEC5F-D30E-4614-ACD6-881CB5147D88}" type="sibTrans" cxnId="{83F82E26-2AB9-4CB5-B41D-6FD641E8BE59}">
      <dgm:prSet/>
      <dgm:spPr/>
      <dgm:t>
        <a:bodyPr/>
        <a:lstStyle/>
        <a:p>
          <a:endParaRPr lang="en-US"/>
        </a:p>
      </dgm:t>
    </dgm:pt>
    <dgm:pt modelId="{9B1B0FEC-269D-475F-A8FD-D94C4E5E6D16}">
      <dgm:prSet/>
      <dgm:spPr/>
      <dgm:t>
        <a:bodyPr/>
        <a:lstStyle/>
        <a:p>
          <a:pPr rtl="0"/>
          <a:r>
            <a:rPr lang="en-US" b="1"/>
            <a:t>Akun Penjualan</a:t>
          </a:r>
          <a:endParaRPr lang="en-US" b="1" dirty="0"/>
        </a:p>
      </dgm:t>
    </dgm:pt>
    <dgm:pt modelId="{91609A90-9999-46DE-9016-A4C09BCD8EC1}" type="parTrans" cxnId="{1D56D48C-683F-40AD-AEF1-41A16F989DAF}">
      <dgm:prSet/>
      <dgm:spPr/>
      <dgm:t>
        <a:bodyPr/>
        <a:lstStyle/>
        <a:p>
          <a:endParaRPr lang="en-US"/>
        </a:p>
      </dgm:t>
    </dgm:pt>
    <dgm:pt modelId="{2DA3F1AD-7360-4F63-B54A-1A5F59E0E917}" type="sibTrans" cxnId="{1D56D48C-683F-40AD-AEF1-41A16F989DAF}">
      <dgm:prSet/>
      <dgm:spPr/>
      <dgm:t>
        <a:bodyPr/>
        <a:lstStyle/>
        <a:p>
          <a:endParaRPr lang="en-US"/>
        </a:p>
      </dgm:t>
    </dgm:pt>
    <dgm:pt modelId="{87F6D73E-E679-4E69-A080-8B6CECD49C7C}">
      <dgm:prSet/>
      <dgm:spPr/>
      <dgm:t>
        <a:bodyPr/>
        <a:lstStyle/>
        <a:p>
          <a:pPr rtl="0"/>
          <a:r>
            <a:rPr lang="en-US" b="1" dirty="0"/>
            <a:t>Akun </a:t>
          </a:r>
          <a:r>
            <a:rPr lang="en-US" b="1" dirty="0" err="1"/>
            <a:t>Retur</a:t>
          </a:r>
          <a:r>
            <a:rPr lang="en-US" b="1" dirty="0"/>
            <a:t> </a:t>
          </a:r>
          <a:r>
            <a:rPr lang="en-US" b="1" dirty="0" err="1"/>
            <a:t>Penjualan</a:t>
          </a:r>
          <a:r>
            <a:rPr lang="en-US" b="1" dirty="0"/>
            <a:t> dan </a:t>
          </a:r>
          <a:r>
            <a:rPr lang="en-US" b="1" dirty="0" err="1"/>
            <a:t>Pengurangan</a:t>
          </a:r>
          <a:r>
            <a:rPr lang="en-US" b="1" dirty="0"/>
            <a:t> Harga</a:t>
          </a:r>
        </a:p>
      </dgm:t>
    </dgm:pt>
    <dgm:pt modelId="{F7C23DE3-9D30-4FDD-ADD1-C61C97FCBCF5}" type="parTrans" cxnId="{9F826918-B384-49B2-B213-9E90248918D3}">
      <dgm:prSet/>
      <dgm:spPr/>
      <dgm:t>
        <a:bodyPr/>
        <a:lstStyle/>
        <a:p>
          <a:endParaRPr lang="en-US"/>
        </a:p>
      </dgm:t>
    </dgm:pt>
    <dgm:pt modelId="{D04095C2-2840-4BFB-BF7D-2189025F4348}" type="sibTrans" cxnId="{9F826918-B384-49B2-B213-9E90248918D3}">
      <dgm:prSet/>
      <dgm:spPr/>
      <dgm:t>
        <a:bodyPr/>
        <a:lstStyle/>
        <a:p>
          <a:endParaRPr lang="en-US"/>
        </a:p>
      </dgm:t>
    </dgm:pt>
    <dgm:pt modelId="{D5E11C18-9764-4B02-95A3-15F476389A68}">
      <dgm:prSet/>
      <dgm:spPr/>
      <dgm:t>
        <a:bodyPr/>
        <a:lstStyle/>
        <a:p>
          <a:pPr rtl="0"/>
          <a:r>
            <a:rPr lang="en-US" b="1" dirty="0"/>
            <a:t>Akun </a:t>
          </a:r>
          <a:r>
            <a:rPr lang="en-US" b="1" dirty="0" err="1"/>
            <a:t>Potongan</a:t>
          </a:r>
          <a:r>
            <a:rPr lang="en-US" b="1" dirty="0"/>
            <a:t> </a:t>
          </a:r>
          <a:r>
            <a:rPr lang="en-US" b="1" dirty="0" err="1"/>
            <a:t>Penjualan</a:t>
          </a:r>
          <a:endParaRPr lang="en-US" b="1" dirty="0"/>
        </a:p>
      </dgm:t>
    </dgm:pt>
    <dgm:pt modelId="{FB55A7A9-6ADF-4E66-BF1F-C1CC68055CDC}" type="parTrans" cxnId="{BC9D6701-8ED2-4960-929A-E411F9813E24}">
      <dgm:prSet/>
      <dgm:spPr/>
      <dgm:t>
        <a:bodyPr/>
        <a:lstStyle/>
        <a:p>
          <a:endParaRPr lang="en-US"/>
        </a:p>
      </dgm:t>
    </dgm:pt>
    <dgm:pt modelId="{8547C0DC-F355-44A2-BA38-EBA3961848F8}" type="sibTrans" cxnId="{BC9D6701-8ED2-4960-929A-E411F9813E24}">
      <dgm:prSet/>
      <dgm:spPr/>
      <dgm:t>
        <a:bodyPr/>
        <a:lstStyle/>
        <a:p>
          <a:endParaRPr lang="en-US"/>
        </a:p>
      </dgm:t>
    </dgm:pt>
    <dgm:pt modelId="{D882EAB0-C892-4E99-938A-F5274DE53828}" type="pres">
      <dgm:prSet presAssocID="{8D3DFBD6-3520-42F8-A852-5B5A1C4CA823}" presName="diagram" presStyleCnt="0">
        <dgm:presLayoutVars>
          <dgm:dir/>
          <dgm:resizeHandles val="exact"/>
        </dgm:presLayoutVars>
      </dgm:prSet>
      <dgm:spPr/>
    </dgm:pt>
    <dgm:pt modelId="{45576507-2F2B-4A18-A79B-CABCAE04082B}" type="pres">
      <dgm:prSet presAssocID="{EA33AA57-8018-43B8-BA65-14E72E4AA1D7}" presName="node" presStyleLbl="node1" presStyleIdx="0" presStyleCnt="8" custScaleY="147745" custLinFactNeighborX="-41468">
        <dgm:presLayoutVars>
          <dgm:bulletEnabled val="1"/>
        </dgm:presLayoutVars>
      </dgm:prSet>
      <dgm:spPr/>
    </dgm:pt>
    <dgm:pt modelId="{97E6AAB5-A4F7-49FF-AAE2-185A17C16C49}" type="pres">
      <dgm:prSet presAssocID="{B6CDDDF7-4225-4A79-B024-AEC8F71D1DA7}" presName="sibTrans" presStyleCnt="0"/>
      <dgm:spPr/>
    </dgm:pt>
    <dgm:pt modelId="{4FA34D2A-0A6A-4AC5-ADFF-CF48074B81C2}" type="pres">
      <dgm:prSet presAssocID="{4945C6FC-CF7D-4512-B8C0-58228280CD98}" presName="node" presStyleLbl="node1" presStyleIdx="1" presStyleCnt="8" custScaleY="147745" custLinFactNeighborX="8046" custLinFactNeighborY="2063">
        <dgm:presLayoutVars>
          <dgm:bulletEnabled val="1"/>
        </dgm:presLayoutVars>
      </dgm:prSet>
      <dgm:spPr/>
    </dgm:pt>
    <dgm:pt modelId="{24CD1B0D-8285-455C-B584-9E4D532CFC9A}" type="pres">
      <dgm:prSet presAssocID="{B1398A0C-7612-4A69-A665-60EE7926E541}" presName="sibTrans" presStyleCnt="0"/>
      <dgm:spPr/>
    </dgm:pt>
    <dgm:pt modelId="{F3701304-A9D1-45CA-9152-0BD4F5BF2F65}" type="pres">
      <dgm:prSet presAssocID="{D49938CC-52E5-4B38-B37F-7DED1ECF623D}" presName="node" presStyleLbl="node1" presStyleIdx="2" presStyleCnt="8" custScaleY="147745" custLinFactNeighborX="24757" custLinFactNeighborY="4126">
        <dgm:presLayoutVars>
          <dgm:bulletEnabled val="1"/>
        </dgm:presLayoutVars>
      </dgm:prSet>
      <dgm:spPr/>
    </dgm:pt>
    <dgm:pt modelId="{AAFFEA0C-2865-4562-BB8D-0FA292E6E203}" type="pres">
      <dgm:prSet presAssocID="{987ACCE2-ED12-45C3-8C57-CBF55B8ACDAA}" presName="sibTrans" presStyleCnt="0"/>
      <dgm:spPr/>
    </dgm:pt>
    <dgm:pt modelId="{A97F41DE-8E7F-4B8F-A45A-22D93E31F305}" type="pres">
      <dgm:prSet presAssocID="{181233BE-5791-45B2-9AF8-75B9A8AD4E84}" presName="node" presStyleLbl="node1" presStyleIdx="3" presStyleCnt="8" custLinFactNeighborX="-30328" custLinFactNeighborY="2063">
        <dgm:presLayoutVars>
          <dgm:bulletEnabled val="1"/>
        </dgm:presLayoutVars>
      </dgm:prSet>
      <dgm:spPr/>
    </dgm:pt>
    <dgm:pt modelId="{962B4BCA-C555-4A73-8C1A-869028E234F3}" type="pres">
      <dgm:prSet presAssocID="{C24C8B0F-FFF3-4E7F-A209-AA3F26CCA583}" presName="sibTrans" presStyleCnt="0"/>
      <dgm:spPr/>
    </dgm:pt>
    <dgm:pt modelId="{6117EE63-55F8-408C-AA68-870E620410B3}" type="pres">
      <dgm:prSet presAssocID="{57E6ED50-94A6-40F2-99A8-C5E2593877C0}" presName="node" presStyleLbl="node1" presStyleIdx="4" presStyleCnt="8">
        <dgm:presLayoutVars>
          <dgm:bulletEnabled val="1"/>
        </dgm:presLayoutVars>
      </dgm:prSet>
      <dgm:spPr/>
    </dgm:pt>
    <dgm:pt modelId="{2B80FA6F-84F6-4875-8A9A-6EC3DA0C120A}" type="pres">
      <dgm:prSet presAssocID="{005BEC5F-D30E-4614-ACD6-881CB5147D88}" presName="sibTrans" presStyleCnt="0"/>
      <dgm:spPr/>
    </dgm:pt>
    <dgm:pt modelId="{2F2056F8-D165-4E59-B26D-574439509E3D}" type="pres">
      <dgm:prSet presAssocID="{9B1B0FEC-269D-475F-A8FD-D94C4E5E6D16}" presName="node" presStyleLbl="node1" presStyleIdx="5" presStyleCnt="8">
        <dgm:presLayoutVars>
          <dgm:bulletEnabled val="1"/>
        </dgm:presLayoutVars>
      </dgm:prSet>
      <dgm:spPr/>
    </dgm:pt>
    <dgm:pt modelId="{B26FB96F-82B1-44AD-93C0-73417614FC1A}" type="pres">
      <dgm:prSet presAssocID="{2DA3F1AD-7360-4F63-B54A-1A5F59E0E917}" presName="sibTrans" presStyleCnt="0"/>
      <dgm:spPr/>
    </dgm:pt>
    <dgm:pt modelId="{4CA62BF3-AF06-41A2-AB18-51F077BDC8E8}" type="pres">
      <dgm:prSet presAssocID="{87F6D73E-E679-4E69-A080-8B6CECD49C7C}" presName="node" presStyleLbl="node1" presStyleIdx="6" presStyleCnt="8" custLinFactNeighborX="-56763" custLinFactNeighborY="1032">
        <dgm:presLayoutVars>
          <dgm:bulletEnabled val="1"/>
        </dgm:presLayoutVars>
      </dgm:prSet>
      <dgm:spPr/>
    </dgm:pt>
    <dgm:pt modelId="{DEC656D1-DFA3-482D-A3DF-F10EE8EF4842}" type="pres">
      <dgm:prSet presAssocID="{D04095C2-2840-4BFB-BF7D-2189025F4348}" presName="sibTrans" presStyleCnt="0"/>
      <dgm:spPr/>
    </dgm:pt>
    <dgm:pt modelId="{344AC62F-2C51-4916-98E0-B8F98F14805D}" type="pres">
      <dgm:prSet presAssocID="{D5E11C18-9764-4B02-95A3-15F476389A68}" presName="node" presStyleLbl="node1" presStyleIdx="7" presStyleCnt="8" custLinFactNeighborX="-42707" custLinFactNeighborY="-732">
        <dgm:presLayoutVars>
          <dgm:bulletEnabled val="1"/>
        </dgm:presLayoutVars>
      </dgm:prSet>
      <dgm:spPr/>
    </dgm:pt>
  </dgm:ptLst>
  <dgm:cxnLst>
    <dgm:cxn modelId="{BC9D6701-8ED2-4960-929A-E411F9813E24}" srcId="{8D3DFBD6-3520-42F8-A852-5B5A1C4CA823}" destId="{D5E11C18-9764-4B02-95A3-15F476389A68}" srcOrd="7" destOrd="0" parTransId="{FB55A7A9-6ADF-4E66-BF1F-C1CC68055CDC}" sibTransId="{8547C0DC-F355-44A2-BA38-EBA3961848F8}"/>
    <dgm:cxn modelId="{4B093706-26A4-4225-83E5-8BE49869460D}" type="presOf" srcId="{8D3DFBD6-3520-42F8-A852-5B5A1C4CA823}" destId="{D882EAB0-C892-4E99-938A-F5274DE53828}" srcOrd="0" destOrd="0" presId="urn:microsoft.com/office/officeart/2005/8/layout/default"/>
    <dgm:cxn modelId="{5690FF06-F7FC-4D44-81A8-3D2A4DA99A35}" srcId="{8D3DFBD6-3520-42F8-A852-5B5A1C4CA823}" destId="{4945C6FC-CF7D-4512-B8C0-58228280CD98}" srcOrd="1" destOrd="0" parTransId="{3FD14DB4-34A7-4727-9035-634276CF23BE}" sibTransId="{B1398A0C-7612-4A69-A665-60EE7926E541}"/>
    <dgm:cxn modelId="{9F826918-B384-49B2-B213-9E90248918D3}" srcId="{8D3DFBD6-3520-42F8-A852-5B5A1C4CA823}" destId="{87F6D73E-E679-4E69-A080-8B6CECD49C7C}" srcOrd="6" destOrd="0" parTransId="{F7C23DE3-9D30-4FDD-ADD1-C61C97FCBCF5}" sibTransId="{D04095C2-2840-4BFB-BF7D-2189025F4348}"/>
    <dgm:cxn modelId="{83F82E26-2AB9-4CB5-B41D-6FD641E8BE59}" srcId="{8D3DFBD6-3520-42F8-A852-5B5A1C4CA823}" destId="{57E6ED50-94A6-40F2-99A8-C5E2593877C0}" srcOrd="4" destOrd="0" parTransId="{BEC8A427-EED0-4E21-A17C-35547A61C025}" sibTransId="{005BEC5F-D30E-4614-ACD6-881CB5147D88}"/>
    <dgm:cxn modelId="{574B2D65-2F20-444D-9EF1-89760F99A50D}" type="presOf" srcId="{181233BE-5791-45B2-9AF8-75B9A8AD4E84}" destId="{A97F41DE-8E7F-4B8F-A45A-22D93E31F305}" srcOrd="0" destOrd="0" presId="urn:microsoft.com/office/officeart/2005/8/layout/default"/>
    <dgm:cxn modelId="{9F904B6F-98D0-4C9A-B86A-2DE7D78F8217}" srcId="{8D3DFBD6-3520-42F8-A852-5B5A1C4CA823}" destId="{EA33AA57-8018-43B8-BA65-14E72E4AA1D7}" srcOrd="0" destOrd="0" parTransId="{BD44B86E-43EC-4BD6-A565-36980381D078}" sibTransId="{B6CDDDF7-4225-4A79-B024-AEC8F71D1DA7}"/>
    <dgm:cxn modelId="{F431EA52-06D0-4F07-A1B7-B26661BAE4AE}" type="presOf" srcId="{9B1B0FEC-269D-475F-A8FD-D94C4E5E6D16}" destId="{2F2056F8-D165-4E59-B26D-574439509E3D}" srcOrd="0" destOrd="0" presId="urn:microsoft.com/office/officeart/2005/8/layout/default"/>
    <dgm:cxn modelId="{6F63B389-A9A2-4DE6-AEDA-264D163E3BEC}" type="presOf" srcId="{4945C6FC-CF7D-4512-B8C0-58228280CD98}" destId="{4FA34D2A-0A6A-4AC5-ADFF-CF48074B81C2}" srcOrd="0" destOrd="0" presId="urn:microsoft.com/office/officeart/2005/8/layout/default"/>
    <dgm:cxn modelId="{F18CAD8B-C7D0-492D-9DE3-D6BD3874CC06}" type="presOf" srcId="{57E6ED50-94A6-40F2-99A8-C5E2593877C0}" destId="{6117EE63-55F8-408C-AA68-870E620410B3}" srcOrd="0" destOrd="0" presId="urn:microsoft.com/office/officeart/2005/8/layout/default"/>
    <dgm:cxn modelId="{1D56D48C-683F-40AD-AEF1-41A16F989DAF}" srcId="{8D3DFBD6-3520-42F8-A852-5B5A1C4CA823}" destId="{9B1B0FEC-269D-475F-A8FD-D94C4E5E6D16}" srcOrd="5" destOrd="0" parTransId="{91609A90-9999-46DE-9016-A4C09BCD8EC1}" sibTransId="{2DA3F1AD-7360-4F63-B54A-1A5F59E0E917}"/>
    <dgm:cxn modelId="{25D79D90-3EA5-4E50-B206-3041A6EA6126}" srcId="{8D3DFBD6-3520-42F8-A852-5B5A1C4CA823}" destId="{D49938CC-52E5-4B38-B37F-7DED1ECF623D}" srcOrd="2" destOrd="0" parTransId="{C938BCF0-620A-4205-ADDB-0734BA131C7C}" sibTransId="{987ACCE2-ED12-45C3-8C57-CBF55B8ACDAA}"/>
    <dgm:cxn modelId="{8430D691-606A-4231-8828-A47C10156D71}" type="presOf" srcId="{87F6D73E-E679-4E69-A080-8B6CECD49C7C}" destId="{4CA62BF3-AF06-41A2-AB18-51F077BDC8E8}" srcOrd="0" destOrd="0" presId="urn:microsoft.com/office/officeart/2005/8/layout/default"/>
    <dgm:cxn modelId="{DD1E75B0-8952-4C43-BCBD-00C832565240}" srcId="{8D3DFBD6-3520-42F8-A852-5B5A1C4CA823}" destId="{181233BE-5791-45B2-9AF8-75B9A8AD4E84}" srcOrd="3" destOrd="0" parTransId="{ABD64D5A-B3F9-48BC-B406-314B5F5C5544}" sibTransId="{C24C8B0F-FFF3-4E7F-A209-AA3F26CCA583}"/>
    <dgm:cxn modelId="{22376CBA-89F9-4938-9561-CB6340FAE4A0}" type="presOf" srcId="{EA33AA57-8018-43B8-BA65-14E72E4AA1D7}" destId="{45576507-2F2B-4A18-A79B-CABCAE04082B}" srcOrd="0" destOrd="0" presId="urn:microsoft.com/office/officeart/2005/8/layout/default"/>
    <dgm:cxn modelId="{6814FED9-3308-425C-ADF3-0AEB9B604FBD}" type="presOf" srcId="{D5E11C18-9764-4B02-95A3-15F476389A68}" destId="{344AC62F-2C51-4916-98E0-B8F98F14805D}" srcOrd="0" destOrd="0" presId="urn:microsoft.com/office/officeart/2005/8/layout/default"/>
    <dgm:cxn modelId="{B389BBE5-EE15-4C0C-9856-F5CD01FD1E0A}" type="presOf" srcId="{D49938CC-52E5-4B38-B37F-7DED1ECF623D}" destId="{F3701304-A9D1-45CA-9152-0BD4F5BF2F65}" srcOrd="0" destOrd="0" presId="urn:microsoft.com/office/officeart/2005/8/layout/default"/>
    <dgm:cxn modelId="{6482BA03-F8AA-4E57-B05A-85C713355E9E}" type="presParOf" srcId="{D882EAB0-C892-4E99-938A-F5274DE53828}" destId="{45576507-2F2B-4A18-A79B-CABCAE04082B}" srcOrd="0" destOrd="0" presId="urn:microsoft.com/office/officeart/2005/8/layout/default"/>
    <dgm:cxn modelId="{D7ED51E6-CF8A-4261-8A46-2670BD67FFA7}" type="presParOf" srcId="{D882EAB0-C892-4E99-938A-F5274DE53828}" destId="{97E6AAB5-A4F7-49FF-AAE2-185A17C16C49}" srcOrd="1" destOrd="0" presId="urn:microsoft.com/office/officeart/2005/8/layout/default"/>
    <dgm:cxn modelId="{37AC639C-AB34-468D-8C6C-132BE017CADA}" type="presParOf" srcId="{D882EAB0-C892-4E99-938A-F5274DE53828}" destId="{4FA34D2A-0A6A-4AC5-ADFF-CF48074B81C2}" srcOrd="2" destOrd="0" presId="urn:microsoft.com/office/officeart/2005/8/layout/default"/>
    <dgm:cxn modelId="{6EDE527B-E2DD-4D32-BCA2-61884BF4010A}" type="presParOf" srcId="{D882EAB0-C892-4E99-938A-F5274DE53828}" destId="{24CD1B0D-8285-455C-B584-9E4D532CFC9A}" srcOrd="3" destOrd="0" presId="urn:microsoft.com/office/officeart/2005/8/layout/default"/>
    <dgm:cxn modelId="{4222FAD2-CFB7-4CB6-9B7B-27CED63D39B8}" type="presParOf" srcId="{D882EAB0-C892-4E99-938A-F5274DE53828}" destId="{F3701304-A9D1-45CA-9152-0BD4F5BF2F65}" srcOrd="4" destOrd="0" presId="urn:microsoft.com/office/officeart/2005/8/layout/default"/>
    <dgm:cxn modelId="{F661B657-42C8-4BB3-A32C-1C91FAD61B94}" type="presParOf" srcId="{D882EAB0-C892-4E99-938A-F5274DE53828}" destId="{AAFFEA0C-2865-4562-BB8D-0FA292E6E203}" srcOrd="5" destOrd="0" presId="urn:microsoft.com/office/officeart/2005/8/layout/default"/>
    <dgm:cxn modelId="{0D5B7715-91B3-40DE-BEA1-3A467E09C9E0}" type="presParOf" srcId="{D882EAB0-C892-4E99-938A-F5274DE53828}" destId="{A97F41DE-8E7F-4B8F-A45A-22D93E31F305}" srcOrd="6" destOrd="0" presId="urn:microsoft.com/office/officeart/2005/8/layout/default"/>
    <dgm:cxn modelId="{E33CECE7-A3C1-4481-B58A-3D691F1D0151}" type="presParOf" srcId="{D882EAB0-C892-4E99-938A-F5274DE53828}" destId="{962B4BCA-C555-4A73-8C1A-869028E234F3}" srcOrd="7" destOrd="0" presId="urn:microsoft.com/office/officeart/2005/8/layout/default"/>
    <dgm:cxn modelId="{E1DE8AB4-FFF0-4C0C-80F8-C90E292E659E}" type="presParOf" srcId="{D882EAB0-C892-4E99-938A-F5274DE53828}" destId="{6117EE63-55F8-408C-AA68-870E620410B3}" srcOrd="8" destOrd="0" presId="urn:microsoft.com/office/officeart/2005/8/layout/default"/>
    <dgm:cxn modelId="{B80D4485-2F3B-44CC-B3AF-5B299C1C0272}" type="presParOf" srcId="{D882EAB0-C892-4E99-938A-F5274DE53828}" destId="{2B80FA6F-84F6-4875-8A9A-6EC3DA0C120A}" srcOrd="9" destOrd="0" presId="urn:microsoft.com/office/officeart/2005/8/layout/default"/>
    <dgm:cxn modelId="{5DCD4808-B1DC-4CDB-87FF-FD8E5E7ED896}" type="presParOf" srcId="{D882EAB0-C892-4E99-938A-F5274DE53828}" destId="{2F2056F8-D165-4E59-B26D-574439509E3D}" srcOrd="10" destOrd="0" presId="urn:microsoft.com/office/officeart/2005/8/layout/default"/>
    <dgm:cxn modelId="{86C6F24E-7CC3-4358-A249-1132405C0E73}" type="presParOf" srcId="{D882EAB0-C892-4E99-938A-F5274DE53828}" destId="{B26FB96F-82B1-44AD-93C0-73417614FC1A}" srcOrd="11" destOrd="0" presId="urn:microsoft.com/office/officeart/2005/8/layout/default"/>
    <dgm:cxn modelId="{E339D028-D225-484F-AA83-23B1416399BA}" type="presParOf" srcId="{D882EAB0-C892-4E99-938A-F5274DE53828}" destId="{4CA62BF3-AF06-41A2-AB18-51F077BDC8E8}" srcOrd="12" destOrd="0" presId="urn:microsoft.com/office/officeart/2005/8/layout/default"/>
    <dgm:cxn modelId="{77C28805-C876-4A1F-9F98-ACE286F8D639}" type="presParOf" srcId="{D882EAB0-C892-4E99-938A-F5274DE53828}" destId="{DEC656D1-DFA3-482D-A3DF-F10EE8EF4842}" srcOrd="13" destOrd="0" presId="urn:microsoft.com/office/officeart/2005/8/layout/default"/>
    <dgm:cxn modelId="{A5092322-A5FF-4A59-99E4-CC34F304729C}" type="presParOf" srcId="{D882EAB0-C892-4E99-938A-F5274DE53828}" destId="{344AC62F-2C51-4916-98E0-B8F98F14805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E11A84-6A95-45FB-ABB4-2C6309E9C1A4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65D9DE-E54A-4D62-869E-135C52B711BF}">
      <dgm:prSet custT="1"/>
      <dgm:spPr/>
      <dgm:t>
        <a:bodyPr/>
        <a:lstStyle/>
        <a:p>
          <a:pPr rtl="0"/>
          <a:r>
            <a:rPr lang="en-US" sz="3200" b="1" dirty="0"/>
            <a:t>D. </a:t>
          </a:r>
          <a:r>
            <a:rPr lang="en-US" sz="3200" b="1" dirty="0" err="1"/>
            <a:t>Tahap</a:t>
          </a:r>
          <a:r>
            <a:rPr lang="en-US" sz="3200" b="1" dirty="0"/>
            <a:t> </a:t>
          </a:r>
          <a:r>
            <a:rPr lang="en-US" sz="3200" b="1" dirty="0" err="1"/>
            <a:t>Pencatatan</a:t>
          </a:r>
          <a:endParaRPr lang="en-US" sz="3200" dirty="0"/>
        </a:p>
      </dgm:t>
    </dgm:pt>
    <dgm:pt modelId="{209E701D-2974-4E0C-A87D-ACB0178E6ED9}" type="parTrans" cxnId="{C0A0913B-9D9D-4AAB-AEFF-F76C123E7DDF}">
      <dgm:prSet/>
      <dgm:spPr/>
      <dgm:t>
        <a:bodyPr/>
        <a:lstStyle/>
        <a:p>
          <a:endParaRPr lang="en-US"/>
        </a:p>
      </dgm:t>
    </dgm:pt>
    <dgm:pt modelId="{45DC1B2C-274C-4CCF-9166-2D2D0EAB56C4}" type="sibTrans" cxnId="{C0A0913B-9D9D-4AAB-AEFF-F76C123E7DDF}">
      <dgm:prSet/>
      <dgm:spPr/>
      <dgm:t>
        <a:bodyPr/>
        <a:lstStyle/>
        <a:p>
          <a:endParaRPr lang="en-US"/>
        </a:p>
      </dgm:t>
    </dgm:pt>
    <dgm:pt modelId="{4C4DD931-9F96-4689-84AB-AC1D9AFA1AB9}" type="pres">
      <dgm:prSet presAssocID="{2DE11A84-6A95-45FB-ABB4-2C6309E9C1A4}" presName="linear" presStyleCnt="0">
        <dgm:presLayoutVars>
          <dgm:animLvl val="lvl"/>
          <dgm:resizeHandles val="exact"/>
        </dgm:presLayoutVars>
      </dgm:prSet>
      <dgm:spPr/>
    </dgm:pt>
    <dgm:pt modelId="{D9259F99-81F5-489F-9795-6DB9135CD1C6}" type="pres">
      <dgm:prSet presAssocID="{5865D9DE-E54A-4D62-869E-135C52B711BF}" presName="parentText" presStyleLbl="node1" presStyleIdx="0" presStyleCnt="1" custScaleY="101897" custLinFactNeighborX="-35327" custLinFactNeighborY="9253">
        <dgm:presLayoutVars>
          <dgm:chMax val="0"/>
          <dgm:bulletEnabled val="1"/>
        </dgm:presLayoutVars>
      </dgm:prSet>
      <dgm:spPr/>
    </dgm:pt>
  </dgm:ptLst>
  <dgm:cxnLst>
    <dgm:cxn modelId="{C0A0913B-9D9D-4AAB-AEFF-F76C123E7DDF}" srcId="{2DE11A84-6A95-45FB-ABB4-2C6309E9C1A4}" destId="{5865D9DE-E54A-4D62-869E-135C52B711BF}" srcOrd="0" destOrd="0" parTransId="{209E701D-2974-4E0C-A87D-ACB0178E6ED9}" sibTransId="{45DC1B2C-274C-4CCF-9166-2D2D0EAB56C4}"/>
    <dgm:cxn modelId="{053895A2-6EA2-4861-AB6A-A2F7077D3711}" type="presOf" srcId="{5865D9DE-E54A-4D62-869E-135C52B711BF}" destId="{D9259F99-81F5-489F-9795-6DB9135CD1C6}" srcOrd="0" destOrd="0" presId="urn:microsoft.com/office/officeart/2005/8/layout/vList2"/>
    <dgm:cxn modelId="{13956ECA-9014-4CE8-8CCB-F23D1963673C}" type="presOf" srcId="{2DE11A84-6A95-45FB-ABB4-2C6309E9C1A4}" destId="{4C4DD931-9F96-4689-84AB-AC1D9AFA1AB9}" srcOrd="0" destOrd="0" presId="urn:microsoft.com/office/officeart/2005/8/layout/vList2"/>
    <dgm:cxn modelId="{00824CFB-A3F7-4907-A3B4-20263B5569D4}" type="presParOf" srcId="{4C4DD931-9F96-4689-84AB-AC1D9AFA1AB9}" destId="{D9259F99-81F5-489F-9795-6DB9135CD1C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7EDADE-3EAE-429C-9AA8-955467C56FE4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37DC47-C65D-4EEB-8590-3519A12FB7CB}">
      <dgm:prSet custT="1"/>
      <dgm:spPr/>
      <dgm:t>
        <a:bodyPr/>
        <a:lstStyle/>
        <a:p>
          <a:pPr rtl="0"/>
          <a:r>
            <a:rPr lang="en-US" sz="3200" b="1" dirty="0"/>
            <a:t>E. </a:t>
          </a:r>
          <a:r>
            <a:rPr lang="en-US" sz="3200" b="1" dirty="0" err="1"/>
            <a:t>Tahap</a:t>
          </a:r>
          <a:r>
            <a:rPr lang="en-US" sz="3200" b="1" dirty="0"/>
            <a:t> </a:t>
          </a:r>
          <a:r>
            <a:rPr lang="en-US" sz="3200" b="1" dirty="0" err="1"/>
            <a:t>Pengikhtisaran</a:t>
          </a:r>
          <a:endParaRPr lang="en-US" sz="3200" dirty="0"/>
        </a:p>
      </dgm:t>
    </dgm:pt>
    <dgm:pt modelId="{7F962726-D09B-4756-8169-19E3AD3BF074}" type="parTrans" cxnId="{A70ED04D-4E3F-4B3B-B6E5-3BEB969132DF}">
      <dgm:prSet/>
      <dgm:spPr/>
      <dgm:t>
        <a:bodyPr/>
        <a:lstStyle/>
        <a:p>
          <a:endParaRPr lang="en-US"/>
        </a:p>
      </dgm:t>
    </dgm:pt>
    <dgm:pt modelId="{CD7994DB-3597-4872-8A75-AE07EC51D2AE}" type="sibTrans" cxnId="{A70ED04D-4E3F-4B3B-B6E5-3BEB969132DF}">
      <dgm:prSet/>
      <dgm:spPr/>
      <dgm:t>
        <a:bodyPr/>
        <a:lstStyle/>
        <a:p>
          <a:endParaRPr lang="en-US"/>
        </a:p>
      </dgm:t>
    </dgm:pt>
    <dgm:pt modelId="{61AA75BF-5D09-4C67-BB6F-BD5EB0C758FC}" type="pres">
      <dgm:prSet presAssocID="{CB7EDADE-3EAE-429C-9AA8-955467C56FE4}" presName="linear" presStyleCnt="0">
        <dgm:presLayoutVars>
          <dgm:animLvl val="lvl"/>
          <dgm:resizeHandles val="exact"/>
        </dgm:presLayoutVars>
      </dgm:prSet>
      <dgm:spPr/>
    </dgm:pt>
    <dgm:pt modelId="{44B0AA1E-8973-435C-9F08-608F0AF55BEB}" type="pres">
      <dgm:prSet presAssocID="{2337DC47-C65D-4EEB-8590-3519A12FB7CB}" presName="parentText" presStyleLbl="node1" presStyleIdx="0" presStyleCnt="1" custLinFactNeighborX="-35493" custLinFactNeighborY="-20990">
        <dgm:presLayoutVars>
          <dgm:chMax val="0"/>
          <dgm:bulletEnabled val="1"/>
        </dgm:presLayoutVars>
      </dgm:prSet>
      <dgm:spPr/>
    </dgm:pt>
  </dgm:ptLst>
  <dgm:cxnLst>
    <dgm:cxn modelId="{A70ED04D-4E3F-4B3B-B6E5-3BEB969132DF}" srcId="{CB7EDADE-3EAE-429C-9AA8-955467C56FE4}" destId="{2337DC47-C65D-4EEB-8590-3519A12FB7CB}" srcOrd="0" destOrd="0" parTransId="{7F962726-D09B-4756-8169-19E3AD3BF074}" sibTransId="{CD7994DB-3597-4872-8A75-AE07EC51D2AE}"/>
    <dgm:cxn modelId="{FA88B578-A142-439F-9DD6-24575B5D35FF}" type="presOf" srcId="{2337DC47-C65D-4EEB-8590-3519A12FB7CB}" destId="{44B0AA1E-8973-435C-9F08-608F0AF55BEB}" srcOrd="0" destOrd="0" presId="urn:microsoft.com/office/officeart/2005/8/layout/vList2"/>
    <dgm:cxn modelId="{D6CC76E6-A3A1-4EB9-BD46-3A964044E2C4}" type="presOf" srcId="{CB7EDADE-3EAE-429C-9AA8-955467C56FE4}" destId="{61AA75BF-5D09-4C67-BB6F-BD5EB0C758FC}" srcOrd="0" destOrd="0" presId="urn:microsoft.com/office/officeart/2005/8/layout/vList2"/>
    <dgm:cxn modelId="{D43FE07A-CEB0-457B-86B1-1ECE79A0A58D}" type="presParOf" srcId="{61AA75BF-5D09-4C67-BB6F-BD5EB0C758FC}" destId="{44B0AA1E-8973-435C-9F08-608F0AF55BE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C770A8-FAB8-4CA7-94B4-943C6C34261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534A19-4F3D-4C2C-A118-263618DCB4C8}">
      <dgm:prSet custT="1"/>
      <dgm:spPr/>
      <dgm:t>
        <a:bodyPr/>
        <a:lstStyle/>
        <a:p>
          <a:pPr rtl="0"/>
          <a:r>
            <a:rPr lang="en-US" sz="3200" b="1" dirty="0"/>
            <a:t>   F. </a:t>
          </a:r>
          <a:r>
            <a:rPr lang="en-US" sz="3200" b="1" dirty="0" err="1"/>
            <a:t>Tahap</a:t>
          </a:r>
          <a:r>
            <a:rPr lang="en-US" sz="3200" b="1" dirty="0"/>
            <a:t> </a:t>
          </a:r>
          <a:r>
            <a:rPr lang="en-US" sz="3200" b="1" dirty="0" err="1"/>
            <a:t>Pelaporan</a:t>
          </a:r>
          <a:endParaRPr lang="en-US" sz="3200" dirty="0"/>
        </a:p>
      </dgm:t>
    </dgm:pt>
    <dgm:pt modelId="{334F58A2-5A45-46D4-B290-F80ABD31E935}" type="parTrans" cxnId="{791BCCFD-3793-4E5C-998A-CB078DF1DC4F}">
      <dgm:prSet/>
      <dgm:spPr/>
      <dgm:t>
        <a:bodyPr/>
        <a:lstStyle/>
        <a:p>
          <a:endParaRPr lang="en-US"/>
        </a:p>
      </dgm:t>
    </dgm:pt>
    <dgm:pt modelId="{4276F24B-BB35-44AC-8D5C-F3A8EE80C8B6}" type="sibTrans" cxnId="{791BCCFD-3793-4E5C-998A-CB078DF1DC4F}">
      <dgm:prSet/>
      <dgm:spPr/>
      <dgm:t>
        <a:bodyPr/>
        <a:lstStyle/>
        <a:p>
          <a:endParaRPr lang="en-US"/>
        </a:p>
      </dgm:t>
    </dgm:pt>
    <dgm:pt modelId="{B570F4DE-E311-4250-B1B6-7CD06ED4889A}" type="pres">
      <dgm:prSet presAssocID="{E8C770A8-FAB8-4CA7-94B4-943C6C342613}" presName="linear" presStyleCnt="0">
        <dgm:presLayoutVars>
          <dgm:animLvl val="lvl"/>
          <dgm:resizeHandles val="exact"/>
        </dgm:presLayoutVars>
      </dgm:prSet>
      <dgm:spPr/>
    </dgm:pt>
    <dgm:pt modelId="{E02D1541-745C-416B-9CF8-93590DB8B8C7}" type="pres">
      <dgm:prSet presAssocID="{83534A19-4F3D-4C2C-A118-263618DCB4C8}" presName="parentText" presStyleLbl="node1" presStyleIdx="0" presStyleCnt="1" custLinFactNeighborX="-346" custLinFactNeighborY="-11047">
        <dgm:presLayoutVars>
          <dgm:chMax val="0"/>
          <dgm:bulletEnabled val="1"/>
        </dgm:presLayoutVars>
      </dgm:prSet>
      <dgm:spPr/>
    </dgm:pt>
  </dgm:ptLst>
  <dgm:cxnLst>
    <dgm:cxn modelId="{4ED1C942-C175-473B-B951-DEF7E8512159}" type="presOf" srcId="{83534A19-4F3D-4C2C-A118-263618DCB4C8}" destId="{E02D1541-745C-416B-9CF8-93590DB8B8C7}" srcOrd="0" destOrd="0" presId="urn:microsoft.com/office/officeart/2005/8/layout/vList2"/>
    <dgm:cxn modelId="{0F84E766-7532-4FC2-821B-7A85A53980D2}" type="presOf" srcId="{E8C770A8-FAB8-4CA7-94B4-943C6C342613}" destId="{B570F4DE-E311-4250-B1B6-7CD06ED4889A}" srcOrd="0" destOrd="0" presId="urn:microsoft.com/office/officeart/2005/8/layout/vList2"/>
    <dgm:cxn modelId="{791BCCFD-3793-4E5C-998A-CB078DF1DC4F}" srcId="{E8C770A8-FAB8-4CA7-94B4-943C6C342613}" destId="{83534A19-4F3D-4C2C-A118-263618DCB4C8}" srcOrd="0" destOrd="0" parTransId="{334F58A2-5A45-46D4-B290-F80ABD31E935}" sibTransId="{4276F24B-BB35-44AC-8D5C-F3A8EE80C8B6}"/>
    <dgm:cxn modelId="{CA836026-4B63-40D2-8FB4-453EC6655FF4}" type="presParOf" srcId="{B570F4DE-E311-4250-B1B6-7CD06ED4889A}" destId="{E02D1541-745C-416B-9CF8-93590DB8B8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313DD63-A534-4D8B-9828-76CBD887C59D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A98203B-D13E-4993-B672-8EA7184EECF6}">
      <dgm:prSet custT="1"/>
      <dgm:spPr/>
      <dgm:t>
        <a:bodyPr/>
        <a:lstStyle/>
        <a:p>
          <a:pPr rtl="0"/>
          <a:r>
            <a:rPr lang="en-US" sz="1600" b="1" dirty="0" err="1"/>
            <a:t>Harga</a:t>
          </a:r>
          <a:r>
            <a:rPr lang="en-US" sz="1600" b="1" dirty="0"/>
            <a:t> </a:t>
          </a:r>
          <a:r>
            <a:rPr lang="en-US" sz="1600" b="1" dirty="0" err="1"/>
            <a:t>Pokok</a:t>
          </a:r>
          <a:r>
            <a:rPr lang="en-US" sz="1600" b="1" dirty="0"/>
            <a:t> </a:t>
          </a:r>
          <a:r>
            <a:rPr lang="en-US" sz="1600" b="1" dirty="0" err="1"/>
            <a:t>Penjualan</a:t>
          </a:r>
          <a:endParaRPr lang="en-US" sz="1600" dirty="0"/>
        </a:p>
      </dgm:t>
    </dgm:pt>
    <dgm:pt modelId="{E0E35817-8020-4212-A410-646AFC93E465}" type="parTrans" cxnId="{C2E29DE4-DF33-4E56-A794-DE2BE3E3BCD6}">
      <dgm:prSet/>
      <dgm:spPr/>
      <dgm:t>
        <a:bodyPr/>
        <a:lstStyle/>
        <a:p>
          <a:endParaRPr lang="en-US"/>
        </a:p>
      </dgm:t>
    </dgm:pt>
    <dgm:pt modelId="{48AC4102-3899-4B8F-ACE3-4BCDE93F5950}" type="sibTrans" cxnId="{C2E29DE4-DF33-4E56-A794-DE2BE3E3BCD6}">
      <dgm:prSet/>
      <dgm:spPr/>
      <dgm:t>
        <a:bodyPr/>
        <a:lstStyle/>
        <a:p>
          <a:endParaRPr lang="en-US"/>
        </a:p>
      </dgm:t>
    </dgm:pt>
    <dgm:pt modelId="{78EA4DCA-C097-48ED-98D5-4F5361180B85}">
      <dgm:prSet custT="1"/>
      <dgm:spPr/>
      <dgm:t>
        <a:bodyPr/>
        <a:lstStyle/>
        <a:p>
          <a:pPr rtl="0"/>
          <a:r>
            <a:rPr lang="en-US" sz="1600" b="1" dirty="0" err="1"/>
            <a:t>Laporan</a:t>
          </a:r>
          <a:r>
            <a:rPr lang="en-US" sz="1600" b="1" dirty="0"/>
            <a:t> </a:t>
          </a:r>
          <a:r>
            <a:rPr lang="en-US" sz="1600" b="1" dirty="0" err="1"/>
            <a:t>Laba-Rugi</a:t>
          </a:r>
          <a:endParaRPr lang="en-US" sz="1600" dirty="0"/>
        </a:p>
      </dgm:t>
    </dgm:pt>
    <dgm:pt modelId="{3609DD44-9D18-47D9-9E1E-A6412AF6CFE2}" type="parTrans" cxnId="{EC351973-7740-460F-AE2B-D80EFC321879}">
      <dgm:prSet/>
      <dgm:spPr/>
      <dgm:t>
        <a:bodyPr/>
        <a:lstStyle/>
        <a:p>
          <a:endParaRPr lang="en-US"/>
        </a:p>
      </dgm:t>
    </dgm:pt>
    <dgm:pt modelId="{74E9B961-8D60-4D24-8F65-8BCAF8ABC25B}" type="sibTrans" cxnId="{EC351973-7740-460F-AE2B-D80EFC321879}">
      <dgm:prSet/>
      <dgm:spPr/>
      <dgm:t>
        <a:bodyPr/>
        <a:lstStyle/>
        <a:p>
          <a:endParaRPr lang="en-US"/>
        </a:p>
      </dgm:t>
    </dgm:pt>
    <dgm:pt modelId="{A0775481-3E3F-4A2F-9C20-910FB3D55F91}">
      <dgm:prSet custT="1"/>
      <dgm:spPr/>
      <dgm:t>
        <a:bodyPr/>
        <a:lstStyle/>
        <a:p>
          <a:pPr rtl="0"/>
          <a:r>
            <a:rPr lang="en-US" sz="1600" b="1" dirty="0" err="1"/>
            <a:t>Laporan</a:t>
          </a:r>
          <a:r>
            <a:rPr lang="en-US" sz="1600" b="1" dirty="0"/>
            <a:t> </a:t>
          </a:r>
          <a:r>
            <a:rPr lang="en-US" sz="1600" b="1" dirty="0" err="1"/>
            <a:t>Perubahan</a:t>
          </a:r>
          <a:r>
            <a:rPr lang="en-US" sz="1600" b="1" dirty="0"/>
            <a:t> Modal</a:t>
          </a:r>
          <a:endParaRPr lang="en-US" sz="1600" dirty="0"/>
        </a:p>
      </dgm:t>
    </dgm:pt>
    <dgm:pt modelId="{97FB16EA-F8B4-4B3E-8F73-5A779E1830D2}" type="parTrans" cxnId="{35FC566F-E822-48A8-92C1-77F553364709}">
      <dgm:prSet/>
      <dgm:spPr/>
      <dgm:t>
        <a:bodyPr/>
        <a:lstStyle/>
        <a:p>
          <a:endParaRPr lang="en-US"/>
        </a:p>
      </dgm:t>
    </dgm:pt>
    <dgm:pt modelId="{DA3A86EC-1DA0-4BDE-84F8-89A1287A44E1}" type="sibTrans" cxnId="{35FC566F-E822-48A8-92C1-77F553364709}">
      <dgm:prSet/>
      <dgm:spPr/>
      <dgm:t>
        <a:bodyPr/>
        <a:lstStyle/>
        <a:p>
          <a:endParaRPr lang="en-US"/>
        </a:p>
      </dgm:t>
    </dgm:pt>
    <dgm:pt modelId="{49F98D4F-BBD0-4832-B23D-87423173A4F5}">
      <dgm:prSet custT="1"/>
      <dgm:spPr/>
      <dgm:t>
        <a:bodyPr/>
        <a:lstStyle/>
        <a:p>
          <a:pPr rtl="0"/>
          <a:r>
            <a:rPr lang="en-US" sz="1600" b="1" dirty="0" err="1"/>
            <a:t>Neraca</a:t>
          </a:r>
          <a:endParaRPr lang="en-US" sz="1600" dirty="0"/>
        </a:p>
      </dgm:t>
    </dgm:pt>
    <dgm:pt modelId="{8E9589A7-422F-47F4-97A4-54C1585C8F3D}" type="parTrans" cxnId="{C8B5F645-CBF8-49E9-877E-5E0F1AB91FBE}">
      <dgm:prSet/>
      <dgm:spPr/>
      <dgm:t>
        <a:bodyPr/>
        <a:lstStyle/>
        <a:p>
          <a:endParaRPr lang="en-US"/>
        </a:p>
      </dgm:t>
    </dgm:pt>
    <dgm:pt modelId="{6063EAB3-1175-4096-8163-4EA7ADDF3A17}" type="sibTrans" cxnId="{C8B5F645-CBF8-49E9-877E-5E0F1AB91FBE}">
      <dgm:prSet/>
      <dgm:spPr/>
      <dgm:t>
        <a:bodyPr/>
        <a:lstStyle/>
        <a:p>
          <a:endParaRPr lang="en-US"/>
        </a:p>
      </dgm:t>
    </dgm:pt>
    <dgm:pt modelId="{9AD40835-2533-4BC8-8044-7A25FA9CE183}">
      <dgm:prSet custT="1"/>
      <dgm:spPr/>
      <dgm:t>
        <a:bodyPr/>
        <a:lstStyle/>
        <a:p>
          <a:pPr rtl="0"/>
          <a:r>
            <a:rPr lang="en-US" sz="1600" b="1" dirty="0" err="1"/>
            <a:t>Laporan</a:t>
          </a:r>
          <a:r>
            <a:rPr lang="en-US" sz="1600" b="1" dirty="0"/>
            <a:t> </a:t>
          </a:r>
          <a:r>
            <a:rPr lang="en-US" sz="1600" b="1" dirty="0" err="1"/>
            <a:t>Arus</a:t>
          </a:r>
          <a:r>
            <a:rPr lang="en-US" sz="1600" b="1" dirty="0"/>
            <a:t> </a:t>
          </a:r>
          <a:r>
            <a:rPr lang="en-US" sz="1600" b="1" dirty="0" err="1"/>
            <a:t>Kas</a:t>
          </a:r>
          <a:endParaRPr lang="en-US" sz="1600" dirty="0"/>
        </a:p>
      </dgm:t>
    </dgm:pt>
    <dgm:pt modelId="{2EA6A609-EFD1-4F54-8F82-DE30E8C504A5}" type="parTrans" cxnId="{491C244B-7FAB-4757-9D2E-F6CE1780ACF8}">
      <dgm:prSet/>
      <dgm:spPr/>
      <dgm:t>
        <a:bodyPr/>
        <a:lstStyle/>
        <a:p>
          <a:endParaRPr lang="en-US"/>
        </a:p>
      </dgm:t>
    </dgm:pt>
    <dgm:pt modelId="{2CD141AA-C11B-44A2-A584-D07B4D389677}" type="sibTrans" cxnId="{491C244B-7FAB-4757-9D2E-F6CE1780ACF8}">
      <dgm:prSet/>
      <dgm:spPr/>
      <dgm:t>
        <a:bodyPr/>
        <a:lstStyle/>
        <a:p>
          <a:endParaRPr lang="en-US"/>
        </a:p>
      </dgm:t>
    </dgm:pt>
    <dgm:pt modelId="{B1A3FB7E-7437-4E8D-9E47-CFE4AE022092}">
      <dgm:prSet custT="1"/>
      <dgm:spPr/>
      <dgm:t>
        <a:bodyPr/>
        <a:lstStyle/>
        <a:p>
          <a:pPr rtl="0"/>
          <a:r>
            <a:rPr lang="en-US" sz="1600" b="1" dirty="0" err="1"/>
            <a:t>Jurnal</a:t>
          </a:r>
          <a:r>
            <a:rPr lang="en-US" sz="1600" b="1" dirty="0"/>
            <a:t> </a:t>
          </a:r>
          <a:r>
            <a:rPr lang="en-US" sz="1600" b="1" dirty="0" err="1"/>
            <a:t>Penutup</a:t>
          </a:r>
          <a:endParaRPr lang="en-US" sz="1600" dirty="0"/>
        </a:p>
      </dgm:t>
    </dgm:pt>
    <dgm:pt modelId="{870E61E0-4A3A-4D11-BFB9-1B8C5B0E7D7F}" type="parTrans" cxnId="{EFD44A86-8F72-49C3-A20D-EFE6255C73A0}">
      <dgm:prSet/>
      <dgm:spPr/>
      <dgm:t>
        <a:bodyPr/>
        <a:lstStyle/>
        <a:p>
          <a:endParaRPr lang="en-US"/>
        </a:p>
      </dgm:t>
    </dgm:pt>
    <dgm:pt modelId="{EF3D3293-034E-4E31-8CAC-5387814ED85D}" type="sibTrans" cxnId="{EFD44A86-8F72-49C3-A20D-EFE6255C73A0}">
      <dgm:prSet/>
      <dgm:spPr/>
      <dgm:t>
        <a:bodyPr/>
        <a:lstStyle/>
        <a:p>
          <a:endParaRPr lang="en-US"/>
        </a:p>
      </dgm:t>
    </dgm:pt>
    <dgm:pt modelId="{1E1C3FD2-660F-44C4-B1E6-1B0D93EA19F2}">
      <dgm:prSet custT="1"/>
      <dgm:spPr/>
      <dgm:t>
        <a:bodyPr/>
        <a:lstStyle/>
        <a:p>
          <a:pPr rtl="0"/>
          <a:r>
            <a:rPr lang="en-US" sz="1600" b="1" dirty="0" err="1"/>
            <a:t>Neraca</a:t>
          </a:r>
          <a:r>
            <a:rPr lang="en-US" sz="1600" b="1" dirty="0"/>
            <a:t> </a:t>
          </a:r>
          <a:r>
            <a:rPr lang="en-US" sz="1600" b="1" dirty="0" err="1"/>
            <a:t>Saldo</a:t>
          </a:r>
          <a:r>
            <a:rPr lang="en-US" sz="1600" b="1" dirty="0"/>
            <a:t> </a:t>
          </a:r>
          <a:r>
            <a:rPr lang="en-US" sz="1600" b="1" dirty="0" err="1"/>
            <a:t>Setelah</a:t>
          </a:r>
          <a:r>
            <a:rPr lang="en-US" sz="1600" b="1" dirty="0"/>
            <a:t> </a:t>
          </a:r>
          <a:r>
            <a:rPr lang="en-US" sz="1600" b="1" dirty="0" err="1"/>
            <a:t>Penutupan</a:t>
          </a:r>
          <a:endParaRPr lang="en-US" sz="1600" dirty="0"/>
        </a:p>
      </dgm:t>
    </dgm:pt>
    <dgm:pt modelId="{7D40ECFF-27EF-47C5-804D-06D60E03B920}" type="parTrans" cxnId="{A723D142-4ABB-4A60-AD71-1BFA3B3DE274}">
      <dgm:prSet/>
      <dgm:spPr/>
      <dgm:t>
        <a:bodyPr/>
        <a:lstStyle/>
        <a:p>
          <a:endParaRPr lang="en-US"/>
        </a:p>
      </dgm:t>
    </dgm:pt>
    <dgm:pt modelId="{3857C545-4262-48B9-B5BE-0E26AEEAC465}" type="sibTrans" cxnId="{A723D142-4ABB-4A60-AD71-1BFA3B3DE274}">
      <dgm:prSet/>
      <dgm:spPr/>
      <dgm:t>
        <a:bodyPr/>
        <a:lstStyle/>
        <a:p>
          <a:endParaRPr lang="en-US"/>
        </a:p>
      </dgm:t>
    </dgm:pt>
    <dgm:pt modelId="{C3018C08-D6B1-4872-9707-171AC01D3485}">
      <dgm:prSet custT="1"/>
      <dgm:spPr/>
      <dgm:t>
        <a:bodyPr/>
        <a:lstStyle/>
        <a:p>
          <a:pPr rtl="0"/>
          <a:r>
            <a:rPr lang="en-US" sz="1600" b="1" dirty="0" err="1"/>
            <a:t>Jurnal</a:t>
          </a:r>
          <a:r>
            <a:rPr lang="en-US" sz="1600" b="1" dirty="0"/>
            <a:t> </a:t>
          </a:r>
          <a:r>
            <a:rPr lang="en-US" sz="1600" b="1" dirty="0" err="1"/>
            <a:t>Pembalik</a:t>
          </a:r>
          <a:endParaRPr lang="en-US" sz="1600" dirty="0"/>
        </a:p>
      </dgm:t>
    </dgm:pt>
    <dgm:pt modelId="{5028BA70-648D-4B59-A445-294A430559BA}" type="parTrans" cxnId="{D50F4823-2FD9-4DF6-B3D7-3EAFBE2F6854}">
      <dgm:prSet/>
      <dgm:spPr/>
      <dgm:t>
        <a:bodyPr/>
        <a:lstStyle/>
        <a:p>
          <a:endParaRPr lang="en-US"/>
        </a:p>
      </dgm:t>
    </dgm:pt>
    <dgm:pt modelId="{2B64C837-BB70-4E70-A8E7-8C5AC4E1D70E}" type="sibTrans" cxnId="{D50F4823-2FD9-4DF6-B3D7-3EAFBE2F6854}">
      <dgm:prSet/>
      <dgm:spPr/>
      <dgm:t>
        <a:bodyPr/>
        <a:lstStyle/>
        <a:p>
          <a:endParaRPr lang="en-US"/>
        </a:p>
      </dgm:t>
    </dgm:pt>
    <dgm:pt modelId="{A069AC4D-A226-475E-992B-D5A27CFFFBB8}" type="pres">
      <dgm:prSet presAssocID="{E313DD63-A534-4D8B-9828-76CBD887C59D}" presName="CompostProcess" presStyleCnt="0">
        <dgm:presLayoutVars>
          <dgm:dir/>
          <dgm:resizeHandles val="exact"/>
        </dgm:presLayoutVars>
      </dgm:prSet>
      <dgm:spPr/>
    </dgm:pt>
    <dgm:pt modelId="{7794AD04-5B45-4E42-A0BC-8132E0E1CB35}" type="pres">
      <dgm:prSet presAssocID="{E313DD63-A534-4D8B-9828-76CBD887C59D}" presName="arrow" presStyleLbl="bgShp" presStyleIdx="0" presStyleCnt="1"/>
      <dgm:spPr/>
    </dgm:pt>
    <dgm:pt modelId="{D44663C3-8E1C-496C-AA29-940F8041A9BA}" type="pres">
      <dgm:prSet presAssocID="{E313DD63-A534-4D8B-9828-76CBD887C59D}" presName="linearProcess" presStyleCnt="0"/>
      <dgm:spPr/>
    </dgm:pt>
    <dgm:pt modelId="{3E22D383-ABA9-427C-B315-E2CFAA4F8ADF}" type="pres">
      <dgm:prSet presAssocID="{4A98203B-D13E-4993-B672-8EA7184EECF6}" presName="textNode" presStyleLbl="node1" presStyleIdx="0" presStyleCnt="8" custScaleX="132701">
        <dgm:presLayoutVars>
          <dgm:bulletEnabled val="1"/>
        </dgm:presLayoutVars>
      </dgm:prSet>
      <dgm:spPr/>
    </dgm:pt>
    <dgm:pt modelId="{B598E67B-C302-4850-BC07-20EE30E246D0}" type="pres">
      <dgm:prSet presAssocID="{48AC4102-3899-4B8F-ACE3-4BCDE93F5950}" presName="sibTrans" presStyleCnt="0"/>
      <dgm:spPr/>
    </dgm:pt>
    <dgm:pt modelId="{61BC72DC-C14D-41BA-9EC5-1F105DDA90CF}" type="pres">
      <dgm:prSet presAssocID="{78EA4DCA-C097-48ED-98D5-4F5361180B85}" presName="textNode" presStyleLbl="node1" presStyleIdx="1" presStyleCnt="8">
        <dgm:presLayoutVars>
          <dgm:bulletEnabled val="1"/>
        </dgm:presLayoutVars>
      </dgm:prSet>
      <dgm:spPr/>
    </dgm:pt>
    <dgm:pt modelId="{44D7DD4E-1417-46A3-935A-8547A07D8629}" type="pres">
      <dgm:prSet presAssocID="{74E9B961-8D60-4D24-8F65-8BCAF8ABC25B}" presName="sibTrans" presStyleCnt="0"/>
      <dgm:spPr/>
    </dgm:pt>
    <dgm:pt modelId="{C18327AF-8F24-4FD1-B6A3-FDC5FE30D53B}" type="pres">
      <dgm:prSet presAssocID="{A0775481-3E3F-4A2F-9C20-910FB3D55F91}" presName="textNode" presStyleLbl="node1" presStyleIdx="2" presStyleCnt="8" custScaleX="130950">
        <dgm:presLayoutVars>
          <dgm:bulletEnabled val="1"/>
        </dgm:presLayoutVars>
      </dgm:prSet>
      <dgm:spPr/>
    </dgm:pt>
    <dgm:pt modelId="{CDEF8BF7-51E6-49C3-ADE4-BD436D80F6E2}" type="pres">
      <dgm:prSet presAssocID="{DA3A86EC-1DA0-4BDE-84F8-89A1287A44E1}" presName="sibTrans" presStyleCnt="0"/>
      <dgm:spPr/>
    </dgm:pt>
    <dgm:pt modelId="{DA71ECA8-99A5-4017-9133-CF07447F6A20}" type="pres">
      <dgm:prSet presAssocID="{49F98D4F-BBD0-4832-B23D-87423173A4F5}" presName="textNode" presStyleLbl="node1" presStyleIdx="3" presStyleCnt="8">
        <dgm:presLayoutVars>
          <dgm:bulletEnabled val="1"/>
        </dgm:presLayoutVars>
      </dgm:prSet>
      <dgm:spPr/>
    </dgm:pt>
    <dgm:pt modelId="{792365FE-977A-4B68-BC35-E241950C01B2}" type="pres">
      <dgm:prSet presAssocID="{6063EAB3-1175-4096-8163-4EA7ADDF3A17}" presName="sibTrans" presStyleCnt="0"/>
      <dgm:spPr/>
    </dgm:pt>
    <dgm:pt modelId="{D525C2A2-EA8E-4C62-9D42-3D20C99607C1}" type="pres">
      <dgm:prSet presAssocID="{9AD40835-2533-4BC8-8044-7A25FA9CE183}" presName="textNode" presStyleLbl="node1" presStyleIdx="4" presStyleCnt="8">
        <dgm:presLayoutVars>
          <dgm:bulletEnabled val="1"/>
        </dgm:presLayoutVars>
      </dgm:prSet>
      <dgm:spPr/>
    </dgm:pt>
    <dgm:pt modelId="{E3508C95-5A2C-4740-B8B7-2AAFD096977F}" type="pres">
      <dgm:prSet presAssocID="{2CD141AA-C11B-44A2-A584-D07B4D389677}" presName="sibTrans" presStyleCnt="0"/>
      <dgm:spPr/>
    </dgm:pt>
    <dgm:pt modelId="{4D9B4761-D5E1-4B1E-ABE7-A271234C8BCD}" type="pres">
      <dgm:prSet presAssocID="{B1A3FB7E-7437-4E8D-9E47-CFE4AE022092}" presName="textNode" presStyleLbl="node1" presStyleIdx="5" presStyleCnt="8">
        <dgm:presLayoutVars>
          <dgm:bulletEnabled val="1"/>
        </dgm:presLayoutVars>
      </dgm:prSet>
      <dgm:spPr/>
    </dgm:pt>
    <dgm:pt modelId="{30BCBB1D-DAA8-48C2-8C59-FED0B11920E0}" type="pres">
      <dgm:prSet presAssocID="{EF3D3293-034E-4E31-8CAC-5387814ED85D}" presName="sibTrans" presStyleCnt="0"/>
      <dgm:spPr/>
    </dgm:pt>
    <dgm:pt modelId="{D561A21D-DC78-48EE-B0C8-7828CA31B614}" type="pres">
      <dgm:prSet presAssocID="{1E1C3FD2-660F-44C4-B1E6-1B0D93EA19F2}" presName="textNode" presStyleLbl="node1" presStyleIdx="6" presStyleCnt="8" custScaleX="126073">
        <dgm:presLayoutVars>
          <dgm:bulletEnabled val="1"/>
        </dgm:presLayoutVars>
      </dgm:prSet>
      <dgm:spPr/>
    </dgm:pt>
    <dgm:pt modelId="{33806D6A-00C4-4EFF-9E9A-0B28A44E21FB}" type="pres">
      <dgm:prSet presAssocID="{3857C545-4262-48B9-B5BE-0E26AEEAC465}" presName="sibTrans" presStyleCnt="0"/>
      <dgm:spPr/>
    </dgm:pt>
    <dgm:pt modelId="{E29DA584-F67A-4754-B347-E22B596EF450}" type="pres">
      <dgm:prSet presAssocID="{C3018C08-D6B1-4872-9707-171AC01D3485}" presName="textNode" presStyleLbl="node1" presStyleIdx="7" presStyleCnt="8" custScaleX="110076">
        <dgm:presLayoutVars>
          <dgm:bulletEnabled val="1"/>
        </dgm:presLayoutVars>
      </dgm:prSet>
      <dgm:spPr/>
    </dgm:pt>
  </dgm:ptLst>
  <dgm:cxnLst>
    <dgm:cxn modelId="{98D7101C-35E5-4202-87E2-9C2E33027C3B}" type="presOf" srcId="{E313DD63-A534-4D8B-9828-76CBD887C59D}" destId="{A069AC4D-A226-475E-992B-D5A27CFFFBB8}" srcOrd="0" destOrd="0" presId="urn:microsoft.com/office/officeart/2005/8/layout/hProcess9"/>
    <dgm:cxn modelId="{D50F4823-2FD9-4DF6-B3D7-3EAFBE2F6854}" srcId="{E313DD63-A534-4D8B-9828-76CBD887C59D}" destId="{C3018C08-D6B1-4872-9707-171AC01D3485}" srcOrd="7" destOrd="0" parTransId="{5028BA70-648D-4B59-A445-294A430559BA}" sibTransId="{2B64C837-BB70-4E70-A8E7-8C5AC4E1D70E}"/>
    <dgm:cxn modelId="{A723D142-4ABB-4A60-AD71-1BFA3B3DE274}" srcId="{E313DD63-A534-4D8B-9828-76CBD887C59D}" destId="{1E1C3FD2-660F-44C4-B1E6-1B0D93EA19F2}" srcOrd="6" destOrd="0" parTransId="{7D40ECFF-27EF-47C5-804D-06D60E03B920}" sibTransId="{3857C545-4262-48B9-B5BE-0E26AEEAC465}"/>
    <dgm:cxn modelId="{C8B5F645-CBF8-49E9-877E-5E0F1AB91FBE}" srcId="{E313DD63-A534-4D8B-9828-76CBD887C59D}" destId="{49F98D4F-BBD0-4832-B23D-87423173A4F5}" srcOrd="3" destOrd="0" parTransId="{8E9589A7-422F-47F4-97A4-54C1585C8F3D}" sibTransId="{6063EAB3-1175-4096-8163-4EA7ADDF3A17}"/>
    <dgm:cxn modelId="{4429914A-A3BE-48D3-923E-EE49AF00C66D}" type="presOf" srcId="{1E1C3FD2-660F-44C4-B1E6-1B0D93EA19F2}" destId="{D561A21D-DC78-48EE-B0C8-7828CA31B614}" srcOrd="0" destOrd="0" presId="urn:microsoft.com/office/officeart/2005/8/layout/hProcess9"/>
    <dgm:cxn modelId="{491C244B-7FAB-4757-9D2E-F6CE1780ACF8}" srcId="{E313DD63-A534-4D8B-9828-76CBD887C59D}" destId="{9AD40835-2533-4BC8-8044-7A25FA9CE183}" srcOrd="4" destOrd="0" parTransId="{2EA6A609-EFD1-4F54-8F82-DE30E8C504A5}" sibTransId="{2CD141AA-C11B-44A2-A584-D07B4D389677}"/>
    <dgm:cxn modelId="{97E2CC6B-5A21-48FB-94EF-C431A039696A}" type="presOf" srcId="{B1A3FB7E-7437-4E8D-9E47-CFE4AE022092}" destId="{4D9B4761-D5E1-4B1E-ABE7-A271234C8BCD}" srcOrd="0" destOrd="0" presId="urn:microsoft.com/office/officeart/2005/8/layout/hProcess9"/>
    <dgm:cxn modelId="{6E28EE6B-66F4-4F44-AED4-907DFB7C0600}" type="presOf" srcId="{49F98D4F-BBD0-4832-B23D-87423173A4F5}" destId="{DA71ECA8-99A5-4017-9133-CF07447F6A20}" srcOrd="0" destOrd="0" presId="urn:microsoft.com/office/officeart/2005/8/layout/hProcess9"/>
    <dgm:cxn modelId="{35FC566F-E822-48A8-92C1-77F553364709}" srcId="{E313DD63-A534-4D8B-9828-76CBD887C59D}" destId="{A0775481-3E3F-4A2F-9C20-910FB3D55F91}" srcOrd="2" destOrd="0" parTransId="{97FB16EA-F8B4-4B3E-8F73-5A779E1830D2}" sibTransId="{DA3A86EC-1DA0-4BDE-84F8-89A1287A44E1}"/>
    <dgm:cxn modelId="{EC351973-7740-460F-AE2B-D80EFC321879}" srcId="{E313DD63-A534-4D8B-9828-76CBD887C59D}" destId="{78EA4DCA-C097-48ED-98D5-4F5361180B85}" srcOrd="1" destOrd="0" parTransId="{3609DD44-9D18-47D9-9E1E-A6412AF6CFE2}" sibTransId="{74E9B961-8D60-4D24-8F65-8BCAF8ABC25B}"/>
    <dgm:cxn modelId="{EFD44A86-8F72-49C3-A20D-EFE6255C73A0}" srcId="{E313DD63-A534-4D8B-9828-76CBD887C59D}" destId="{B1A3FB7E-7437-4E8D-9E47-CFE4AE022092}" srcOrd="5" destOrd="0" parTransId="{870E61E0-4A3A-4D11-BFB9-1B8C5B0E7D7F}" sibTransId="{EF3D3293-034E-4E31-8CAC-5387814ED85D}"/>
    <dgm:cxn modelId="{CEADCAC0-7768-42E4-98B2-AAE655C19019}" type="presOf" srcId="{78EA4DCA-C097-48ED-98D5-4F5361180B85}" destId="{61BC72DC-C14D-41BA-9EC5-1F105DDA90CF}" srcOrd="0" destOrd="0" presId="urn:microsoft.com/office/officeart/2005/8/layout/hProcess9"/>
    <dgm:cxn modelId="{C9C3C9D8-1D52-43B8-84A4-40F3AEDBB6B1}" type="presOf" srcId="{C3018C08-D6B1-4872-9707-171AC01D3485}" destId="{E29DA584-F67A-4754-B347-E22B596EF450}" srcOrd="0" destOrd="0" presId="urn:microsoft.com/office/officeart/2005/8/layout/hProcess9"/>
    <dgm:cxn modelId="{11D2E8E2-0C86-4E5C-9569-769C78B29AAF}" type="presOf" srcId="{9AD40835-2533-4BC8-8044-7A25FA9CE183}" destId="{D525C2A2-EA8E-4C62-9D42-3D20C99607C1}" srcOrd="0" destOrd="0" presId="urn:microsoft.com/office/officeart/2005/8/layout/hProcess9"/>
    <dgm:cxn modelId="{C2E29DE4-DF33-4E56-A794-DE2BE3E3BCD6}" srcId="{E313DD63-A534-4D8B-9828-76CBD887C59D}" destId="{4A98203B-D13E-4993-B672-8EA7184EECF6}" srcOrd="0" destOrd="0" parTransId="{E0E35817-8020-4212-A410-646AFC93E465}" sibTransId="{48AC4102-3899-4B8F-ACE3-4BCDE93F5950}"/>
    <dgm:cxn modelId="{E8F21FEA-5E0A-4E18-90D5-280FFCD1169D}" type="presOf" srcId="{4A98203B-D13E-4993-B672-8EA7184EECF6}" destId="{3E22D383-ABA9-427C-B315-E2CFAA4F8ADF}" srcOrd="0" destOrd="0" presId="urn:microsoft.com/office/officeart/2005/8/layout/hProcess9"/>
    <dgm:cxn modelId="{B1A6DFEC-6B08-4CC9-8A65-237AC0542360}" type="presOf" srcId="{A0775481-3E3F-4A2F-9C20-910FB3D55F91}" destId="{C18327AF-8F24-4FD1-B6A3-FDC5FE30D53B}" srcOrd="0" destOrd="0" presId="urn:microsoft.com/office/officeart/2005/8/layout/hProcess9"/>
    <dgm:cxn modelId="{5AC3D6E8-2517-4B04-8DAB-C04ED75F68DE}" type="presParOf" srcId="{A069AC4D-A226-475E-992B-D5A27CFFFBB8}" destId="{7794AD04-5B45-4E42-A0BC-8132E0E1CB35}" srcOrd="0" destOrd="0" presId="urn:microsoft.com/office/officeart/2005/8/layout/hProcess9"/>
    <dgm:cxn modelId="{491D6DD5-58EB-40EA-86F8-8905F02FDE94}" type="presParOf" srcId="{A069AC4D-A226-475E-992B-D5A27CFFFBB8}" destId="{D44663C3-8E1C-496C-AA29-940F8041A9BA}" srcOrd="1" destOrd="0" presId="urn:microsoft.com/office/officeart/2005/8/layout/hProcess9"/>
    <dgm:cxn modelId="{5401E530-A764-41C9-A1C9-0179364B5440}" type="presParOf" srcId="{D44663C3-8E1C-496C-AA29-940F8041A9BA}" destId="{3E22D383-ABA9-427C-B315-E2CFAA4F8ADF}" srcOrd="0" destOrd="0" presId="urn:microsoft.com/office/officeart/2005/8/layout/hProcess9"/>
    <dgm:cxn modelId="{5744D833-3C1D-403D-834A-CD3F877AD429}" type="presParOf" srcId="{D44663C3-8E1C-496C-AA29-940F8041A9BA}" destId="{B598E67B-C302-4850-BC07-20EE30E246D0}" srcOrd="1" destOrd="0" presId="urn:microsoft.com/office/officeart/2005/8/layout/hProcess9"/>
    <dgm:cxn modelId="{CA51D5EA-FA19-4326-A19F-67D4A5BBF570}" type="presParOf" srcId="{D44663C3-8E1C-496C-AA29-940F8041A9BA}" destId="{61BC72DC-C14D-41BA-9EC5-1F105DDA90CF}" srcOrd="2" destOrd="0" presId="urn:microsoft.com/office/officeart/2005/8/layout/hProcess9"/>
    <dgm:cxn modelId="{7F76D94C-847A-4F65-AFA4-042514BE7B6C}" type="presParOf" srcId="{D44663C3-8E1C-496C-AA29-940F8041A9BA}" destId="{44D7DD4E-1417-46A3-935A-8547A07D8629}" srcOrd="3" destOrd="0" presId="urn:microsoft.com/office/officeart/2005/8/layout/hProcess9"/>
    <dgm:cxn modelId="{D56F8C8C-C6F9-4F40-8823-066D53D312CA}" type="presParOf" srcId="{D44663C3-8E1C-496C-AA29-940F8041A9BA}" destId="{C18327AF-8F24-4FD1-B6A3-FDC5FE30D53B}" srcOrd="4" destOrd="0" presId="urn:microsoft.com/office/officeart/2005/8/layout/hProcess9"/>
    <dgm:cxn modelId="{4E71E486-B33E-457D-B6C7-FAA3A1EF1E2D}" type="presParOf" srcId="{D44663C3-8E1C-496C-AA29-940F8041A9BA}" destId="{CDEF8BF7-51E6-49C3-ADE4-BD436D80F6E2}" srcOrd="5" destOrd="0" presId="urn:microsoft.com/office/officeart/2005/8/layout/hProcess9"/>
    <dgm:cxn modelId="{DEA6C798-783F-4870-B451-9D3497524C49}" type="presParOf" srcId="{D44663C3-8E1C-496C-AA29-940F8041A9BA}" destId="{DA71ECA8-99A5-4017-9133-CF07447F6A20}" srcOrd="6" destOrd="0" presId="urn:microsoft.com/office/officeart/2005/8/layout/hProcess9"/>
    <dgm:cxn modelId="{E25FFA6D-4D93-4CBF-A27E-CF8217943F0E}" type="presParOf" srcId="{D44663C3-8E1C-496C-AA29-940F8041A9BA}" destId="{792365FE-977A-4B68-BC35-E241950C01B2}" srcOrd="7" destOrd="0" presId="urn:microsoft.com/office/officeart/2005/8/layout/hProcess9"/>
    <dgm:cxn modelId="{BC0F48A2-396A-4D23-98D5-36DF0C68EF0F}" type="presParOf" srcId="{D44663C3-8E1C-496C-AA29-940F8041A9BA}" destId="{D525C2A2-EA8E-4C62-9D42-3D20C99607C1}" srcOrd="8" destOrd="0" presId="urn:microsoft.com/office/officeart/2005/8/layout/hProcess9"/>
    <dgm:cxn modelId="{3CE2616F-055A-4000-8636-C186E0653F2B}" type="presParOf" srcId="{D44663C3-8E1C-496C-AA29-940F8041A9BA}" destId="{E3508C95-5A2C-4740-B8B7-2AAFD096977F}" srcOrd="9" destOrd="0" presId="urn:microsoft.com/office/officeart/2005/8/layout/hProcess9"/>
    <dgm:cxn modelId="{94AC3C31-1B35-4775-A8C6-8C7525826642}" type="presParOf" srcId="{D44663C3-8E1C-496C-AA29-940F8041A9BA}" destId="{4D9B4761-D5E1-4B1E-ABE7-A271234C8BCD}" srcOrd="10" destOrd="0" presId="urn:microsoft.com/office/officeart/2005/8/layout/hProcess9"/>
    <dgm:cxn modelId="{99FB1E19-526E-44C7-9630-38E5EC5900E2}" type="presParOf" srcId="{D44663C3-8E1C-496C-AA29-940F8041A9BA}" destId="{30BCBB1D-DAA8-48C2-8C59-FED0B11920E0}" srcOrd="11" destOrd="0" presId="urn:microsoft.com/office/officeart/2005/8/layout/hProcess9"/>
    <dgm:cxn modelId="{0960003A-CC8C-42C2-A6C3-36B580F5CB79}" type="presParOf" srcId="{D44663C3-8E1C-496C-AA29-940F8041A9BA}" destId="{D561A21D-DC78-48EE-B0C8-7828CA31B614}" srcOrd="12" destOrd="0" presId="urn:microsoft.com/office/officeart/2005/8/layout/hProcess9"/>
    <dgm:cxn modelId="{28DB20C0-D93C-4EE4-B0EC-9D76F4981AF5}" type="presParOf" srcId="{D44663C3-8E1C-496C-AA29-940F8041A9BA}" destId="{33806D6A-00C4-4EFF-9E9A-0B28A44E21FB}" srcOrd="13" destOrd="0" presId="urn:microsoft.com/office/officeart/2005/8/layout/hProcess9"/>
    <dgm:cxn modelId="{90610834-D676-402F-AB76-0254C53C8600}" type="presParOf" srcId="{D44663C3-8E1C-496C-AA29-940F8041A9BA}" destId="{E29DA584-F67A-4754-B347-E22B596EF450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519D1F-D38B-4AA7-9A9A-58BBA400E12B}" type="doc">
      <dgm:prSet loTypeId="urn:microsoft.com/office/officeart/2005/8/layout/vList2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DE52AF3-AA9E-453D-8982-75289F2F78E2}">
      <dgm:prSet custT="1"/>
      <dgm:spPr/>
      <dgm:t>
        <a:bodyPr/>
        <a:lstStyle/>
        <a:p>
          <a:pPr rtl="0"/>
          <a:r>
            <a:rPr lang="en-US" sz="3200" dirty="0" err="1"/>
            <a:t>Siklus</a:t>
          </a:r>
          <a:r>
            <a:rPr lang="en-US" sz="3200" dirty="0"/>
            <a:t> </a:t>
          </a:r>
          <a:r>
            <a:rPr lang="en-US" sz="3200" dirty="0" err="1"/>
            <a:t>Akuntansi</a:t>
          </a:r>
          <a:r>
            <a:rPr lang="en-US" sz="3200" dirty="0"/>
            <a:t> Perusahaan </a:t>
          </a:r>
          <a:r>
            <a:rPr lang="en-US" sz="3200" dirty="0" err="1"/>
            <a:t>Dagang</a:t>
          </a:r>
          <a:endParaRPr lang="en-US" sz="3200" dirty="0"/>
        </a:p>
      </dgm:t>
    </dgm:pt>
    <dgm:pt modelId="{94FAC574-2C81-4D82-882C-DD25A177FE93}" type="parTrans" cxnId="{82F7E600-2B27-46A7-80CC-E7B64EFB6087}">
      <dgm:prSet/>
      <dgm:spPr/>
      <dgm:t>
        <a:bodyPr/>
        <a:lstStyle/>
        <a:p>
          <a:endParaRPr lang="en-US"/>
        </a:p>
      </dgm:t>
    </dgm:pt>
    <dgm:pt modelId="{8AF180B8-73A7-4E08-B234-0683BC305A54}" type="sibTrans" cxnId="{82F7E600-2B27-46A7-80CC-E7B64EFB6087}">
      <dgm:prSet/>
      <dgm:spPr/>
      <dgm:t>
        <a:bodyPr/>
        <a:lstStyle/>
        <a:p>
          <a:endParaRPr lang="en-US"/>
        </a:p>
      </dgm:t>
    </dgm:pt>
    <dgm:pt modelId="{015C0A33-4C11-455A-86C4-B86C88CB29BE}" type="pres">
      <dgm:prSet presAssocID="{D5519D1F-D38B-4AA7-9A9A-58BBA400E12B}" presName="linear" presStyleCnt="0">
        <dgm:presLayoutVars>
          <dgm:animLvl val="lvl"/>
          <dgm:resizeHandles val="exact"/>
        </dgm:presLayoutVars>
      </dgm:prSet>
      <dgm:spPr/>
    </dgm:pt>
    <dgm:pt modelId="{77D767CF-6B73-4D85-AA07-7719F2A15D15}" type="pres">
      <dgm:prSet presAssocID="{FDE52AF3-AA9E-453D-8982-75289F2F78E2}" presName="parentText" presStyleLbl="node1" presStyleIdx="0" presStyleCnt="1" custLinFactNeighborX="1082" custLinFactNeighborY="-22071">
        <dgm:presLayoutVars>
          <dgm:chMax val="0"/>
          <dgm:bulletEnabled val="1"/>
        </dgm:presLayoutVars>
      </dgm:prSet>
      <dgm:spPr/>
    </dgm:pt>
  </dgm:ptLst>
  <dgm:cxnLst>
    <dgm:cxn modelId="{82F7E600-2B27-46A7-80CC-E7B64EFB6087}" srcId="{D5519D1F-D38B-4AA7-9A9A-58BBA400E12B}" destId="{FDE52AF3-AA9E-453D-8982-75289F2F78E2}" srcOrd="0" destOrd="0" parTransId="{94FAC574-2C81-4D82-882C-DD25A177FE93}" sibTransId="{8AF180B8-73A7-4E08-B234-0683BC305A54}"/>
    <dgm:cxn modelId="{A0E7EEC6-0ECF-4E0D-8E9D-85C5D3798395}" type="presOf" srcId="{FDE52AF3-AA9E-453D-8982-75289F2F78E2}" destId="{77D767CF-6B73-4D85-AA07-7719F2A15D15}" srcOrd="0" destOrd="0" presId="urn:microsoft.com/office/officeart/2005/8/layout/vList2"/>
    <dgm:cxn modelId="{38C28CDC-3046-4F9A-9BA3-2958B7E25B65}" type="presOf" srcId="{D5519D1F-D38B-4AA7-9A9A-58BBA400E12B}" destId="{015C0A33-4C11-455A-86C4-B86C88CB29BE}" srcOrd="0" destOrd="0" presId="urn:microsoft.com/office/officeart/2005/8/layout/vList2"/>
    <dgm:cxn modelId="{31ADE3C9-0BB6-4E17-B031-5D2217EF4800}" type="presParOf" srcId="{015C0A33-4C11-455A-86C4-B86C88CB29BE}" destId="{77D767CF-6B73-4D85-AA07-7719F2A15D1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7A628-F7E2-45F3-9B9E-684FDC5A185B}">
      <dsp:nvSpPr>
        <dsp:cNvPr id="0" name=""/>
        <dsp:cNvSpPr/>
      </dsp:nvSpPr>
      <dsp:spPr>
        <a:xfrm>
          <a:off x="0" y="0"/>
          <a:ext cx="7352247" cy="7246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  A. </a:t>
          </a:r>
          <a:r>
            <a:rPr lang="en-US" sz="3200" b="1" kern="1200" dirty="0" err="1"/>
            <a:t>Karakteristik</a:t>
          </a:r>
          <a:r>
            <a:rPr lang="en-US" sz="3200" b="1" kern="1200" dirty="0"/>
            <a:t> Perusahaan </a:t>
          </a:r>
          <a:r>
            <a:rPr lang="en-US" sz="3200" b="1" kern="1200" dirty="0" err="1"/>
            <a:t>Dagang</a:t>
          </a:r>
          <a:endParaRPr lang="en-US" sz="3200" kern="1200" dirty="0"/>
        </a:p>
      </dsp:txBody>
      <dsp:txXfrm>
        <a:off x="35376" y="35376"/>
        <a:ext cx="7281495" cy="6539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767CF-6B73-4D85-AA07-7719F2A15D15}">
      <dsp:nvSpPr>
        <dsp:cNvPr id="0" name=""/>
        <dsp:cNvSpPr/>
      </dsp:nvSpPr>
      <dsp:spPr>
        <a:xfrm>
          <a:off x="0" y="0"/>
          <a:ext cx="6508204" cy="4818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Siklus</a:t>
          </a:r>
          <a:r>
            <a:rPr lang="en-US" sz="3200" kern="1200" dirty="0"/>
            <a:t> </a:t>
          </a:r>
          <a:r>
            <a:rPr lang="en-US" sz="3200" kern="1200" dirty="0" err="1"/>
            <a:t>Operasi</a:t>
          </a:r>
          <a:r>
            <a:rPr lang="en-US" sz="3200" kern="1200" dirty="0"/>
            <a:t> </a:t>
          </a:r>
        </a:p>
      </dsp:txBody>
      <dsp:txXfrm>
        <a:off x="23523" y="23523"/>
        <a:ext cx="6461158" cy="434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C4490-E281-498C-9DB4-F59E0E410A7F}">
      <dsp:nvSpPr>
        <dsp:cNvPr id="0" name=""/>
        <dsp:cNvSpPr/>
      </dsp:nvSpPr>
      <dsp:spPr>
        <a:xfrm>
          <a:off x="0" y="5759"/>
          <a:ext cx="6019447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  B. </a:t>
          </a:r>
          <a:r>
            <a:rPr lang="en-US" sz="3200" b="1" kern="1200" dirty="0" err="1"/>
            <a:t>Transaksi</a:t>
          </a:r>
          <a:r>
            <a:rPr lang="en-US" sz="3200" b="1" kern="1200" dirty="0"/>
            <a:t> Perusahaan </a:t>
          </a:r>
          <a:r>
            <a:rPr lang="en-US" sz="3200" b="1" kern="1200" dirty="0" err="1"/>
            <a:t>Dagang</a:t>
          </a:r>
          <a:endParaRPr lang="en-US" sz="3200" kern="1200" dirty="0"/>
        </a:p>
      </dsp:txBody>
      <dsp:txXfrm>
        <a:off x="38381" y="44140"/>
        <a:ext cx="5942685" cy="7094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71ECD-A58A-4810-A529-61B78E30B84E}">
      <dsp:nvSpPr>
        <dsp:cNvPr id="0" name=""/>
        <dsp:cNvSpPr/>
      </dsp:nvSpPr>
      <dsp:spPr>
        <a:xfrm>
          <a:off x="0" y="0"/>
          <a:ext cx="6454588" cy="6522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  C. </a:t>
          </a:r>
          <a:r>
            <a:rPr lang="en-US" sz="3200" b="1" kern="1200" dirty="0" err="1"/>
            <a:t>Akun-Akun</a:t>
          </a:r>
          <a:r>
            <a:rPr lang="en-US" sz="3200" b="1" kern="1200" dirty="0"/>
            <a:t> Perusahaan </a:t>
          </a:r>
          <a:r>
            <a:rPr lang="en-US" sz="3200" b="1" kern="1200" dirty="0" err="1"/>
            <a:t>Dagang</a:t>
          </a:r>
          <a:endParaRPr lang="en-US" sz="3200" kern="1200" dirty="0"/>
        </a:p>
      </dsp:txBody>
      <dsp:txXfrm>
        <a:off x="31843" y="31843"/>
        <a:ext cx="6390902" cy="5886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76507-2F2B-4A18-A79B-CABCAE04082B}">
      <dsp:nvSpPr>
        <dsp:cNvPr id="0" name=""/>
        <dsp:cNvSpPr/>
      </dsp:nvSpPr>
      <dsp:spPr>
        <a:xfrm>
          <a:off x="0" y="3795"/>
          <a:ext cx="2110546" cy="187093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Akun </a:t>
          </a:r>
          <a:r>
            <a:rPr lang="en-US" sz="1900" b="1" kern="1200" dirty="0" err="1"/>
            <a:t>Persediaan</a:t>
          </a:r>
          <a:r>
            <a:rPr lang="en-US" sz="1900" b="1" kern="1200" dirty="0"/>
            <a:t> </a:t>
          </a:r>
          <a:r>
            <a:rPr lang="en-US" sz="1900" b="1" kern="1200" dirty="0" err="1"/>
            <a:t>Barang</a:t>
          </a:r>
          <a:endParaRPr lang="en-US" sz="1900" b="1" kern="1200" dirty="0"/>
        </a:p>
      </dsp:txBody>
      <dsp:txXfrm>
        <a:off x="0" y="3795"/>
        <a:ext cx="2110546" cy="1870935"/>
      </dsp:txXfrm>
    </dsp:sp>
    <dsp:sp modelId="{4FA34D2A-0A6A-4AC5-ADFF-CF48074B81C2}">
      <dsp:nvSpPr>
        <dsp:cNvPr id="0" name=""/>
        <dsp:cNvSpPr/>
      </dsp:nvSpPr>
      <dsp:spPr>
        <a:xfrm>
          <a:off x="2740714" y="29920"/>
          <a:ext cx="2110546" cy="1870935"/>
        </a:xfrm>
        <a:prstGeom prst="rect">
          <a:avLst/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Akun Pembelian</a:t>
          </a:r>
          <a:endParaRPr lang="en-US" sz="1900" b="1" kern="1200" dirty="0"/>
        </a:p>
      </dsp:txBody>
      <dsp:txXfrm>
        <a:off x="2740714" y="29920"/>
        <a:ext cx="2110546" cy="1870935"/>
      </dsp:txXfrm>
    </dsp:sp>
    <dsp:sp modelId="{F3701304-A9D1-45CA-9152-0BD4F5BF2F65}">
      <dsp:nvSpPr>
        <dsp:cNvPr id="0" name=""/>
        <dsp:cNvSpPr/>
      </dsp:nvSpPr>
      <dsp:spPr>
        <a:xfrm>
          <a:off x="5141799" y="56044"/>
          <a:ext cx="2110546" cy="1870935"/>
        </a:xfrm>
        <a:prstGeom prst="rect">
          <a:avLst/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Akun </a:t>
          </a:r>
          <a:r>
            <a:rPr lang="en-US" sz="1900" b="1" kern="1200" dirty="0" err="1"/>
            <a:t>Retur</a:t>
          </a:r>
          <a:r>
            <a:rPr lang="en-US" sz="1900" b="1" kern="1200" dirty="0"/>
            <a:t> </a:t>
          </a:r>
          <a:r>
            <a:rPr lang="en-US" sz="1900" b="1" kern="1200" dirty="0" err="1"/>
            <a:t>Pembelian</a:t>
          </a:r>
          <a:r>
            <a:rPr lang="en-US" sz="1900" b="1" kern="1200" dirty="0"/>
            <a:t> dan </a:t>
          </a:r>
          <a:r>
            <a:rPr lang="en-US" sz="1900" b="1" kern="1200" dirty="0" err="1"/>
            <a:t>Pengurangan</a:t>
          </a:r>
          <a:r>
            <a:rPr lang="en-US" sz="1900" b="1" kern="1200" dirty="0"/>
            <a:t> Harga</a:t>
          </a:r>
        </a:p>
      </dsp:txBody>
      <dsp:txXfrm>
        <a:off x="5141799" y="56044"/>
        <a:ext cx="2110546" cy="1870935"/>
      </dsp:txXfrm>
    </dsp:sp>
    <dsp:sp modelId="{A97F41DE-8E7F-4B8F-A45A-22D93E31F305}">
      <dsp:nvSpPr>
        <dsp:cNvPr id="0" name=""/>
        <dsp:cNvSpPr/>
      </dsp:nvSpPr>
      <dsp:spPr>
        <a:xfrm>
          <a:off x="0" y="2111910"/>
          <a:ext cx="2110546" cy="1266327"/>
        </a:xfrm>
        <a:prstGeom prst="rect">
          <a:avLst/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Akun Potongan Pembelian</a:t>
          </a:r>
          <a:endParaRPr lang="en-US" sz="1900" b="1" kern="1200" dirty="0"/>
        </a:p>
      </dsp:txBody>
      <dsp:txXfrm>
        <a:off x="0" y="2111910"/>
        <a:ext cx="2110546" cy="1266327"/>
      </dsp:txXfrm>
    </dsp:sp>
    <dsp:sp modelId="{6117EE63-55F8-408C-AA68-870E620410B3}">
      <dsp:nvSpPr>
        <dsp:cNvPr id="0" name=""/>
        <dsp:cNvSpPr/>
      </dsp:nvSpPr>
      <dsp:spPr>
        <a:xfrm>
          <a:off x="2570899" y="2085786"/>
          <a:ext cx="2110546" cy="1266327"/>
        </a:xfrm>
        <a:prstGeom prst="rect">
          <a:avLst/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Akun Beban </a:t>
          </a:r>
          <a:r>
            <a:rPr lang="en-US" sz="1900" b="1" kern="1200" dirty="0" err="1"/>
            <a:t>Angkut</a:t>
          </a:r>
          <a:r>
            <a:rPr lang="en-US" sz="1900" b="1" kern="1200" dirty="0"/>
            <a:t> </a:t>
          </a:r>
          <a:r>
            <a:rPr lang="en-US" sz="1900" b="1" kern="1200" dirty="0" err="1"/>
            <a:t>Pembelian</a:t>
          </a:r>
          <a:endParaRPr lang="en-US" sz="1900" b="1" kern="1200" dirty="0"/>
        </a:p>
      </dsp:txBody>
      <dsp:txXfrm>
        <a:off x="2570899" y="2085786"/>
        <a:ext cx="2110546" cy="1266327"/>
      </dsp:txXfrm>
    </dsp:sp>
    <dsp:sp modelId="{2F2056F8-D165-4E59-B26D-574439509E3D}">
      <dsp:nvSpPr>
        <dsp:cNvPr id="0" name=""/>
        <dsp:cNvSpPr/>
      </dsp:nvSpPr>
      <dsp:spPr>
        <a:xfrm>
          <a:off x="4892500" y="2085786"/>
          <a:ext cx="2110546" cy="1266327"/>
        </a:xfrm>
        <a:prstGeom prst="rect">
          <a:avLst/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Akun Penjualan</a:t>
          </a:r>
          <a:endParaRPr lang="en-US" sz="1900" b="1" kern="1200" dirty="0"/>
        </a:p>
      </dsp:txBody>
      <dsp:txXfrm>
        <a:off x="4892500" y="2085786"/>
        <a:ext cx="2110546" cy="1266327"/>
      </dsp:txXfrm>
    </dsp:sp>
    <dsp:sp modelId="{4CA62BF3-AF06-41A2-AB18-51F077BDC8E8}">
      <dsp:nvSpPr>
        <dsp:cNvPr id="0" name=""/>
        <dsp:cNvSpPr/>
      </dsp:nvSpPr>
      <dsp:spPr>
        <a:xfrm>
          <a:off x="212090" y="3566964"/>
          <a:ext cx="2110546" cy="1266327"/>
        </a:xfrm>
        <a:prstGeom prst="rect">
          <a:avLst/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Akun </a:t>
          </a:r>
          <a:r>
            <a:rPr lang="en-US" sz="1900" b="1" kern="1200" dirty="0" err="1"/>
            <a:t>Retur</a:t>
          </a:r>
          <a:r>
            <a:rPr lang="en-US" sz="1900" b="1" kern="1200" dirty="0"/>
            <a:t> </a:t>
          </a:r>
          <a:r>
            <a:rPr lang="en-US" sz="1900" b="1" kern="1200" dirty="0" err="1"/>
            <a:t>Penjualan</a:t>
          </a:r>
          <a:r>
            <a:rPr lang="en-US" sz="1900" b="1" kern="1200" dirty="0"/>
            <a:t> dan </a:t>
          </a:r>
          <a:r>
            <a:rPr lang="en-US" sz="1900" b="1" kern="1200" dirty="0" err="1"/>
            <a:t>Pengurangan</a:t>
          </a:r>
          <a:r>
            <a:rPr lang="en-US" sz="1900" b="1" kern="1200" dirty="0"/>
            <a:t> Harga</a:t>
          </a:r>
        </a:p>
      </dsp:txBody>
      <dsp:txXfrm>
        <a:off x="212090" y="3566964"/>
        <a:ext cx="2110546" cy="1266327"/>
      </dsp:txXfrm>
    </dsp:sp>
    <dsp:sp modelId="{344AC62F-2C51-4916-98E0-B8F98F14805D}">
      <dsp:nvSpPr>
        <dsp:cNvPr id="0" name=""/>
        <dsp:cNvSpPr/>
      </dsp:nvSpPr>
      <dsp:spPr>
        <a:xfrm>
          <a:off x="2830349" y="3553898"/>
          <a:ext cx="2110546" cy="1266327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Akun </a:t>
          </a:r>
          <a:r>
            <a:rPr lang="en-US" sz="1900" b="1" kern="1200" dirty="0" err="1"/>
            <a:t>Potongan</a:t>
          </a:r>
          <a:r>
            <a:rPr lang="en-US" sz="1900" b="1" kern="1200" dirty="0"/>
            <a:t> </a:t>
          </a:r>
          <a:r>
            <a:rPr lang="en-US" sz="1900" b="1" kern="1200" dirty="0" err="1"/>
            <a:t>Penjualan</a:t>
          </a:r>
          <a:endParaRPr lang="en-US" sz="1900" b="1" kern="1200" dirty="0"/>
        </a:p>
      </dsp:txBody>
      <dsp:txXfrm>
        <a:off x="2830349" y="3553898"/>
        <a:ext cx="2110546" cy="12663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59F99-81F5-489F-9795-6DB9135CD1C6}">
      <dsp:nvSpPr>
        <dsp:cNvPr id="0" name=""/>
        <dsp:cNvSpPr/>
      </dsp:nvSpPr>
      <dsp:spPr>
        <a:xfrm>
          <a:off x="0" y="151"/>
          <a:ext cx="4643130" cy="829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D. </a:t>
          </a:r>
          <a:r>
            <a:rPr lang="en-US" sz="3200" b="1" kern="1200" dirty="0" err="1"/>
            <a:t>Tahap</a:t>
          </a:r>
          <a:r>
            <a:rPr lang="en-US" sz="3200" b="1" kern="1200" dirty="0"/>
            <a:t> </a:t>
          </a:r>
          <a:r>
            <a:rPr lang="en-US" sz="3200" b="1" kern="1200" dirty="0" err="1"/>
            <a:t>Pencatatan</a:t>
          </a:r>
          <a:endParaRPr lang="en-US" sz="3200" kern="1200" dirty="0"/>
        </a:p>
      </dsp:txBody>
      <dsp:txXfrm>
        <a:off x="40493" y="40644"/>
        <a:ext cx="4562144" cy="7485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AA1E-8973-435C-9F08-608F0AF55BEB}">
      <dsp:nvSpPr>
        <dsp:cNvPr id="0" name=""/>
        <dsp:cNvSpPr/>
      </dsp:nvSpPr>
      <dsp:spPr>
        <a:xfrm>
          <a:off x="0" y="0"/>
          <a:ext cx="4496455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E. </a:t>
          </a:r>
          <a:r>
            <a:rPr lang="en-US" sz="3200" b="1" kern="1200" dirty="0" err="1"/>
            <a:t>Tahap</a:t>
          </a:r>
          <a:r>
            <a:rPr lang="en-US" sz="3200" b="1" kern="1200" dirty="0"/>
            <a:t> </a:t>
          </a:r>
          <a:r>
            <a:rPr lang="en-US" sz="3200" b="1" kern="1200" dirty="0" err="1"/>
            <a:t>Pengikhtisaran</a:t>
          </a:r>
          <a:endParaRPr lang="en-US" sz="3200" kern="1200" dirty="0"/>
        </a:p>
      </dsp:txBody>
      <dsp:txXfrm>
        <a:off x="39295" y="39295"/>
        <a:ext cx="4417865" cy="7263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D1541-745C-416B-9CF8-93590DB8B8C7}">
      <dsp:nvSpPr>
        <dsp:cNvPr id="0" name=""/>
        <dsp:cNvSpPr/>
      </dsp:nvSpPr>
      <dsp:spPr>
        <a:xfrm>
          <a:off x="0" y="0"/>
          <a:ext cx="3771220" cy="9427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   F. </a:t>
          </a:r>
          <a:r>
            <a:rPr lang="en-US" sz="3200" b="1" kern="1200" dirty="0" err="1"/>
            <a:t>Tahap</a:t>
          </a:r>
          <a:r>
            <a:rPr lang="en-US" sz="3200" b="1" kern="1200" dirty="0"/>
            <a:t> </a:t>
          </a:r>
          <a:r>
            <a:rPr lang="en-US" sz="3200" b="1" kern="1200" dirty="0" err="1"/>
            <a:t>Pelaporan</a:t>
          </a:r>
          <a:endParaRPr lang="en-US" sz="3200" kern="1200" dirty="0"/>
        </a:p>
      </dsp:txBody>
      <dsp:txXfrm>
        <a:off x="46022" y="46022"/>
        <a:ext cx="3679176" cy="8507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94AD04-5B45-4E42-A0BC-8132E0E1CB35}">
      <dsp:nvSpPr>
        <dsp:cNvPr id="0" name=""/>
        <dsp:cNvSpPr/>
      </dsp:nvSpPr>
      <dsp:spPr>
        <a:xfrm>
          <a:off x="679907" y="0"/>
          <a:ext cx="7705618" cy="5206577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E22D383-ABA9-427C-B315-E2CFAA4F8ADF}">
      <dsp:nvSpPr>
        <dsp:cNvPr id="0" name=""/>
        <dsp:cNvSpPr/>
      </dsp:nvSpPr>
      <dsp:spPr>
        <a:xfrm>
          <a:off x="4100" y="1561973"/>
          <a:ext cx="1182433" cy="208263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Harga</a:t>
          </a:r>
          <a:r>
            <a:rPr lang="en-US" sz="1600" b="1" kern="1200" dirty="0"/>
            <a:t> </a:t>
          </a:r>
          <a:r>
            <a:rPr lang="en-US" sz="1600" b="1" kern="1200" dirty="0" err="1"/>
            <a:t>Pokok</a:t>
          </a:r>
          <a:r>
            <a:rPr lang="en-US" sz="1600" b="1" kern="1200" dirty="0"/>
            <a:t> </a:t>
          </a:r>
          <a:r>
            <a:rPr lang="en-US" sz="1600" b="1" kern="1200" dirty="0" err="1"/>
            <a:t>Penjualan</a:t>
          </a:r>
          <a:endParaRPr lang="en-US" sz="1600" kern="1200" dirty="0"/>
        </a:p>
      </dsp:txBody>
      <dsp:txXfrm>
        <a:off x="61822" y="1619695"/>
        <a:ext cx="1066989" cy="1967186"/>
      </dsp:txXfrm>
    </dsp:sp>
    <dsp:sp modelId="{61BC72DC-C14D-41BA-9EC5-1F105DDA90CF}">
      <dsp:nvSpPr>
        <dsp:cNvPr id="0" name=""/>
        <dsp:cNvSpPr/>
      </dsp:nvSpPr>
      <dsp:spPr>
        <a:xfrm>
          <a:off x="1335041" y="1561973"/>
          <a:ext cx="891050" cy="2082630"/>
        </a:xfrm>
        <a:prstGeom prst="roundRect">
          <a:avLst/>
        </a:prstGeom>
        <a:gradFill rotWithShape="0">
          <a:gsLst>
            <a:gs pos="0">
              <a:schemeClr val="accent4">
                <a:hueOff val="1485099"/>
                <a:satOff val="-6853"/>
                <a:lumOff val="2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485099"/>
                <a:satOff val="-6853"/>
                <a:lumOff val="2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485099"/>
                <a:satOff val="-6853"/>
                <a:lumOff val="2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Laporan</a:t>
          </a:r>
          <a:r>
            <a:rPr lang="en-US" sz="1600" b="1" kern="1200" dirty="0"/>
            <a:t> </a:t>
          </a:r>
          <a:r>
            <a:rPr lang="en-US" sz="1600" b="1" kern="1200" dirty="0" err="1"/>
            <a:t>Laba-Rugi</a:t>
          </a:r>
          <a:endParaRPr lang="en-US" sz="1600" kern="1200" dirty="0"/>
        </a:p>
      </dsp:txBody>
      <dsp:txXfrm>
        <a:off x="1378538" y="1605470"/>
        <a:ext cx="804056" cy="1995636"/>
      </dsp:txXfrm>
    </dsp:sp>
    <dsp:sp modelId="{C18327AF-8F24-4FD1-B6A3-FDC5FE30D53B}">
      <dsp:nvSpPr>
        <dsp:cNvPr id="0" name=""/>
        <dsp:cNvSpPr/>
      </dsp:nvSpPr>
      <dsp:spPr>
        <a:xfrm>
          <a:off x="2374600" y="1561973"/>
          <a:ext cx="1166830" cy="2082630"/>
        </a:xfrm>
        <a:prstGeom prst="roundRect">
          <a:avLst/>
        </a:prstGeom>
        <a:gradFill rotWithShape="0">
          <a:gsLst>
            <a:gs pos="0">
              <a:schemeClr val="accent4">
                <a:hueOff val="2970198"/>
                <a:satOff val="-13705"/>
                <a:lumOff val="5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970198"/>
                <a:satOff val="-13705"/>
                <a:lumOff val="5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970198"/>
                <a:satOff val="-13705"/>
                <a:lumOff val="5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Laporan</a:t>
          </a:r>
          <a:r>
            <a:rPr lang="en-US" sz="1600" b="1" kern="1200" dirty="0"/>
            <a:t> </a:t>
          </a:r>
          <a:r>
            <a:rPr lang="en-US" sz="1600" b="1" kern="1200" dirty="0" err="1"/>
            <a:t>Perubahan</a:t>
          </a:r>
          <a:r>
            <a:rPr lang="en-US" sz="1600" b="1" kern="1200" dirty="0"/>
            <a:t> Modal</a:t>
          </a:r>
          <a:endParaRPr lang="en-US" sz="1600" kern="1200" dirty="0"/>
        </a:p>
      </dsp:txBody>
      <dsp:txXfrm>
        <a:off x="2431560" y="1618933"/>
        <a:ext cx="1052910" cy="1968710"/>
      </dsp:txXfrm>
    </dsp:sp>
    <dsp:sp modelId="{DA71ECA8-99A5-4017-9133-CF07447F6A20}">
      <dsp:nvSpPr>
        <dsp:cNvPr id="0" name=""/>
        <dsp:cNvSpPr/>
      </dsp:nvSpPr>
      <dsp:spPr>
        <a:xfrm>
          <a:off x="3689940" y="1561973"/>
          <a:ext cx="891050" cy="2082630"/>
        </a:xfrm>
        <a:prstGeom prst="roundRect">
          <a:avLst/>
        </a:prstGeom>
        <a:gradFill rotWithShape="0">
          <a:gsLst>
            <a:gs pos="0">
              <a:schemeClr val="accent4">
                <a:hueOff val="4455297"/>
                <a:satOff val="-20558"/>
                <a:lumOff val="75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455297"/>
                <a:satOff val="-20558"/>
                <a:lumOff val="75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455297"/>
                <a:satOff val="-20558"/>
                <a:lumOff val="75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Neraca</a:t>
          </a:r>
          <a:endParaRPr lang="en-US" sz="1600" kern="1200" dirty="0"/>
        </a:p>
      </dsp:txBody>
      <dsp:txXfrm>
        <a:off x="3733437" y="1605470"/>
        <a:ext cx="804056" cy="1995636"/>
      </dsp:txXfrm>
    </dsp:sp>
    <dsp:sp modelId="{D525C2A2-EA8E-4C62-9D42-3D20C99607C1}">
      <dsp:nvSpPr>
        <dsp:cNvPr id="0" name=""/>
        <dsp:cNvSpPr/>
      </dsp:nvSpPr>
      <dsp:spPr>
        <a:xfrm>
          <a:off x="4729499" y="1561973"/>
          <a:ext cx="891050" cy="2082630"/>
        </a:xfrm>
        <a:prstGeom prst="roundRect">
          <a:avLst/>
        </a:prstGeom>
        <a:gradFill rotWithShape="0">
          <a:gsLst>
            <a:gs pos="0">
              <a:schemeClr val="accent4">
                <a:hueOff val="5940396"/>
                <a:satOff val="-27410"/>
                <a:lumOff val="10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940396"/>
                <a:satOff val="-27410"/>
                <a:lumOff val="10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940396"/>
                <a:satOff val="-27410"/>
                <a:lumOff val="10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Laporan</a:t>
          </a:r>
          <a:r>
            <a:rPr lang="en-US" sz="1600" b="1" kern="1200" dirty="0"/>
            <a:t> </a:t>
          </a:r>
          <a:r>
            <a:rPr lang="en-US" sz="1600" b="1" kern="1200" dirty="0" err="1"/>
            <a:t>Arus</a:t>
          </a:r>
          <a:r>
            <a:rPr lang="en-US" sz="1600" b="1" kern="1200" dirty="0"/>
            <a:t> </a:t>
          </a:r>
          <a:r>
            <a:rPr lang="en-US" sz="1600" b="1" kern="1200" dirty="0" err="1"/>
            <a:t>Kas</a:t>
          </a:r>
          <a:endParaRPr lang="en-US" sz="1600" kern="1200" dirty="0"/>
        </a:p>
      </dsp:txBody>
      <dsp:txXfrm>
        <a:off x="4772996" y="1605470"/>
        <a:ext cx="804056" cy="1995636"/>
      </dsp:txXfrm>
    </dsp:sp>
    <dsp:sp modelId="{4D9B4761-D5E1-4B1E-ABE7-A271234C8BCD}">
      <dsp:nvSpPr>
        <dsp:cNvPr id="0" name=""/>
        <dsp:cNvSpPr/>
      </dsp:nvSpPr>
      <dsp:spPr>
        <a:xfrm>
          <a:off x="5769058" y="1561973"/>
          <a:ext cx="891050" cy="2082630"/>
        </a:xfrm>
        <a:prstGeom prst="roundRect">
          <a:avLst/>
        </a:prstGeom>
        <a:gradFill rotWithShape="0">
          <a:gsLst>
            <a:gs pos="0">
              <a:schemeClr val="accent4">
                <a:hueOff val="7425494"/>
                <a:satOff val="-34263"/>
                <a:lumOff val="12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425494"/>
                <a:satOff val="-34263"/>
                <a:lumOff val="12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425494"/>
                <a:satOff val="-34263"/>
                <a:lumOff val="12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Jurnal</a:t>
          </a:r>
          <a:r>
            <a:rPr lang="en-US" sz="1600" b="1" kern="1200" dirty="0"/>
            <a:t> </a:t>
          </a:r>
          <a:r>
            <a:rPr lang="en-US" sz="1600" b="1" kern="1200" dirty="0" err="1"/>
            <a:t>Penutup</a:t>
          </a:r>
          <a:endParaRPr lang="en-US" sz="1600" kern="1200" dirty="0"/>
        </a:p>
      </dsp:txBody>
      <dsp:txXfrm>
        <a:off x="5812555" y="1605470"/>
        <a:ext cx="804056" cy="1995636"/>
      </dsp:txXfrm>
    </dsp:sp>
    <dsp:sp modelId="{D561A21D-DC78-48EE-B0C8-7828CA31B614}">
      <dsp:nvSpPr>
        <dsp:cNvPr id="0" name=""/>
        <dsp:cNvSpPr/>
      </dsp:nvSpPr>
      <dsp:spPr>
        <a:xfrm>
          <a:off x="6808617" y="1561973"/>
          <a:ext cx="1123374" cy="2082630"/>
        </a:xfrm>
        <a:prstGeom prst="roundRect">
          <a:avLst/>
        </a:prstGeom>
        <a:gradFill rotWithShape="0">
          <a:gsLst>
            <a:gs pos="0">
              <a:schemeClr val="accent4">
                <a:hueOff val="8910593"/>
                <a:satOff val="-41115"/>
                <a:lumOff val="15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910593"/>
                <a:satOff val="-41115"/>
                <a:lumOff val="15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910593"/>
                <a:satOff val="-41115"/>
                <a:lumOff val="15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Neraca</a:t>
          </a:r>
          <a:r>
            <a:rPr lang="en-US" sz="1600" b="1" kern="1200" dirty="0"/>
            <a:t> </a:t>
          </a:r>
          <a:r>
            <a:rPr lang="en-US" sz="1600" b="1" kern="1200" dirty="0" err="1"/>
            <a:t>Saldo</a:t>
          </a:r>
          <a:r>
            <a:rPr lang="en-US" sz="1600" b="1" kern="1200" dirty="0"/>
            <a:t> </a:t>
          </a:r>
          <a:r>
            <a:rPr lang="en-US" sz="1600" b="1" kern="1200" dirty="0" err="1"/>
            <a:t>Setelah</a:t>
          </a:r>
          <a:r>
            <a:rPr lang="en-US" sz="1600" b="1" kern="1200" dirty="0"/>
            <a:t> </a:t>
          </a:r>
          <a:r>
            <a:rPr lang="en-US" sz="1600" b="1" kern="1200" dirty="0" err="1"/>
            <a:t>Penutupan</a:t>
          </a:r>
          <a:endParaRPr lang="en-US" sz="1600" kern="1200" dirty="0"/>
        </a:p>
      </dsp:txBody>
      <dsp:txXfrm>
        <a:off x="6863456" y="1616812"/>
        <a:ext cx="1013696" cy="1972952"/>
      </dsp:txXfrm>
    </dsp:sp>
    <dsp:sp modelId="{E29DA584-F67A-4754-B347-E22B596EF450}">
      <dsp:nvSpPr>
        <dsp:cNvPr id="0" name=""/>
        <dsp:cNvSpPr/>
      </dsp:nvSpPr>
      <dsp:spPr>
        <a:xfrm>
          <a:off x="8080499" y="1561973"/>
          <a:ext cx="980832" cy="2082630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Jurnal</a:t>
          </a:r>
          <a:r>
            <a:rPr lang="en-US" sz="1600" b="1" kern="1200" dirty="0"/>
            <a:t> </a:t>
          </a:r>
          <a:r>
            <a:rPr lang="en-US" sz="1600" b="1" kern="1200" dirty="0" err="1"/>
            <a:t>Pembalik</a:t>
          </a:r>
          <a:endParaRPr lang="en-US" sz="1600" kern="1200" dirty="0"/>
        </a:p>
      </dsp:txBody>
      <dsp:txXfrm>
        <a:off x="8128379" y="1609853"/>
        <a:ext cx="885072" cy="19868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767CF-6B73-4D85-AA07-7719F2A15D15}">
      <dsp:nvSpPr>
        <dsp:cNvPr id="0" name=""/>
        <dsp:cNvSpPr/>
      </dsp:nvSpPr>
      <dsp:spPr>
        <a:xfrm>
          <a:off x="0" y="0"/>
          <a:ext cx="6508204" cy="4818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Siklus</a:t>
          </a:r>
          <a:r>
            <a:rPr lang="en-US" sz="3200" kern="1200" dirty="0"/>
            <a:t> </a:t>
          </a:r>
          <a:r>
            <a:rPr lang="en-US" sz="3200" kern="1200" dirty="0" err="1"/>
            <a:t>Akuntansi</a:t>
          </a:r>
          <a:r>
            <a:rPr lang="en-US" sz="3200" kern="1200" dirty="0"/>
            <a:t> Perusahaan </a:t>
          </a:r>
          <a:r>
            <a:rPr lang="en-US" sz="3200" kern="1200" dirty="0" err="1"/>
            <a:t>Dagang</a:t>
          </a:r>
          <a:endParaRPr lang="en-US" sz="3200" kern="1200" dirty="0"/>
        </a:p>
      </dsp:txBody>
      <dsp:txXfrm>
        <a:off x="23523" y="23523"/>
        <a:ext cx="6461158" cy="434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853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122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2497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020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568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935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979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688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234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124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61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C23F-6CE8-466C-B382-F78AE7C70410}" type="datetimeFigureOut">
              <a:rPr lang="id-ID" smtClean="0"/>
              <a:t>17/12/2025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FD452-9483-42E3-823A-9E289164FD4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078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rnal.id/id/blog/cara-membuat-buku-besar/" TargetMode="External"/><Relationship Id="rId2" Type="http://schemas.openxmlformats.org/officeDocument/2006/relationships/hyperlink" Target="https://www.jurnal.id/id/blog/2018-11-tahap-siklus-akuntansi-yang-perlu-anda-dipaham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jurnal.id/id/blog/apa-itu-jenis-juga-pengertian-dari-uang-kas-dan-setara-kas-adalah/" TargetMode="External"/><Relationship Id="rId4" Type="http://schemas.openxmlformats.org/officeDocument/2006/relationships/hyperlink" Target="https://www.jurnal.id/id/blog/metode-accrual-basis-vs-cash-basi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hyperlink" Target="http://www.akuntansi.uma.ac.id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175660" y="2559277"/>
            <a:ext cx="10202090" cy="1660026"/>
          </a:xfrm>
        </p:spPr>
        <p:txBody>
          <a:bodyPr>
            <a:normAutofit fontScale="90000"/>
          </a:bodyPr>
          <a:lstStyle/>
          <a:p>
            <a:r>
              <a:rPr lang="id-ID" dirty="0"/>
              <a:t>SIKLUS AKUNTANSI</a:t>
            </a:r>
            <a:br>
              <a:rPr lang="id-ID" dirty="0"/>
            </a:br>
            <a:r>
              <a:rPr lang="id-ID" dirty="0"/>
              <a:t>PERUSAHAAN DAGANG</a:t>
            </a:r>
          </a:p>
        </p:txBody>
      </p:sp>
    </p:spTree>
    <p:extLst>
      <p:ext uri="{BB962C8B-B14F-4D97-AF65-F5344CB8AC3E}">
        <p14:creationId xmlns:p14="http://schemas.microsoft.com/office/powerpoint/2010/main" val="3069090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63564" y="566054"/>
            <a:ext cx="8992909" cy="50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b="1" dirty="0" err="1"/>
              <a:t>Pencatatan</a:t>
            </a:r>
            <a:r>
              <a:rPr lang="en-US" sz="2665" b="1" dirty="0"/>
              <a:t> </a:t>
            </a:r>
            <a:r>
              <a:rPr lang="en-US" sz="2665" b="1" dirty="0" err="1"/>
              <a:t>Transaksi</a:t>
            </a:r>
            <a:r>
              <a:rPr lang="en-US" sz="2665" b="1" dirty="0"/>
              <a:t> </a:t>
            </a:r>
            <a:r>
              <a:rPr lang="en-US" sz="2665" b="1" dirty="0" err="1"/>
              <a:t>Pada</a:t>
            </a:r>
            <a:r>
              <a:rPr lang="en-US" sz="2665" b="1" dirty="0"/>
              <a:t> </a:t>
            </a:r>
            <a:r>
              <a:rPr lang="en-US" sz="2665" b="1" dirty="0" err="1"/>
              <a:t>Buku</a:t>
            </a:r>
            <a:r>
              <a:rPr lang="en-US" sz="2665" b="1" dirty="0"/>
              <a:t> </a:t>
            </a:r>
            <a:r>
              <a:rPr lang="en-US" sz="2665" b="1" dirty="0" err="1"/>
              <a:t>Besar</a:t>
            </a:r>
            <a:r>
              <a:rPr lang="en-US" sz="2665" b="1" dirty="0"/>
              <a:t> </a:t>
            </a:r>
            <a:r>
              <a:rPr lang="en-US" sz="2665" b="1" dirty="0" err="1"/>
              <a:t>Pembantu</a:t>
            </a:r>
            <a:r>
              <a:rPr lang="en-US" sz="2665" b="1" dirty="0"/>
              <a:t> </a:t>
            </a:r>
            <a:r>
              <a:rPr lang="en-US" sz="2665" b="1" dirty="0" err="1"/>
              <a:t>dan</a:t>
            </a:r>
            <a:r>
              <a:rPr lang="en-US" sz="2665" b="1" dirty="0"/>
              <a:t> </a:t>
            </a:r>
            <a:r>
              <a:rPr lang="en-US" sz="2665" b="1" dirty="0" err="1"/>
              <a:t>Utama</a:t>
            </a:r>
            <a:endParaRPr lang="en-US" sz="2665" dirty="0"/>
          </a:p>
        </p:txBody>
      </p:sp>
      <p:sp>
        <p:nvSpPr>
          <p:cNvPr id="5" name="Rectangle 4"/>
          <p:cNvSpPr/>
          <p:nvPr/>
        </p:nvSpPr>
        <p:spPr>
          <a:xfrm>
            <a:off x="6251579" y="1494954"/>
            <a:ext cx="3680110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/>
              <a:t>A. </a:t>
            </a:r>
            <a:r>
              <a:rPr lang="en-US" sz="2665" b="1" dirty="0" err="1"/>
              <a:t>Buku</a:t>
            </a:r>
            <a:r>
              <a:rPr lang="en-US" sz="2665" b="1" dirty="0"/>
              <a:t> </a:t>
            </a:r>
            <a:r>
              <a:rPr lang="en-US" sz="2665" b="1" dirty="0" err="1"/>
              <a:t>Besar</a:t>
            </a:r>
            <a:r>
              <a:rPr lang="en-US" sz="2665" b="1" dirty="0"/>
              <a:t> </a:t>
            </a:r>
            <a:r>
              <a:rPr lang="en-US" sz="2665" b="1" dirty="0" err="1"/>
              <a:t>Pembantu</a:t>
            </a:r>
            <a:endParaRPr lang="en-US" sz="2665" dirty="0"/>
          </a:p>
        </p:txBody>
      </p:sp>
      <p:sp>
        <p:nvSpPr>
          <p:cNvPr id="6" name="Rectangle 5"/>
          <p:cNvSpPr/>
          <p:nvPr/>
        </p:nvSpPr>
        <p:spPr>
          <a:xfrm>
            <a:off x="6153111" y="1953750"/>
            <a:ext cx="4602350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i="1" dirty="0"/>
              <a:t>1. </a:t>
            </a:r>
            <a:r>
              <a:rPr lang="en-US" sz="2665" i="1" dirty="0" err="1"/>
              <a:t>Bentuk</a:t>
            </a:r>
            <a:r>
              <a:rPr lang="en-US" sz="2665" i="1" dirty="0"/>
              <a:t> </a:t>
            </a:r>
            <a:r>
              <a:rPr lang="en-US" sz="2665" i="1" dirty="0" err="1"/>
              <a:t>Buku</a:t>
            </a:r>
            <a:r>
              <a:rPr lang="en-US" sz="2665" i="1" dirty="0"/>
              <a:t> </a:t>
            </a:r>
            <a:r>
              <a:rPr lang="en-US" sz="2665" i="1" dirty="0" err="1"/>
              <a:t>Besar</a:t>
            </a:r>
            <a:r>
              <a:rPr lang="en-US" sz="2665" i="1" dirty="0"/>
              <a:t> </a:t>
            </a:r>
            <a:r>
              <a:rPr lang="en-US" sz="2665" i="1" dirty="0" err="1"/>
              <a:t>Pembantu</a:t>
            </a:r>
            <a:endParaRPr lang="en-US" sz="2665" dirty="0"/>
          </a:p>
        </p:txBody>
      </p:sp>
      <p:sp>
        <p:nvSpPr>
          <p:cNvPr id="7" name="Rectangle 6"/>
          <p:cNvSpPr/>
          <p:nvPr/>
        </p:nvSpPr>
        <p:spPr>
          <a:xfrm>
            <a:off x="6404680" y="2475081"/>
            <a:ext cx="4931596" cy="912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65" dirty="0"/>
              <a:t>Buku besar pembantu dapat berbentuk skontro dan stafel.</a:t>
            </a:r>
            <a:endParaRPr lang="en-US" sz="2665" dirty="0"/>
          </a:p>
        </p:txBody>
      </p:sp>
      <p:sp>
        <p:nvSpPr>
          <p:cNvPr id="8" name="Rectangle 7"/>
          <p:cNvSpPr/>
          <p:nvPr/>
        </p:nvSpPr>
        <p:spPr>
          <a:xfrm>
            <a:off x="6251579" y="3385095"/>
            <a:ext cx="4527458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i="1" dirty="0"/>
              <a:t>2. </a:t>
            </a:r>
            <a:r>
              <a:rPr lang="en-US" sz="2665" i="1" dirty="0" err="1"/>
              <a:t>Fungsi</a:t>
            </a:r>
            <a:r>
              <a:rPr lang="en-US" sz="2665" i="1" dirty="0"/>
              <a:t> </a:t>
            </a:r>
            <a:r>
              <a:rPr lang="en-US" sz="2665" i="1" dirty="0" err="1"/>
              <a:t>Buku</a:t>
            </a:r>
            <a:r>
              <a:rPr lang="en-US" sz="2665" i="1" dirty="0"/>
              <a:t> </a:t>
            </a:r>
            <a:r>
              <a:rPr lang="en-US" sz="2665" i="1" dirty="0" err="1"/>
              <a:t>Besar</a:t>
            </a:r>
            <a:r>
              <a:rPr lang="en-US" sz="2665" i="1" dirty="0"/>
              <a:t> </a:t>
            </a:r>
            <a:r>
              <a:rPr lang="en-US" sz="2665" i="1" dirty="0" err="1"/>
              <a:t>Pembantu</a:t>
            </a:r>
            <a:endParaRPr lang="en-US" sz="2665" dirty="0"/>
          </a:p>
        </p:txBody>
      </p:sp>
      <p:sp>
        <p:nvSpPr>
          <p:cNvPr id="9" name="Rectangle 8"/>
          <p:cNvSpPr/>
          <p:nvPr/>
        </p:nvSpPr>
        <p:spPr>
          <a:xfrm>
            <a:off x="6153111" y="3883070"/>
            <a:ext cx="5294213" cy="1732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dirty="0" err="1"/>
              <a:t>Tujuan</a:t>
            </a:r>
            <a:r>
              <a:rPr lang="en-US" sz="2665" dirty="0"/>
              <a:t> </a:t>
            </a:r>
            <a:r>
              <a:rPr lang="en-US" sz="2665" dirty="0" err="1"/>
              <a:t>buku</a:t>
            </a:r>
            <a:r>
              <a:rPr lang="en-US" sz="2665" dirty="0"/>
              <a:t> </a:t>
            </a:r>
            <a:r>
              <a:rPr lang="en-US" sz="2665" dirty="0" err="1"/>
              <a:t>besar</a:t>
            </a:r>
            <a:r>
              <a:rPr lang="en-US" sz="2665" dirty="0"/>
              <a:t> </a:t>
            </a:r>
            <a:r>
              <a:rPr lang="en-US" sz="2665" dirty="0" err="1"/>
              <a:t>pembantu</a:t>
            </a:r>
            <a:r>
              <a:rPr lang="en-US" sz="2665" dirty="0"/>
              <a:t> </a:t>
            </a:r>
            <a:r>
              <a:rPr lang="en-US" sz="2665" dirty="0" err="1"/>
              <a:t>adalah</a:t>
            </a:r>
            <a:r>
              <a:rPr lang="en-US" sz="2665" dirty="0"/>
              <a:t> </a:t>
            </a:r>
            <a:r>
              <a:rPr lang="en-US" sz="2665" dirty="0" err="1"/>
              <a:t>untuk</a:t>
            </a:r>
            <a:r>
              <a:rPr lang="en-US" sz="2665" dirty="0"/>
              <a:t> </a:t>
            </a:r>
            <a:r>
              <a:rPr lang="en-US" sz="2665" dirty="0" err="1"/>
              <a:t>memberi</a:t>
            </a:r>
            <a:r>
              <a:rPr lang="en-US" sz="2665" dirty="0"/>
              <a:t> </a:t>
            </a:r>
            <a:r>
              <a:rPr lang="en-US" sz="2665" dirty="0" err="1"/>
              <a:t>keterangan</a:t>
            </a:r>
            <a:r>
              <a:rPr lang="en-US" sz="2665" dirty="0"/>
              <a:t> </a:t>
            </a:r>
            <a:r>
              <a:rPr lang="en-US" sz="2665" dirty="0" err="1"/>
              <a:t>atau</a:t>
            </a:r>
            <a:r>
              <a:rPr lang="en-US" sz="2665" dirty="0"/>
              <a:t> </a:t>
            </a:r>
            <a:r>
              <a:rPr lang="en-US" sz="2665" dirty="0" err="1"/>
              <a:t>memberi</a:t>
            </a:r>
            <a:r>
              <a:rPr lang="en-US" sz="2665" dirty="0"/>
              <a:t> </a:t>
            </a:r>
            <a:r>
              <a:rPr lang="en-US" sz="2665" dirty="0" err="1"/>
              <a:t>rincian</a:t>
            </a:r>
            <a:r>
              <a:rPr lang="en-US" sz="2665" dirty="0"/>
              <a:t> </a:t>
            </a:r>
            <a:r>
              <a:rPr lang="en-US" sz="2665" dirty="0" err="1"/>
              <a:t>mengenai</a:t>
            </a:r>
            <a:r>
              <a:rPr lang="en-US" sz="2665" dirty="0"/>
              <a:t> </a:t>
            </a:r>
            <a:r>
              <a:rPr lang="en-US" sz="2665" dirty="0" err="1"/>
              <a:t>jenis</a:t>
            </a:r>
            <a:r>
              <a:rPr lang="en-US" sz="2665" dirty="0"/>
              <a:t> </a:t>
            </a:r>
            <a:r>
              <a:rPr lang="en-US" sz="2665" dirty="0" err="1"/>
              <a:t>aset</a:t>
            </a:r>
            <a:r>
              <a:rPr lang="en-US" sz="2665" dirty="0"/>
              <a:t> </a:t>
            </a:r>
            <a:r>
              <a:rPr lang="en-US" sz="2665" dirty="0" err="1"/>
              <a:t>atau</a:t>
            </a:r>
            <a:r>
              <a:rPr lang="en-US" sz="2665" dirty="0"/>
              <a:t> </a:t>
            </a:r>
            <a:r>
              <a:rPr lang="en-US" sz="2665" dirty="0" err="1"/>
              <a:t>kewajiban</a:t>
            </a:r>
            <a:r>
              <a:rPr lang="en-US" sz="2665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10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ttp://www.paperclip.co.id/images/produk/51800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52" y="1614996"/>
            <a:ext cx="4650567" cy="40381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glow rad="88900">
              <a:schemeClr val="tx2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27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2565" y="268160"/>
            <a:ext cx="3587329" cy="56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46" b="1" dirty="0"/>
              <a:t>B. </a:t>
            </a:r>
            <a:r>
              <a:rPr lang="en-US" sz="3046" b="1" dirty="0" err="1"/>
              <a:t>Buku</a:t>
            </a:r>
            <a:r>
              <a:rPr lang="en-US" sz="3046" b="1" dirty="0"/>
              <a:t> </a:t>
            </a:r>
            <a:r>
              <a:rPr lang="en-US" sz="3046" b="1" dirty="0" err="1"/>
              <a:t>Besar</a:t>
            </a:r>
            <a:r>
              <a:rPr lang="en-US" sz="3046" b="1" dirty="0"/>
              <a:t> </a:t>
            </a:r>
            <a:r>
              <a:rPr lang="en-US" sz="3046" b="1" dirty="0" err="1"/>
              <a:t>Utama</a:t>
            </a:r>
            <a:endParaRPr lang="en-US" sz="3046" dirty="0"/>
          </a:p>
        </p:txBody>
      </p:sp>
      <p:sp>
        <p:nvSpPr>
          <p:cNvPr id="5" name="Rectangle 4"/>
          <p:cNvSpPr/>
          <p:nvPr/>
        </p:nvSpPr>
        <p:spPr>
          <a:xfrm>
            <a:off x="905123" y="829211"/>
            <a:ext cx="6309541" cy="2142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65" dirty="0" err="1"/>
              <a:t>Buku</a:t>
            </a:r>
            <a:r>
              <a:rPr lang="en-US" sz="2665" dirty="0"/>
              <a:t> </a:t>
            </a:r>
            <a:r>
              <a:rPr lang="en-US" sz="2665" dirty="0" err="1"/>
              <a:t>besar</a:t>
            </a:r>
            <a:r>
              <a:rPr lang="en-US" sz="2665" dirty="0"/>
              <a:t> </a:t>
            </a:r>
            <a:r>
              <a:rPr lang="en-US" sz="2665" dirty="0" err="1"/>
              <a:t>utama</a:t>
            </a:r>
            <a:r>
              <a:rPr lang="en-US" sz="2665" dirty="0"/>
              <a:t> (</a:t>
            </a:r>
            <a:r>
              <a:rPr lang="en-US" sz="2665" i="1" dirty="0"/>
              <a:t>general ledger</a:t>
            </a:r>
            <a:r>
              <a:rPr lang="en-US" sz="2665" dirty="0"/>
              <a:t>) </a:t>
            </a:r>
            <a:r>
              <a:rPr lang="en-US" sz="2665" dirty="0" err="1"/>
              <a:t>adalah</a:t>
            </a:r>
            <a:r>
              <a:rPr lang="en-US" sz="2665" dirty="0"/>
              <a:t> </a:t>
            </a:r>
            <a:r>
              <a:rPr lang="en-US" sz="2665" dirty="0" err="1"/>
              <a:t>kumpulan</a:t>
            </a:r>
            <a:r>
              <a:rPr lang="en-US" sz="2665" dirty="0"/>
              <a:t> </a:t>
            </a:r>
            <a:r>
              <a:rPr lang="en-US" sz="2665" dirty="0" err="1"/>
              <a:t>akun</a:t>
            </a:r>
            <a:r>
              <a:rPr lang="en-US" sz="2665" dirty="0"/>
              <a:t> yang </a:t>
            </a:r>
            <a:r>
              <a:rPr lang="en-US" sz="2665" dirty="0" err="1"/>
              <a:t>saling</a:t>
            </a:r>
            <a:r>
              <a:rPr lang="en-US" sz="2665" dirty="0"/>
              <a:t> </a:t>
            </a:r>
            <a:r>
              <a:rPr lang="en-US" sz="2665" dirty="0" err="1"/>
              <a:t>berhubungan</a:t>
            </a:r>
            <a:r>
              <a:rPr lang="en-US" sz="2665" dirty="0"/>
              <a:t> </a:t>
            </a:r>
            <a:r>
              <a:rPr lang="en-US" sz="2665" dirty="0" err="1"/>
              <a:t>dan</a:t>
            </a:r>
            <a:r>
              <a:rPr lang="en-US" sz="2665" dirty="0"/>
              <a:t> </a:t>
            </a:r>
            <a:r>
              <a:rPr lang="en-US" sz="2665" dirty="0" err="1"/>
              <a:t>merupakan</a:t>
            </a:r>
            <a:r>
              <a:rPr lang="en-US" sz="2665" dirty="0"/>
              <a:t> </a:t>
            </a:r>
            <a:r>
              <a:rPr lang="en-US" sz="2665" dirty="0" err="1"/>
              <a:t>satu</a:t>
            </a:r>
            <a:r>
              <a:rPr lang="en-US" sz="2665" dirty="0"/>
              <a:t> </a:t>
            </a:r>
            <a:r>
              <a:rPr lang="en-US" sz="2665" dirty="0" err="1"/>
              <a:t>kesatuan</a:t>
            </a:r>
            <a:r>
              <a:rPr lang="en-US" sz="2665" dirty="0"/>
              <a:t>, yang </a:t>
            </a:r>
            <a:r>
              <a:rPr lang="en-US" sz="2665" dirty="0" err="1"/>
              <a:t>digunakan</a:t>
            </a:r>
            <a:r>
              <a:rPr lang="en-US" sz="2665" dirty="0"/>
              <a:t> </a:t>
            </a:r>
            <a:r>
              <a:rPr lang="en-US" sz="2665" dirty="0" err="1"/>
              <a:t>perusahaan</a:t>
            </a:r>
            <a:r>
              <a:rPr lang="en-US" sz="2665" dirty="0"/>
              <a:t> </a:t>
            </a:r>
            <a:r>
              <a:rPr lang="en-US" sz="2665" dirty="0" err="1"/>
              <a:t>dalam</a:t>
            </a:r>
            <a:r>
              <a:rPr lang="en-US" sz="2665" dirty="0"/>
              <a:t> </a:t>
            </a:r>
            <a:r>
              <a:rPr lang="en-US" sz="2665" dirty="0" err="1"/>
              <a:t>menyusun</a:t>
            </a:r>
            <a:r>
              <a:rPr lang="en-US" sz="2665" dirty="0"/>
              <a:t> </a:t>
            </a:r>
            <a:r>
              <a:rPr lang="en-US" sz="2665" dirty="0" err="1"/>
              <a:t>laporan</a:t>
            </a:r>
            <a:r>
              <a:rPr lang="en-US" sz="2665" dirty="0"/>
              <a:t> </a:t>
            </a:r>
            <a:r>
              <a:rPr lang="en-US" sz="2665" dirty="0" err="1"/>
              <a:t>keuangan</a:t>
            </a:r>
            <a:r>
              <a:rPr lang="en-US" sz="2665" dirty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075" y="3225241"/>
            <a:ext cx="8401551" cy="2691184"/>
          </a:xfrm>
          <a:prstGeom prst="rect">
            <a:avLst/>
          </a:prstGeom>
          <a:noFill/>
          <a:ln>
            <a:noFill/>
          </a:ln>
          <a:effectLst>
            <a:glow rad="88900">
              <a:schemeClr val="tx2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11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785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38160940"/>
              </p:ext>
            </p:extLst>
          </p:nvPr>
        </p:nvGraphicFramePr>
        <p:xfrm>
          <a:off x="441942" y="359098"/>
          <a:ext cx="4496455" cy="811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60318" y="1170823"/>
            <a:ext cx="2029851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 err="1"/>
              <a:t>Neraca</a:t>
            </a:r>
            <a:r>
              <a:rPr lang="en-US" sz="2665" b="1" dirty="0"/>
              <a:t> </a:t>
            </a:r>
            <a:r>
              <a:rPr lang="en-US" sz="2665" b="1" dirty="0" err="1"/>
              <a:t>Saldo</a:t>
            </a:r>
            <a:endParaRPr lang="en-US" sz="2665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61" y="1982548"/>
            <a:ext cx="9683066" cy="3576628"/>
          </a:xfrm>
          <a:prstGeom prst="rect">
            <a:avLst/>
          </a:prstGeom>
          <a:noFill/>
          <a:ln>
            <a:noFill/>
          </a:ln>
          <a:effectLst>
            <a:glow rad="127000">
              <a:schemeClr val="tx2">
                <a:lumMod val="40000"/>
                <a:lumOff val="60000"/>
                <a:alpha val="99000"/>
              </a:schemeClr>
            </a:glow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12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9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444" y="277505"/>
            <a:ext cx="6570838" cy="56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46" b="1" dirty="0" err="1"/>
              <a:t>Jurnal</a:t>
            </a:r>
            <a:r>
              <a:rPr lang="en-US" sz="3046" b="1" dirty="0"/>
              <a:t> </a:t>
            </a:r>
            <a:r>
              <a:rPr lang="en-US" sz="3046" b="1" dirty="0" err="1"/>
              <a:t>Penyesuaian</a:t>
            </a:r>
            <a:r>
              <a:rPr lang="en-US" sz="3046" b="1" dirty="0"/>
              <a:t> Perusahaan </a:t>
            </a:r>
            <a:r>
              <a:rPr lang="en-US" sz="3046" b="1" dirty="0" err="1"/>
              <a:t>Dagang</a:t>
            </a:r>
            <a:endParaRPr lang="en-US" sz="3046" dirty="0"/>
          </a:p>
        </p:txBody>
      </p:sp>
      <p:sp>
        <p:nvSpPr>
          <p:cNvPr id="5" name="Rectangle 4"/>
          <p:cNvSpPr/>
          <p:nvPr/>
        </p:nvSpPr>
        <p:spPr>
          <a:xfrm>
            <a:off x="395444" y="1069014"/>
            <a:ext cx="5862965" cy="1322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b="1" dirty="0"/>
              <a:t>1. </a:t>
            </a:r>
            <a:r>
              <a:rPr lang="en-US" sz="2665" b="1" dirty="0" err="1"/>
              <a:t>Jurnal</a:t>
            </a:r>
            <a:r>
              <a:rPr lang="en-US" sz="2665" b="1" dirty="0"/>
              <a:t> </a:t>
            </a:r>
            <a:r>
              <a:rPr lang="en-US" sz="2665" b="1" dirty="0" err="1"/>
              <a:t>Penyesuaian</a:t>
            </a:r>
            <a:r>
              <a:rPr lang="en-US" sz="2665" b="1" dirty="0"/>
              <a:t> </a:t>
            </a:r>
            <a:r>
              <a:rPr lang="en-US" sz="2665" b="1" dirty="0" err="1"/>
              <a:t>Persediaan</a:t>
            </a:r>
            <a:r>
              <a:rPr lang="en-US" sz="2665" b="1" dirty="0"/>
              <a:t> </a:t>
            </a:r>
            <a:r>
              <a:rPr lang="en-US" sz="2665" b="1" dirty="0" err="1"/>
              <a:t>Barang</a:t>
            </a:r>
            <a:r>
              <a:rPr lang="en-US" sz="2665" b="1" dirty="0"/>
              <a:t> </a:t>
            </a:r>
            <a:r>
              <a:rPr lang="en-US" sz="2665" b="1" dirty="0" err="1"/>
              <a:t>Dagang</a:t>
            </a:r>
            <a:r>
              <a:rPr lang="en-US" sz="2665" b="1" dirty="0"/>
              <a:t> </a:t>
            </a:r>
            <a:r>
              <a:rPr lang="en-US" sz="2665" b="1" dirty="0" err="1"/>
              <a:t>dengan</a:t>
            </a:r>
            <a:r>
              <a:rPr lang="en-US" sz="2665" b="1" dirty="0"/>
              <a:t> </a:t>
            </a:r>
            <a:r>
              <a:rPr lang="en-US" sz="2665" b="1" dirty="0" err="1"/>
              <a:t>Pendekatan</a:t>
            </a:r>
            <a:r>
              <a:rPr lang="en-US" sz="2665" b="1" dirty="0"/>
              <a:t> </a:t>
            </a:r>
            <a:r>
              <a:rPr lang="en-US" sz="2665" b="1" dirty="0" err="1"/>
              <a:t>Ikhtisar</a:t>
            </a:r>
            <a:r>
              <a:rPr lang="en-US" sz="2665" b="1" dirty="0"/>
              <a:t> </a:t>
            </a:r>
            <a:r>
              <a:rPr lang="en-US" sz="2665" b="1" dirty="0" err="1"/>
              <a:t>Laba-Rugi</a:t>
            </a:r>
            <a:endParaRPr lang="en-US" sz="2665" dirty="0"/>
          </a:p>
        </p:txBody>
      </p:sp>
      <p:sp>
        <p:nvSpPr>
          <p:cNvPr id="7" name="Rectangle 6"/>
          <p:cNvSpPr/>
          <p:nvPr/>
        </p:nvSpPr>
        <p:spPr>
          <a:xfrm>
            <a:off x="395444" y="2545491"/>
            <a:ext cx="5439260" cy="1322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b="1" dirty="0"/>
              <a:t>2. </a:t>
            </a:r>
            <a:r>
              <a:rPr lang="en-US" sz="2665" b="1" dirty="0" err="1"/>
              <a:t>Jurnal</a:t>
            </a:r>
            <a:r>
              <a:rPr lang="en-US" sz="2665" b="1" dirty="0"/>
              <a:t> </a:t>
            </a:r>
            <a:r>
              <a:rPr lang="en-US" sz="2665" b="1" dirty="0" err="1"/>
              <a:t>Penyesuaian</a:t>
            </a:r>
            <a:r>
              <a:rPr lang="en-US" sz="2665" b="1" dirty="0"/>
              <a:t> </a:t>
            </a:r>
            <a:r>
              <a:rPr lang="en-US" sz="2665" b="1" dirty="0" err="1"/>
              <a:t>Persediaan</a:t>
            </a:r>
            <a:r>
              <a:rPr lang="en-US" sz="2665" b="1" dirty="0"/>
              <a:t> </a:t>
            </a:r>
            <a:r>
              <a:rPr lang="en-US" sz="2665" b="1" dirty="0" err="1"/>
              <a:t>Barang</a:t>
            </a:r>
            <a:r>
              <a:rPr lang="en-US" sz="2665" b="1" dirty="0"/>
              <a:t> </a:t>
            </a:r>
            <a:r>
              <a:rPr lang="en-US" sz="2665" b="1" dirty="0" err="1"/>
              <a:t>Dagang</a:t>
            </a:r>
            <a:r>
              <a:rPr lang="en-US" sz="2665" b="1" dirty="0"/>
              <a:t> </a:t>
            </a:r>
            <a:r>
              <a:rPr lang="en-US" sz="2665" b="1" dirty="0" err="1"/>
              <a:t>dengan</a:t>
            </a:r>
            <a:r>
              <a:rPr lang="en-US" sz="2665" b="1" dirty="0"/>
              <a:t> </a:t>
            </a:r>
            <a:r>
              <a:rPr lang="en-US" sz="2665" b="1" dirty="0" err="1"/>
              <a:t>Pendekatan</a:t>
            </a:r>
            <a:r>
              <a:rPr lang="en-US" sz="2665" b="1" dirty="0"/>
              <a:t> </a:t>
            </a:r>
            <a:r>
              <a:rPr lang="en-US" sz="2665" b="1" dirty="0" err="1"/>
              <a:t>Harga</a:t>
            </a:r>
            <a:r>
              <a:rPr lang="en-US" sz="2665" b="1" dirty="0"/>
              <a:t> </a:t>
            </a:r>
            <a:r>
              <a:rPr lang="en-US" sz="2665" b="1" dirty="0" err="1"/>
              <a:t>Pokok</a:t>
            </a:r>
            <a:r>
              <a:rPr lang="en-US" sz="2665" b="1" dirty="0"/>
              <a:t> </a:t>
            </a:r>
            <a:r>
              <a:rPr lang="en-US" sz="2665" b="1" dirty="0" err="1"/>
              <a:t>Penjualan</a:t>
            </a:r>
            <a:endParaRPr lang="en-US" sz="2665" dirty="0"/>
          </a:p>
        </p:txBody>
      </p:sp>
      <p:sp>
        <p:nvSpPr>
          <p:cNvPr id="8" name="Rectangle 7"/>
          <p:cNvSpPr/>
          <p:nvPr/>
        </p:nvSpPr>
        <p:spPr>
          <a:xfrm>
            <a:off x="6966282" y="965276"/>
            <a:ext cx="4649344" cy="1322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b="1" dirty="0"/>
              <a:t>3. </a:t>
            </a:r>
            <a:r>
              <a:rPr lang="en-US" sz="2665" b="1" dirty="0" err="1"/>
              <a:t>Jurnal</a:t>
            </a:r>
            <a:r>
              <a:rPr lang="en-US" sz="2665" b="1" dirty="0"/>
              <a:t> </a:t>
            </a:r>
            <a:r>
              <a:rPr lang="en-US" sz="2665" b="1" dirty="0" err="1"/>
              <a:t>Penyesuaian</a:t>
            </a:r>
            <a:r>
              <a:rPr lang="en-US" sz="2665" b="1" dirty="0"/>
              <a:t> </a:t>
            </a:r>
            <a:r>
              <a:rPr lang="en-US" sz="2665" b="1" dirty="0" err="1"/>
              <a:t>Persediaan</a:t>
            </a:r>
            <a:r>
              <a:rPr lang="en-US" sz="2665" b="1" dirty="0"/>
              <a:t> </a:t>
            </a:r>
            <a:r>
              <a:rPr lang="en-US" sz="2665" b="1" dirty="0" err="1"/>
              <a:t>Barang</a:t>
            </a:r>
            <a:r>
              <a:rPr lang="en-US" sz="2665" b="1" dirty="0"/>
              <a:t> </a:t>
            </a:r>
            <a:r>
              <a:rPr lang="en-US" sz="2665" b="1" dirty="0" err="1"/>
              <a:t>Dagang</a:t>
            </a:r>
            <a:r>
              <a:rPr lang="en-US" sz="2665" b="1" dirty="0"/>
              <a:t> </a:t>
            </a:r>
            <a:r>
              <a:rPr lang="en-US" sz="2665" b="1" dirty="0" err="1"/>
              <a:t>untuk</a:t>
            </a:r>
            <a:r>
              <a:rPr lang="en-US" sz="2665" b="1" dirty="0"/>
              <a:t> </a:t>
            </a:r>
            <a:r>
              <a:rPr lang="en-US" sz="2665" b="1" dirty="0" err="1"/>
              <a:t>Sistem</a:t>
            </a:r>
            <a:r>
              <a:rPr lang="en-US" sz="2665" b="1" dirty="0"/>
              <a:t> Perpetual</a:t>
            </a:r>
            <a:endParaRPr lang="en-US" sz="2665" dirty="0"/>
          </a:p>
        </p:txBody>
      </p:sp>
      <p:sp>
        <p:nvSpPr>
          <p:cNvPr id="9" name="Rectangle 8"/>
          <p:cNvSpPr/>
          <p:nvPr/>
        </p:nvSpPr>
        <p:spPr>
          <a:xfrm>
            <a:off x="7265883" y="2577070"/>
            <a:ext cx="4050142" cy="912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5" b="1" dirty="0"/>
              <a:t>4. </a:t>
            </a:r>
            <a:r>
              <a:rPr lang="en-US" sz="2665" b="1" dirty="0" err="1"/>
              <a:t>Jurnal</a:t>
            </a:r>
            <a:r>
              <a:rPr lang="en-US" sz="2665" b="1" dirty="0"/>
              <a:t> </a:t>
            </a:r>
            <a:r>
              <a:rPr lang="en-US" sz="2665" b="1" dirty="0" err="1"/>
              <a:t>Penyesuaian</a:t>
            </a:r>
            <a:r>
              <a:rPr lang="en-US" sz="2665" b="1" dirty="0"/>
              <a:t> </a:t>
            </a:r>
            <a:r>
              <a:rPr lang="en-US" sz="2665" b="1" dirty="0" err="1"/>
              <a:t>untuk</a:t>
            </a:r>
            <a:r>
              <a:rPr lang="en-US" sz="2665" b="1" dirty="0"/>
              <a:t> </a:t>
            </a:r>
            <a:r>
              <a:rPr lang="en-US" sz="2665" b="1" dirty="0" err="1"/>
              <a:t>Transaksi</a:t>
            </a:r>
            <a:r>
              <a:rPr lang="en-US" sz="2665" b="1" dirty="0"/>
              <a:t> </a:t>
            </a:r>
            <a:r>
              <a:rPr lang="en-US" sz="2665" b="1" dirty="0" err="1"/>
              <a:t>Lainnya</a:t>
            </a:r>
            <a:endParaRPr lang="en-US" sz="2665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8924415" y="6402463"/>
            <a:ext cx="1781877" cy="347508"/>
          </a:xfrm>
          <a:prstGeom prst="rect">
            <a:avLst/>
          </a:prstGeom>
        </p:spPr>
        <p:txBody>
          <a:bodyPr vert="horz" lIns="87028" tIns="43514" rIns="87028" bIns="43514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42" dirty="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1142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SMA </a:t>
            </a:r>
            <a:r>
              <a:rPr lang="en-US" sz="1142" dirty="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1142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 </a:t>
            </a:r>
            <a:r>
              <a:rPr lang="en-US" sz="1142" dirty="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Jilid</a:t>
            </a:r>
            <a:r>
              <a:rPr lang="en-US" sz="1142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8098551" y="6402461"/>
            <a:ext cx="890938" cy="347508"/>
          </a:xfrm>
          <a:prstGeom prst="rect">
            <a:avLst/>
          </a:prstGeom>
        </p:spPr>
        <p:txBody>
          <a:bodyPr vert="horz" lIns="87028" tIns="43514" rIns="87028" bIns="43514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42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13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s://encrypted-tbn2.gstatic.com/images?q=tbn:ANd9GcT_D-THNncDUgRPbigJtAowaQBUOIMNqPVGVweEJlST-LMYzTgB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022" y="4157285"/>
            <a:ext cx="6853467" cy="2266358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96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FA897-321C-4BB9-5B8D-E6954DDBC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264161"/>
            <a:ext cx="11460480" cy="548639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5C3C-7842-AB37-B629-64A6ADEC8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198880"/>
            <a:ext cx="11460480" cy="5394960"/>
          </a:xfrm>
        </p:spPr>
        <p:txBody>
          <a:bodyPr>
            <a:normAutofit fontScale="85000" lnSpcReduction="20000"/>
          </a:bodyPr>
          <a:lstStyle/>
          <a:p>
            <a:r>
              <a:rPr lang="en-ID" i="0" u="none" strike="noStrike" dirty="0" err="1">
                <a:effectLst/>
                <a:latin typeface="Inter"/>
              </a:rPr>
              <a:t>Jurnal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penyesuaian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adalah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jurnal</a:t>
            </a:r>
            <a:r>
              <a:rPr lang="en-ID" i="0" u="none" strike="noStrike" dirty="0">
                <a:effectLst/>
                <a:latin typeface="Inter"/>
              </a:rPr>
              <a:t> yang </a:t>
            </a:r>
            <a:r>
              <a:rPr lang="en-ID" i="0" u="none" strike="noStrike" dirty="0" err="1">
                <a:effectLst/>
                <a:latin typeface="Inter"/>
              </a:rPr>
              <a:t>dibuat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ketika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ada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perubahan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saldo</a:t>
            </a:r>
            <a:r>
              <a:rPr lang="en-ID" i="0" u="none" strike="noStrike" dirty="0">
                <a:effectLst/>
                <a:latin typeface="Inter"/>
              </a:rPr>
              <a:t> pada </a:t>
            </a:r>
            <a:r>
              <a:rPr lang="en-ID" i="0" u="none" strike="noStrike" dirty="0" err="1">
                <a:effectLst/>
                <a:latin typeface="Inter"/>
              </a:rPr>
              <a:t>suatu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akun</a:t>
            </a:r>
            <a:r>
              <a:rPr lang="en-ID" i="0" u="none" strike="noStrike" dirty="0">
                <a:effectLst/>
                <a:latin typeface="Inter"/>
              </a:rPr>
              <a:t> dan </a:t>
            </a:r>
            <a:r>
              <a:rPr lang="en-ID" i="0" u="none" strike="noStrike" dirty="0" err="1">
                <a:effectLst/>
                <a:latin typeface="Inter"/>
              </a:rPr>
              <a:t>harus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disesuaikan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ke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dalam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buku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besar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perusahaan</a:t>
            </a:r>
            <a:r>
              <a:rPr lang="en-ID" i="0" u="none" strike="noStrike" dirty="0">
                <a:effectLst/>
                <a:latin typeface="Inter"/>
              </a:rPr>
              <a:t> pada </a:t>
            </a:r>
            <a:r>
              <a:rPr lang="en-ID" i="0" u="none" strike="noStrike" dirty="0" err="1">
                <a:effectLst/>
                <a:latin typeface="Inter"/>
              </a:rPr>
              <a:t>akhir</a:t>
            </a:r>
            <a:r>
              <a:rPr lang="en-ID" i="0" u="none" strike="noStrike" dirty="0">
                <a:effectLst/>
                <a:latin typeface="Inter"/>
              </a:rPr>
              <a:t> </a:t>
            </a:r>
            <a:r>
              <a:rPr lang="en-ID" i="0" u="sng" strike="noStrike" dirty="0" err="1">
                <a:effectLst/>
                <a:latin typeface="Inter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siklus</a:t>
            </a:r>
            <a:r>
              <a:rPr lang="en-ID" i="0" u="sng" strike="noStrike" dirty="0">
                <a:effectLst/>
                <a:latin typeface="Inter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i="0" u="sng" strike="noStrike" dirty="0" err="1">
                <a:effectLst/>
                <a:latin typeface="Inter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akuntansi</a:t>
            </a:r>
            <a:r>
              <a:rPr lang="en-ID" i="0" u="none" strike="noStrike" dirty="0">
                <a:effectLst/>
                <a:latin typeface="Inter"/>
              </a:rPr>
              <a:t>  </a:t>
            </a:r>
            <a:r>
              <a:rPr lang="en-ID" i="0" u="none" strike="noStrike" dirty="0" err="1">
                <a:effectLst/>
                <a:latin typeface="Inter"/>
              </a:rPr>
              <a:t>dengan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tujuan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untuk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mencatat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pendapatan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atau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beban</a:t>
            </a:r>
            <a:r>
              <a:rPr lang="en-ID" i="0" u="none" strike="noStrike" dirty="0">
                <a:effectLst/>
                <a:latin typeface="Inter"/>
              </a:rPr>
              <a:t> yang </a:t>
            </a:r>
            <a:r>
              <a:rPr lang="en-ID" i="0" u="none" strike="noStrike" dirty="0" err="1">
                <a:effectLst/>
                <a:latin typeface="Inter"/>
              </a:rPr>
              <a:t>tidak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diakui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untuk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periode</a:t>
            </a:r>
            <a:r>
              <a:rPr lang="en-ID" i="0" u="none" strike="noStrike" dirty="0">
                <a:effectLst/>
                <a:latin typeface="Inter"/>
              </a:rPr>
              <a:t> </a:t>
            </a:r>
            <a:r>
              <a:rPr lang="en-ID" i="0" u="none" strike="noStrike" dirty="0" err="1">
                <a:effectLst/>
                <a:latin typeface="Inter"/>
              </a:rPr>
              <a:t>tersebut</a:t>
            </a:r>
            <a:r>
              <a:rPr lang="en-ID" i="0" u="none" strike="noStrike" dirty="0">
                <a:effectLst/>
                <a:latin typeface="Inter"/>
              </a:rPr>
              <a:t>.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Jurnal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ini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dibuat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proses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pencatatan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perubahan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saldo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akun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sehingga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saldo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mencerminkan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jumlah</a:t>
            </a:r>
            <a:r>
              <a:rPr lang="en-ID" b="0" i="0" dirty="0">
                <a:solidFill>
                  <a:srgbClr val="232933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rgbClr val="232933"/>
                </a:solidFill>
                <a:effectLst/>
                <a:latin typeface="Inter"/>
              </a:rPr>
              <a:t>sebenarnya</a:t>
            </a:r>
            <a:endParaRPr lang="en-ID" i="0" u="none" strike="noStrike" dirty="0">
              <a:effectLst/>
              <a:latin typeface="Inter"/>
            </a:endParaRPr>
          </a:p>
          <a:p>
            <a:r>
              <a:rPr lang="en-ID" b="0" i="0" dirty="0" err="1">
                <a:effectLst/>
                <a:latin typeface="Inter"/>
              </a:rPr>
              <a:t>Secara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umum</a:t>
            </a:r>
            <a:r>
              <a:rPr lang="en-ID" b="0" i="0" dirty="0">
                <a:effectLst/>
                <a:latin typeface="Inter"/>
              </a:rPr>
              <a:t>, </a:t>
            </a:r>
            <a:r>
              <a:rPr lang="en-ID" b="0" i="0" dirty="0" err="1">
                <a:effectLst/>
                <a:latin typeface="Inter"/>
              </a:rPr>
              <a:t>manfaat</a:t>
            </a:r>
            <a:r>
              <a:rPr lang="en-ID" b="0" i="0" dirty="0">
                <a:effectLst/>
                <a:latin typeface="Inter"/>
              </a:rPr>
              <a:t> yang </a:t>
            </a:r>
            <a:r>
              <a:rPr lang="en-ID" b="0" i="0" dirty="0" err="1">
                <a:effectLst/>
                <a:latin typeface="Inter"/>
              </a:rPr>
              <a:t>diberikan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yaitu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menetapkan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saldo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catatan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akun</a:t>
            </a:r>
            <a:r>
              <a:rPr lang="en-ID" b="0" i="0" dirty="0">
                <a:effectLst/>
                <a:latin typeface="Inter"/>
              </a:rPr>
              <a:t> </a:t>
            </a:r>
            <a:r>
              <a:rPr lang="en-ID" b="0" i="0" u="sng" dirty="0" err="1">
                <a:effectLst/>
                <a:latin typeface="In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buku</a:t>
            </a:r>
            <a:r>
              <a:rPr lang="en-ID" b="0" i="0" u="sng" dirty="0">
                <a:effectLst/>
                <a:latin typeface="In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b="0" i="0" u="sng" dirty="0" err="1">
                <a:effectLst/>
                <a:latin typeface="In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besar</a:t>
            </a:r>
            <a:r>
              <a:rPr lang="en-ID" b="0" i="0" dirty="0">
                <a:effectLst/>
                <a:latin typeface="Inter"/>
              </a:rPr>
              <a:t> pada </a:t>
            </a:r>
            <a:r>
              <a:rPr lang="en-ID" b="0" i="0" dirty="0" err="1">
                <a:effectLst/>
                <a:latin typeface="Inter"/>
              </a:rPr>
              <a:t>akhir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periode</a:t>
            </a:r>
            <a:r>
              <a:rPr lang="en-ID" b="0" i="0" dirty="0">
                <a:effectLst/>
                <a:latin typeface="Inter"/>
              </a:rPr>
              <a:t>, </a:t>
            </a:r>
            <a:r>
              <a:rPr lang="en-ID" b="0" i="0" dirty="0" err="1">
                <a:effectLst/>
                <a:latin typeface="Inter"/>
              </a:rPr>
              <a:t>serta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menghitung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pendapatan</a:t>
            </a:r>
            <a:r>
              <a:rPr lang="en-ID" b="0" i="0" dirty="0">
                <a:effectLst/>
                <a:latin typeface="Inter"/>
              </a:rPr>
              <a:t> dan </a:t>
            </a:r>
            <a:r>
              <a:rPr lang="en-ID" b="0" i="0" dirty="0" err="1">
                <a:effectLst/>
                <a:latin typeface="Inter"/>
              </a:rPr>
              <a:t>beban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selama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periode</a:t>
            </a:r>
            <a:r>
              <a:rPr lang="en-ID" b="0" i="0" dirty="0">
                <a:effectLst/>
                <a:latin typeface="Inter"/>
              </a:rPr>
              <a:t> </a:t>
            </a:r>
            <a:r>
              <a:rPr lang="en-ID" b="0" i="0" dirty="0" err="1">
                <a:effectLst/>
                <a:latin typeface="Inter"/>
              </a:rPr>
              <a:t>tertentu</a:t>
            </a:r>
            <a:endParaRPr lang="en-ID" b="1" dirty="0">
              <a:latin typeface="Inter"/>
            </a:endParaRPr>
          </a:p>
          <a:p>
            <a:pPr algn="l"/>
            <a:r>
              <a:rPr lang="en-ID" b="0" i="0" u="none" strike="noStrike" dirty="0">
                <a:effectLst/>
                <a:latin typeface="Inter"/>
              </a:rPr>
              <a:t>Salah </a:t>
            </a:r>
            <a:r>
              <a:rPr lang="en-ID" b="0" i="0" u="none" strike="noStrike" dirty="0" err="1">
                <a:effectLst/>
                <a:latin typeface="Inter"/>
              </a:rPr>
              <a:t>satu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tujuan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dibuatnya</a:t>
            </a:r>
            <a:r>
              <a:rPr lang="en-ID" b="0" i="0" u="none" strike="noStrike" dirty="0">
                <a:effectLst/>
                <a:latin typeface="Inter"/>
              </a:rPr>
              <a:t>  </a:t>
            </a:r>
            <a:r>
              <a:rPr lang="en-ID" b="0" i="0" u="none" strike="noStrike" dirty="0" err="1">
                <a:effectLst/>
                <a:latin typeface="Inter"/>
              </a:rPr>
              <a:t>jurnal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penyesuaian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adalah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untuk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mengubah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transaksi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tunai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menjadi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metode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akuntansi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akrual</a:t>
            </a:r>
            <a:r>
              <a:rPr lang="en-ID" b="0" i="0" u="none" strike="noStrike" dirty="0">
                <a:effectLst/>
                <a:latin typeface="Inter"/>
              </a:rPr>
              <a:t> </a:t>
            </a:r>
            <a:r>
              <a:rPr lang="en-ID" b="0" i="0" u="sng" strike="noStrike" dirty="0">
                <a:effectLst/>
                <a:latin typeface="Inter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en-ID" b="0" i="1" u="none" strike="noStrike" dirty="0">
                <a:effectLst/>
                <a:latin typeface="Inter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accrual basis</a:t>
            </a:r>
            <a:r>
              <a:rPr lang="en-ID" b="0" i="0" u="sng" strike="noStrike" dirty="0">
                <a:effectLst/>
                <a:latin typeface="Inter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ID" b="0" i="0" u="none" strike="noStrike" dirty="0">
                <a:effectLst/>
                <a:latin typeface="Inter"/>
              </a:rPr>
              <a:t>.</a:t>
            </a:r>
          </a:p>
          <a:p>
            <a:pPr algn="l"/>
            <a:r>
              <a:rPr lang="en-ID" b="0" i="0" u="none" strike="noStrike" dirty="0" err="1">
                <a:effectLst/>
                <a:latin typeface="Inter"/>
              </a:rPr>
              <a:t>Akuntansi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akrual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didasarkan</a:t>
            </a:r>
            <a:r>
              <a:rPr lang="en-ID" b="0" i="0" u="none" strike="noStrike" dirty="0">
                <a:effectLst/>
                <a:latin typeface="Inter"/>
              </a:rPr>
              <a:t> pada </a:t>
            </a:r>
            <a:r>
              <a:rPr lang="en-ID" b="0" i="0" u="none" strike="noStrike" dirty="0" err="1">
                <a:effectLst/>
                <a:latin typeface="Inter"/>
              </a:rPr>
              <a:t>prinsip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pengakuan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pendapatan</a:t>
            </a:r>
            <a:r>
              <a:rPr lang="en-ID" b="0" i="0" u="none" strike="noStrike" dirty="0">
                <a:effectLst/>
                <a:latin typeface="Inter"/>
              </a:rPr>
              <a:t> yang </a:t>
            </a:r>
            <a:r>
              <a:rPr lang="en-ID" b="0" i="0" u="none" strike="noStrike" dirty="0" err="1">
                <a:effectLst/>
                <a:latin typeface="Inter"/>
              </a:rPr>
              <a:t>berusaha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mengakui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pendapatan</a:t>
            </a:r>
            <a:r>
              <a:rPr lang="en-ID" b="0" i="0" u="none" strike="noStrike" dirty="0">
                <a:effectLst/>
                <a:latin typeface="Inter"/>
              </a:rPr>
              <a:t> pada </a:t>
            </a:r>
            <a:r>
              <a:rPr lang="en-ID" b="0" i="0" u="none" strike="noStrike" dirty="0" err="1">
                <a:effectLst/>
                <a:latin typeface="Inter"/>
              </a:rPr>
              <a:t>periode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perolehannya</a:t>
            </a:r>
            <a:r>
              <a:rPr lang="en-ID" b="0" i="0" u="none" strike="noStrike" dirty="0">
                <a:effectLst/>
                <a:latin typeface="Inter"/>
              </a:rPr>
              <a:t>, </a:t>
            </a:r>
            <a:r>
              <a:rPr lang="en-ID" b="0" i="0" u="none" strike="noStrike" dirty="0" err="1">
                <a:effectLst/>
                <a:latin typeface="Inter"/>
              </a:rPr>
              <a:t>bukan</a:t>
            </a:r>
            <a:r>
              <a:rPr lang="en-ID" b="0" i="0" u="none" strike="noStrike" dirty="0">
                <a:effectLst/>
                <a:latin typeface="Inter"/>
              </a:rPr>
              <a:t> pada </a:t>
            </a:r>
            <a:r>
              <a:rPr lang="en-ID" b="0" i="0" u="none" strike="noStrike" dirty="0" err="1">
                <a:effectLst/>
                <a:latin typeface="Inter"/>
              </a:rPr>
              <a:t>periode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penerimaan</a:t>
            </a:r>
            <a:r>
              <a:rPr lang="en-ID" b="0" i="0" u="none" strike="noStrike" dirty="0">
                <a:effectLst/>
                <a:latin typeface="Inter"/>
              </a:rPr>
              <a:t> </a:t>
            </a:r>
            <a:r>
              <a:rPr lang="en-ID" b="0" i="0" u="sng" strike="noStrike" dirty="0">
                <a:effectLst/>
                <a:latin typeface="Inter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kas</a:t>
            </a:r>
            <a:r>
              <a:rPr lang="en-ID" b="0" i="0" u="none" strike="noStrike" dirty="0">
                <a:effectLst/>
                <a:latin typeface="Inter"/>
              </a:rPr>
              <a:t>.</a:t>
            </a:r>
          </a:p>
          <a:p>
            <a:pPr algn="l"/>
            <a:r>
              <a:rPr lang="en-ID" b="0" i="0" u="none" strike="noStrike" dirty="0" err="1">
                <a:effectLst/>
                <a:latin typeface="Inter"/>
              </a:rPr>
              <a:t>Sebagai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contoh</a:t>
            </a:r>
            <a:r>
              <a:rPr lang="en-ID" b="0" i="0" u="none" strike="noStrike" dirty="0">
                <a:effectLst/>
                <a:latin typeface="Inter"/>
              </a:rPr>
              <a:t>, </a:t>
            </a:r>
            <a:r>
              <a:rPr lang="en-ID" b="0" i="0" u="none" strike="noStrike" dirty="0" err="1">
                <a:effectLst/>
                <a:latin typeface="Inter"/>
              </a:rPr>
              <a:t>coba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asumsikan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sebuah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perusahaan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konstruksi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memulai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konstruksi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dalam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satu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periode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tetapi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tidak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menagih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pelanggan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hingga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pekerjaan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selesai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dalam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enam</a:t>
            </a:r>
            <a:r>
              <a:rPr lang="en-ID" b="0" i="0" u="none" strike="noStrike" dirty="0">
                <a:effectLst/>
                <a:latin typeface="Inter"/>
              </a:rPr>
              <a:t> </a:t>
            </a:r>
            <a:r>
              <a:rPr lang="en-ID" b="0" i="0" u="none" strike="noStrike" dirty="0" err="1">
                <a:effectLst/>
                <a:latin typeface="Inter"/>
              </a:rPr>
              <a:t>bulan</a:t>
            </a:r>
            <a:r>
              <a:rPr lang="en-ID" b="0" i="0" u="none" strike="noStrike" dirty="0">
                <a:effectLst/>
                <a:latin typeface="Inter"/>
              </a:rPr>
              <a:t>.</a:t>
            </a:r>
          </a:p>
          <a:p>
            <a:pPr algn="l"/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Perusahaan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konstruksi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perlu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melakukan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jenis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jurnal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ini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pada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setiap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akhir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bulan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untuk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mengakui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pendapatan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1/6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dari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jumlah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yang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akan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ditagih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pada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titik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enam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 </a:t>
            </a:r>
            <a:r>
              <a:rPr lang="en-ID" b="0" i="0" u="none" strike="noStrike" dirty="0" err="1">
                <a:solidFill>
                  <a:srgbClr val="232933"/>
                </a:solidFill>
                <a:effectLst/>
                <a:latin typeface="Inter"/>
              </a:rPr>
              <a:t>bulan</a:t>
            </a:r>
            <a:r>
              <a:rPr lang="en-ID" b="0" i="0" u="none" strike="noStrike" dirty="0">
                <a:solidFill>
                  <a:srgbClr val="232933"/>
                </a:solidFill>
                <a:effectLst/>
                <a:latin typeface="Inter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9561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7679" y="818156"/>
            <a:ext cx="3881897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/>
              <a:t>B. </a:t>
            </a:r>
            <a:r>
              <a:rPr lang="en-US" sz="2665" b="1" dirty="0" err="1"/>
              <a:t>Akun</a:t>
            </a:r>
            <a:r>
              <a:rPr lang="en-US" sz="2665" b="1" dirty="0"/>
              <a:t> </a:t>
            </a:r>
            <a:r>
              <a:rPr lang="en-US" sz="2665" b="1" dirty="0" err="1"/>
              <a:t>Ikhtisar</a:t>
            </a:r>
            <a:r>
              <a:rPr lang="en-US" sz="2665" b="1" dirty="0"/>
              <a:t> </a:t>
            </a:r>
            <a:r>
              <a:rPr lang="en-US" sz="2665" b="1" dirty="0" err="1"/>
              <a:t>Laba-Rugi</a:t>
            </a:r>
            <a:endParaRPr lang="en-US" sz="2665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272" y="1994440"/>
            <a:ext cx="4820835" cy="4232928"/>
          </a:xfrm>
          <a:prstGeom prst="rect">
            <a:avLst/>
          </a:prstGeom>
          <a:noFill/>
          <a:ln>
            <a:noFill/>
          </a:ln>
          <a:effectLst>
            <a:glow rad="127000">
              <a:schemeClr val="tx2">
                <a:lumMod val="60000"/>
                <a:lumOff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755" y="2005073"/>
            <a:ext cx="5271329" cy="4117928"/>
          </a:xfrm>
          <a:prstGeom prst="rect">
            <a:avLst/>
          </a:prstGeom>
          <a:noFill/>
          <a:ln>
            <a:noFill/>
          </a:ln>
          <a:effectLst>
            <a:glow rad="127000">
              <a:schemeClr val="tx2">
                <a:lumMod val="60000"/>
                <a:lumOff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44147" y="1435601"/>
            <a:ext cx="1809150" cy="4438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84" b="1" i="1" dirty="0"/>
              <a:t>Multiple Step</a:t>
            </a:r>
            <a:endParaRPr lang="en-US" sz="2284" b="1" dirty="0"/>
          </a:p>
        </p:txBody>
      </p:sp>
      <p:sp>
        <p:nvSpPr>
          <p:cNvPr id="6" name="Rectangle 5"/>
          <p:cNvSpPr/>
          <p:nvPr/>
        </p:nvSpPr>
        <p:spPr>
          <a:xfrm>
            <a:off x="2878516" y="1435601"/>
            <a:ext cx="1515800" cy="4438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84" b="1" i="1" dirty="0"/>
              <a:t>Single Step</a:t>
            </a:r>
            <a:endParaRPr lang="en-US" sz="2284" b="1" dirty="0"/>
          </a:p>
        </p:txBody>
      </p:sp>
    </p:spTree>
    <p:extLst>
      <p:ext uri="{BB962C8B-B14F-4D97-AF65-F5344CB8AC3E}">
        <p14:creationId xmlns:p14="http://schemas.microsoft.com/office/powerpoint/2010/main" val="317324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75474-53EE-196C-31A4-3A46CF69F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345440"/>
            <a:ext cx="11440160" cy="6187440"/>
          </a:xfrm>
        </p:spPr>
        <p:txBody>
          <a:bodyPr/>
          <a:lstStyle/>
          <a:p>
            <a:pPr marL="0" indent="0" algn="l">
              <a:buNone/>
            </a:pPr>
            <a:r>
              <a:rPr lang="en-ID" sz="3200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Apa</a:t>
            </a:r>
            <a:r>
              <a:rPr lang="en-ID" sz="3200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n-ID" sz="3200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itu</a:t>
            </a:r>
            <a:r>
              <a:rPr lang="en-ID" sz="3200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n-ID" sz="3200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Laporan</a:t>
            </a:r>
            <a:r>
              <a:rPr lang="en-ID" sz="3200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n-ID" sz="3200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Laba</a:t>
            </a:r>
            <a:r>
              <a:rPr lang="en-ID" sz="3200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n-ID" sz="3200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Rugi</a:t>
            </a:r>
            <a:r>
              <a:rPr lang="en-ID" sz="3200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?</a:t>
            </a:r>
          </a:p>
          <a:p>
            <a:pPr algn="l"/>
            <a:r>
              <a:rPr lang="en-ID" sz="2400" b="0" i="1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Income Statement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 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atau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rugi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adalah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 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sebuah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yang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memuat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semua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pencapaian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bisnis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perusahaan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dalam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periode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waktu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F0502020204030204" pitchFamily="34" charset="0"/>
              </a:rPr>
              <a:t>tertentu</a:t>
            </a:r>
            <a:endParaRPr lang="en-ID" sz="2400" b="0" i="0" dirty="0">
              <a:solidFill>
                <a:srgbClr val="2D2D2D"/>
              </a:solidFill>
              <a:effectLst/>
              <a:latin typeface="Source Sans Pro" panose="020F0502020204030204" pitchFamily="34" charset="0"/>
            </a:endParaRPr>
          </a:p>
          <a:p>
            <a:pPr algn="l"/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meringkas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hasil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perniagaan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atau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ekonomi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dari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semua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transaksi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pernah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lakukan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Waktunya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sendiri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sesuai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periode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ditentukan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/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Apa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saja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tercantum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rugi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?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Semuanya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berhubungan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keuangan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Dimulai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dari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melalui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arus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kas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masuk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arus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keluar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atau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keuntungan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hingga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kerugian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/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tercantum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keuangan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terdiri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dari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sebelum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pajak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kotor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berjalan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hingga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laba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bersih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/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dapat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menilai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apakah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mereka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merugi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atau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justru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meraih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sz="2400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keuntungan</a:t>
            </a:r>
            <a:r>
              <a:rPr lang="en-ID" sz="2400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9293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8E8F6-5782-3BB8-4FE9-8C09CE19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294322"/>
            <a:ext cx="10515600" cy="539115"/>
          </a:xfrm>
        </p:spPr>
        <p:txBody>
          <a:bodyPr>
            <a:normAutofit fontScale="90000"/>
          </a:bodyPr>
          <a:lstStyle/>
          <a:p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Apa Saja </a:t>
            </a:r>
            <a:r>
              <a:rPr lang="es-ES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Jenis</a:t>
            </a:r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dan </a:t>
            </a:r>
            <a:r>
              <a:rPr lang="es-ES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Contoh</a:t>
            </a:r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s-ES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Laporan</a:t>
            </a:r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s-ES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Laba</a:t>
            </a:r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 </a:t>
            </a:r>
            <a:r>
              <a:rPr lang="es-ES" b="1" i="0" dirty="0" err="1">
                <a:solidFill>
                  <a:srgbClr val="2D2D2D"/>
                </a:solidFill>
                <a:effectLst/>
                <a:latin typeface="var(--e-global-typography-6a53f6f-font-family)"/>
              </a:rPr>
              <a:t>Rugi</a:t>
            </a:r>
            <a: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?</a:t>
            </a:r>
            <a:br>
              <a:rPr lang="es-ES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0EEFD-CA55-8A67-06C0-610DBAE1B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240" y="1148080"/>
            <a:ext cx="5953760" cy="53136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ID" b="1" i="0" dirty="0">
                <a:solidFill>
                  <a:srgbClr val="2D2D2D"/>
                </a:solidFill>
                <a:effectLst/>
                <a:latin typeface="var(--e-global-typography-6a53f6f-font-family)"/>
              </a:rPr>
              <a:t>Single</a:t>
            </a:r>
            <a:r>
              <a:rPr lang="en-ID" b="1" i="1" dirty="0">
                <a:solidFill>
                  <a:srgbClr val="2D2D2D"/>
                </a:solidFill>
                <a:effectLst/>
                <a:latin typeface="var(--e-global-typography-6a53f6f-font-family)"/>
              </a:rPr>
              <a:t> Step Income Statement</a:t>
            </a:r>
            <a:endParaRPr lang="en-ID" b="1" i="0" dirty="0">
              <a:solidFill>
                <a:srgbClr val="2D2D2D"/>
              </a:solidFill>
              <a:effectLst/>
              <a:latin typeface="var(--e-global-typography-6a53f6f-font-family)"/>
            </a:endParaRPr>
          </a:p>
          <a:p>
            <a:pPr marL="0" indent="0" algn="l">
              <a:buNone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Jenis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1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Single Step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merupakan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keuangan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mana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semua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keuntungan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termasuk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unsur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operasional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berada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awal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Kewajiban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kerugian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termasuk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kategori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operasional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mengikuti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bawahnya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Banyak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yang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menggunakan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jenis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karena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lebih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mudah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untuk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kita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baca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secara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ringkas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penyajian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jenis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1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Single Step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kita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perlu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memperhatikan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berikut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Hasil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dari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hasil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penjualan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wajib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kita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jumlahkan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kelompokkan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sendiri</a:t>
            </a:r>
            <a:endParaRPr lang="en-ID" b="0" i="0" dirty="0">
              <a:solidFill>
                <a:srgbClr val="2D2D2D"/>
              </a:solidFill>
              <a:effectLst/>
              <a:latin typeface="Source Sans Pro" panose="020B0503030403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Total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kita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jumlahkan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kelompokkan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sendiri</a:t>
            </a:r>
            <a:endParaRPr lang="en-ID" b="0" i="0" dirty="0">
              <a:solidFill>
                <a:srgbClr val="2D2D2D"/>
              </a:solidFill>
              <a:effectLst/>
              <a:latin typeface="Source Sans Pro" panose="020B0503030403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Jumlah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wajib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dikurangi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total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endParaRPr lang="en-ID" b="0" i="0" dirty="0">
              <a:solidFill>
                <a:srgbClr val="2D2D2D"/>
              </a:solidFill>
              <a:effectLst/>
              <a:latin typeface="Source Sans Pro" panose="020B0503030403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Selisih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merupakan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keuntungan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atau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rugi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endParaRPr lang="en-ID" b="0" i="0" dirty="0">
              <a:solidFill>
                <a:srgbClr val="2D2D2D"/>
              </a:solidFill>
              <a:effectLst/>
              <a:latin typeface="Source Sans Pro" panose="020B0503030403020204" pitchFamily="34" charset="0"/>
            </a:endParaRPr>
          </a:p>
          <a:p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D1B069-7B84-B907-8EFC-AF2CF2B6E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7280" y="1148080"/>
            <a:ext cx="5872480" cy="53136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ID" b="1" i="1" dirty="0">
                <a:solidFill>
                  <a:srgbClr val="2D2D2D"/>
                </a:solidFill>
                <a:effectLst/>
                <a:latin typeface="var(--e-global-typography-6a53f6f-font-family)"/>
              </a:rPr>
              <a:t>Multiple Step Income Statement</a:t>
            </a:r>
            <a:endParaRPr lang="en-ID" b="1" i="0" dirty="0">
              <a:solidFill>
                <a:srgbClr val="2D2D2D"/>
              </a:solidFill>
              <a:effectLst/>
              <a:latin typeface="var(--e-global-typography-6a53f6f-font-family)"/>
            </a:endParaRPr>
          </a:p>
          <a:p>
            <a:pPr marL="0" indent="0" algn="l">
              <a:buNone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keuangan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jenis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1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multiple step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memiliki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detail yang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lebih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rinci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mengenai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transaksi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keuangan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Kegiatan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operasional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non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operasional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dibedakan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ini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 </a:t>
            </a:r>
          </a:p>
          <a:p>
            <a:pPr marL="0" indent="0" algn="l">
              <a:buNone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1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multiple step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biasanya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terdapat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beberapa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langkah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menentukan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keuntungan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bersih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perusahaan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Bahkan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peraturan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yaitu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sebagai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berikut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Dalam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berbeda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luar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Begitu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pula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,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berbeda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berbeda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dengan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luar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Baik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maupun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berada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bagian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awal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sedangkan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luar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bisnis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berada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di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bagian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selanjutnya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Laporan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jenis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1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multiple step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lebih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memiliki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pengelompokkan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akun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pendapatan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dan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beban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secara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ID" b="0" i="0" dirty="0" err="1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terpisah</a:t>
            </a:r>
            <a:r>
              <a:rPr lang="en-ID" b="0" i="0" dirty="0">
                <a:solidFill>
                  <a:srgbClr val="2D2D2D"/>
                </a:solidFill>
                <a:effectLst/>
                <a:latin typeface="Source Sans Pro" panose="020B0503030403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31677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776550019"/>
              </p:ext>
            </p:extLst>
          </p:nvPr>
        </p:nvGraphicFramePr>
        <p:xfrm>
          <a:off x="210876" y="397433"/>
          <a:ext cx="3771220" cy="942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03917795"/>
              </p:ext>
            </p:extLst>
          </p:nvPr>
        </p:nvGraphicFramePr>
        <p:xfrm>
          <a:off x="1435583" y="1369638"/>
          <a:ext cx="9065433" cy="520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18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801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2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983248"/>
            <a:ext cx="10198425" cy="5557417"/>
          </a:xfrm>
          <a:prstGeom prst="rect">
            <a:avLst/>
          </a:prstGeom>
          <a:noFill/>
          <a:ln>
            <a:noFill/>
          </a:ln>
          <a:effectLst>
            <a:glow rad="101600">
              <a:schemeClr val="tx2">
                <a:lumMod val="60000"/>
                <a:lumOff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54652451"/>
              </p:ext>
            </p:extLst>
          </p:nvPr>
        </p:nvGraphicFramePr>
        <p:xfrm>
          <a:off x="339636" y="198779"/>
          <a:ext cx="6508204" cy="481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19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091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95444739"/>
              </p:ext>
            </p:extLst>
          </p:nvPr>
        </p:nvGraphicFramePr>
        <p:xfrm>
          <a:off x="289524" y="467196"/>
          <a:ext cx="7352247" cy="725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091881" y="1397370"/>
            <a:ext cx="4092659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 err="1"/>
              <a:t>Ciri-Ciri</a:t>
            </a:r>
            <a:r>
              <a:rPr lang="en-US" sz="2665" b="1" dirty="0"/>
              <a:t> Perusahaan </a:t>
            </a:r>
            <a:r>
              <a:rPr lang="en-US" sz="2665" b="1" dirty="0" err="1"/>
              <a:t>Dagang</a:t>
            </a:r>
            <a:endParaRPr lang="en-US" sz="2665" dirty="0"/>
          </a:p>
        </p:txBody>
      </p:sp>
      <p:sp>
        <p:nvSpPr>
          <p:cNvPr id="6" name="Rectangle 5"/>
          <p:cNvSpPr/>
          <p:nvPr/>
        </p:nvSpPr>
        <p:spPr>
          <a:xfrm>
            <a:off x="1091881" y="1895345"/>
            <a:ext cx="3598357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/>
              <a:t>1. Usaha yang </a:t>
            </a:r>
            <a:r>
              <a:rPr lang="en-US" sz="2665" b="1" dirty="0" err="1"/>
              <a:t>dilakukan</a:t>
            </a:r>
            <a:endParaRPr lang="en-US" sz="2665" dirty="0"/>
          </a:p>
        </p:txBody>
      </p:sp>
      <p:sp>
        <p:nvSpPr>
          <p:cNvPr id="7" name="Rectangle 6"/>
          <p:cNvSpPr/>
          <p:nvPr/>
        </p:nvSpPr>
        <p:spPr>
          <a:xfrm>
            <a:off x="1467546" y="2271231"/>
            <a:ext cx="5874401" cy="1278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70" dirty="0" err="1"/>
              <a:t>membeli</a:t>
            </a:r>
            <a:r>
              <a:rPr lang="en-US" sz="2570" dirty="0"/>
              <a:t> </a:t>
            </a:r>
            <a:r>
              <a:rPr lang="en-US" sz="2570" dirty="0" err="1"/>
              <a:t>barang</a:t>
            </a:r>
            <a:r>
              <a:rPr lang="en-US" sz="2570" dirty="0"/>
              <a:t> </a:t>
            </a:r>
            <a:r>
              <a:rPr lang="en-US" sz="2570" dirty="0" err="1"/>
              <a:t>dagang</a:t>
            </a:r>
            <a:r>
              <a:rPr lang="en-US" sz="2570" dirty="0"/>
              <a:t> </a:t>
            </a:r>
            <a:r>
              <a:rPr lang="en-US" sz="2570" dirty="0" err="1"/>
              <a:t>dan</a:t>
            </a:r>
            <a:r>
              <a:rPr lang="en-US" sz="2570" dirty="0"/>
              <a:t> </a:t>
            </a:r>
            <a:r>
              <a:rPr lang="en-US" sz="2570" dirty="0" err="1"/>
              <a:t>menjualnya</a:t>
            </a:r>
            <a:r>
              <a:rPr lang="en-US" sz="2570" dirty="0"/>
              <a:t> </a:t>
            </a:r>
            <a:r>
              <a:rPr lang="en-US" sz="2570" dirty="0" err="1"/>
              <a:t>tanpa</a:t>
            </a:r>
            <a:r>
              <a:rPr lang="en-US" sz="2570" dirty="0"/>
              <a:t> </a:t>
            </a:r>
            <a:r>
              <a:rPr lang="en-US" sz="2570" dirty="0" err="1"/>
              <a:t>mengadakan</a:t>
            </a:r>
            <a:r>
              <a:rPr lang="en-US" sz="2570" dirty="0"/>
              <a:t> </a:t>
            </a:r>
            <a:r>
              <a:rPr lang="en-US" sz="2570" dirty="0" err="1"/>
              <a:t>perubahan</a:t>
            </a:r>
            <a:r>
              <a:rPr lang="en-US" sz="2570" dirty="0"/>
              <a:t> (</a:t>
            </a:r>
            <a:r>
              <a:rPr lang="en-US" sz="2570" dirty="0" err="1"/>
              <a:t>pengolahan</a:t>
            </a:r>
            <a:r>
              <a:rPr lang="en-US" sz="2570" dirty="0"/>
              <a:t>) </a:t>
            </a:r>
            <a:r>
              <a:rPr lang="en-US" sz="2570" dirty="0" err="1"/>
              <a:t>terlebih</a:t>
            </a:r>
            <a:r>
              <a:rPr lang="en-US" sz="2570" dirty="0"/>
              <a:t> </a:t>
            </a:r>
            <a:r>
              <a:rPr lang="en-US" sz="2570" dirty="0" err="1"/>
              <a:t>dahulu</a:t>
            </a:r>
            <a:endParaRPr lang="en-US" sz="2570" dirty="0"/>
          </a:p>
        </p:txBody>
      </p:sp>
      <p:sp>
        <p:nvSpPr>
          <p:cNvPr id="8" name="Rectangle 7"/>
          <p:cNvSpPr/>
          <p:nvPr/>
        </p:nvSpPr>
        <p:spPr>
          <a:xfrm>
            <a:off x="1091882" y="3501524"/>
            <a:ext cx="3208699" cy="502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5" b="1" dirty="0"/>
              <a:t>2. </a:t>
            </a:r>
            <a:r>
              <a:rPr lang="en-US" sz="2665" b="1" dirty="0" err="1"/>
              <a:t>Kegiatan</a:t>
            </a:r>
            <a:r>
              <a:rPr lang="en-US" sz="2665" b="1" dirty="0"/>
              <a:t> </a:t>
            </a:r>
            <a:r>
              <a:rPr lang="en-US" sz="2665" b="1" dirty="0" err="1"/>
              <a:t>akuntansi</a:t>
            </a:r>
            <a:endParaRPr lang="en-US" sz="2665" dirty="0"/>
          </a:p>
        </p:txBody>
      </p:sp>
      <p:sp>
        <p:nvSpPr>
          <p:cNvPr id="9" name="Rectangle 8"/>
          <p:cNvSpPr/>
          <p:nvPr/>
        </p:nvSpPr>
        <p:spPr>
          <a:xfrm>
            <a:off x="1540285" y="3893796"/>
            <a:ext cx="6817207" cy="2465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5163" indent="-435163">
              <a:buFont typeface="+mj-lt"/>
              <a:buAutoNum type="alphaLcPeriod"/>
            </a:pPr>
            <a:r>
              <a:rPr lang="en-US" sz="2570" dirty="0" err="1"/>
              <a:t>Menggunakan</a:t>
            </a:r>
            <a:r>
              <a:rPr lang="en-US" sz="2570" dirty="0"/>
              <a:t> </a:t>
            </a:r>
            <a:r>
              <a:rPr lang="en-US" sz="2570" dirty="0" err="1"/>
              <a:t>Akun</a:t>
            </a:r>
            <a:r>
              <a:rPr lang="en-US" sz="2570" dirty="0"/>
              <a:t> </a:t>
            </a:r>
            <a:r>
              <a:rPr lang="en-US" sz="2570" dirty="0" err="1"/>
              <a:t>Persediaan</a:t>
            </a:r>
            <a:r>
              <a:rPr lang="en-US" sz="2570" dirty="0"/>
              <a:t> </a:t>
            </a:r>
            <a:r>
              <a:rPr lang="en-US" sz="2570" dirty="0" err="1"/>
              <a:t>Barang</a:t>
            </a:r>
            <a:r>
              <a:rPr lang="en-US" sz="2570" dirty="0"/>
              <a:t> </a:t>
            </a:r>
            <a:r>
              <a:rPr lang="en-US" sz="2570" dirty="0" err="1"/>
              <a:t>Dagang</a:t>
            </a:r>
            <a:r>
              <a:rPr lang="en-US" sz="2570" dirty="0"/>
              <a:t>.</a:t>
            </a:r>
          </a:p>
          <a:p>
            <a:pPr marL="435163" indent="-435163">
              <a:buFont typeface="+mj-lt"/>
              <a:buAutoNum type="alphaLcPeriod"/>
            </a:pPr>
            <a:r>
              <a:rPr lang="en-US" sz="2570" dirty="0"/>
              <a:t>Ada </a:t>
            </a:r>
            <a:r>
              <a:rPr lang="en-US" sz="2570" dirty="0" err="1"/>
              <a:t>penghitungan</a:t>
            </a:r>
            <a:r>
              <a:rPr lang="en-US" sz="2570" dirty="0"/>
              <a:t> </a:t>
            </a:r>
            <a:r>
              <a:rPr lang="en-US" sz="2570" dirty="0" err="1"/>
              <a:t>harga</a:t>
            </a:r>
            <a:r>
              <a:rPr lang="en-US" sz="2570" dirty="0"/>
              <a:t> </a:t>
            </a:r>
            <a:r>
              <a:rPr lang="en-US" sz="2570" dirty="0" err="1"/>
              <a:t>pokok</a:t>
            </a:r>
            <a:r>
              <a:rPr lang="en-US" sz="2570" dirty="0"/>
              <a:t> </a:t>
            </a:r>
            <a:r>
              <a:rPr lang="en-US" sz="2570" dirty="0" err="1"/>
              <a:t>penjualan</a:t>
            </a:r>
            <a:r>
              <a:rPr lang="en-US" sz="2570" dirty="0"/>
              <a:t>.</a:t>
            </a:r>
          </a:p>
          <a:p>
            <a:pPr marL="435163" indent="-435163">
              <a:buFont typeface="+mj-lt"/>
              <a:buAutoNum type="alphaLcPeriod"/>
            </a:pPr>
            <a:r>
              <a:rPr lang="en-US" sz="2570" dirty="0" err="1"/>
              <a:t>Laporan</a:t>
            </a:r>
            <a:r>
              <a:rPr lang="en-US" sz="2570" dirty="0"/>
              <a:t> </a:t>
            </a:r>
            <a:r>
              <a:rPr lang="en-US" sz="2570" dirty="0" err="1"/>
              <a:t>laba-rugi</a:t>
            </a:r>
            <a:r>
              <a:rPr lang="en-US" sz="2570" dirty="0"/>
              <a:t> </a:t>
            </a:r>
            <a:r>
              <a:rPr lang="en-US" sz="2570" dirty="0" err="1"/>
              <a:t>dapat</a:t>
            </a:r>
            <a:r>
              <a:rPr lang="en-US" sz="2570" dirty="0"/>
              <a:t> </a:t>
            </a:r>
            <a:r>
              <a:rPr lang="en-US" sz="2570" dirty="0" err="1"/>
              <a:t>menggunakan</a:t>
            </a:r>
            <a:r>
              <a:rPr lang="en-US" sz="2570" dirty="0"/>
              <a:t> </a:t>
            </a:r>
            <a:r>
              <a:rPr lang="en-US" sz="2570" dirty="0" err="1"/>
              <a:t>bentuk</a:t>
            </a:r>
            <a:r>
              <a:rPr lang="en-US" sz="2570" dirty="0"/>
              <a:t> </a:t>
            </a:r>
            <a:r>
              <a:rPr lang="en-US" sz="2570" i="1" dirty="0"/>
              <a:t>single step </a:t>
            </a:r>
            <a:r>
              <a:rPr lang="en-US" sz="2570" dirty="0"/>
              <a:t>(</a:t>
            </a:r>
            <a:r>
              <a:rPr lang="en-US" sz="2570" dirty="0" err="1"/>
              <a:t>langsung</a:t>
            </a:r>
            <a:r>
              <a:rPr lang="en-US" sz="2570" dirty="0"/>
              <a:t>) </a:t>
            </a:r>
            <a:r>
              <a:rPr lang="en-US" sz="2570" dirty="0" err="1"/>
              <a:t>dan</a:t>
            </a:r>
            <a:r>
              <a:rPr lang="en-US" sz="2570" dirty="0"/>
              <a:t> </a:t>
            </a:r>
            <a:r>
              <a:rPr lang="en-US" sz="2570" i="1" dirty="0"/>
              <a:t>multiple step </a:t>
            </a:r>
            <a:r>
              <a:rPr lang="en-US" sz="2570" dirty="0"/>
              <a:t>(</a:t>
            </a:r>
            <a:r>
              <a:rPr lang="en-US" sz="2570" dirty="0" err="1"/>
              <a:t>bertahap</a:t>
            </a:r>
            <a:r>
              <a:rPr lang="en-US" sz="2570" dirty="0"/>
              <a:t>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2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f.tqn.com/y/sbinfocanada/1/W/7/K/warehouse1getty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077" y="1646357"/>
            <a:ext cx="4204696" cy="2976793"/>
          </a:xfrm>
          <a:prstGeom prst="rect">
            <a:avLst/>
          </a:prstGeom>
          <a:noFill/>
          <a:effectLst>
            <a:glow rad="114300">
              <a:schemeClr val="bg2">
                <a:lumMod val="75000"/>
              </a:schemeClr>
            </a:glow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22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E6300-9429-57DB-D691-31D960B9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80" y="274320"/>
            <a:ext cx="9936480" cy="406718"/>
          </a:xfrm>
        </p:spPr>
        <p:txBody>
          <a:bodyPr>
            <a:normAutofit fontScale="90000"/>
          </a:bodyPr>
          <a:lstStyle/>
          <a:p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4" pitchFamily="34" charset="0"/>
              </a:rPr>
              <a:t>SIKLUS  OPERASI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53837-DB4B-6A5C-2772-CFFFDFE91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853440"/>
            <a:ext cx="11490960" cy="5730240"/>
          </a:xfrm>
        </p:spPr>
        <p:txBody>
          <a:bodyPr>
            <a:normAutofit lnSpcReduction="10000"/>
          </a:bodyPr>
          <a:lstStyle/>
          <a:p>
            <a:pPr algn="l"/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Kegiatan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operasional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en-ID" b="0" i="0" u="none" strike="noStrike" dirty="0" err="1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perusahaan</a:t>
            </a:r>
            <a:r>
              <a:rPr lang="en-ID" b="0" i="0" u="none" strike="noStrike" dirty="0">
                <a:solidFill>
                  <a:srgbClr val="0563C1"/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D" b="0" i="0" u="none" strike="noStrike" dirty="0" err="1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dagang</a:t>
            </a:r>
            <a:r>
              <a:rPr lang="en-ID" b="0" i="0" dirty="0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: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membeli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barang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dagang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siap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untuk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dijual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kembali,melakukan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penjualan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barang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dagang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dibeli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melakukan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distribusi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atau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penyerahan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barang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dagang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pembeli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serta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penerimaan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kas .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yang di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awali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pengeluaran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kas dan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diakhiri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penerimaan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kas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pembeli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algn="l"/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perusahaan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dagang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berbeda-beda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sesuai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karakteristik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usaha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dan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operasinya,misalnya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usaha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d</a:t>
            </a:r>
            <a:r>
              <a:rPr lang="en-ID" dirty="0">
                <a:solidFill>
                  <a:srgbClr val="777777"/>
                </a:solidFill>
                <a:latin typeface="Lato" panose="020F0502020204030203" pitchFamily="34" charset="0"/>
              </a:rPr>
              <a:t>ealer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mobil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memiliki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panjang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dari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pada  toko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bahan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kebutuhan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sehari-hari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.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panjang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memiliki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margin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laba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besar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dibanding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yang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pendek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.</a:t>
            </a:r>
            <a:r>
              <a:rPr lang="en-ID" b="0" i="0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Dealer </a:t>
            </a:r>
            <a:r>
              <a:rPr lang="en-ID" b="0" i="0" u="none" strike="noStrike" dirty="0" err="1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mobil</a:t>
            </a:r>
            <a:r>
              <a:rPr lang="en-ID" b="0" i="0" dirty="0">
                <a:solidFill>
                  <a:schemeClr val="bg1">
                    <a:lumMod val="50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memberi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harga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30-50%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diatas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biayanya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. Toko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bahan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kebutuhan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sehari-hari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siklus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operasinya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pendek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margin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laba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kecil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dibawah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5%,margin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laba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kecil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karena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akan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dikompensasi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menjual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barang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lebih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cepat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demi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meningkatkan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 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jumlah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b="0" i="0" dirty="0" err="1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laba</a:t>
            </a:r>
            <a:r>
              <a:rPr lang="en-ID" b="0" i="0" dirty="0">
                <a:solidFill>
                  <a:srgbClr val="777777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marL="0" indent="0" algn="l">
              <a:buNone/>
            </a:pPr>
            <a:endParaRPr lang="en-ID" b="0" i="0" dirty="0">
              <a:solidFill>
                <a:srgbClr val="777777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29A64EF-52D2-ABC6-30AD-5FA50E0D8A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4928363"/>
              </p:ext>
            </p:extLst>
          </p:nvPr>
        </p:nvGraphicFramePr>
        <p:xfrm>
          <a:off x="339636" y="198779"/>
          <a:ext cx="6508204" cy="481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879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5EFE-E09B-0392-F641-3E68E5DC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287000" cy="407035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br>
              <a:rPr lang="en-ID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6960D-0BA4-9E82-4F70-3FB526970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873760"/>
            <a:ext cx="10769600" cy="5709920"/>
          </a:xfrm>
        </p:spPr>
        <p:txBody>
          <a:bodyPr/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endParaRPr lang="en-ID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ctr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Perusahaan </a:t>
            </a:r>
            <a:r>
              <a:rPr lang="en-US" sz="1800" b="1" i="0" u="none" strike="noStrike" kern="12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endParaRPr lang="en-ID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8C9987-1A85-F722-C9C4-637505B71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31097"/>
              </p:ext>
            </p:extLst>
          </p:nvPr>
        </p:nvGraphicFramePr>
        <p:xfrm>
          <a:off x="1310640" y="1727200"/>
          <a:ext cx="8961120" cy="39251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07360">
                  <a:extLst>
                    <a:ext uri="{9D8B030D-6E8A-4147-A177-3AD203B41FA5}">
                      <a16:colId xmlns:a16="http://schemas.microsoft.com/office/drawing/2014/main" val="3262856662"/>
                    </a:ext>
                  </a:extLst>
                </a:gridCol>
                <a:gridCol w="2976880">
                  <a:extLst>
                    <a:ext uri="{9D8B030D-6E8A-4147-A177-3AD203B41FA5}">
                      <a16:colId xmlns:a16="http://schemas.microsoft.com/office/drawing/2014/main" val="1373976990"/>
                    </a:ext>
                  </a:extLst>
                </a:gridCol>
                <a:gridCol w="2976880">
                  <a:extLst>
                    <a:ext uri="{9D8B030D-6E8A-4147-A177-3AD203B41FA5}">
                      <a16:colId xmlns:a16="http://schemas.microsoft.com/office/drawing/2014/main" val="1749556226"/>
                    </a:ext>
                  </a:extLst>
                </a:gridCol>
              </a:tblGrid>
              <a:tr h="100245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Dagang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extLst>
                  <a:ext uri="{0D108BD9-81ED-4DB2-BD59-A6C34878D82A}">
                    <a16:rowId xmlns:a16="http://schemas.microsoft.com/office/drawing/2014/main" val="2124436648"/>
                  </a:ext>
                </a:extLst>
              </a:tr>
              <a:tr h="100245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Wujud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Berwujud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Fisik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Berwujud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Fisik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extLst>
                  <a:ext uri="{0D108BD9-81ED-4DB2-BD59-A6C34878D82A}">
                    <a16:rowId xmlns:a16="http://schemas.microsoft.com/office/drawing/2014/main" val="75397173"/>
                  </a:ext>
                </a:extLst>
              </a:tr>
              <a:tr h="100245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Laporan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Keuangan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Dagangan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Neraca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Beban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Pokok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Laporan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Rugi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46" marR="91446" marT="45716" marB="45716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terdapat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Dagang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Neraca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terdapat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Beban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Pokok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Laporan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Rugi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16" marB="45716"/>
                </a:tc>
                <a:extLst>
                  <a:ext uri="{0D108BD9-81ED-4DB2-BD59-A6C34878D82A}">
                    <a16:rowId xmlns:a16="http://schemas.microsoft.com/office/drawing/2014/main" val="249395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016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1584672" y="600585"/>
          <a:ext cx="6019447" cy="79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2394842" y="1586257"/>
            <a:ext cx="2609882" cy="56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46" b="1" dirty="0" err="1"/>
              <a:t>Bukti</a:t>
            </a:r>
            <a:r>
              <a:rPr lang="en-US" sz="3046" b="1" dirty="0"/>
              <a:t> </a:t>
            </a:r>
            <a:r>
              <a:rPr lang="en-US" sz="3046" b="1" dirty="0" err="1"/>
              <a:t>Transaksi</a:t>
            </a:r>
            <a:endParaRPr lang="en-US" sz="3046" dirty="0"/>
          </a:p>
        </p:txBody>
      </p:sp>
      <p:sp>
        <p:nvSpPr>
          <p:cNvPr id="6" name="Rectangle 5"/>
          <p:cNvSpPr/>
          <p:nvPr/>
        </p:nvSpPr>
        <p:spPr>
          <a:xfrm>
            <a:off x="554114" y="2191494"/>
            <a:ext cx="5671703" cy="2142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5163" indent="-435163">
              <a:buAutoNum type="arabicPeriod"/>
            </a:pPr>
            <a:r>
              <a:rPr lang="en-US" sz="2665" b="1" dirty="0" err="1"/>
              <a:t>Syarat</a:t>
            </a:r>
            <a:r>
              <a:rPr lang="en-US" sz="2665" b="1" dirty="0"/>
              <a:t> </a:t>
            </a:r>
            <a:r>
              <a:rPr lang="en-US" sz="2665" b="1" dirty="0" err="1"/>
              <a:t>Pembayaran</a:t>
            </a:r>
            <a:r>
              <a:rPr lang="en-US" sz="2665" b="1" dirty="0"/>
              <a:t>, </a:t>
            </a:r>
            <a:r>
              <a:rPr lang="en-US" sz="2665" b="1" dirty="0" err="1"/>
              <a:t>Syarat</a:t>
            </a:r>
            <a:r>
              <a:rPr lang="en-US" sz="2665" b="1" dirty="0"/>
              <a:t> </a:t>
            </a:r>
            <a:r>
              <a:rPr lang="en-US" sz="2665" b="1" dirty="0" err="1"/>
              <a:t>Penyerahan</a:t>
            </a:r>
            <a:r>
              <a:rPr lang="en-US" sz="2665" b="1" dirty="0"/>
              <a:t>, dan Rabat (</a:t>
            </a:r>
            <a:r>
              <a:rPr lang="en-US" sz="2665" b="1" dirty="0" err="1"/>
              <a:t>potongan</a:t>
            </a:r>
            <a:r>
              <a:rPr lang="en-US" sz="2665" b="1" dirty="0"/>
              <a:t> </a:t>
            </a:r>
            <a:r>
              <a:rPr lang="en-US" sz="2665" b="1" dirty="0" err="1"/>
              <a:t>harga</a:t>
            </a:r>
            <a:r>
              <a:rPr lang="en-US" sz="2665" b="1" dirty="0"/>
              <a:t>) pada Perusahaan </a:t>
            </a:r>
            <a:r>
              <a:rPr lang="en-US" sz="2665" b="1" dirty="0" err="1"/>
              <a:t>Dagang</a:t>
            </a:r>
            <a:endParaRPr lang="en-US" sz="2665" b="1" dirty="0"/>
          </a:p>
          <a:p>
            <a:pPr marL="435163" indent="-435163">
              <a:buAutoNum type="arabicPeriod"/>
            </a:pPr>
            <a:r>
              <a:rPr lang="en-US" sz="2665" b="1" dirty="0" err="1"/>
              <a:t>Transaksi</a:t>
            </a:r>
            <a:r>
              <a:rPr lang="en-US" sz="2665" b="1" dirty="0"/>
              <a:t> Perusahaan </a:t>
            </a:r>
            <a:r>
              <a:rPr lang="en-US" sz="2665" b="1" dirty="0" err="1"/>
              <a:t>Dagang</a:t>
            </a:r>
            <a:endParaRPr lang="en-US" sz="2665" b="1" dirty="0"/>
          </a:p>
          <a:p>
            <a:pPr marL="435163" indent="-435163">
              <a:buAutoNum type="arabicPeriod"/>
            </a:pPr>
            <a:r>
              <a:rPr lang="en-US" sz="2665" b="1" dirty="0" err="1"/>
              <a:t>Persediaan</a:t>
            </a:r>
            <a:r>
              <a:rPr lang="en-US" sz="2665" b="1" dirty="0"/>
              <a:t> </a:t>
            </a:r>
            <a:r>
              <a:rPr lang="en-US" sz="2665" b="1" dirty="0" err="1"/>
              <a:t>Barang</a:t>
            </a:r>
            <a:r>
              <a:rPr lang="en-US" sz="2665" b="1" dirty="0"/>
              <a:t> </a:t>
            </a:r>
            <a:r>
              <a:rPr lang="en-US" sz="2665" b="1" dirty="0" err="1"/>
              <a:t>Dagang</a:t>
            </a:r>
            <a:endParaRPr lang="en-US" sz="2665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4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29" y="1696720"/>
            <a:ext cx="5498011" cy="4117385"/>
          </a:xfrm>
          <a:prstGeom prst="rect">
            <a:avLst/>
          </a:prstGeom>
          <a:noFill/>
          <a:ln>
            <a:noFill/>
          </a:ln>
          <a:effectLst>
            <a:glow rad="101600">
              <a:schemeClr val="tx2">
                <a:lumMod val="60000"/>
                <a:lumOff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81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464344" y="528062"/>
          <a:ext cx="6454588" cy="652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5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462157413"/>
              </p:ext>
            </p:extLst>
          </p:nvPr>
        </p:nvGraphicFramePr>
        <p:xfrm>
          <a:off x="2252257" y="1398343"/>
          <a:ext cx="7252346" cy="4833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9348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948939571"/>
              </p:ext>
            </p:extLst>
          </p:nvPr>
        </p:nvGraphicFramePr>
        <p:xfrm>
          <a:off x="1130653" y="696051"/>
          <a:ext cx="4643130" cy="829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6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837" y="1952199"/>
            <a:ext cx="9303649" cy="37954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76200">
              <a:schemeClr val="tx2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23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0940" y="174031"/>
            <a:ext cx="7973080" cy="56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46" b="1" dirty="0"/>
              <a:t>3. </a:t>
            </a:r>
            <a:r>
              <a:rPr lang="en-US" sz="3046" b="1" dirty="0" err="1"/>
              <a:t>Pengelompokan</a:t>
            </a:r>
            <a:r>
              <a:rPr lang="en-US" sz="3046" b="1" dirty="0"/>
              <a:t> </a:t>
            </a:r>
            <a:r>
              <a:rPr lang="en-US" sz="3046" b="1" dirty="0" err="1"/>
              <a:t>Transaksi</a:t>
            </a:r>
            <a:r>
              <a:rPr lang="en-US" sz="3046" b="1" dirty="0"/>
              <a:t> </a:t>
            </a:r>
            <a:r>
              <a:rPr lang="en-US" sz="3046" b="1" dirty="0" err="1"/>
              <a:t>pada</a:t>
            </a:r>
            <a:r>
              <a:rPr lang="en-US" sz="3046" b="1" dirty="0"/>
              <a:t> </a:t>
            </a:r>
            <a:r>
              <a:rPr lang="en-US" sz="3046" b="1" dirty="0" err="1"/>
              <a:t>Jurnal</a:t>
            </a:r>
            <a:r>
              <a:rPr lang="en-US" sz="3046" b="1" dirty="0"/>
              <a:t> </a:t>
            </a:r>
            <a:r>
              <a:rPr lang="en-US" sz="3046" b="1" dirty="0" err="1"/>
              <a:t>Khusus</a:t>
            </a:r>
            <a:endParaRPr lang="en-US" sz="3046" dirty="0"/>
          </a:p>
        </p:txBody>
      </p:sp>
      <p:sp>
        <p:nvSpPr>
          <p:cNvPr id="8" name="TextBox 7"/>
          <p:cNvSpPr txBox="1"/>
          <p:nvPr/>
        </p:nvSpPr>
        <p:spPr>
          <a:xfrm>
            <a:off x="11016424" y="6362700"/>
            <a:ext cx="599202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444DAE-F0D7-4D0C-9235-3295870455CA}" type="slidenum">
              <a:rPr lang="en-US" sz="1713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7</a:t>
            </a:fld>
            <a:endParaRPr lang="en-US" sz="1713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https://encrypted-tbn3.gstatic.com/images?q=tbn:ANd9GcQWr4dK4z0CWeNVPpPYTESp8sbxhaBZDfZwnlT1HYBe9k6HNPPX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720" y="1248020"/>
            <a:ext cx="9517572" cy="464150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>
            <a:glow rad="101600">
              <a:schemeClr val="tx2">
                <a:lumMod val="60000"/>
                <a:lumOff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32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FA290-66A4-7592-8B46-D444EAE8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920" y="355282"/>
            <a:ext cx="10515600" cy="498475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Perbedaan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Jurnal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Umum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&amp;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Jurnal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Khusus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en-ID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2B05A3-1E11-F85F-7E2E-9239A7B853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566411"/>
              </p:ext>
            </p:extLst>
          </p:nvPr>
        </p:nvGraphicFramePr>
        <p:xfrm>
          <a:off x="767080" y="1503997"/>
          <a:ext cx="10515600" cy="4348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3849254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7691532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78533950"/>
                    </a:ext>
                  </a:extLst>
                </a:gridCol>
              </a:tblGrid>
              <a:tr h="554927"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Jurnal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Jurnal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Khusus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67115"/>
                  </a:ext>
                </a:extLst>
              </a:tr>
              <a:tr h="2384320">
                <a:tc>
                  <a:txBody>
                    <a:bodyPr/>
                    <a:lstStyle/>
                    <a:p>
                      <a:r>
                        <a:rPr lang="en-US" dirty="0" err="1"/>
                        <a:t>Lingkup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Transaksi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seluruh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terjadi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tertentu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akun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Misalnya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sementara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145076"/>
                  </a:ext>
                </a:extLst>
              </a:tr>
              <a:tr h="1408916">
                <a:tc>
                  <a:txBody>
                    <a:bodyPr/>
                    <a:lstStyle/>
                    <a:p>
                      <a:r>
                        <a:rPr lang="en-US" dirty="0" err="1"/>
                        <a:t>Tujuan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menyimpan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catatan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kronologis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membantu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mengelompokkan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mengorganisir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jenisnya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773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75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2D8D6E-3FC5-9B6A-143F-2B62A80F80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279533"/>
              </p:ext>
            </p:extLst>
          </p:nvPr>
        </p:nvGraphicFramePr>
        <p:xfrm>
          <a:off x="345440" y="538480"/>
          <a:ext cx="11480799" cy="535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933">
                  <a:extLst>
                    <a:ext uri="{9D8B030D-6E8A-4147-A177-3AD203B41FA5}">
                      <a16:colId xmlns:a16="http://schemas.microsoft.com/office/drawing/2014/main" val="527799357"/>
                    </a:ext>
                  </a:extLst>
                </a:gridCol>
                <a:gridCol w="3826933">
                  <a:extLst>
                    <a:ext uri="{9D8B030D-6E8A-4147-A177-3AD203B41FA5}">
                      <a16:colId xmlns:a16="http://schemas.microsoft.com/office/drawing/2014/main" val="3202903021"/>
                    </a:ext>
                  </a:extLst>
                </a:gridCol>
                <a:gridCol w="3826933">
                  <a:extLst>
                    <a:ext uri="{9D8B030D-6E8A-4147-A177-3AD203B41FA5}">
                      <a16:colId xmlns:a16="http://schemas.microsoft.com/office/drawing/2014/main" val="4230245469"/>
                    </a:ext>
                  </a:extLst>
                </a:gridCol>
              </a:tblGrid>
              <a:tr h="1926291">
                <a:tc>
                  <a:txBody>
                    <a:bodyPr/>
                    <a:lstStyle/>
                    <a:p>
                      <a:r>
                        <a:rPr lang="en-US" dirty="0" err="1"/>
                        <a:t>Informasi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disajikan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Jurnal umum mencatat transaksi secara umum</a:t>
                      </a:r>
                    </a:p>
                    <a:p>
                      <a:r>
                        <a:rPr lang="pt-BR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debit dan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kredit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endParaRPr lang="en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jenisnya</a:t>
                      </a:r>
                      <a:endParaRPr lang="en-ID" sz="1800" b="0" i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spesifik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ID" sz="18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endParaRPr lang="en-ID" sz="1800" b="0" i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20826"/>
                  </a:ext>
                </a:extLst>
              </a:tr>
              <a:tr h="19262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Frekuensi</a:t>
                      </a:r>
                      <a:r>
                        <a:rPr lang="en-ID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Pencatatan</a:t>
                      </a:r>
                      <a:endParaRPr lang="en-ID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kali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terjadi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terjadi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tertentu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dicatat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ketika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transaksi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terjadi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444846"/>
                  </a:ext>
                </a:extLst>
              </a:tr>
              <a:tr h="14996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Keterkaitan</a:t>
                      </a:r>
                      <a:r>
                        <a:rPr lang="es-E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s-E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Neraca</a:t>
                      </a:r>
                      <a:r>
                        <a:rPr lang="es-E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lang="es-E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Laba</a:t>
                      </a:r>
                      <a:r>
                        <a:rPr lang="es-E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Rugi</a:t>
                      </a:r>
                      <a:endParaRPr lang="es-E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menghasilkan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neraca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keseluruhan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menghasilkan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spesifik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seperti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laporan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ID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D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pembelian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969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457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1224</Words>
  <Application>Microsoft Office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Inter</vt:lpstr>
      <vt:lpstr>Lato</vt:lpstr>
      <vt:lpstr>Source Sans Pro</vt:lpstr>
      <vt:lpstr>Times New Roman</vt:lpstr>
      <vt:lpstr>var(--e-global-typography-6a53f6f-font-family)</vt:lpstr>
      <vt:lpstr>Office Theme</vt:lpstr>
      <vt:lpstr>SIKLUS AKUNTANSI PERUSAHAAN DAGANG</vt:lpstr>
      <vt:lpstr>PowerPoint Presentation</vt:lpstr>
      <vt:lpstr>Perbedaan perusahaan dagang dan perusahaan jasa </vt:lpstr>
      <vt:lpstr>PowerPoint Presentation</vt:lpstr>
      <vt:lpstr>PowerPoint Presentation</vt:lpstr>
      <vt:lpstr>PowerPoint Presentation</vt:lpstr>
      <vt:lpstr>PowerPoint Presentation</vt:lpstr>
      <vt:lpstr>Perbedaan Jurnal Umum &amp; Jurnal Khusus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Jurnal Penyesuaian </vt:lpstr>
      <vt:lpstr>PowerPoint Presentation</vt:lpstr>
      <vt:lpstr>PowerPoint Presentation</vt:lpstr>
      <vt:lpstr>Apa Saja Jenis dan Contoh Laporan Laba Rugi? </vt:lpstr>
      <vt:lpstr>PowerPoint Presentation</vt:lpstr>
      <vt:lpstr>PowerPoint Presentation</vt:lpstr>
      <vt:lpstr>SIKLUS  OPERASI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AKUNTANSI PERUSAHAAN DAGANG</dc:title>
  <dc:creator>Windows User</dc:creator>
  <cp:lastModifiedBy>Asus Vivobook</cp:lastModifiedBy>
  <cp:revision>5</cp:revision>
  <dcterms:created xsi:type="dcterms:W3CDTF">2018-04-27T15:41:54Z</dcterms:created>
  <dcterms:modified xsi:type="dcterms:W3CDTF">2025-12-17T04:55:57Z</dcterms:modified>
</cp:coreProperties>
</file>