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75" r:id="rId1"/>
  </p:sldMasterIdLst>
  <p:sldIdLst>
    <p:sldId id="256" r:id="rId2"/>
    <p:sldId id="257" r:id="rId3"/>
    <p:sldId id="271" r:id="rId4"/>
    <p:sldId id="273" r:id="rId5"/>
    <p:sldId id="274" r:id="rId6"/>
    <p:sldId id="275" r:id="rId7"/>
    <p:sldId id="272" r:id="rId8"/>
    <p:sldId id="259" r:id="rId9"/>
    <p:sldId id="276" r:id="rId10"/>
    <p:sldId id="260" r:id="rId11"/>
    <p:sldId id="261" r:id="rId12"/>
    <p:sldId id="277" r:id="rId13"/>
    <p:sldId id="262" r:id="rId14"/>
    <p:sldId id="263" r:id="rId15"/>
    <p:sldId id="268" r:id="rId16"/>
    <p:sldId id="269" r:id="rId17"/>
    <p:sldId id="270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3794760" y="1267730"/>
            <a:ext cx="1554480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3886200" y="1267731"/>
            <a:ext cx="1371600" cy="548640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281" y="2091263"/>
            <a:ext cx="6801440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6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1575" y="4682062"/>
            <a:ext cx="6803136" cy="50292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4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  <a:lvl6pPr marL="2286000" indent="0" algn="ctr">
              <a:buNone/>
              <a:defRPr sz="1400"/>
            </a:lvl6pPr>
            <a:lvl7pPr marL="2743200" indent="0" algn="ctr">
              <a:buNone/>
              <a:defRPr sz="1400"/>
            </a:lvl7pPr>
            <a:lvl8pPr marL="3200400" indent="0" algn="ctr">
              <a:buNone/>
              <a:defRPr sz="1400"/>
            </a:lvl8pPr>
            <a:lvl9pPr marL="3657600" indent="0" algn="ctr">
              <a:buNone/>
              <a:defRPr sz="1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3931920" y="1327188"/>
            <a:ext cx="1280160" cy="457200"/>
          </a:xfrm>
        </p:spPr>
        <p:txBody>
          <a:bodyPr/>
          <a:lstStyle>
            <a:lvl1pPr algn="ctr">
              <a:defRPr sz="11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104936" y="5211060"/>
            <a:ext cx="4429125" cy="228600"/>
          </a:xfrm>
        </p:spPr>
        <p:txBody>
          <a:bodyPr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6455190" y="5212080"/>
            <a:ext cx="158391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55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765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762000"/>
            <a:ext cx="177165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762000"/>
            <a:ext cx="60579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296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24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3794760" y="1267730"/>
            <a:ext cx="1554480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3886200" y="1267731"/>
            <a:ext cx="1371600" cy="548640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2717" y="2094309"/>
            <a:ext cx="6803136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6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2718" y="4682062"/>
            <a:ext cx="6803136" cy="50292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931920" y="1325880"/>
            <a:ext cx="1280160" cy="457200"/>
          </a:xfrm>
        </p:spPr>
        <p:txBody>
          <a:bodyPr/>
          <a:lstStyle>
            <a:lvl1pPr algn="ctr">
              <a:defRPr lang="en-US" sz="11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5BCAD085-E8A6-8845-BD4E-CB4CCA059FC4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04679" y="5211060"/>
            <a:ext cx="4430268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3378" y="5211060"/>
            <a:ext cx="1584198" cy="22860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7345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52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488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015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1520" y="2755898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756581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076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823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089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84147" y="173736"/>
            <a:ext cx="6398514" cy="65105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7392"/>
            <a:ext cx="1823085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4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8976" y="907143"/>
            <a:ext cx="5428856" cy="5043714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3085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7795258" y="6310086"/>
            <a:ext cx="109728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868160" y="274320"/>
            <a:ext cx="1988820" cy="6309360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17599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3504"/>
            <a:ext cx="1824228" cy="1645920"/>
          </a:xfrm>
        </p:spPr>
        <p:txBody>
          <a:bodyPr anchor="b">
            <a:noAutofit/>
          </a:bodyPr>
          <a:lstStyle>
            <a:lvl1pPr algn="l">
              <a:defRPr sz="24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1449" y="173736"/>
            <a:ext cx="6398514" cy="6510528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4228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5BCAD085-E8A6-8845-BD4E-CB4CCA059FC4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9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97546" y="6309360"/>
            <a:ext cx="109728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868160" y="274320"/>
            <a:ext cx="1988820" cy="6309360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5848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6022" y="173736"/>
            <a:ext cx="8791956" cy="6510528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1520" y="642594"/>
            <a:ext cx="768096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103120"/>
            <a:ext cx="768096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4768" y="6309360"/>
            <a:ext cx="20574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6896" y="6309360"/>
            <a:ext cx="3950208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23382" y="6309360"/>
            <a:ext cx="10972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146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  <p:sldLayoutId id="2147483779" r:id="rId4"/>
    <p:sldLayoutId id="2147483780" r:id="rId5"/>
    <p:sldLayoutId id="2147483781" r:id="rId6"/>
    <p:sldLayoutId id="2147483782" r:id="rId7"/>
    <p:sldLayoutId id="2147483783" r:id="rId8"/>
    <p:sldLayoutId id="2147483784" r:id="rId9"/>
    <p:sldLayoutId id="2147483785" r:id="rId10"/>
    <p:sldLayoutId id="214748378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 err="1"/>
              <a:t>Membangun</a:t>
            </a:r>
            <a:r>
              <a:rPr dirty="0"/>
              <a:t> </a:t>
            </a:r>
            <a:r>
              <a:rPr dirty="0" err="1"/>
              <a:t>Konsep</a:t>
            </a:r>
            <a:r>
              <a:rPr dirty="0"/>
              <a:t> Diri </a:t>
            </a:r>
            <a:r>
              <a:rPr dirty="0" err="1"/>
              <a:t>dalam</a:t>
            </a:r>
            <a:r>
              <a:rPr dirty="0"/>
              <a:t> </a:t>
            </a:r>
            <a:r>
              <a:rPr dirty="0" err="1"/>
              <a:t>Komunikasi</a:t>
            </a:r>
            <a:r>
              <a:rPr dirty="0"/>
              <a:t> Antar Personal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Mata Kuliah: </a:t>
            </a:r>
            <a:r>
              <a:rPr dirty="0" err="1"/>
              <a:t>Komunikasi</a:t>
            </a:r>
            <a:r>
              <a:rPr dirty="0"/>
              <a:t> Antar Personal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48619"/>
          </a:xfrm>
        </p:spPr>
        <p:txBody>
          <a:bodyPr>
            <a:normAutofit/>
          </a:bodyPr>
          <a:lstStyle/>
          <a:p>
            <a:r>
              <a:rPr dirty="0" err="1"/>
              <a:t>Komponen</a:t>
            </a:r>
            <a:r>
              <a:rPr dirty="0"/>
              <a:t> </a:t>
            </a:r>
            <a:r>
              <a:rPr dirty="0" err="1"/>
              <a:t>Konsep</a:t>
            </a:r>
            <a:r>
              <a:rPr dirty="0"/>
              <a:t> Diri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913" y="1251858"/>
            <a:ext cx="8675915" cy="5331504"/>
          </a:xfrm>
        </p:spPr>
        <p:txBody>
          <a:bodyPr>
            <a:normAutofit fontScale="92500"/>
          </a:bodyPr>
          <a:lstStyle/>
          <a:p>
            <a:r>
              <a:rPr lang="en-ID" sz="2400" b="1" dirty="0"/>
              <a:t>Citra Diri (Self Image):</a:t>
            </a:r>
            <a:r>
              <a:rPr lang="en-ID" sz="2400" dirty="0"/>
              <a:t> </a:t>
            </a:r>
            <a:r>
              <a:rPr lang="en-ID" sz="2400" dirty="0" err="1"/>
              <a:t>Bagaimana</a:t>
            </a:r>
            <a:r>
              <a:rPr lang="en-ID" sz="2400" dirty="0"/>
              <a:t> </a:t>
            </a:r>
            <a:r>
              <a:rPr lang="en-ID" sz="2400" dirty="0" err="1"/>
              <a:t>seseorang</a:t>
            </a:r>
            <a:r>
              <a:rPr lang="en-ID" sz="2400" dirty="0"/>
              <a:t> </a:t>
            </a:r>
            <a:r>
              <a:rPr lang="en-ID" sz="2400" dirty="0" err="1"/>
              <a:t>melihat</a:t>
            </a:r>
            <a:r>
              <a:rPr lang="en-ID" sz="2400" dirty="0"/>
              <a:t> dan </a:t>
            </a:r>
            <a:r>
              <a:rPr lang="en-ID" sz="2400" dirty="0" err="1"/>
              <a:t>menggambarkan</a:t>
            </a:r>
            <a:r>
              <a:rPr lang="en-ID" sz="2400" dirty="0"/>
              <a:t> </a:t>
            </a:r>
            <a:r>
              <a:rPr lang="en-ID" sz="2400" dirty="0" err="1"/>
              <a:t>dirinya</a:t>
            </a:r>
            <a:r>
              <a:rPr lang="en-ID" sz="2400" dirty="0"/>
              <a:t>, </a:t>
            </a:r>
            <a:r>
              <a:rPr lang="en-ID" sz="2400" dirty="0" err="1"/>
              <a:t>termasuk</a:t>
            </a:r>
            <a:r>
              <a:rPr lang="en-ID" sz="2400" dirty="0"/>
              <a:t> </a:t>
            </a:r>
            <a:r>
              <a:rPr lang="en-ID" sz="2400" dirty="0" err="1"/>
              <a:t>penampilan</a:t>
            </a:r>
            <a:r>
              <a:rPr lang="en-ID" sz="2400" dirty="0"/>
              <a:t> </a:t>
            </a:r>
            <a:r>
              <a:rPr lang="en-ID" sz="2400" dirty="0" err="1"/>
              <a:t>fisik</a:t>
            </a:r>
            <a:r>
              <a:rPr lang="en-ID" sz="2400" dirty="0"/>
              <a:t> (body image) dan </a:t>
            </a:r>
            <a:r>
              <a:rPr lang="en-ID" sz="2400" dirty="0" err="1"/>
              <a:t>kepribadiannya</a:t>
            </a:r>
            <a:r>
              <a:rPr lang="en-ID" sz="2400" dirty="0"/>
              <a:t>.</a:t>
            </a:r>
          </a:p>
          <a:p>
            <a:r>
              <a:rPr lang="en-ID" sz="2400" b="1" dirty="0"/>
              <a:t>Harga Diri (Self Esteem):</a:t>
            </a:r>
            <a:r>
              <a:rPr lang="en-ID" sz="2400" dirty="0"/>
              <a:t> </a:t>
            </a:r>
            <a:r>
              <a:rPr lang="en-ID" sz="2400" dirty="0" err="1"/>
              <a:t>Perasaan</a:t>
            </a:r>
            <a:r>
              <a:rPr lang="en-ID" sz="2400" dirty="0"/>
              <a:t>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dirty="0" err="1"/>
              <a:t>penilaian</a:t>
            </a:r>
            <a:r>
              <a:rPr lang="en-ID" sz="2400" dirty="0"/>
              <a:t> </a:t>
            </a:r>
            <a:r>
              <a:rPr lang="en-ID" sz="2400" dirty="0" err="1"/>
              <a:t>subjektif</a:t>
            </a:r>
            <a:r>
              <a:rPr lang="en-ID" sz="2400" dirty="0"/>
              <a:t> </a:t>
            </a:r>
            <a:r>
              <a:rPr lang="en-ID" sz="2400" dirty="0" err="1"/>
              <a:t>terhadap</a:t>
            </a:r>
            <a:r>
              <a:rPr lang="en-ID" sz="2400" dirty="0"/>
              <a:t> </a:t>
            </a:r>
            <a:r>
              <a:rPr lang="en-ID" sz="2400" dirty="0" err="1"/>
              <a:t>diri</a:t>
            </a:r>
            <a:r>
              <a:rPr lang="en-ID" sz="2400" dirty="0"/>
              <a:t> </a:t>
            </a:r>
            <a:r>
              <a:rPr lang="en-ID" sz="2400" dirty="0" err="1"/>
              <a:t>sendiri</a:t>
            </a:r>
            <a:r>
              <a:rPr lang="en-ID" sz="2400" dirty="0"/>
              <a:t> </a:t>
            </a:r>
            <a:r>
              <a:rPr lang="en-ID" sz="2400" dirty="0" err="1"/>
              <a:t>apakah</a:t>
            </a:r>
            <a:r>
              <a:rPr lang="en-ID" sz="2400" dirty="0"/>
              <a:t> </a:t>
            </a:r>
            <a:r>
              <a:rPr lang="en-ID" sz="2400" dirty="0" err="1"/>
              <a:t>merasa</a:t>
            </a:r>
            <a:r>
              <a:rPr lang="en-ID" sz="2400" dirty="0"/>
              <a:t> </a:t>
            </a:r>
            <a:r>
              <a:rPr lang="en-ID" sz="2400" dirty="0" err="1"/>
              <a:t>berharga</a:t>
            </a:r>
            <a:r>
              <a:rPr lang="en-ID" sz="2400" dirty="0"/>
              <a:t>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dirty="0" err="1"/>
              <a:t>tidak</a:t>
            </a:r>
            <a:r>
              <a:rPr lang="en-ID" sz="2400" dirty="0"/>
              <a:t>.</a:t>
            </a:r>
          </a:p>
          <a:p>
            <a:r>
              <a:rPr lang="en-ID" sz="2400" b="1" dirty="0"/>
              <a:t>Ideal Diri (Self Ideal):</a:t>
            </a:r>
            <a:r>
              <a:rPr lang="en-ID" sz="2400" dirty="0"/>
              <a:t> </a:t>
            </a:r>
            <a:r>
              <a:rPr lang="en-ID" sz="2400" dirty="0" err="1"/>
              <a:t>Sosok</a:t>
            </a:r>
            <a:r>
              <a:rPr lang="en-ID" sz="2400" dirty="0"/>
              <a:t> ideal yang </a:t>
            </a:r>
            <a:r>
              <a:rPr lang="en-ID" sz="2400" dirty="0" err="1"/>
              <a:t>diharapkan</a:t>
            </a:r>
            <a:r>
              <a:rPr lang="en-ID" sz="2400" dirty="0"/>
              <a:t>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dirty="0" err="1"/>
              <a:t>didambakan</a:t>
            </a:r>
            <a:r>
              <a:rPr lang="en-ID" sz="2400" dirty="0"/>
              <a:t>, yang </a:t>
            </a:r>
            <a:r>
              <a:rPr lang="en-ID" sz="2400" dirty="0" err="1"/>
              <a:t>menjadi</a:t>
            </a:r>
            <a:r>
              <a:rPr lang="en-ID" sz="2400" dirty="0"/>
              <a:t> model </a:t>
            </a:r>
            <a:r>
              <a:rPr lang="en-ID" sz="2400" dirty="0" err="1"/>
              <a:t>diri</a:t>
            </a:r>
            <a:r>
              <a:rPr lang="en-ID" sz="2400" dirty="0"/>
              <a:t> yang </a:t>
            </a:r>
            <a:r>
              <a:rPr lang="en-ID" sz="2400" dirty="0" err="1"/>
              <a:t>ingin</a:t>
            </a:r>
            <a:r>
              <a:rPr lang="en-ID" sz="2400" dirty="0"/>
              <a:t> </a:t>
            </a:r>
            <a:r>
              <a:rPr lang="en-ID" sz="2400" dirty="0" err="1"/>
              <a:t>dicapai</a:t>
            </a:r>
            <a:r>
              <a:rPr lang="en-ID" sz="2400" dirty="0"/>
              <a:t>.</a:t>
            </a:r>
            <a:endParaRPr lang="en-US" sz="3600" dirty="0">
              <a:latin typeface="Arial" panose="020B0604020202020204" pitchFamily="34" charset="0"/>
            </a:endParaRPr>
          </a:p>
          <a:p>
            <a:r>
              <a:rPr lang="en-US" altLang="en-US" sz="2400" b="1" dirty="0">
                <a:solidFill>
                  <a:srgbClr val="0A0A0A"/>
                </a:solidFill>
                <a:latin typeface="Google Sans"/>
              </a:rPr>
              <a:t>Peran Diri (Self Role):</a:t>
            </a:r>
            <a:r>
              <a:rPr lang="en-US" altLang="en-US" sz="2400" dirty="0">
                <a:solidFill>
                  <a:srgbClr val="0A0A0A"/>
                </a:solidFill>
                <a:latin typeface="Google Sans"/>
              </a:rPr>
              <a:t> </a:t>
            </a:r>
            <a:r>
              <a:rPr lang="en-US" altLang="en-US" sz="2400" dirty="0" err="1">
                <a:solidFill>
                  <a:srgbClr val="0A0A0A"/>
                </a:solidFill>
                <a:latin typeface="Google Sans"/>
              </a:rPr>
              <a:t>Pemahaman</a:t>
            </a:r>
            <a:r>
              <a:rPr lang="en-US" altLang="en-US" sz="24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400" dirty="0" err="1">
                <a:solidFill>
                  <a:srgbClr val="0A0A0A"/>
                </a:solidFill>
                <a:latin typeface="Google Sans"/>
              </a:rPr>
              <a:t>tentang</a:t>
            </a:r>
            <a:r>
              <a:rPr lang="en-US" altLang="en-US" sz="24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400" dirty="0" err="1">
                <a:solidFill>
                  <a:srgbClr val="0A0A0A"/>
                </a:solidFill>
                <a:latin typeface="Google Sans"/>
              </a:rPr>
              <a:t>perilaku</a:t>
            </a:r>
            <a:r>
              <a:rPr lang="en-US" altLang="en-US" sz="2400" dirty="0">
                <a:solidFill>
                  <a:srgbClr val="0A0A0A"/>
                </a:solidFill>
                <a:latin typeface="Google Sans"/>
              </a:rPr>
              <a:t>, </a:t>
            </a:r>
            <a:r>
              <a:rPr lang="en-US" altLang="en-US" sz="2400" dirty="0" err="1">
                <a:solidFill>
                  <a:srgbClr val="0A0A0A"/>
                </a:solidFill>
                <a:latin typeface="Google Sans"/>
              </a:rPr>
              <a:t>sikap</a:t>
            </a:r>
            <a:r>
              <a:rPr lang="en-US" altLang="en-US" sz="2400" dirty="0">
                <a:solidFill>
                  <a:srgbClr val="0A0A0A"/>
                </a:solidFill>
                <a:latin typeface="Google Sans"/>
              </a:rPr>
              <a:t>, dan </a:t>
            </a:r>
            <a:r>
              <a:rPr lang="en-US" altLang="en-US" sz="2400" dirty="0" err="1">
                <a:solidFill>
                  <a:srgbClr val="0A0A0A"/>
                </a:solidFill>
                <a:latin typeface="Google Sans"/>
              </a:rPr>
              <a:t>ekspektasi</a:t>
            </a:r>
            <a:r>
              <a:rPr lang="en-US" altLang="en-US" sz="2400" dirty="0">
                <a:solidFill>
                  <a:srgbClr val="0A0A0A"/>
                </a:solidFill>
                <a:latin typeface="Google Sans"/>
              </a:rPr>
              <a:t> yang </a:t>
            </a:r>
            <a:r>
              <a:rPr lang="en-US" altLang="en-US" sz="2400" dirty="0" err="1">
                <a:solidFill>
                  <a:srgbClr val="0A0A0A"/>
                </a:solidFill>
                <a:latin typeface="Google Sans"/>
              </a:rPr>
              <a:t>sesuai</a:t>
            </a:r>
            <a:r>
              <a:rPr lang="en-US" altLang="en-US" sz="24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400" dirty="0" err="1">
                <a:solidFill>
                  <a:srgbClr val="0A0A0A"/>
                </a:solidFill>
                <a:latin typeface="Google Sans"/>
              </a:rPr>
              <a:t>dengan</a:t>
            </a:r>
            <a:r>
              <a:rPr lang="en-US" altLang="en-US" sz="24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400" dirty="0" err="1">
                <a:solidFill>
                  <a:srgbClr val="0A0A0A"/>
                </a:solidFill>
                <a:latin typeface="Google Sans"/>
              </a:rPr>
              <a:t>peran</a:t>
            </a:r>
            <a:r>
              <a:rPr lang="en-US" altLang="en-US" sz="24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400" dirty="0" err="1">
                <a:solidFill>
                  <a:srgbClr val="0A0A0A"/>
                </a:solidFill>
                <a:latin typeface="Google Sans"/>
              </a:rPr>
              <a:t>sosial</a:t>
            </a:r>
            <a:r>
              <a:rPr lang="en-US" altLang="en-US" sz="2400" dirty="0">
                <a:solidFill>
                  <a:srgbClr val="0A0A0A"/>
                </a:solidFill>
                <a:latin typeface="Google Sans"/>
              </a:rPr>
              <a:t> yang </a:t>
            </a:r>
            <a:r>
              <a:rPr lang="en-US" altLang="en-US" sz="2400" dirty="0" err="1">
                <a:solidFill>
                  <a:srgbClr val="0A0A0A"/>
                </a:solidFill>
                <a:latin typeface="Google Sans"/>
              </a:rPr>
              <a:t>dijalani</a:t>
            </a:r>
            <a:r>
              <a:rPr lang="en-US" altLang="en-US" sz="2400" dirty="0">
                <a:solidFill>
                  <a:srgbClr val="0A0A0A"/>
                </a:solidFill>
                <a:latin typeface="Google Sans"/>
              </a:rPr>
              <a:t> (</a:t>
            </a:r>
            <a:r>
              <a:rPr lang="en-US" altLang="en-US" sz="2400" dirty="0" err="1">
                <a:solidFill>
                  <a:srgbClr val="0A0A0A"/>
                </a:solidFill>
                <a:latin typeface="Google Sans"/>
              </a:rPr>
              <a:t>misalnya</a:t>
            </a:r>
            <a:r>
              <a:rPr lang="en-US" altLang="en-US" sz="2400" dirty="0">
                <a:solidFill>
                  <a:srgbClr val="0A0A0A"/>
                </a:solidFill>
                <a:latin typeface="Google Sans"/>
              </a:rPr>
              <a:t>, </a:t>
            </a:r>
            <a:r>
              <a:rPr lang="en-US" altLang="en-US" sz="2400" dirty="0" err="1">
                <a:solidFill>
                  <a:srgbClr val="0A0A0A"/>
                </a:solidFill>
                <a:latin typeface="Google Sans"/>
              </a:rPr>
              <a:t>sebagai</a:t>
            </a:r>
            <a:r>
              <a:rPr lang="en-US" altLang="en-US" sz="24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400" dirty="0" err="1">
                <a:solidFill>
                  <a:srgbClr val="0A0A0A"/>
                </a:solidFill>
                <a:latin typeface="Google Sans"/>
              </a:rPr>
              <a:t>anak</a:t>
            </a:r>
            <a:r>
              <a:rPr lang="en-US" altLang="en-US" sz="2400" dirty="0">
                <a:solidFill>
                  <a:srgbClr val="0A0A0A"/>
                </a:solidFill>
                <a:latin typeface="Google Sans"/>
              </a:rPr>
              <a:t>, </a:t>
            </a:r>
            <a:r>
              <a:rPr lang="en-US" altLang="en-US" sz="2400" dirty="0" err="1">
                <a:solidFill>
                  <a:srgbClr val="0A0A0A"/>
                </a:solidFill>
                <a:latin typeface="Google Sans"/>
              </a:rPr>
              <a:t>pelajar</a:t>
            </a:r>
            <a:r>
              <a:rPr lang="en-US" altLang="en-US" sz="2400" dirty="0">
                <a:solidFill>
                  <a:srgbClr val="0A0A0A"/>
                </a:solidFill>
                <a:latin typeface="Google Sans"/>
              </a:rPr>
              <a:t>, </a:t>
            </a:r>
            <a:r>
              <a:rPr lang="en-US" altLang="en-US" sz="2400" dirty="0" err="1">
                <a:solidFill>
                  <a:srgbClr val="0A0A0A"/>
                </a:solidFill>
                <a:latin typeface="Google Sans"/>
              </a:rPr>
              <a:t>atau</a:t>
            </a:r>
            <a:r>
              <a:rPr lang="en-US" altLang="en-US" sz="24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400" dirty="0" err="1">
                <a:solidFill>
                  <a:srgbClr val="0A0A0A"/>
                </a:solidFill>
                <a:latin typeface="Google Sans"/>
              </a:rPr>
              <a:t>profesional</a:t>
            </a:r>
            <a:r>
              <a:rPr lang="en-US" altLang="en-US" sz="2400" dirty="0">
                <a:solidFill>
                  <a:srgbClr val="0A0A0A"/>
                </a:solidFill>
                <a:latin typeface="Google Sans"/>
              </a:rPr>
              <a:t>).</a:t>
            </a:r>
          </a:p>
          <a:p>
            <a:r>
              <a:rPr lang="en-ID" sz="2400" b="1" dirty="0" err="1"/>
              <a:t>Identitas</a:t>
            </a:r>
            <a:r>
              <a:rPr lang="en-ID" sz="2400" b="1" dirty="0"/>
              <a:t> Diri (Self Identity):</a:t>
            </a:r>
            <a:r>
              <a:rPr lang="en-ID" sz="2400" dirty="0"/>
              <a:t> </a:t>
            </a:r>
            <a:r>
              <a:rPr lang="en-ID" sz="2400" dirty="0" err="1"/>
              <a:t>Kesadaran</a:t>
            </a:r>
            <a:r>
              <a:rPr lang="en-ID" sz="2400" dirty="0"/>
              <a:t> </a:t>
            </a:r>
            <a:r>
              <a:rPr lang="en-ID" sz="2400" dirty="0" err="1"/>
              <a:t>akan</a:t>
            </a:r>
            <a:r>
              <a:rPr lang="en-ID" sz="2400" dirty="0"/>
              <a:t> </a:t>
            </a:r>
            <a:r>
              <a:rPr lang="en-ID" sz="2400" dirty="0" err="1"/>
              <a:t>diri</a:t>
            </a:r>
            <a:r>
              <a:rPr lang="en-ID" sz="2400" dirty="0"/>
              <a:t> </a:t>
            </a:r>
            <a:r>
              <a:rPr lang="en-ID" sz="2400" dirty="0" err="1"/>
              <a:t>sebagai</a:t>
            </a:r>
            <a:r>
              <a:rPr lang="en-ID" sz="2400" dirty="0"/>
              <a:t> </a:t>
            </a:r>
            <a:r>
              <a:rPr lang="en-ID" sz="2400" dirty="0" err="1"/>
              <a:t>individu</a:t>
            </a:r>
            <a:r>
              <a:rPr lang="en-ID" sz="2400" dirty="0"/>
              <a:t> yang </a:t>
            </a:r>
            <a:r>
              <a:rPr lang="en-ID" sz="2400" dirty="0" err="1"/>
              <a:t>unik</a:t>
            </a:r>
            <a:r>
              <a:rPr lang="en-ID" sz="2400" dirty="0"/>
              <a:t>, </a:t>
            </a:r>
            <a:r>
              <a:rPr lang="en-ID" sz="2400" dirty="0" err="1"/>
              <a:t>termasuk</a:t>
            </a:r>
            <a:r>
              <a:rPr lang="en-ID" sz="2400" dirty="0"/>
              <a:t> </a:t>
            </a:r>
            <a:r>
              <a:rPr lang="en-ID" sz="2400" dirty="0" err="1"/>
              <a:t>nilai</a:t>
            </a:r>
            <a:r>
              <a:rPr lang="en-ID" sz="2400" dirty="0"/>
              <a:t>, </a:t>
            </a:r>
            <a:r>
              <a:rPr lang="en-ID" sz="2400" dirty="0" err="1"/>
              <a:t>tujuan</a:t>
            </a:r>
            <a:r>
              <a:rPr lang="en-ID" sz="2400" dirty="0"/>
              <a:t>, dan </a:t>
            </a:r>
            <a:r>
              <a:rPr lang="en-ID" sz="2400" dirty="0" err="1"/>
              <a:t>keyakinan</a:t>
            </a:r>
            <a:r>
              <a:rPr lang="en-ID" sz="2400" dirty="0"/>
              <a:t> yang </a:t>
            </a:r>
            <a:r>
              <a:rPr lang="en-ID" sz="2400" dirty="0" err="1"/>
              <a:t>dianut</a:t>
            </a:r>
            <a:endParaRPr lang="en-US" altLang="en-US" sz="2400" dirty="0">
              <a:solidFill>
                <a:srgbClr val="0A0A0A"/>
              </a:solidFill>
              <a:latin typeface="Google Sans"/>
            </a:endParaRPr>
          </a:p>
          <a:p>
            <a:endParaRPr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Citra Diri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D" dirty="0"/>
              <a:t>Citra </a:t>
            </a:r>
            <a:r>
              <a:rPr lang="en-ID" dirty="0" err="1"/>
              <a:t>diri</a:t>
            </a:r>
            <a:r>
              <a:rPr lang="en-ID" dirty="0"/>
              <a:t> (self-image) </a:t>
            </a:r>
            <a:r>
              <a:rPr lang="en-ID" dirty="0" err="1"/>
              <a:t>adalah</a:t>
            </a:r>
            <a:r>
              <a:rPr lang="en-ID" dirty="0"/>
              <a:t> </a:t>
            </a:r>
            <a:r>
              <a:rPr lang="en-ID" sz="2400" dirty="0" err="1"/>
              <a:t>pandangan</a:t>
            </a:r>
            <a:r>
              <a:rPr lang="en-ID" sz="2400" dirty="0"/>
              <a:t>, </a:t>
            </a:r>
            <a:r>
              <a:rPr lang="en-ID" sz="2400" dirty="0" err="1"/>
              <a:t>persepsi</a:t>
            </a:r>
            <a:r>
              <a:rPr lang="en-ID" sz="2400" dirty="0"/>
              <a:t>, dan </a:t>
            </a:r>
            <a:r>
              <a:rPr lang="en-ID" sz="2400" dirty="0" err="1"/>
              <a:t>perasaan</a:t>
            </a:r>
            <a:r>
              <a:rPr lang="en-ID" sz="2400" dirty="0"/>
              <a:t> </a:t>
            </a:r>
            <a:r>
              <a:rPr lang="en-ID" sz="2400" dirty="0" err="1"/>
              <a:t>seseorang</a:t>
            </a:r>
            <a:r>
              <a:rPr lang="en-ID" sz="2400" dirty="0"/>
              <a:t> </a:t>
            </a:r>
            <a:r>
              <a:rPr lang="en-ID" sz="2400" dirty="0" err="1"/>
              <a:t>tentang</a:t>
            </a:r>
            <a:r>
              <a:rPr lang="en-ID" sz="2400" dirty="0"/>
              <a:t> </a:t>
            </a:r>
            <a:r>
              <a:rPr lang="en-ID" sz="2400" dirty="0" err="1"/>
              <a:t>dirinya</a:t>
            </a:r>
            <a:r>
              <a:rPr lang="en-ID" sz="2400" dirty="0"/>
              <a:t> </a:t>
            </a:r>
            <a:r>
              <a:rPr lang="en-ID" sz="2400" dirty="0" err="1"/>
              <a:t>sendiri</a:t>
            </a:r>
            <a:r>
              <a:rPr lang="en-ID" sz="2400" dirty="0"/>
              <a:t>, </a:t>
            </a:r>
            <a:r>
              <a:rPr lang="en-ID" sz="2400" dirty="0" err="1"/>
              <a:t>mencakup</a:t>
            </a:r>
            <a:r>
              <a:rPr lang="en-ID" sz="2400" dirty="0"/>
              <a:t> </a:t>
            </a:r>
            <a:r>
              <a:rPr lang="en-ID" sz="2400" dirty="0" err="1"/>
              <a:t>karakteristik</a:t>
            </a:r>
            <a:r>
              <a:rPr lang="en-ID" sz="2400" dirty="0"/>
              <a:t> </a:t>
            </a:r>
            <a:r>
              <a:rPr lang="en-ID" sz="2400" dirty="0" err="1"/>
              <a:t>fisik</a:t>
            </a:r>
            <a:r>
              <a:rPr lang="en-ID" sz="2400" dirty="0"/>
              <a:t>, </a:t>
            </a:r>
            <a:r>
              <a:rPr lang="en-ID" sz="2400" dirty="0" err="1"/>
              <a:t>kemampuan</a:t>
            </a:r>
            <a:r>
              <a:rPr lang="en-ID" sz="2400" dirty="0"/>
              <a:t>, </a:t>
            </a:r>
            <a:r>
              <a:rPr lang="en-ID" sz="2400" dirty="0" err="1"/>
              <a:t>nilai</a:t>
            </a:r>
            <a:r>
              <a:rPr lang="en-ID" sz="2400" dirty="0"/>
              <a:t>, dan </a:t>
            </a:r>
            <a:r>
              <a:rPr lang="en-ID" sz="2400" dirty="0" err="1"/>
              <a:t>bagaimana</a:t>
            </a:r>
            <a:r>
              <a:rPr lang="en-ID" sz="2400" dirty="0"/>
              <a:t> orang lain </a:t>
            </a:r>
            <a:r>
              <a:rPr lang="en-ID" sz="2400" dirty="0" err="1"/>
              <a:t>memandangnya</a:t>
            </a:r>
            <a:r>
              <a:rPr lang="en-ID" sz="2400" dirty="0"/>
              <a:t>, yang </a:t>
            </a:r>
            <a:r>
              <a:rPr lang="en-ID" sz="2400" dirty="0" err="1"/>
              <a:t>bisa</a:t>
            </a:r>
            <a:r>
              <a:rPr lang="en-ID" sz="2400" dirty="0"/>
              <a:t> </a:t>
            </a:r>
            <a:r>
              <a:rPr lang="en-ID" sz="2400" dirty="0" err="1"/>
              <a:t>positif</a:t>
            </a:r>
            <a:r>
              <a:rPr lang="en-ID" sz="2400" dirty="0"/>
              <a:t> (</a:t>
            </a:r>
            <a:r>
              <a:rPr lang="en-ID" sz="2400" dirty="0" err="1"/>
              <a:t>meningkatkan</a:t>
            </a:r>
            <a:r>
              <a:rPr lang="en-ID" sz="2400" dirty="0"/>
              <a:t> </a:t>
            </a:r>
            <a:r>
              <a:rPr lang="en-ID" sz="2400" dirty="0" err="1"/>
              <a:t>percaya</a:t>
            </a:r>
            <a:r>
              <a:rPr lang="en-ID" sz="2400" dirty="0"/>
              <a:t> </a:t>
            </a:r>
            <a:r>
              <a:rPr lang="en-ID" sz="2400" dirty="0" err="1"/>
              <a:t>diri</a:t>
            </a:r>
            <a:r>
              <a:rPr lang="en-ID" sz="2400" dirty="0"/>
              <a:t>)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dirty="0" err="1"/>
              <a:t>negatif</a:t>
            </a:r>
            <a:r>
              <a:rPr lang="en-ID" sz="2400" dirty="0"/>
              <a:t> (</a:t>
            </a:r>
            <a:r>
              <a:rPr lang="en-ID" sz="2400" dirty="0" err="1"/>
              <a:t>menyebabkan</a:t>
            </a:r>
            <a:r>
              <a:rPr lang="en-ID" sz="2400" dirty="0"/>
              <a:t> rasa minder)</a:t>
            </a:r>
            <a:r>
              <a:rPr lang="en-ID" dirty="0"/>
              <a:t>.</a:t>
            </a:r>
          </a:p>
          <a:p>
            <a:r>
              <a:rPr lang="en-ID" sz="2400" dirty="0"/>
              <a:t>Citra </a:t>
            </a:r>
            <a:r>
              <a:rPr lang="en-ID" sz="2400" dirty="0" err="1"/>
              <a:t>diri</a:t>
            </a:r>
            <a:r>
              <a:rPr lang="en-ID" sz="2400" dirty="0"/>
              <a:t> </a:t>
            </a:r>
            <a:r>
              <a:rPr lang="en-ID" sz="2400" dirty="0" err="1"/>
              <a:t>ini</a:t>
            </a:r>
            <a:r>
              <a:rPr lang="en-ID" sz="2400" dirty="0"/>
              <a:t> </a:t>
            </a:r>
            <a:r>
              <a:rPr lang="en-ID" sz="2400" dirty="0" err="1"/>
              <a:t>terbentuk</a:t>
            </a:r>
            <a:r>
              <a:rPr lang="en-ID" sz="2400" dirty="0"/>
              <a:t> </a:t>
            </a:r>
            <a:r>
              <a:rPr lang="en-ID" sz="2400" dirty="0" err="1"/>
              <a:t>dari</a:t>
            </a:r>
            <a:r>
              <a:rPr lang="en-ID" sz="2400" dirty="0"/>
              <a:t> </a:t>
            </a:r>
            <a:r>
              <a:rPr lang="en-ID" sz="2400" dirty="0" err="1"/>
              <a:t>pengalaman</a:t>
            </a:r>
            <a:r>
              <a:rPr lang="en-ID" sz="2400" dirty="0"/>
              <a:t>, </a:t>
            </a:r>
            <a:r>
              <a:rPr lang="en-ID" sz="2400" dirty="0" err="1"/>
              <a:t>interaksi</a:t>
            </a:r>
            <a:r>
              <a:rPr lang="en-ID" sz="2400" dirty="0"/>
              <a:t> </a:t>
            </a:r>
            <a:r>
              <a:rPr lang="en-ID" sz="2400" dirty="0" err="1"/>
              <a:t>sosial</a:t>
            </a:r>
            <a:r>
              <a:rPr lang="en-ID" sz="2400" dirty="0"/>
              <a:t> (orang </a:t>
            </a:r>
            <a:r>
              <a:rPr lang="en-ID" sz="2400" dirty="0" err="1"/>
              <a:t>tua</a:t>
            </a:r>
            <a:r>
              <a:rPr lang="en-ID" sz="2400" dirty="0"/>
              <a:t>, </a:t>
            </a:r>
            <a:r>
              <a:rPr lang="en-ID" sz="2400" dirty="0" err="1"/>
              <a:t>teman</a:t>
            </a:r>
            <a:r>
              <a:rPr lang="en-ID" sz="2400" dirty="0"/>
              <a:t> </a:t>
            </a:r>
            <a:r>
              <a:rPr lang="en-ID" sz="2400" dirty="0" err="1"/>
              <a:t>sebaya</a:t>
            </a:r>
            <a:r>
              <a:rPr lang="en-ID" sz="2400" dirty="0"/>
              <a:t>), dan label yang </a:t>
            </a:r>
            <a:r>
              <a:rPr lang="en-ID" sz="2400" dirty="0" err="1"/>
              <a:t>kita</a:t>
            </a:r>
            <a:r>
              <a:rPr lang="en-ID" sz="2400" dirty="0"/>
              <a:t> </a:t>
            </a:r>
            <a:r>
              <a:rPr lang="en-ID" sz="2400" dirty="0" err="1"/>
              <a:t>berikan</a:t>
            </a:r>
            <a:r>
              <a:rPr lang="en-ID" sz="2400" dirty="0"/>
              <a:t> pada </a:t>
            </a:r>
            <a:r>
              <a:rPr lang="en-ID" sz="2400" dirty="0" err="1"/>
              <a:t>diri</a:t>
            </a:r>
            <a:r>
              <a:rPr lang="en-ID" sz="2400" dirty="0"/>
              <a:t> </a:t>
            </a:r>
            <a:r>
              <a:rPr lang="en-ID" sz="2400" dirty="0" err="1"/>
              <a:t>sendiri</a:t>
            </a:r>
            <a:r>
              <a:rPr lang="en-ID" sz="2400" dirty="0"/>
              <a:t>, </a:t>
            </a:r>
            <a:r>
              <a:rPr lang="en-ID" sz="2400" dirty="0" err="1"/>
              <a:t>serta</a:t>
            </a:r>
            <a:r>
              <a:rPr lang="en-ID" sz="2400" dirty="0"/>
              <a:t> sangat </a:t>
            </a:r>
            <a:r>
              <a:rPr lang="en-ID" sz="2400" dirty="0" err="1"/>
              <a:t>memengaruhi</a:t>
            </a:r>
            <a:r>
              <a:rPr lang="en-ID" sz="2400" dirty="0"/>
              <a:t> </a:t>
            </a:r>
            <a:r>
              <a:rPr lang="en-ID" sz="2400" dirty="0" err="1"/>
              <a:t>kesehatan</a:t>
            </a:r>
            <a:r>
              <a:rPr lang="en-ID" sz="2400" dirty="0"/>
              <a:t> mental dan </a:t>
            </a:r>
            <a:r>
              <a:rPr lang="en-ID" sz="2400" dirty="0" err="1"/>
              <a:t>hubungan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orang lain</a:t>
            </a:r>
            <a:endParaRPr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B115B9-3616-0190-1E25-39B474963B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457" y="176667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Unsur</a:t>
            </a:r>
            <a:r>
              <a:rPr lang="en-US" dirty="0"/>
              <a:t> – </a:t>
            </a:r>
            <a:r>
              <a:rPr lang="en-US" dirty="0" err="1"/>
              <a:t>Unsur</a:t>
            </a:r>
            <a:r>
              <a:rPr lang="en-US" dirty="0"/>
              <a:t> Utama Citra Diri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0CB34B-849C-6090-9CFF-1B023BECBB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457" y="968829"/>
            <a:ext cx="8523514" cy="5614533"/>
          </a:xfrm>
        </p:spPr>
        <p:txBody>
          <a:bodyPr>
            <a:normAutofit fontScale="85000" lnSpcReduction="10000"/>
          </a:bodyPr>
          <a:lstStyle/>
          <a:p>
            <a:r>
              <a:rPr lang="sv-SE" sz="2400" b="1" dirty="0"/>
              <a:t>Pandangan internal</a:t>
            </a:r>
            <a:r>
              <a:rPr lang="sv-SE" sz="2400" dirty="0"/>
              <a:t>: Bagaimana Anda menilai perasaan, keyakinan, dan karakteristik diri sendiri.</a:t>
            </a:r>
          </a:p>
          <a:p>
            <a:r>
              <a:rPr lang="en-ID" sz="2400" b="1" dirty="0" err="1"/>
              <a:t>Pandangan</a:t>
            </a:r>
            <a:r>
              <a:rPr lang="en-ID" sz="2400" b="1" dirty="0"/>
              <a:t> </a:t>
            </a:r>
            <a:r>
              <a:rPr lang="en-ID" sz="2400" b="1" dirty="0" err="1"/>
              <a:t>eksternal</a:t>
            </a:r>
            <a:r>
              <a:rPr lang="en-ID" sz="2400" dirty="0"/>
              <a:t>: </a:t>
            </a:r>
            <a:r>
              <a:rPr lang="en-ID" sz="2400" dirty="0" err="1"/>
              <a:t>Bagaimana</a:t>
            </a:r>
            <a:r>
              <a:rPr lang="en-ID" sz="2400" dirty="0"/>
              <a:t> Anda </a:t>
            </a:r>
            <a:r>
              <a:rPr lang="en-ID" sz="2400" dirty="0" err="1"/>
              <a:t>merasa</a:t>
            </a:r>
            <a:r>
              <a:rPr lang="en-ID" sz="2400" dirty="0"/>
              <a:t> orang lain </a:t>
            </a:r>
            <a:r>
              <a:rPr lang="en-ID" sz="2400" dirty="0" err="1"/>
              <a:t>memandang</a:t>
            </a:r>
            <a:r>
              <a:rPr lang="en-ID" sz="2400" dirty="0"/>
              <a:t> Anda, </a:t>
            </a:r>
            <a:r>
              <a:rPr lang="en-ID" sz="2400" dirty="0" err="1"/>
              <a:t>dipengaruhi</a:t>
            </a:r>
            <a:r>
              <a:rPr lang="en-ID" sz="2400" dirty="0"/>
              <a:t> oleh </a:t>
            </a:r>
            <a:r>
              <a:rPr lang="en-ID" sz="2400" dirty="0" err="1"/>
              <a:t>interaksi</a:t>
            </a:r>
            <a:r>
              <a:rPr lang="en-ID" sz="2400" dirty="0"/>
              <a:t> </a:t>
            </a:r>
            <a:r>
              <a:rPr lang="en-ID" sz="2400" dirty="0" err="1"/>
              <a:t>sosial</a:t>
            </a:r>
            <a:r>
              <a:rPr lang="en-ID" sz="2400" dirty="0"/>
              <a:t>.</a:t>
            </a:r>
          </a:p>
          <a:p>
            <a:r>
              <a:rPr lang="en-ID" sz="2400" b="1" dirty="0"/>
              <a:t>Label </a:t>
            </a:r>
            <a:r>
              <a:rPr lang="en-ID" sz="2400" b="1" dirty="0" err="1"/>
              <a:t>diri</a:t>
            </a:r>
            <a:r>
              <a:rPr lang="en-ID" sz="2400" dirty="0"/>
              <a:t>: Label </a:t>
            </a:r>
            <a:r>
              <a:rPr lang="en-ID" sz="2400" dirty="0" err="1"/>
              <a:t>seperti</a:t>
            </a:r>
            <a:r>
              <a:rPr lang="en-ID" sz="2400" dirty="0"/>
              <a:t> "</a:t>
            </a:r>
            <a:r>
              <a:rPr lang="en-ID" sz="2400" dirty="0" err="1"/>
              <a:t>pintar</a:t>
            </a:r>
            <a:r>
              <a:rPr lang="en-ID" sz="2400" dirty="0"/>
              <a:t>," "</a:t>
            </a:r>
            <a:r>
              <a:rPr lang="en-ID" sz="2400" dirty="0" err="1"/>
              <a:t>pemalu</a:t>
            </a:r>
            <a:r>
              <a:rPr lang="en-ID" sz="2400" dirty="0"/>
              <a:t>," </a:t>
            </a:r>
            <a:r>
              <a:rPr lang="en-ID" sz="2400" dirty="0" err="1"/>
              <a:t>atau</a:t>
            </a:r>
            <a:r>
              <a:rPr lang="en-ID" sz="2400" dirty="0"/>
              <a:t> "</a:t>
            </a:r>
            <a:r>
              <a:rPr lang="en-ID" sz="2400" dirty="0" err="1"/>
              <a:t>berbakat</a:t>
            </a:r>
            <a:r>
              <a:rPr lang="en-ID" sz="2400" dirty="0"/>
              <a:t>" yang Anda </a:t>
            </a:r>
            <a:r>
              <a:rPr lang="en-ID" sz="2400" dirty="0" err="1"/>
              <a:t>sematkan</a:t>
            </a:r>
            <a:r>
              <a:rPr lang="en-ID" sz="2400" dirty="0"/>
              <a:t> pada </a:t>
            </a:r>
            <a:r>
              <a:rPr lang="en-ID" sz="2400" dirty="0" err="1"/>
              <a:t>diri</a:t>
            </a:r>
            <a:r>
              <a:rPr lang="en-ID" sz="2400" dirty="0"/>
              <a:t> </a:t>
            </a:r>
            <a:r>
              <a:rPr lang="en-ID" sz="2400" dirty="0" err="1"/>
              <a:t>sendiri</a:t>
            </a:r>
            <a:r>
              <a:rPr lang="en-ID" sz="2400" dirty="0"/>
              <a:t>. </a:t>
            </a:r>
          </a:p>
          <a:p>
            <a:pPr marL="0" indent="0">
              <a:buNone/>
            </a:pPr>
            <a:r>
              <a:rPr lang="en-ID" sz="2800" b="1" dirty="0"/>
              <a:t>Cara </a:t>
            </a:r>
            <a:r>
              <a:rPr lang="en-ID" sz="2800" b="1" dirty="0" err="1"/>
              <a:t>Membangun</a:t>
            </a:r>
            <a:r>
              <a:rPr lang="en-ID" sz="2800" b="1" dirty="0"/>
              <a:t> </a:t>
            </a:r>
            <a:r>
              <a:rPr lang="en-ID" sz="2800" b="1" dirty="0" err="1"/>
              <a:t>citra</a:t>
            </a:r>
            <a:r>
              <a:rPr lang="en-ID" sz="2800" b="1" dirty="0"/>
              <a:t> Diri </a:t>
            </a:r>
            <a:r>
              <a:rPr lang="en-ID" sz="2800" b="1" dirty="0" err="1"/>
              <a:t>Positif</a:t>
            </a:r>
            <a:r>
              <a:rPr lang="en-ID" sz="2800" b="1" dirty="0"/>
              <a:t> : 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400" b="1" dirty="0"/>
              <a:t>Kenali diri sendiri</a:t>
            </a:r>
            <a:r>
              <a:rPr lang="fi-FI" sz="2400" dirty="0"/>
              <a:t>: Pahami nilai, kekuatan, dan kelemahan Anda.</a:t>
            </a:r>
          </a:p>
          <a:p>
            <a:pPr marL="457200" indent="-457200">
              <a:buFont typeface="+mj-lt"/>
              <a:buAutoNum type="arabicPeriod"/>
            </a:pPr>
            <a:r>
              <a:rPr lang="en-ID" sz="2400" b="1" dirty="0" err="1"/>
              <a:t>Kembangkan</a:t>
            </a:r>
            <a:r>
              <a:rPr lang="en-ID" sz="2400" b="1" dirty="0"/>
              <a:t> </a:t>
            </a:r>
            <a:r>
              <a:rPr lang="en-ID" sz="2400" b="1" dirty="0" err="1"/>
              <a:t>welas</a:t>
            </a:r>
            <a:r>
              <a:rPr lang="en-ID" sz="2400" b="1" dirty="0"/>
              <a:t> </a:t>
            </a:r>
            <a:r>
              <a:rPr lang="en-ID" sz="2400" b="1" dirty="0" err="1"/>
              <a:t>asih</a:t>
            </a:r>
            <a:r>
              <a:rPr lang="en-ID" sz="2400" b="1" dirty="0"/>
              <a:t> (self-compassion)</a:t>
            </a:r>
            <a:r>
              <a:rPr lang="en-ID" sz="2400" dirty="0"/>
              <a:t>: </a:t>
            </a:r>
            <a:r>
              <a:rPr lang="en-ID" sz="2400" dirty="0" err="1"/>
              <a:t>Perlakukan</a:t>
            </a:r>
            <a:r>
              <a:rPr lang="en-ID" sz="2400" dirty="0"/>
              <a:t> </a:t>
            </a:r>
            <a:r>
              <a:rPr lang="en-ID" sz="2400" dirty="0" err="1"/>
              <a:t>diri</a:t>
            </a:r>
            <a:r>
              <a:rPr lang="en-ID" sz="2400" dirty="0"/>
              <a:t> </a:t>
            </a:r>
            <a:r>
              <a:rPr lang="en-ID" sz="2400" dirty="0" err="1"/>
              <a:t>sendiri</a:t>
            </a:r>
            <a:r>
              <a:rPr lang="en-ID" sz="2400" dirty="0"/>
              <a:t> </a:t>
            </a:r>
            <a:r>
              <a:rPr lang="en-ID" sz="2400" dirty="0" err="1"/>
              <a:t>seperti</a:t>
            </a:r>
            <a:r>
              <a:rPr lang="en-ID" sz="2400" dirty="0"/>
              <a:t> Anda </a:t>
            </a:r>
            <a:r>
              <a:rPr lang="en-ID" sz="2400" dirty="0" err="1"/>
              <a:t>memperlakukan</a:t>
            </a:r>
            <a:r>
              <a:rPr lang="en-ID" sz="2400" dirty="0"/>
              <a:t> </a:t>
            </a:r>
            <a:r>
              <a:rPr lang="en-ID" sz="2400" dirty="0" err="1"/>
              <a:t>sahabat</a:t>
            </a:r>
            <a:r>
              <a:rPr lang="en-ID" sz="2400" dirty="0"/>
              <a:t> </a:t>
            </a:r>
            <a:r>
              <a:rPr lang="en-ID" sz="2400" dirty="0" err="1"/>
              <a:t>baik</a:t>
            </a:r>
            <a:r>
              <a:rPr lang="en-ID" sz="240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ID" sz="2600" b="1" dirty="0"/>
              <a:t>Jaga </a:t>
            </a:r>
            <a:r>
              <a:rPr lang="en-ID" sz="2600" b="1" dirty="0" err="1"/>
              <a:t>kesehatan</a:t>
            </a:r>
            <a:r>
              <a:rPr lang="en-ID" sz="2600" b="1" dirty="0"/>
              <a:t> </a:t>
            </a:r>
            <a:r>
              <a:rPr lang="en-ID" sz="2600" b="1" dirty="0" err="1"/>
              <a:t>fisik</a:t>
            </a:r>
            <a:r>
              <a:rPr lang="en-ID" sz="2600" b="1" dirty="0"/>
              <a:t> dan mental</a:t>
            </a:r>
            <a:r>
              <a:rPr lang="en-ID" sz="2600" dirty="0"/>
              <a:t>: </a:t>
            </a:r>
            <a:r>
              <a:rPr lang="en-ID" sz="2600" dirty="0" err="1"/>
              <a:t>Keduanya</a:t>
            </a:r>
            <a:r>
              <a:rPr lang="en-ID" sz="2600" dirty="0"/>
              <a:t> </a:t>
            </a:r>
            <a:r>
              <a:rPr lang="en-ID" sz="2600" dirty="0" err="1"/>
              <a:t>saling</a:t>
            </a:r>
            <a:r>
              <a:rPr lang="en-ID" sz="2600" dirty="0"/>
              <a:t> </a:t>
            </a:r>
            <a:r>
              <a:rPr lang="en-ID" sz="2600" dirty="0" err="1"/>
              <a:t>terkait</a:t>
            </a:r>
            <a:r>
              <a:rPr lang="en-ID" sz="260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ID" sz="2600" b="1" dirty="0" err="1"/>
              <a:t>Kelilingi</a:t>
            </a:r>
            <a:r>
              <a:rPr lang="en-ID" sz="2600" b="1" dirty="0"/>
              <a:t> </a:t>
            </a:r>
            <a:r>
              <a:rPr lang="en-ID" sz="2600" b="1" dirty="0" err="1"/>
              <a:t>diri</a:t>
            </a:r>
            <a:r>
              <a:rPr lang="en-ID" sz="2600" b="1" dirty="0"/>
              <a:t> </a:t>
            </a:r>
            <a:r>
              <a:rPr lang="en-ID" sz="2600" b="1" dirty="0" err="1"/>
              <a:t>dengan</a:t>
            </a:r>
            <a:r>
              <a:rPr lang="en-ID" sz="2600" b="1" dirty="0"/>
              <a:t> orang </a:t>
            </a:r>
            <a:r>
              <a:rPr lang="en-ID" sz="2600" b="1" dirty="0" err="1"/>
              <a:t>positif</a:t>
            </a:r>
            <a:r>
              <a:rPr lang="en-ID" sz="2600" dirty="0"/>
              <a:t>: </a:t>
            </a:r>
            <a:r>
              <a:rPr lang="en-ID" sz="2600" dirty="0" err="1"/>
              <a:t>Interaksi</a:t>
            </a:r>
            <a:r>
              <a:rPr lang="en-ID" sz="2600" dirty="0"/>
              <a:t> </a:t>
            </a:r>
            <a:r>
              <a:rPr lang="en-ID" sz="2600" dirty="0" err="1"/>
              <a:t>positif</a:t>
            </a:r>
            <a:r>
              <a:rPr lang="en-ID" sz="2600" dirty="0"/>
              <a:t> </a:t>
            </a:r>
            <a:r>
              <a:rPr lang="en-ID" sz="2600" dirty="0" err="1"/>
              <a:t>membangun</a:t>
            </a:r>
            <a:r>
              <a:rPr lang="en-ID" sz="2600" dirty="0"/>
              <a:t> </a:t>
            </a:r>
            <a:r>
              <a:rPr lang="en-ID" sz="2600" dirty="0" err="1"/>
              <a:t>citra</a:t>
            </a:r>
            <a:r>
              <a:rPr lang="en-ID" sz="2600" dirty="0"/>
              <a:t> </a:t>
            </a:r>
            <a:r>
              <a:rPr lang="en-ID" sz="2600" dirty="0" err="1"/>
              <a:t>diri</a:t>
            </a:r>
            <a:r>
              <a:rPr lang="en-ID" sz="2600" dirty="0"/>
              <a:t> </a:t>
            </a:r>
            <a:r>
              <a:rPr lang="en-ID" sz="2600" dirty="0" err="1"/>
              <a:t>positif</a:t>
            </a:r>
            <a:endParaRPr lang="en-ID" sz="2600" dirty="0"/>
          </a:p>
          <a:p>
            <a:pPr marL="457200" indent="-457200">
              <a:buFont typeface="+mj-lt"/>
              <a:buAutoNum type="arabicPeriod"/>
            </a:pPr>
            <a:r>
              <a:rPr lang="it-IT" sz="2600" b="1" dirty="0"/>
              <a:t>Kurangi menghakimi diri sendiri</a:t>
            </a:r>
            <a:r>
              <a:rPr lang="it-IT" sz="2600" dirty="0"/>
              <a:t>: Hindari melabeli diri dengan hal negatif</a:t>
            </a:r>
            <a:endParaRPr lang="en-ID" sz="2600" dirty="0"/>
          </a:p>
          <a:p>
            <a:pPr marL="457200" indent="-457200">
              <a:buFont typeface="+mj-lt"/>
              <a:buAutoNum type="arabicPeriod"/>
            </a:pPr>
            <a:endParaRPr lang="en-ID" sz="2400" dirty="0"/>
          </a:p>
          <a:p>
            <a:pPr marL="457200" indent="-457200">
              <a:buFont typeface="+mj-lt"/>
              <a:buAutoNum type="arabicPeriod"/>
            </a:pPr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17058557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Harga Diri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ID" sz="2400" dirty="0"/>
              <a:t>Harga </a:t>
            </a:r>
            <a:r>
              <a:rPr lang="en-ID" sz="2400" dirty="0" err="1"/>
              <a:t>diri</a:t>
            </a:r>
            <a:r>
              <a:rPr lang="en-ID" sz="2400" dirty="0"/>
              <a:t> sangat </a:t>
            </a:r>
            <a:r>
              <a:rPr lang="en-ID" sz="2400" dirty="0" err="1"/>
              <a:t>krusial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komunikasi</a:t>
            </a:r>
            <a:r>
              <a:rPr lang="en-ID" sz="2400" dirty="0"/>
              <a:t> </a:t>
            </a:r>
            <a:r>
              <a:rPr lang="en-ID" sz="2400" dirty="0" err="1"/>
              <a:t>antar</a:t>
            </a:r>
            <a:r>
              <a:rPr lang="en-ID" sz="2400" dirty="0"/>
              <a:t> personal </a:t>
            </a:r>
            <a:r>
              <a:rPr lang="en-ID" sz="2400" dirty="0" err="1"/>
              <a:t>karena</a:t>
            </a:r>
            <a:r>
              <a:rPr lang="en-ID" sz="2400" dirty="0"/>
              <a:t> </a:t>
            </a:r>
            <a:r>
              <a:rPr lang="en-ID" sz="2400" dirty="0" err="1"/>
              <a:t>membentuk</a:t>
            </a:r>
            <a:r>
              <a:rPr lang="en-ID" sz="2400" dirty="0"/>
              <a:t> </a:t>
            </a:r>
            <a:r>
              <a:rPr lang="en-ID" sz="2400" dirty="0" err="1"/>
              <a:t>cara</a:t>
            </a:r>
            <a:r>
              <a:rPr lang="en-ID" sz="2400" dirty="0"/>
              <a:t> </a:t>
            </a:r>
            <a:r>
              <a:rPr lang="en-ID" sz="2400" dirty="0" err="1"/>
              <a:t>kita</a:t>
            </a:r>
            <a:r>
              <a:rPr lang="en-ID" sz="2400" dirty="0"/>
              <a:t> </a:t>
            </a:r>
            <a:r>
              <a:rPr lang="en-ID" sz="2400" dirty="0" err="1"/>
              <a:t>memandang</a:t>
            </a:r>
            <a:r>
              <a:rPr lang="en-ID" sz="2400" dirty="0"/>
              <a:t> </a:t>
            </a:r>
            <a:r>
              <a:rPr lang="en-ID" sz="2400" dirty="0" err="1"/>
              <a:t>diri</a:t>
            </a:r>
            <a:r>
              <a:rPr lang="en-ID" sz="2400" dirty="0"/>
              <a:t> </a:t>
            </a:r>
            <a:r>
              <a:rPr lang="en-ID" sz="2400" dirty="0" err="1"/>
              <a:t>sendiri</a:t>
            </a:r>
            <a:r>
              <a:rPr lang="en-ID" sz="2400" dirty="0"/>
              <a:t> dan orang lain </a:t>
            </a:r>
            <a:r>
              <a:rPr lang="en-ID" sz="2400" dirty="0" err="1"/>
              <a:t>harga</a:t>
            </a:r>
            <a:r>
              <a:rPr lang="en-ID" sz="2400" dirty="0"/>
              <a:t> </a:t>
            </a:r>
            <a:r>
              <a:rPr lang="en-ID" sz="2400" dirty="0" err="1"/>
              <a:t>diri</a:t>
            </a:r>
            <a:r>
              <a:rPr lang="en-ID" sz="2400" dirty="0"/>
              <a:t> </a:t>
            </a:r>
            <a:r>
              <a:rPr lang="en-ID" sz="2400" dirty="0" err="1"/>
              <a:t>tinggi</a:t>
            </a:r>
            <a:r>
              <a:rPr lang="en-ID" sz="2400" dirty="0"/>
              <a:t> </a:t>
            </a:r>
            <a:r>
              <a:rPr lang="en-ID" sz="2400" dirty="0" err="1"/>
              <a:t>membuat</a:t>
            </a:r>
            <a:r>
              <a:rPr lang="en-ID" sz="2400" dirty="0"/>
              <a:t> </a:t>
            </a:r>
            <a:r>
              <a:rPr lang="en-ID" sz="2400" dirty="0" err="1"/>
              <a:t>kita</a:t>
            </a:r>
            <a:r>
              <a:rPr lang="en-ID" sz="2400" dirty="0"/>
              <a:t> </a:t>
            </a:r>
            <a:r>
              <a:rPr lang="en-ID" sz="2400" dirty="0" err="1"/>
              <a:t>lebih</a:t>
            </a:r>
            <a:r>
              <a:rPr lang="en-ID" sz="2400" dirty="0"/>
              <a:t> </a:t>
            </a:r>
            <a:r>
              <a:rPr lang="en-ID" sz="2400" dirty="0" err="1"/>
              <a:t>terbuka</a:t>
            </a:r>
            <a:r>
              <a:rPr lang="en-ID" sz="2400" dirty="0"/>
              <a:t>, </a:t>
            </a:r>
            <a:r>
              <a:rPr lang="en-ID" sz="2400" dirty="0" err="1"/>
              <a:t>percaya</a:t>
            </a:r>
            <a:r>
              <a:rPr lang="en-ID" sz="2400" dirty="0"/>
              <a:t> </a:t>
            </a:r>
            <a:r>
              <a:rPr lang="en-ID" sz="2400" dirty="0" err="1"/>
              <a:t>diri</a:t>
            </a:r>
            <a:r>
              <a:rPr lang="en-ID" sz="2400" dirty="0"/>
              <a:t>, dan </a:t>
            </a:r>
            <a:r>
              <a:rPr lang="en-ID" sz="2400" dirty="0" err="1"/>
              <a:t>mampu</a:t>
            </a:r>
            <a:r>
              <a:rPr lang="en-ID" sz="2400" dirty="0"/>
              <a:t> </a:t>
            </a:r>
            <a:r>
              <a:rPr lang="en-ID" sz="2400" dirty="0" err="1"/>
              <a:t>menerima</a:t>
            </a:r>
            <a:r>
              <a:rPr lang="en-ID" sz="2400" dirty="0"/>
              <a:t> </a:t>
            </a:r>
            <a:r>
              <a:rPr lang="en-ID" sz="2400" dirty="0" err="1"/>
              <a:t>perbedaan</a:t>
            </a:r>
            <a:r>
              <a:rPr lang="en-ID" sz="2400" dirty="0"/>
              <a:t>, </a:t>
            </a:r>
            <a:r>
              <a:rPr lang="en-ID" sz="2400" dirty="0" err="1"/>
              <a:t>sementara</a:t>
            </a:r>
            <a:r>
              <a:rPr lang="en-ID" sz="2400" dirty="0"/>
              <a:t> </a:t>
            </a:r>
            <a:r>
              <a:rPr lang="en-ID" sz="2400" dirty="0" err="1"/>
              <a:t>harga</a:t>
            </a:r>
            <a:r>
              <a:rPr lang="en-ID" sz="2400" dirty="0"/>
              <a:t> </a:t>
            </a:r>
            <a:r>
              <a:rPr lang="en-ID" sz="2400" dirty="0" err="1"/>
              <a:t>diri</a:t>
            </a:r>
            <a:r>
              <a:rPr lang="en-ID" sz="2400" dirty="0"/>
              <a:t> </a:t>
            </a:r>
            <a:r>
              <a:rPr lang="en-ID" sz="2400" dirty="0" err="1"/>
              <a:t>rendah</a:t>
            </a:r>
            <a:r>
              <a:rPr lang="en-ID" sz="2400" dirty="0"/>
              <a:t> </a:t>
            </a:r>
            <a:r>
              <a:rPr lang="en-ID" sz="2400" dirty="0" err="1"/>
              <a:t>cenderung</a:t>
            </a:r>
            <a:r>
              <a:rPr lang="en-ID" sz="2400" dirty="0"/>
              <a:t> </a:t>
            </a:r>
            <a:r>
              <a:rPr lang="en-ID" sz="2400" dirty="0" err="1"/>
              <a:t>membuat</a:t>
            </a:r>
            <a:r>
              <a:rPr lang="en-ID" sz="2400" dirty="0"/>
              <a:t> </a:t>
            </a:r>
            <a:r>
              <a:rPr lang="en-ID" sz="2400" dirty="0" err="1"/>
              <a:t>kita</a:t>
            </a:r>
            <a:r>
              <a:rPr lang="en-ID" sz="2400" dirty="0"/>
              <a:t> </a:t>
            </a:r>
            <a:r>
              <a:rPr lang="en-ID" sz="2400" dirty="0" err="1"/>
              <a:t>defensif</a:t>
            </a:r>
            <a:r>
              <a:rPr lang="en-ID" sz="2400" dirty="0"/>
              <a:t>, ragu,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mampu</a:t>
            </a:r>
            <a:r>
              <a:rPr lang="en-ID" sz="2400" dirty="0"/>
              <a:t> </a:t>
            </a:r>
            <a:r>
              <a:rPr lang="en-ID" sz="2400" dirty="0" err="1"/>
              <a:t>menyuarakan</a:t>
            </a:r>
            <a:r>
              <a:rPr lang="en-ID" sz="2400" dirty="0"/>
              <a:t> </a:t>
            </a:r>
            <a:r>
              <a:rPr lang="en-ID" sz="2400" dirty="0" err="1"/>
              <a:t>pendapat</a:t>
            </a:r>
            <a:r>
              <a:rPr lang="en-ID" sz="2400" dirty="0"/>
              <a:t>, </a:t>
            </a:r>
            <a:r>
              <a:rPr lang="en-ID" sz="2400" dirty="0" err="1"/>
              <a:t>padahal</a:t>
            </a:r>
            <a:r>
              <a:rPr lang="en-ID" sz="2400" dirty="0"/>
              <a:t> </a:t>
            </a:r>
            <a:r>
              <a:rPr lang="en-ID" sz="2400" dirty="0" err="1"/>
              <a:t>komunikasi</a:t>
            </a:r>
            <a:r>
              <a:rPr lang="en-ID" sz="2400" dirty="0"/>
              <a:t> yang </a:t>
            </a:r>
            <a:r>
              <a:rPr lang="en-ID" sz="2400" dirty="0" err="1"/>
              <a:t>baik</a:t>
            </a:r>
            <a:r>
              <a:rPr lang="en-ID" sz="2400" dirty="0"/>
              <a:t> </a:t>
            </a:r>
            <a:r>
              <a:rPr lang="en-ID" sz="2400" dirty="0" err="1"/>
              <a:t>justru</a:t>
            </a:r>
            <a:r>
              <a:rPr lang="en-ID" sz="2400" dirty="0"/>
              <a:t> </a:t>
            </a:r>
            <a:r>
              <a:rPr lang="en-ID" sz="2400" dirty="0" err="1"/>
              <a:t>dapat</a:t>
            </a:r>
            <a:r>
              <a:rPr lang="en-ID" sz="2400" dirty="0"/>
              <a:t> </a:t>
            </a:r>
            <a:r>
              <a:rPr lang="en-ID" sz="2400" dirty="0" err="1"/>
              <a:t>meningkatkan</a:t>
            </a:r>
            <a:r>
              <a:rPr lang="en-ID" sz="2400" dirty="0"/>
              <a:t> </a:t>
            </a:r>
            <a:r>
              <a:rPr lang="en-ID" sz="2400" dirty="0" err="1"/>
              <a:t>harga</a:t>
            </a:r>
            <a:r>
              <a:rPr lang="en-ID" sz="2400" dirty="0"/>
              <a:t> </a:t>
            </a:r>
            <a:r>
              <a:rPr lang="en-ID" sz="2400" dirty="0" err="1"/>
              <a:t>diri</a:t>
            </a:r>
            <a:r>
              <a:rPr lang="en-ID" sz="2400" dirty="0"/>
              <a:t> </a:t>
            </a:r>
            <a:r>
              <a:rPr lang="en-ID" sz="2400" dirty="0" err="1"/>
              <a:t>secara</a:t>
            </a:r>
            <a:r>
              <a:rPr lang="en-ID" sz="2400" dirty="0"/>
              <a:t> timbal </a:t>
            </a:r>
            <a:r>
              <a:rPr lang="en-ID" sz="2400" dirty="0" err="1"/>
              <a:t>balik</a:t>
            </a:r>
            <a:r>
              <a:rPr lang="en-ID" sz="2400" dirty="0"/>
              <a:t>. </a:t>
            </a:r>
            <a:r>
              <a:rPr lang="en-ID" sz="2400" dirty="0" err="1"/>
              <a:t>Keduanya</a:t>
            </a:r>
            <a:r>
              <a:rPr lang="en-ID" sz="2400" dirty="0"/>
              <a:t> </a:t>
            </a:r>
            <a:r>
              <a:rPr lang="en-ID" sz="2400" dirty="0" err="1"/>
              <a:t>saling</a:t>
            </a:r>
            <a:r>
              <a:rPr lang="en-ID" sz="2400" dirty="0"/>
              <a:t> </a:t>
            </a:r>
            <a:r>
              <a:rPr lang="en-ID" sz="2400" dirty="0" err="1"/>
              <a:t>memengaruhi</a:t>
            </a:r>
            <a:r>
              <a:rPr lang="en-ID" sz="2400" dirty="0"/>
              <a:t> </a:t>
            </a:r>
            <a:r>
              <a:rPr lang="en-ID" sz="2400" dirty="0" err="1"/>
              <a:t>komunikasi</a:t>
            </a:r>
            <a:r>
              <a:rPr lang="en-ID" sz="2400" dirty="0"/>
              <a:t> </a:t>
            </a:r>
            <a:r>
              <a:rPr lang="en-ID" sz="2400" dirty="0" err="1"/>
              <a:t>membentuk</a:t>
            </a:r>
            <a:r>
              <a:rPr lang="en-ID" sz="2400" dirty="0"/>
              <a:t> </a:t>
            </a:r>
            <a:r>
              <a:rPr lang="en-ID" sz="2400" dirty="0" err="1"/>
              <a:t>harga</a:t>
            </a:r>
            <a:r>
              <a:rPr lang="en-ID" sz="2400" dirty="0"/>
              <a:t> </a:t>
            </a:r>
            <a:r>
              <a:rPr lang="en-ID" sz="2400" dirty="0" err="1"/>
              <a:t>diri</a:t>
            </a:r>
            <a:r>
              <a:rPr lang="en-ID" sz="2400" dirty="0"/>
              <a:t>, dan </a:t>
            </a:r>
            <a:r>
              <a:rPr lang="en-ID" sz="2400" dirty="0" err="1"/>
              <a:t>harga</a:t>
            </a:r>
            <a:r>
              <a:rPr lang="en-ID" sz="2400" dirty="0"/>
              <a:t> </a:t>
            </a:r>
            <a:r>
              <a:rPr lang="en-ID" sz="2400" dirty="0" err="1"/>
              <a:t>diri</a:t>
            </a:r>
            <a:r>
              <a:rPr lang="en-ID" sz="2400" dirty="0"/>
              <a:t> </a:t>
            </a:r>
            <a:r>
              <a:rPr lang="en-ID" sz="2400" dirty="0" err="1"/>
              <a:t>menentukan</a:t>
            </a:r>
            <a:r>
              <a:rPr lang="en-ID" sz="2400" dirty="0"/>
              <a:t> </a:t>
            </a:r>
            <a:r>
              <a:rPr lang="en-ID" sz="2400" dirty="0" err="1"/>
              <a:t>kualitas</a:t>
            </a:r>
            <a:r>
              <a:rPr lang="en-ID" sz="2400" dirty="0"/>
              <a:t> </a:t>
            </a:r>
            <a:r>
              <a:rPr lang="en-ID" sz="2400" dirty="0" err="1"/>
              <a:t>komunikasi</a:t>
            </a:r>
            <a:r>
              <a:rPr lang="en-ID" sz="2400" dirty="0"/>
              <a:t>.</a:t>
            </a:r>
            <a:endParaRPr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2600" b="1" dirty="0" err="1"/>
              <a:t>Pengaruh</a:t>
            </a:r>
            <a:r>
              <a:rPr lang="en-US" sz="2600" b="1" dirty="0"/>
              <a:t> Harga Diri </a:t>
            </a:r>
            <a:r>
              <a:rPr lang="en-US" sz="2600" b="1" dirty="0" err="1"/>
              <a:t>dalam</a:t>
            </a:r>
            <a:r>
              <a:rPr lang="en-US" sz="2600" b="1" dirty="0"/>
              <a:t> </a:t>
            </a:r>
            <a:r>
              <a:rPr lang="en-US" sz="2600" b="1" dirty="0" err="1"/>
              <a:t>Komunikasi</a:t>
            </a:r>
            <a:r>
              <a:rPr lang="en-US" sz="2600" b="1" dirty="0"/>
              <a:t> Antar Personal : </a:t>
            </a:r>
          </a:p>
          <a:p>
            <a:pPr marL="0" indent="0">
              <a:buNone/>
            </a:pPr>
            <a:endParaRPr lang="en-ID" sz="2600" b="1" dirty="0"/>
          </a:p>
          <a:p>
            <a:r>
              <a:rPr lang="en-ID" sz="2600" b="1" dirty="0"/>
              <a:t>Harga Diri Tinggi:</a:t>
            </a:r>
            <a:r>
              <a:rPr lang="en-ID" sz="2600" dirty="0"/>
              <a:t> </a:t>
            </a:r>
            <a:r>
              <a:rPr lang="en-ID" sz="2600" dirty="0" err="1"/>
              <a:t>Individu</a:t>
            </a:r>
            <a:r>
              <a:rPr lang="en-ID" sz="2600" dirty="0"/>
              <a:t> </a:t>
            </a:r>
            <a:r>
              <a:rPr lang="en-ID" sz="2600" dirty="0" err="1"/>
              <a:t>cenderung</a:t>
            </a:r>
            <a:r>
              <a:rPr lang="en-ID" sz="2600" dirty="0"/>
              <a:t> </a:t>
            </a:r>
            <a:r>
              <a:rPr lang="en-ID" sz="2600" dirty="0" err="1"/>
              <a:t>percaya</a:t>
            </a:r>
            <a:r>
              <a:rPr lang="en-ID" sz="2600" dirty="0"/>
              <a:t> </a:t>
            </a:r>
            <a:r>
              <a:rPr lang="en-ID" sz="2600" dirty="0" err="1"/>
              <a:t>diri</a:t>
            </a:r>
            <a:r>
              <a:rPr lang="en-ID" sz="2600" dirty="0"/>
              <a:t>, </a:t>
            </a:r>
            <a:r>
              <a:rPr lang="en-ID" sz="2600" dirty="0" err="1"/>
              <a:t>merasa</a:t>
            </a:r>
            <a:r>
              <a:rPr lang="en-ID" sz="2600" dirty="0"/>
              <a:t> </a:t>
            </a:r>
            <a:r>
              <a:rPr lang="en-ID" sz="2600" dirty="0" err="1"/>
              <a:t>layak</a:t>
            </a:r>
            <a:r>
              <a:rPr lang="en-ID" sz="2600" dirty="0"/>
              <a:t> </a:t>
            </a:r>
            <a:r>
              <a:rPr lang="en-ID" sz="2600" dirty="0" err="1"/>
              <a:t>diterima</a:t>
            </a:r>
            <a:r>
              <a:rPr lang="en-ID" sz="2600" dirty="0"/>
              <a:t>, </a:t>
            </a:r>
            <a:r>
              <a:rPr lang="en-ID" sz="2600" dirty="0" err="1"/>
              <a:t>lebih</a:t>
            </a:r>
            <a:r>
              <a:rPr lang="en-ID" sz="2600" dirty="0"/>
              <a:t> </a:t>
            </a:r>
            <a:r>
              <a:rPr lang="en-ID" sz="2600" dirty="0" err="1"/>
              <a:t>mudah</a:t>
            </a:r>
            <a:r>
              <a:rPr lang="en-ID" sz="2600" dirty="0"/>
              <a:t> </a:t>
            </a:r>
            <a:r>
              <a:rPr lang="en-ID" sz="2600" dirty="0" err="1"/>
              <a:t>berinteraksi</a:t>
            </a:r>
            <a:r>
              <a:rPr lang="en-ID" sz="2600" dirty="0"/>
              <a:t>, </a:t>
            </a:r>
            <a:r>
              <a:rPr lang="en-ID" sz="2600" dirty="0" err="1"/>
              <a:t>berbagi</a:t>
            </a:r>
            <a:r>
              <a:rPr lang="en-ID" sz="2600" dirty="0"/>
              <a:t> </a:t>
            </a:r>
            <a:r>
              <a:rPr lang="en-ID" sz="2600" dirty="0" err="1"/>
              <a:t>informasi</a:t>
            </a:r>
            <a:r>
              <a:rPr lang="en-ID" sz="2600" dirty="0"/>
              <a:t>, dan </a:t>
            </a:r>
            <a:r>
              <a:rPr lang="en-ID" sz="2600" dirty="0" err="1"/>
              <a:t>membela</a:t>
            </a:r>
            <a:r>
              <a:rPr lang="en-ID" sz="2600" dirty="0"/>
              <a:t> </a:t>
            </a:r>
            <a:r>
              <a:rPr lang="en-ID" sz="2600" dirty="0" err="1"/>
              <a:t>diri</a:t>
            </a:r>
            <a:r>
              <a:rPr lang="en-ID" sz="2600" dirty="0"/>
              <a:t> </a:t>
            </a:r>
            <a:r>
              <a:rPr lang="en-ID" sz="2600" dirty="0" err="1"/>
              <a:t>karena</a:t>
            </a:r>
            <a:r>
              <a:rPr lang="en-ID" sz="2600" dirty="0"/>
              <a:t> </a:t>
            </a:r>
            <a:r>
              <a:rPr lang="en-ID" sz="2600" dirty="0" err="1"/>
              <a:t>memandang</a:t>
            </a:r>
            <a:r>
              <a:rPr lang="en-ID" sz="2600" dirty="0"/>
              <a:t> </a:t>
            </a:r>
            <a:r>
              <a:rPr lang="en-ID" sz="2600" dirty="0" err="1"/>
              <a:t>diri</a:t>
            </a:r>
            <a:r>
              <a:rPr lang="en-ID" sz="2600" dirty="0"/>
              <a:t> </a:t>
            </a:r>
            <a:r>
              <a:rPr lang="en-ID" sz="2600" dirty="0" err="1"/>
              <a:t>setara</a:t>
            </a:r>
            <a:r>
              <a:rPr lang="en-ID" sz="2600" dirty="0"/>
              <a:t> </a:t>
            </a:r>
            <a:r>
              <a:rPr lang="en-ID" sz="2600" dirty="0" err="1"/>
              <a:t>dengan</a:t>
            </a:r>
            <a:r>
              <a:rPr lang="en-ID" sz="2600" dirty="0"/>
              <a:t> orang lain.</a:t>
            </a:r>
          </a:p>
          <a:p>
            <a:r>
              <a:rPr lang="en-ID" sz="2600" b="1" dirty="0"/>
              <a:t>Harga Diri </a:t>
            </a:r>
            <a:r>
              <a:rPr lang="en-ID" sz="2600" b="1" dirty="0" err="1"/>
              <a:t>Rendah</a:t>
            </a:r>
            <a:r>
              <a:rPr lang="en-ID" sz="2600" b="1" dirty="0"/>
              <a:t>:</a:t>
            </a:r>
            <a:r>
              <a:rPr lang="en-ID" sz="2600" dirty="0"/>
              <a:t> </a:t>
            </a:r>
            <a:r>
              <a:rPr lang="en-ID" sz="2600" dirty="0" err="1"/>
              <a:t>Seringkali</a:t>
            </a:r>
            <a:r>
              <a:rPr lang="en-ID" sz="2600" dirty="0"/>
              <a:t> </a:t>
            </a:r>
            <a:r>
              <a:rPr lang="en-ID" sz="2600" dirty="0" err="1"/>
              <a:t>merasa</a:t>
            </a:r>
            <a:r>
              <a:rPr lang="en-ID" sz="2600" dirty="0"/>
              <a:t> </a:t>
            </a:r>
            <a:r>
              <a:rPr lang="en-ID" sz="2600" dirty="0" err="1"/>
              <a:t>tidak</a:t>
            </a:r>
            <a:r>
              <a:rPr lang="en-ID" sz="2600" dirty="0"/>
              <a:t> </a:t>
            </a:r>
            <a:r>
              <a:rPr lang="en-ID" sz="2600" dirty="0" err="1"/>
              <a:t>mampu</a:t>
            </a:r>
            <a:r>
              <a:rPr lang="en-ID" sz="2600" dirty="0"/>
              <a:t>, </a:t>
            </a:r>
            <a:r>
              <a:rPr lang="en-ID" sz="2600" dirty="0" err="1"/>
              <a:t>takut</a:t>
            </a:r>
            <a:r>
              <a:rPr lang="en-ID" sz="2600" dirty="0"/>
              <a:t> </a:t>
            </a:r>
            <a:r>
              <a:rPr lang="en-ID" sz="2600" dirty="0" err="1"/>
              <a:t>dihakimi</a:t>
            </a:r>
            <a:r>
              <a:rPr lang="en-ID" sz="2600" dirty="0"/>
              <a:t>, </a:t>
            </a:r>
            <a:r>
              <a:rPr lang="en-ID" sz="2600" dirty="0" err="1"/>
              <a:t>enggan</a:t>
            </a:r>
            <a:r>
              <a:rPr lang="en-ID" sz="2600" dirty="0"/>
              <a:t> </a:t>
            </a:r>
            <a:r>
              <a:rPr lang="en-ID" sz="2600" dirty="0" err="1"/>
              <a:t>membela</a:t>
            </a:r>
            <a:r>
              <a:rPr lang="en-ID" sz="2600" dirty="0"/>
              <a:t> </a:t>
            </a:r>
            <a:r>
              <a:rPr lang="en-ID" sz="2600" dirty="0" err="1"/>
              <a:t>diri</a:t>
            </a:r>
            <a:r>
              <a:rPr lang="en-ID" sz="2600" dirty="0"/>
              <a:t>, </a:t>
            </a:r>
            <a:r>
              <a:rPr lang="en-ID" sz="2600" dirty="0" err="1"/>
              <a:t>kesulitan</a:t>
            </a:r>
            <a:r>
              <a:rPr lang="en-ID" sz="2600" dirty="0"/>
              <a:t> </a:t>
            </a:r>
            <a:r>
              <a:rPr lang="en-ID" sz="2600" dirty="0" err="1"/>
              <a:t>mengungkapkan</a:t>
            </a:r>
            <a:r>
              <a:rPr lang="en-ID" sz="2600" dirty="0"/>
              <a:t> ide, dan </a:t>
            </a:r>
            <a:r>
              <a:rPr lang="en-ID" sz="2600" dirty="0" err="1"/>
              <a:t>kurang</a:t>
            </a:r>
            <a:r>
              <a:rPr lang="en-ID" sz="2600" dirty="0"/>
              <a:t> </a:t>
            </a:r>
            <a:r>
              <a:rPr lang="en-ID" sz="2600" dirty="0" err="1"/>
              <a:t>percaya</a:t>
            </a:r>
            <a:r>
              <a:rPr lang="en-ID" sz="2600" dirty="0"/>
              <a:t> </a:t>
            </a:r>
            <a:r>
              <a:rPr lang="en-ID" sz="2600" dirty="0" err="1"/>
              <a:t>diri</a:t>
            </a:r>
            <a:r>
              <a:rPr lang="en-ID" sz="2600" dirty="0"/>
              <a:t> </a:t>
            </a:r>
            <a:r>
              <a:rPr lang="en-ID" sz="2600" dirty="0" err="1"/>
              <a:t>dalam</a:t>
            </a:r>
            <a:r>
              <a:rPr lang="en-ID" sz="2600" dirty="0"/>
              <a:t> </a:t>
            </a:r>
            <a:r>
              <a:rPr lang="en-ID" sz="2600" dirty="0" err="1"/>
              <a:t>hubungan</a:t>
            </a:r>
            <a:endParaRPr lang="en-ID" sz="2600" dirty="0"/>
          </a:p>
          <a:p>
            <a:pPr marL="0" indent="0">
              <a:buNone/>
            </a:pPr>
            <a:endParaRPr lang="en-ID" sz="2400" dirty="0"/>
          </a:p>
          <a:p>
            <a:pPr marL="0" indent="0">
              <a:buNone/>
            </a:pPr>
            <a:r>
              <a:rPr lang="en-ID" sz="2600" b="1" dirty="0" err="1"/>
              <a:t>Dampak</a:t>
            </a:r>
            <a:r>
              <a:rPr lang="en-ID" sz="2600" b="1" dirty="0"/>
              <a:t> pada Gaya </a:t>
            </a:r>
            <a:r>
              <a:rPr lang="en-ID" sz="2600" b="1" dirty="0" err="1"/>
              <a:t>Komunikasi</a:t>
            </a:r>
            <a:endParaRPr lang="en-ID" sz="2600" b="1" dirty="0"/>
          </a:p>
          <a:p>
            <a:pPr marL="0" indent="0">
              <a:buNone/>
            </a:pPr>
            <a:endParaRPr lang="en-ID" sz="2600" b="1" dirty="0"/>
          </a:p>
          <a:p>
            <a:r>
              <a:rPr lang="en-ID" sz="2800" b="1" dirty="0" err="1"/>
              <a:t>Dengan</a:t>
            </a:r>
            <a:r>
              <a:rPr lang="en-ID" sz="2800" b="1" dirty="0"/>
              <a:t> Harga Diri Tinggi:</a:t>
            </a:r>
            <a:r>
              <a:rPr lang="en-ID" sz="2800" dirty="0"/>
              <a:t> Mampu </a:t>
            </a:r>
            <a:r>
              <a:rPr lang="en-ID" sz="2800" dirty="0" err="1"/>
              <a:t>membangun</a:t>
            </a:r>
            <a:r>
              <a:rPr lang="en-ID" sz="2800" dirty="0"/>
              <a:t> </a:t>
            </a:r>
            <a:r>
              <a:rPr lang="en-ID" sz="2800" dirty="0" err="1"/>
              <a:t>keakraban</a:t>
            </a:r>
            <a:r>
              <a:rPr lang="en-ID" sz="2800" dirty="0"/>
              <a:t>, </a:t>
            </a:r>
            <a:r>
              <a:rPr lang="en-ID" sz="2800" dirty="0" err="1"/>
              <a:t>saling</a:t>
            </a:r>
            <a:r>
              <a:rPr lang="en-ID" sz="2800" dirty="0"/>
              <a:t> </a:t>
            </a:r>
            <a:r>
              <a:rPr lang="en-ID" sz="2800" dirty="0" err="1"/>
              <a:t>mendengarkan</a:t>
            </a:r>
            <a:r>
              <a:rPr lang="en-ID" sz="2800" dirty="0"/>
              <a:t>, </a:t>
            </a:r>
            <a:r>
              <a:rPr lang="en-ID" sz="2800" dirty="0" err="1"/>
              <a:t>menunjukkan</a:t>
            </a:r>
            <a:r>
              <a:rPr lang="en-ID" sz="2800" dirty="0"/>
              <a:t> </a:t>
            </a:r>
            <a:r>
              <a:rPr lang="en-ID" sz="2800" dirty="0" err="1"/>
              <a:t>sikap</a:t>
            </a:r>
            <a:r>
              <a:rPr lang="en-ID" sz="2800" dirty="0"/>
              <a:t> </a:t>
            </a:r>
            <a:r>
              <a:rPr lang="en-ID" sz="2800" dirty="0" err="1"/>
              <a:t>positif</a:t>
            </a:r>
            <a:r>
              <a:rPr lang="en-ID" sz="2800" dirty="0"/>
              <a:t>, </a:t>
            </a:r>
            <a:r>
              <a:rPr lang="en-ID" sz="2800" dirty="0" err="1"/>
              <a:t>serta</a:t>
            </a:r>
            <a:r>
              <a:rPr lang="en-ID" sz="2800" dirty="0"/>
              <a:t> </a:t>
            </a:r>
            <a:r>
              <a:rPr lang="en-ID" sz="2800" dirty="0" err="1"/>
              <a:t>berkomunikasi</a:t>
            </a:r>
            <a:r>
              <a:rPr lang="en-ID" sz="2800" dirty="0"/>
              <a:t> </a:t>
            </a:r>
            <a:r>
              <a:rPr lang="en-ID" sz="2800" dirty="0" err="1"/>
              <a:t>secara</a:t>
            </a:r>
            <a:r>
              <a:rPr lang="en-ID" sz="2800" dirty="0"/>
              <a:t> </a:t>
            </a:r>
            <a:r>
              <a:rPr lang="en-ID" sz="2800" dirty="0" err="1"/>
              <a:t>jujur</a:t>
            </a:r>
            <a:r>
              <a:rPr lang="en-ID" sz="2800" dirty="0"/>
              <a:t> dan </a:t>
            </a:r>
            <a:r>
              <a:rPr lang="en-ID" sz="2800" dirty="0" err="1"/>
              <a:t>terbuka</a:t>
            </a:r>
            <a:r>
              <a:rPr lang="en-ID" sz="2800" dirty="0"/>
              <a:t>.</a:t>
            </a:r>
          </a:p>
          <a:p>
            <a:r>
              <a:rPr lang="en-ID" sz="2800" b="1" dirty="0" err="1"/>
              <a:t>Dengan</a:t>
            </a:r>
            <a:r>
              <a:rPr lang="en-ID" sz="2800" b="1" dirty="0"/>
              <a:t> Harga Diri </a:t>
            </a:r>
            <a:r>
              <a:rPr lang="en-ID" sz="2800" b="1" dirty="0" err="1"/>
              <a:t>Rendah</a:t>
            </a:r>
            <a:r>
              <a:rPr lang="en-ID" sz="2800" b="1" dirty="0"/>
              <a:t>:</a:t>
            </a:r>
            <a:r>
              <a:rPr lang="en-ID" sz="2800" dirty="0"/>
              <a:t> </a:t>
            </a:r>
            <a:r>
              <a:rPr lang="en-ID" sz="2800" dirty="0" err="1"/>
              <a:t>Cenderung</a:t>
            </a:r>
            <a:r>
              <a:rPr lang="en-ID" sz="2800" dirty="0"/>
              <a:t> </a:t>
            </a:r>
            <a:r>
              <a:rPr lang="en-ID" sz="2800" dirty="0" err="1"/>
              <a:t>menghindari</a:t>
            </a:r>
            <a:r>
              <a:rPr lang="en-ID" sz="2800" dirty="0"/>
              <a:t> </a:t>
            </a:r>
            <a:r>
              <a:rPr lang="en-ID" sz="2800" dirty="0" err="1"/>
              <a:t>konflik</a:t>
            </a:r>
            <a:r>
              <a:rPr lang="en-ID" sz="2800" dirty="0"/>
              <a:t>, </a:t>
            </a:r>
            <a:r>
              <a:rPr lang="en-ID" sz="2800" dirty="0" err="1"/>
              <a:t>sulit</a:t>
            </a:r>
            <a:r>
              <a:rPr lang="en-ID" sz="2800" dirty="0"/>
              <a:t> </a:t>
            </a:r>
            <a:r>
              <a:rPr lang="en-ID" sz="2800" dirty="0" err="1"/>
              <a:t>menerima</a:t>
            </a:r>
            <a:r>
              <a:rPr lang="en-ID" sz="2800" dirty="0"/>
              <a:t> </a:t>
            </a:r>
            <a:r>
              <a:rPr lang="en-ID" sz="2800" dirty="0" err="1"/>
              <a:t>umpan</a:t>
            </a:r>
            <a:r>
              <a:rPr lang="en-ID" sz="2800" dirty="0"/>
              <a:t> </a:t>
            </a:r>
            <a:r>
              <a:rPr lang="en-ID" sz="2800" dirty="0" err="1"/>
              <a:t>balik</a:t>
            </a:r>
            <a:r>
              <a:rPr lang="en-ID" sz="2800" dirty="0"/>
              <a:t>, dan </a:t>
            </a:r>
            <a:r>
              <a:rPr lang="en-ID" sz="2800" dirty="0" err="1"/>
              <a:t>kurang</a:t>
            </a:r>
            <a:r>
              <a:rPr lang="en-ID" sz="2800" dirty="0"/>
              <a:t> </a:t>
            </a:r>
            <a:r>
              <a:rPr lang="en-ID" sz="2800" dirty="0" err="1"/>
              <a:t>asertif</a:t>
            </a:r>
            <a:r>
              <a:rPr lang="en-ID" sz="2800" dirty="0"/>
              <a:t> (</a:t>
            </a:r>
            <a:r>
              <a:rPr lang="en-ID" sz="2800" dirty="0" err="1"/>
              <a:t>tidak</a:t>
            </a:r>
            <a:r>
              <a:rPr lang="en-ID" sz="2800" dirty="0"/>
              <a:t> </a:t>
            </a:r>
            <a:r>
              <a:rPr lang="en-ID" sz="2800" dirty="0" err="1"/>
              <a:t>mampu</a:t>
            </a:r>
            <a:r>
              <a:rPr lang="en-ID" sz="2800" dirty="0"/>
              <a:t> </a:t>
            </a:r>
            <a:r>
              <a:rPr lang="en-ID" sz="2800" dirty="0" err="1"/>
              <a:t>menyampaikan</a:t>
            </a:r>
            <a:r>
              <a:rPr lang="en-ID" sz="2800" dirty="0"/>
              <a:t> </a:t>
            </a:r>
            <a:r>
              <a:rPr lang="en-ID" sz="2800" dirty="0" err="1"/>
              <a:t>kebutuhan</a:t>
            </a:r>
            <a:r>
              <a:rPr lang="en-ID" sz="2800" dirty="0"/>
              <a:t>/</a:t>
            </a:r>
            <a:r>
              <a:rPr lang="en-ID" sz="2800" dirty="0" err="1"/>
              <a:t>pendapat</a:t>
            </a:r>
            <a:r>
              <a:rPr lang="en-ID" sz="2800" dirty="0"/>
              <a:t>)</a:t>
            </a:r>
            <a:endParaRPr lang="en-US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Studi Kasus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Andi mahasiswa cerdas namun pasif</a:t>
            </a:r>
          </a:p>
          <a:p>
            <a:r>
              <a:t>Merasa pendapatnya tidak penting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Diskusi Kasus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Bagaimana konsep diri Andi?</a:t>
            </a:r>
          </a:p>
          <a:p>
            <a:r>
              <a:t>Apa dampaknya bagi komunikasi?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Penutup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>
                <a:latin typeface="Bodoni MT Condensed" panose="02070606080606020203" pitchFamily="18" charset="0"/>
              </a:rPr>
              <a:t>Konsep</a:t>
            </a:r>
            <a:r>
              <a:rPr dirty="0">
                <a:latin typeface="Bodoni MT Condensed" panose="02070606080606020203" pitchFamily="18" charset="0"/>
              </a:rPr>
              <a:t> </a:t>
            </a:r>
            <a:r>
              <a:rPr dirty="0" err="1">
                <a:latin typeface="Bodoni MT Condensed" panose="02070606080606020203" pitchFamily="18" charset="0"/>
              </a:rPr>
              <a:t>diri</a:t>
            </a:r>
            <a:r>
              <a:rPr dirty="0">
                <a:latin typeface="Bodoni MT Condensed" panose="02070606080606020203" pitchFamily="18" charset="0"/>
              </a:rPr>
              <a:t> </a:t>
            </a:r>
            <a:r>
              <a:rPr dirty="0" err="1">
                <a:latin typeface="Bodoni MT Condensed" panose="02070606080606020203" pitchFamily="18" charset="0"/>
              </a:rPr>
              <a:t>dapat</a:t>
            </a:r>
            <a:r>
              <a:rPr dirty="0">
                <a:latin typeface="Bodoni MT Condensed" panose="02070606080606020203" pitchFamily="18" charset="0"/>
              </a:rPr>
              <a:t> </a:t>
            </a:r>
            <a:r>
              <a:rPr dirty="0" err="1">
                <a:latin typeface="Bodoni MT Condensed" panose="02070606080606020203" pitchFamily="18" charset="0"/>
              </a:rPr>
              <a:t>dibangun</a:t>
            </a:r>
            <a:endParaRPr dirty="0">
              <a:latin typeface="Bodoni MT Condensed" panose="02070606080606020203" pitchFamily="18" charset="0"/>
            </a:endParaRPr>
          </a:p>
          <a:p>
            <a:r>
              <a:rPr dirty="0" err="1">
                <a:latin typeface="Bodoni MT Condensed" panose="02070606080606020203" pitchFamily="18" charset="0"/>
              </a:rPr>
              <a:t>Komunikasi</a:t>
            </a:r>
            <a:r>
              <a:rPr dirty="0">
                <a:latin typeface="Bodoni MT Condensed" panose="02070606080606020203" pitchFamily="18" charset="0"/>
              </a:rPr>
              <a:t> </a:t>
            </a:r>
            <a:r>
              <a:rPr dirty="0" err="1">
                <a:latin typeface="Bodoni MT Condensed" panose="02070606080606020203" pitchFamily="18" charset="0"/>
              </a:rPr>
              <a:t>efektif</a:t>
            </a:r>
            <a:r>
              <a:rPr dirty="0">
                <a:latin typeface="Bodoni MT Condensed" panose="02070606080606020203" pitchFamily="18" charset="0"/>
              </a:rPr>
              <a:t> </a:t>
            </a:r>
            <a:r>
              <a:rPr dirty="0" err="1">
                <a:latin typeface="Bodoni MT Condensed" panose="02070606080606020203" pitchFamily="18" charset="0"/>
              </a:rPr>
              <a:t>dimulai</a:t>
            </a:r>
            <a:r>
              <a:rPr dirty="0">
                <a:latin typeface="Bodoni MT Condensed" panose="02070606080606020203" pitchFamily="18" charset="0"/>
              </a:rPr>
              <a:t> </a:t>
            </a:r>
            <a:r>
              <a:rPr dirty="0" err="1">
                <a:latin typeface="Bodoni MT Condensed" panose="02070606080606020203" pitchFamily="18" charset="0"/>
              </a:rPr>
              <a:t>dari</a:t>
            </a:r>
            <a:r>
              <a:rPr dirty="0">
                <a:latin typeface="Bodoni MT Condensed" panose="02070606080606020203" pitchFamily="18" charset="0"/>
              </a:rPr>
              <a:t> </a:t>
            </a:r>
            <a:r>
              <a:rPr dirty="0" err="1">
                <a:latin typeface="Bodoni MT Condensed" panose="02070606080606020203" pitchFamily="18" charset="0"/>
              </a:rPr>
              <a:t>diri</a:t>
            </a:r>
            <a:r>
              <a:rPr dirty="0">
                <a:latin typeface="Bodoni MT Condensed" panose="02070606080606020203" pitchFamily="18" charset="0"/>
              </a:rPr>
              <a:t> </a:t>
            </a:r>
            <a:r>
              <a:rPr dirty="0" err="1">
                <a:latin typeface="Bodoni MT Condensed" panose="02070606080606020203" pitchFamily="18" charset="0"/>
              </a:rPr>
              <a:t>sendiri</a:t>
            </a:r>
            <a:endParaRPr dirty="0">
              <a:latin typeface="Bodoni MT Condensed" panose="02070606080606020203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Tujuan Pembelajaran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Memahami</a:t>
            </a:r>
            <a:r>
              <a:rPr dirty="0"/>
              <a:t> </a:t>
            </a:r>
            <a:r>
              <a:rPr dirty="0" err="1"/>
              <a:t>konsep</a:t>
            </a:r>
            <a:r>
              <a:rPr dirty="0"/>
              <a:t> </a:t>
            </a:r>
            <a:r>
              <a:rPr dirty="0" err="1"/>
              <a:t>diri</a:t>
            </a:r>
            <a:endParaRPr lang="en-US" dirty="0"/>
          </a:p>
          <a:p>
            <a:r>
              <a:rPr dirty="0" err="1"/>
              <a:t>Menjelaskan</a:t>
            </a:r>
            <a:r>
              <a:rPr dirty="0"/>
              <a:t> </a:t>
            </a:r>
            <a:r>
              <a:rPr dirty="0" err="1"/>
              <a:t>komponen</a:t>
            </a:r>
            <a:r>
              <a:rPr dirty="0"/>
              <a:t> </a:t>
            </a:r>
            <a:r>
              <a:rPr dirty="0" err="1"/>
              <a:t>konsep</a:t>
            </a:r>
            <a:r>
              <a:rPr dirty="0"/>
              <a:t> </a:t>
            </a:r>
            <a:r>
              <a:rPr dirty="0" err="1"/>
              <a:t>diri</a:t>
            </a:r>
            <a:endParaRPr dirty="0"/>
          </a:p>
          <a:p>
            <a:r>
              <a:rPr dirty="0" err="1"/>
              <a:t>Menganalisis</a:t>
            </a:r>
            <a:r>
              <a:rPr dirty="0"/>
              <a:t> </a:t>
            </a:r>
            <a:r>
              <a:rPr dirty="0" err="1"/>
              <a:t>faktor</a:t>
            </a:r>
            <a:r>
              <a:rPr dirty="0"/>
              <a:t> </a:t>
            </a:r>
            <a:r>
              <a:rPr dirty="0" err="1"/>
              <a:t>pembentuk</a:t>
            </a:r>
            <a:r>
              <a:rPr dirty="0"/>
              <a:t> </a:t>
            </a:r>
            <a:r>
              <a:rPr dirty="0" err="1"/>
              <a:t>konsep</a:t>
            </a:r>
            <a:r>
              <a:rPr dirty="0"/>
              <a:t> </a:t>
            </a:r>
            <a:r>
              <a:rPr dirty="0" err="1"/>
              <a:t>diri</a:t>
            </a:r>
            <a:endParaRPr dirty="0"/>
          </a:p>
          <a:p>
            <a:r>
              <a:rPr dirty="0" err="1"/>
              <a:t>Menerapkan</a:t>
            </a:r>
            <a:r>
              <a:rPr dirty="0"/>
              <a:t> </a:t>
            </a:r>
            <a:r>
              <a:rPr dirty="0" err="1"/>
              <a:t>konsep</a:t>
            </a:r>
            <a:r>
              <a:rPr dirty="0"/>
              <a:t> </a:t>
            </a:r>
            <a:r>
              <a:rPr dirty="0" err="1"/>
              <a:t>diri</a:t>
            </a:r>
            <a:r>
              <a:rPr dirty="0"/>
              <a:t> </a:t>
            </a:r>
            <a:r>
              <a:rPr dirty="0" err="1"/>
              <a:t>positif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DAEE8A-EB50-E12E-2316-4B3DA4C48D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Konsep</a:t>
            </a:r>
            <a:r>
              <a:rPr lang="en-US" dirty="0"/>
              <a:t> Diri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A29200-8840-51F1-4611-9BEC186F89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D" sz="2600" dirty="0" err="1"/>
              <a:t>Konsep</a:t>
            </a:r>
            <a:r>
              <a:rPr lang="en-ID" sz="2600" dirty="0"/>
              <a:t> </a:t>
            </a:r>
            <a:r>
              <a:rPr lang="en-ID" sz="2600" dirty="0" err="1"/>
              <a:t>diri</a:t>
            </a:r>
            <a:r>
              <a:rPr lang="en-ID" sz="2600" dirty="0"/>
              <a:t> </a:t>
            </a:r>
            <a:r>
              <a:rPr lang="en-ID" sz="2600" dirty="0" err="1"/>
              <a:t>adalah</a:t>
            </a:r>
            <a:r>
              <a:rPr lang="en-ID" sz="2600" dirty="0"/>
              <a:t> </a:t>
            </a:r>
            <a:r>
              <a:rPr lang="en-ID" sz="2600" b="1" dirty="0" err="1"/>
              <a:t>pandangan</a:t>
            </a:r>
            <a:r>
              <a:rPr lang="en-ID" sz="2600" b="1" dirty="0"/>
              <a:t>, </a:t>
            </a:r>
            <a:r>
              <a:rPr lang="en-ID" sz="2600" b="1" dirty="0" err="1"/>
              <a:t>penilaian</a:t>
            </a:r>
            <a:r>
              <a:rPr lang="en-ID" sz="2600" b="1" dirty="0"/>
              <a:t>, dan </a:t>
            </a:r>
            <a:r>
              <a:rPr lang="en-ID" sz="2600" b="1" dirty="0" err="1"/>
              <a:t>perasaan</a:t>
            </a:r>
            <a:r>
              <a:rPr lang="en-ID" sz="2600" b="1" dirty="0"/>
              <a:t> </a:t>
            </a:r>
            <a:r>
              <a:rPr lang="en-ID" sz="2600" b="1" dirty="0" err="1"/>
              <a:t>seseorang</a:t>
            </a:r>
            <a:r>
              <a:rPr lang="en-ID" sz="2600" b="1" dirty="0"/>
              <a:t> </a:t>
            </a:r>
            <a:r>
              <a:rPr lang="en-ID" sz="2600" b="1" dirty="0" err="1"/>
              <a:t>terhadap</a:t>
            </a:r>
            <a:r>
              <a:rPr lang="en-ID" sz="2600" b="1" dirty="0"/>
              <a:t> </a:t>
            </a:r>
            <a:r>
              <a:rPr lang="en-ID" sz="2600" b="1" dirty="0" err="1"/>
              <a:t>dirinya</a:t>
            </a:r>
            <a:r>
              <a:rPr lang="en-ID" sz="2600" b="1" dirty="0"/>
              <a:t> </a:t>
            </a:r>
            <a:r>
              <a:rPr lang="en-ID" sz="2600" b="1" dirty="0" err="1"/>
              <a:t>sendiri</a:t>
            </a:r>
            <a:r>
              <a:rPr lang="en-ID" sz="2600" dirty="0"/>
              <a:t> yang </a:t>
            </a:r>
            <a:r>
              <a:rPr lang="en-ID" sz="2600" dirty="0" err="1"/>
              <a:t>terbentuk</a:t>
            </a:r>
            <a:r>
              <a:rPr lang="en-ID" sz="2600" dirty="0"/>
              <a:t> </a:t>
            </a:r>
            <a:r>
              <a:rPr lang="en-ID" sz="2600" dirty="0" err="1"/>
              <a:t>melalui</a:t>
            </a:r>
            <a:r>
              <a:rPr lang="en-ID" sz="2600" dirty="0"/>
              <a:t> </a:t>
            </a:r>
            <a:r>
              <a:rPr lang="en-ID" sz="2600" dirty="0" err="1"/>
              <a:t>pengalaman</a:t>
            </a:r>
            <a:r>
              <a:rPr lang="en-ID" sz="2600" dirty="0"/>
              <a:t> </a:t>
            </a:r>
            <a:r>
              <a:rPr lang="en-ID" sz="2600" dirty="0" err="1"/>
              <a:t>hidup</a:t>
            </a:r>
            <a:r>
              <a:rPr lang="en-ID" sz="2600" dirty="0"/>
              <a:t> dan </a:t>
            </a:r>
            <a:r>
              <a:rPr lang="en-ID" sz="2600" dirty="0" err="1"/>
              <a:t>interaksi</a:t>
            </a:r>
            <a:r>
              <a:rPr lang="en-ID" sz="2600" dirty="0"/>
              <a:t> </a:t>
            </a:r>
            <a:r>
              <a:rPr lang="en-ID" sz="2600" dirty="0" err="1"/>
              <a:t>dengan</a:t>
            </a:r>
            <a:r>
              <a:rPr lang="en-ID" sz="2600" dirty="0"/>
              <a:t> orang lain. Dalam </a:t>
            </a:r>
            <a:r>
              <a:rPr lang="en-ID" sz="2600" dirty="0" err="1"/>
              <a:t>konteks</a:t>
            </a:r>
            <a:r>
              <a:rPr lang="en-ID" sz="2600" dirty="0"/>
              <a:t> </a:t>
            </a:r>
            <a:r>
              <a:rPr lang="en-ID" sz="2600" b="1" dirty="0" err="1"/>
              <a:t>komunikasi</a:t>
            </a:r>
            <a:r>
              <a:rPr lang="en-ID" sz="2600" b="1" dirty="0"/>
              <a:t> </a:t>
            </a:r>
            <a:r>
              <a:rPr lang="en-ID" sz="2600" b="1" dirty="0" err="1"/>
              <a:t>antarpribadi</a:t>
            </a:r>
            <a:r>
              <a:rPr lang="en-ID" sz="2600" dirty="0"/>
              <a:t>, </a:t>
            </a:r>
            <a:r>
              <a:rPr lang="en-ID" sz="2600" dirty="0" err="1"/>
              <a:t>konsep</a:t>
            </a:r>
            <a:r>
              <a:rPr lang="en-ID" sz="2600" dirty="0"/>
              <a:t> </a:t>
            </a:r>
            <a:r>
              <a:rPr lang="en-ID" sz="2600" dirty="0" err="1"/>
              <a:t>diri</a:t>
            </a:r>
            <a:r>
              <a:rPr lang="en-ID" sz="2600" dirty="0"/>
              <a:t> </a:t>
            </a:r>
            <a:r>
              <a:rPr lang="en-ID" sz="2600" dirty="0" err="1"/>
              <a:t>berperan</a:t>
            </a:r>
            <a:r>
              <a:rPr lang="en-ID" sz="2600" dirty="0"/>
              <a:t> </a:t>
            </a:r>
            <a:r>
              <a:rPr lang="en-ID" sz="2600" dirty="0" err="1"/>
              <a:t>sebagai</a:t>
            </a:r>
            <a:r>
              <a:rPr lang="en-ID" sz="2600" dirty="0"/>
              <a:t> </a:t>
            </a:r>
            <a:r>
              <a:rPr lang="en-ID" sz="2600" b="1" dirty="0" err="1"/>
              <a:t>kerangka</a:t>
            </a:r>
            <a:r>
              <a:rPr lang="en-ID" sz="2600" b="1" dirty="0"/>
              <a:t> </a:t>
            </a:r>
            <a:r>
              <a:rPr lang="en-ID" sz="2600" b="1" dirty="0" err="1"/>
              <a:t>acuan</a:t>
            </a:r>
            <a:r>
              <a:rPr lang="en-ID" sz="2600" dirty="0"/>
              <a:t> yang </a:t>
            </a:r>
            <a:r>
              <a:rPr lang="en-ID" sz="2600" dirty="0" err="1"/>
              <a:t>memengaruhi</a:t>
            </a:r>
            <a:r>
              <a:rPr lang="en-ID" sz="2600" dirty="0"/>
              <a:t> </a:t>
            </a:r>
            <a:r>
              <a:rPr lang="en-ID" sz="2600" dirty="0" err="1"/>
              <a:t>cara</a:t>
            </a:r>
            <a:r>
              <a:rPr lang="en-ID" sz="2600" dirty="0"/>
              <a:t> </a:t>
            </a:r>
            <a:r>
              <a:rPr lang="en-ID" sz="2600" dirty="0" err="1"/>
              <a:t>seseorang</a:t>
            </a:r>
            <a:r>
              <a:rPr lang="en-ID" sz="2600" dirty="0"/>
              <a:t> </a:t>
            </a:r>
            <a:r>
              <a:rPr lang="en-ID" sz="2600" b="1" dirty="0" err="1"/>
              <a:t>berpikir</a:t>
            </a:r>
            <a:r>
              <a:rPr lang="en-ID" sz="2600" b="1" dirty="0"/>
              <a:t>, </a:t>
            </a:r>
            <a:r>
              <a:rPr lang="en-ID" sz="2600" b="1" dirty="0" err="1"/>
              <a:t>bersikap</a:t>
            </a:r>
            <a:r>
              <a:rPr lang="en-ID" sz="2600" b="1" dirty="0"/>
              <a:t>, </a:t>
            </a:r>
            <a:r>
              <a:rPr lang="en-ID" sz="2600" b="1" dirty="0" err="1"/>
              <a:t>menyampaikan</a:t>
            </a:r>
            <a:r>
              <a:rPr lang="en-ID" sz="2600" b="1" dirty="0"/>
              <a:t> </a:t>
            </a:r>
            <a:r>
              <a:rPr lang="en-ID" sz="2600" b="1" dirty="0" err="1"/>
              <a:t>pesan</a:t>
            </a:r>
            <a:r>
              <a:rPr lang="en-ID" sz="2600" b="1" dirty="0"/>
              <a:t>, dan </a:t>
            </a:r>
            <a:r>
              <a:rPr lang="en-ID" sz="2600" b="1" dirty="0" err="1"/>
              <a:t>menafsirkan</a:t>
            </a:r>
            <a:r>
              <a:rPr lang="en-ID" sz="2600" b="1" dirty="0"/>
              <a:t> </a:t>
            </a:r>
            <a:r>
              <a:rPr lang="en-ID" sz="2600" b="1" dirty="0" err="1"/>
              <a:t>pesan</a:t>
            </a:r>
            <a:r>
              <a:rPr lang="en-ID" sz="2600" b="1" dirty="0"/>
              <a:t> </a:t>
            </a:r>
            <a:r>
              <a:rPr lang="en-ID" sz="2600" b="1" dirty="0" err="1"/>
              <a:t>dari</a:t>
            </a:r>
            <a:r>
              <a:rPr lang="en-ID" sz="2600" b="1" dirty="0"/>
              <a:t> orang lain</a:t>
            </a:r>
            <a:r>
              <a:rPr lang="en-ID" sz="2600" dirty="0"/>
              <a:t>.</a:t>
            </a:r>
          </a:p>
          <a:p>
            <a:r>
              <a:rPr lang="en-ID" sz="2600" dirty="0" err="1"/>
              <a:t>Secara</a:t>
            </a:r>
            <a:r>
              <a:rPr lang="en-ID" sz="2600" dirty="0"/>
              <a:t> </a:t>
            </a:r>
            <a:r>
              <a:rPr lang="en-ID" sz="2600" dirty="0" err="1"/>
              <a:t>sederhana</a:t>
            </a:r>
            <a:r>
              <a:rPr lang="en-ID" sz="2600" dirty="0"/>
              <a:t>, </a:t>
            </a:r>
            <a:r>
              <a:rPr lang="en-ID" sz="2600" b="1" dirty="0" err="1"/>
              <a:t>konsep</a:t>
            </a:r>
            <a:r>
              <a:rPr lang="en-ID" sz="2600" b="1" dirty="0"/>
              <a:t> </a:t>
            </a:r>
            <a:r>
              <a:rPr lang="en-ID" sz="2600" b="1" dirty="0" err="1"/>
              <a:t>diri</a:t>
            </a:r>
            <a:r>
              <a:rPr lang="en-ID" sz="2600" b="1" dirty="0"/>
              <a:t> </a:t>
            </a:r>
            <a:r>
              <a:rPr lang="en-ID" sz="2600" b="1" dirty="0" err="1"/>
              <a:t>menjawab</a:t>
            </a:r>
            <a:r>
              <a:rPr lang="en-ID" sz="2600" b="1" dirty="0"/>
              <a:t> </a:t>
            </a:r>
            <a:r>
              <a:rPr lang="en-ID" sz="2600" b="1" dirty="0" err="1"/>
              <a:t>pertanyaan</a:t>
            </a:r>
            <a:r>
              <a:rPr lang="en-ID" sz="2600" b="1" dirty="0"/>
              <a:t>: </a:t>
            </a:r>
            <a:r>
              <a:rPr lang="en-ID" sz="2600" b="1" i="1" dirty="0"/>
              <a:t>“</a:t>
            </a:r>
            <a:r>
              <a:rPr lang="en-ID" sz="2600" b="1" i="1" dirty="0" err="1"/>
              <a:t>Siapa</a:t>
            </a:r>
            <a:r>
              <a:rPr lang="en-ID" sz="2600" b="1" i="1" dirty="0"/>
              <a:t> </a:t>
            </a:r>
            <a:r>
              <a:rPr lang="en-ID" sz="2600" b="1" i="1" dirty="0" err="1"/>
              <a:t>saya</a:t>
            </a:r>
            <a:r>
              <a:rPr lang="en-ID" sz="2600" b="1" i="1" dirty="0"/>
              <a:t>?”</a:t>
            </a:r>
            <a:endParaRPr lang="en-ID" sz="2600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00737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9B7B47-167C-C2DE-3E97-4E47473729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Komponen</a:t>
            </a:r>
            <a:r>
              <a:rPr lang="en-US" dirty="0"/>
              <a:t> Utama </a:t>
            </a:r>
            <a:r>
              <a:rPr lang="en-US" dirty="0" err="1"/>
              <a:t>Konsep</a:t>
            </a:r>
            <a:r>
              <a:rPr lang="en-US" dirty="0"/>
              <a:t> Diri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9CE728-4178-DEFE-F39E-10FE70C091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32114"/>
            <a:ext cx="8229600" cy="5540829"/>
          </a:xfrm>
        </p:spPr>
        <p:txBody>
          <a:bodyPr>
            <a:normAutofit fontScale="92500" lnSpcReduction="10000"/>
          </a:bodyPr>
          <a:lstStyle/>
          <a:p>
            <a:r>
              <a:rPr lang="en-ID" sz="2400" b="1" dirty="0"/>
              <a:t>Image </a:t>
            </a:r>
            <a:r>
              <a:rPr lang="en-ID" sz="2400" b="1" dirty="0" err="1"/>
              <a:t>Fisik</a:t>
            </a:r>
            <a:r>
              <a:rPr lang="en-ID" sz="2400" b="1" dirty="0"/>
              <a:t> (Physical Self-Concept):</a:t>
            </a:r>
            <a:r>
              <a:rPr lang="en-ID" sz="2400" dirty="0"/>
              <a:t> </a:t>
            </a:r>
            <a:r>
              <a:rPr lang="en-ID" sz="2400" dirty="0" err="1"/>
              <a:t>Pandangan</a:t>
            </a:r>
            <a:r>
              <a:rPr lang="en-ID" sz="2400" dirty="0"/>
              <a:t> </a:t>
            </a:r>
            <a:r>
              <a:rPr lang="en-ID" sz="2400" dirty="0" err="1"/>
              <a:t>tentang</a:t>
            </a:r>
            <a:r>
              <a:rPr lang="en-ID" sz="2400" dirty="0"/>
              <a:t> </a:t>
            </a:r>
            <a:r>
              <a:rPr lang="en-ID" sz="2400" dirty="0" err="1"/>
              <a:t>penampilan</a:t>
            </a:r>
            <a:r>
              <a:rPr lang="en-ID" sz="2400" dirty="0"/>
              <a:t> </a:t>
            </a:r>
            <a:r>
              <a:rPr lang="en-ID" sz="2400" dirty="0" err="1"/>
              <a:t>fisik</a:t>
            </a:r>
            <a:r>
              <a:rPr lang="en-ID" sz="2400" dirty="0"/>
              <a:t> dan </a:t>
            </a:r>
            <a:r>
              <a:rPr lang="en-ID" sz="2400" dirty="0" err="1"/>
              <a:t>kesan</a:t>
            </a:r>
            <a:r>
              <a:rPr lang="en-ID" sz="2400" dirty="0"/>
              <a:t> yang </a:t>
            </a:r>
            <a:r>
              <a:rPr lang="en-ID" sz="2400" dirty="0" err="1"/>
              <a:t>ditampilkan</a:t>
            </a:r>
            <a:r>
              <a:rPr lang="en-ID" sz="2400" dirty="0"/>
              <a:t>.</a:t>
            </a:r>
          </a:p>
          <a:p>
            <a:r>
              <a:rPr lang="en-ID" sz="2400" b="1" dirty="0"/>
              <a:t>Image </a:t>
            </a:r>
            <a:r>
              <a:rPr lang="en-ID" sz="2400" b="1" dirty="0" err="1"/>
              <a:t>Psikologis</a:t>
            </a:r>
            <a:r>
              <a:rPr lang="en-ID" sz="2400" b="1" dirty="0"/>
              <a:t> (Psychological Self-Concept):</a:t>
            </a:r>
            <a:r>
              <a:rPr lang="en-ID" sz="2400" dirty="0"/>
              <a:t> </a:t>
            </a:r>
            <a:r>
              <a:rPr lang="en-ID" sz="2400" dirty="0" err="1"/>
              <a:t>Pemahaman</a:t>
            </a:r>
            <a:r>
              <a:rPr lang="en-ID" sz="2400" dirty="0"/>
              <a:t> </a:t>
            </a:r>
            <a:r>
              <a:rPr lang="en-ID" sz="2400" dirty="0" err="1"/>
              <a:t>tentang</a:t>
            </a:r>
            <a:r>
              <a:rPr lang="en-ID" sz="2400" dirty="0"/>
              <a:t> </a:t>
            </a:r>
            <a:r>
              <a:rPr lang="en-ID" sz="2400" dirty="0" err="1"/>
              <a:t>karakteristik</a:t>
            </a:r>
            <a:r>
              <a:rPr lang="en-ID" sz="2400" dirty="0"/>
              <a:t>, </a:t>
            </a:r>
            <a:r>
              <a:rPr lang="en-ID" sz="2400" dirty="0" err="1"/>
              <a:t>kemampuan</a:t>
            </a:r>
            <a:r>
              <a:rPr lang="en-ID" sz="2400" dirty="0"/>
              <a:t>, </a:t>
            </a:r>
            <a:r>
              <a:rPr lang="en-ID" sz="2400" dirty="0" err="1"/>
              <a:t>kelemahan</a:t>
            </a:r>
            <a:r>
              <a:rPr lang="en-ID" sz="2400" dirty="0"/>
              <a:t>, dan </a:t>
            </a:r>
            <a:r>
              <a:rPr lang="en-ID" sz="2400" dirty="0" err="1"/>
              <a:t>nilai-nilai</a:t>
            </a:r>
            <a:r>
              <a:rPr lang="en-ID" sz="2400" dirty="0"/>
              <a:t> </a:t>
            </a:r>
            <a:r>
              <a:rPr lang="en-ID" sz="2400" dirty="0" err="1"/>
              <a:t>pribadi</a:t>
            </a:r>
            <a:endParaRPr lang="en-ID" sz="2400" dirty="0"/>
          </a:p>
          <a:p>
            <a:r>
              <a:rPr lang="en-ID" sz="2400" b="1" dirty="0"/>
              <a:t>Image Sosial :</a:t>
            </a:r>
            <a:r>
              <a:rPr lang="en-ID" sz="2400" dirty="0"/>
              <a:t> </a:t>
            </a:r>
            <a:r>
              <a:rPr lang="en-ID" sz="2400" dirty="0" err="1"/>
              <a:t>Bagaimana</a:t>
            </a:r>
            <a:r>
              <a:rPr lang="en-ID" sz="2400" dirty="0"/>
              <a:t> </a:t>
            </a:r>
            <a:r>
              <a:rPr lang="en-ID" sz="2400" dirty="0" err="1"/>
              <a:t>individu</a:t>
            </a:r>
            <a:r>
              <a:rPr lang="en-ID" sz="2400" dirty="0"/>
              <a:t> </a:t>
            </a:r>
            <a:r>
              <a:rPr lang="en-ID" sz="2400" dirty="0" err="1"/>
              <a:t>merasa</a:t>
            </a:r>
            <a:r>
              <a:rPr lang="en-ID" sz="2400" dirty="0"/>
              <a:t> </a:t>
            </a:r>
            <a:r>
              <a:rPr lang="en-ID" sz="2400" dirty="0" err="1"/>
              <a:t>dilihat</a:t>
            </a:r>
            <a:r>
              <a:rPr lang="en-ID" sz="2400" dirty="0"/>
              <a:t> dan </a:t>
            </a:r>
            <a:r>
              <a:rPr lang="en-ID" sz="2400" dirty="0" err="1"/>
              <a:t>dinilai</a:t>
            </a:r>
            <a:r>
              <a:rPr lang="en-ID" sz="2400" dirty="0"/>
              <a:t> oleh orang lain (</a:t>
            </a:r>
            <a:r>
              <a:rPr lang="en-ID" sz="2400" dirty="0" err="1"/>
              <a:t>pujian</a:t>
            </a:r>
            <a:r>
              <a:rPr lang="en-ID" sz="2400" dirty="0"/>
              <a:t>/</a:t>
            </a:r>
            <a:r>
              <a:rPr lang="en-ID" sz="2400" dirty="0" err="1"/>
              <a:t>cacian</a:t>
            </a:r>
            <a:r>
              <a:rPr lang="en-ID" sz="2400" dirty="0"/>
              <a:t>)</a:t>
            </a:r>
          </a:p>
          <a:p>
            <a:endParaRPr lang="en-ID" sz="2400" dirty="0"/>
          </a:p>
          <a:p>
            <a:pPr marL="0" indent="0">
              <a:buNone/>
            </a:pPr>
            <a:r>
              <a:rPr lang="en-ID" sz="2400" b="1" dirty="0"/>
              <a:t>JENIS KONSEP DIRI : </a:t>
            </a:r>
          </a:p>
          <a:p>
            <a:r>
              <a:rPr lang="en-ID" sz="2400" b="1" dirty="0" err="1"/>
              <a:t>Konsep</a:t>
            </a:r>
            <a:r>
              <a:rPr lang="en-ID" sz="2400" b="1" dirty="0"/>
              <a:t> Diri </a:t>
            </a:r>
            <a:r>
              <a:rPr lang="en-ID" sz="2400" b="1" dirty="0" err="1"/>
              <a:t>Positif</a:t>
            </a:r>
            <a:r>
              <a:rPr lang="en-ID" sz="2400" b="1" dirty="0"/>
              <a:t>:</a:t>
            </a:r>
            <a:r>
              <a:rPr lang="en-ID" sz="2400" dirty="0"/>
              <a:t> </a:t>
            </a:r>
            <a:r>
              <a:rPr lang="en-ID" sz="2400" dirty="0" err="1"/>
              <a:t>Percaya</a:t>
            </a:r>
            <a:r>
              <a:rPr lang="en-ID" sz="2400" dirty="0"/>
              <a:t> </a:t>
            </a:r>
            <a:r>
              <a:rPr lang="en-ID" sz="2400" dirty="0" err="1"/>
              <a:t>diri</a:t>
            </a:r>
            <a:r>
              <a:rPr lang="en-ID" sz="2400" dirty="0"/>
              <a:t>, </a:t>
            </a:r>
            <a:r>
              <a:rPr lang="en-ID" sz="2400" dirty="0" err="1"/>
              <a:t>mampu</a:t>
            </a:r>
            <a:r>
              <a:rPr lang="en-ID" sz="2400" dirty="0"/>
              <a:t> </a:t>
            </a:r>
            <a:r>
              <a:rPr lang="en-ID" sz="2400" dirty="0" err="1"/>
              <a:t>mengatasi</a:t>
            </a:r>
            <a:r>
              <a:rPr lang="en-ID" sz="2400" dirty="0"/>
              <a:t> </a:t>
            </a:r>
            <a:r>
              <a:rPr lang="en-ID" sz="2400" dirty="0" err="1"/>
              <a:t>masalah</a:t>
            </a:r>
            <a:r>
              <a:rPr lang="en-ID" sz="2400" dirty="0"/>
              <a:t>, </a:t>
            </a:r>
            <a:r>
              <a:rPr lang="en-ID" sz="2400" dirty="0" err="1"/>
              <a:t>menerima</a:t>
            </a:r>
            <a:r>
              <a:rPr lang="en-ID" sz="2400" dirty="0"/>
              <a:t> </a:t>
            </a:r>
            <a:r>
              <a:rPr lang="en-ID" sz="2400" dirty="0" err="1"/>
              <a:t>diri</a:t>
            </a:r>
            <a:r>
              <a:rPr lang="en-ID" sz="2400" dirty="0"/>
              <a:t> </a:t>
            </a:r>
            <a:r>
              <a:rPr lang="en-ID" sz="2400" dirty="0" err="1"/>
              <a:t>apa</a:t>
            </a:r>
            <a:r>
              <a:rPr lang="en-ID" sz="2400" dirty="0"/>
              <a:t> </a:t>
            </a:r>
            <a:r>
              <a:rPr lang="en-ID" sz="2400" dirty="0" err="1"/>
              <a:t>adanya</a:t>
            </a:r>
            <a:r>
              <a:rPr lang="en-ID" sz="2400" dirty="0"/>
              <a:t>,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malu</a:t>
            </a:r>
            <a:r>
              <a:rPr lang="en-ID" sz="2400" dirty="0"/>
              <a:t> </a:t>
            </a:r>
            <a:r>
              <a:rPr lang="en-ID" sz="2400" dirty="0" err="1"/>
              <a:t>dicela</a:t>
            </a:r>
            <a:r>
              <a:rPr lang="en-ID" sz="2400" dirty="0"/>
              <a:t>, dan </a:t>
            </a:r>
            <a:r>
              <a:rPr lang="en-ID" sz="2400" dirty="0" err="1"/>
              <a:t>menerima</a:t>
            </a:r>
            <a:r>
              <a:rPr lang="en-ID" sz="2400" dirty="0"/>
              <a:t> </a:t>
            </a:r>
            <a:r>
              <a:rPr lang="en-ID" sz="2400" dirty="0" err="1"/>
              <a:t>pujian</a:t>
            </a:r>
            <a:r>
              <a:rPr lang="en-ID" sz="2400" dirty="0"/>
              <a:t> </a:t>
            </a:r>
            <a:r>
              <a:rPr lang="en-ID" sz="2400" dirty="0" err="1"/>
              <a:t>secara</a:t>
            </a:r>
            <a:r>
              <a:rPr lang="en-ID" sz="2400" dirty="0"/>
              <a:t> </a:t>
            </a:r>
            <a:r>
              <a:rPr lang="en-ID" sz="2400" dirty="0" err="1"/>
              <a:t>objektif</a:t>
            </a:r>
            <a:endParaRPr lang="en-ID" sz="2400" dirty="0"/>
          </a:p>
          <a:p>
            <a:r>
              <a:rPr lang="en-ID" sz="2400" b="1" dirty="0" err="1"/>
              <a:t>Konsep</a:t>
            </a:r>
            <a:r>
              <a:rPr lang="en-ID" sz="2400" b="1" dirty="0"/>
              <a:t> Diri </a:t>
            </a:r>
            <a:r>
              <a:rPr lang="en-ID" sz="2400" b="1" dirty="0" err="1"/>
              <a:t>Negatif</a:t>
            </a:r>
            <a:r>
              <a:rPr lang="en-ID" sz="2400" b="1" dirty="0"/>
              <a:t>:</a:t>
            </a:r>
            <a:r>
              <a:rPr lang="en-ID" sz="2400" dirty="0"/>
              <a:t> Peka </a:t>
            </a:r>
            <a:r>
              <a:rPr lang="en-ID" sz="2400" dirty="0" err="1"/>
              <a:t>terhadap</a:t>
            </a:r>
            <a:r>
              <a:rPr lang="en-ID" sz="2400" dirty="0"/>
              <a:t> </a:t>
            </a:r>
            <a:r>
              <a:rPr lang="en-ID" sz="2400" dirty="0" err="1"/>
              <a:t>kritik</a:t>
            </a:r>
            <a:r>
              <a:rPr lang="en-ID" sz="2400" dirty="0"/>
              <a:t>, </a:t>
            </a:r>
            <a:r>
              <a:rPr lang="en-ID" sz="2400" dirty="0" err="1"/>
              <a:t>cenderung</a:t>
            </a:r>
            <a:r>
              <a:rPr lang="en-ID" sz="2400" dirty="0"/>
              <a:t> </a:t>
            </a:r>
            <a:r>
              <a:rPr lang="en-ID" sz="2400" dirty="0" err="1"/>
              <a:t>hiperkritis</a:t>
            </a:r>
            <a:r>
              <a:rPr lang="en-ID" sz="2400" dirty="0"/>
              <a:t>, </a:t>
            </a:r>
            <a:r>
              <a:rPr lang="en-ID" sz="2400" dirty="0" err="1"/>
              <a:t>merasa</a:t>
            </a:r>
            <a:r>
              <a:rPr lang="en-ID" sz="2400" dirty="0"/>
              <a:t>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disukai</a:t>
            </a:r>
            <a:r>
              <a:rPr lang="en-ID" sz="2400" dirty="0"/>
              <a:t>, dan </a:t>
            </a:r>
            <a:r>
              <a:rPr lang="en-ID" sz="2400" dirty="0" err="1"/>
              <a:t>memandang</a:t>
            </a:r>
            <a:r>
              <a:rPr lang="en-ID" sz="2400" dirty="0"/>
              <a:t> orang lain </a:t>
            </a:r>
            <a:r>
              <a:rPr lang="en-ID" sz="2400" dirty="0" err="1"/>
              <a:t>sebagai</a:t>
            </a:r>
            <a:r>
              <a:rPr lang="en-ID" sz="2400" dirty="0"/>
              <a:t> </a:t>
            </a:r>
            <a:r>
              <a:rPr lang="en-ID" sz="2400" dirty="0" err="1"/>
              <a:t>musuh</a:t>
            </a: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4050638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5C5495-D30E-96B9-6B8F-A45C76B36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8991"/>
          </a:xfrm>
        </p:spPr>
        <p:txBody>
          <a:bodyPr>
            <a:normAutofit fontScale="90000"/>
          </a:bodyPr>
          <a:lstStyle/>
          <a:p>
            <a:r>
              <a:rPr lang="en-ID" sz="3300" b="1" dirty="0" err="1"/>
              <a:t>Konsep</a:t>
            </a:r>
            <a:r>
              <a:rPr lang="en-ID" sz="3300" b="1" dirty="0"/>
              <a:t> </a:t>
            </a:r>
            <a:r>
              <a:rPr lang="en-ID" sz="3300" b="1" dirty="0" err="1"/>
              <a:t>diri</a:t>
            </a:r>
            <a:r>
              <a:rPr lang="en-ID" sz="3300" b="1" dirty="0"/>
              <a:t> (self-concept) </a:t>
            </a:r>
            <a:r>
              <a:rPr lang="en-ID" sz="3300" b="1" dirty="0" err="1"/>
              <a:t>terbentuk</a:t>
            </a:r>
            <a:r>
              <a:rPr lang="en-ID" sz="3300" b="1" dirty="0"/>
              <a:t> </a:t>
            </a:r>
            <a:r>
              <a:rPr lang="en-ID" sz="3300" b="1" dirty="0" err="1"/>
              <a:t>dari</a:t>
            </a:r>
            <a:r>
              <a:rPr lang="en-ID" sz="3300" b="1" dirty="0"/>
              <a:t> </a:t>
            </a:r>
            <a:r>
              <a:rPr lang="en-ID" sz="3300" b="1" dirty="0" err="1"/>
              <a:t>pengalaman</a:t>
            </a:r>
            <a:r>
              <a:rPr lang="en-ID" sz="3300" b="1" dirty="0"/>
              <a:t> </a:t>
            </a:r>
            <a:r>
              <a:rPr lang="en-ID" sz="3300" b="1" dirty="0" err="1"/>
              <a:t>hidup</a:t>
            </a:r>
            <a:r>
              <a:rPr lang="en-ID" sz="3300" b="1" dirty="0"/>
              <a:t> dan </a:t>
            </a:r>
            <a:r>
              <a:rPr lang="en-ID" sz="3300" b="1" dirty="0" err="1"/>
              <a:t>interaksi</a:t>
            </a:r>
            <a:r>
              <a:rPr lang="en-ID" sz="3300" b="1" dirty="0"/>
              <a:t> </a:t>
            </a:r>
            <a:r>
              <a:rPr lang="en-ID" sz="3300" b="1" dirty="0" err="1"/>
              <a:t>sosial</a:t>
            </a:r>
            <a:r>
              <a:rPr lang="en-ID" dirty="0"/>
              <a:t>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E66107-5E91-AF04-5AB1-FD3B3CB797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50296"/>
            <a:ext cx="8229600" cy="4525961"/>
          </a:xfrm>
        </p:spPr>
        <p:txBody>
          <a:bodyPr>
            <a:normAutofit/>
          </a:bodyPr>
          <a:lstStyle/>
          <a:p>
            <a:r>
              <a:rPr lang="en-ID" sz="2200" dirty="0" err="1"/>
              <a:t>individu</a:t>
            </a:r>
            <a:r>
              <a:rPr lang="en-ID" sz="2200" dirty="0"/>
              <a:t> </a:t>
            </a:r>
            <a:r>
              <a:rPr lang="en-ID" sz="2200" dirty="0" err="1"/>
              <a:t>membangun</a:t>
            </a:r>
            <a:r>
              <a:rPr lang="en-ID" sz="2200" dirty="0"/>
              <a:t> </a:t>
            </a:r>
            <a:r>
              <a:rPr lang="en-ID" sz="2200" dirty="0" err="1"/>
              <a:t>pemahaman</a:t>
            </a:r>
            <a:r>
              <a:rPr lang="en-ID" sz="2200" dirty="0"/>
              <a:t> </a:t>
            </a:r>
            <a:r>
              <a:rPr lang="en-ID" sz="2200" dirty="0" err="1"/>
              <a:t>tentang</a:t>
            </a:r>
            <a:r>
              <a:rPr lang="en-ID" sz="2200" dirty="0"/>
              <a:t> </a:t>
            </a:r>
            <a:r>
              <a:rPr lang="en-ID" sz="2200" dirty="0" err="1"/>
              <a:t>dirinya</a:t>
            </a:r>
            <a:r>
              <a:rPr lang="en-ID" sz="2200" dirty="0"/>
              <a:t> (</a:t>
            </a:r>
            <a:r>
              <a:rPr lang="en-ID" sz="2200" dirty="0" err="1"/>
              <a:t>kemampuan</a:t>
            </a:r>
            <a:r>
              <a:rPr lang="en-ID" sz="2200" dirty="0"/>
              <a:t>, </a:t>
            </a:r>
            <a:r>
              <a:rPr lang="en-ID" sz="2200" dirty="0" err="1"/>
              <a:t>karakteristik</a:t>
            </a:r>
            <a:r>
              <a:rPr lang="en-ID" sz="2200" dirty="0"/>
              <a:t>, </a:t>
            </a:r>
            <a:r>
              <a:rPr lang="en-ID" sz="2200" dirty="0" err="1"/>
              <a:t>nilai</a:t>
            </a:r>
            <a:r>
              <a:rPr lang="en-ID" sz="2200" dirty="0"/>
              <a:t>) </a:t>
            </a:r>
            <a:r>
              <a:rPr lang="en-ID" sz="2200" dirty="0" err="1"/>
              <a:t>melalui</a:t>
            </a:r>
            <a:r>
              <a:rPr lang="en-ID" sz="2200" dirty="0"/>
              <a:t> </a:t>
            </a:r>
            <a:r>
              <a:rPr lang="en-ID" sz="2200" dirty="0" err="1"/>
              <a:t>tanggapan</a:t>
            </a:r>
            <a:r>
              <a:rPr lang="en-ID" sz="2200" dirty="0"/>
              <a:t> dan </a:t>
            </a:r>
            <a:r>
              <a:rPr lang="en-ID" sz="2200" dirty="0" err="1"/>
              <a:t>cerminan</a:t>
            </a:r>
            <a:r>
              <a:rPr lang="en-ID" sz="2200" dirty="0"/>
              <a:t> </a:t>
            </a:r>
            <a:r>
              <a:rPr lang="en-ID" sz="2200" dirty="0" err="1"/>
              <a:t>dari</a:t>
            </a:r>
            <a:r>
              <a:rPr lang="en-ID" sz="2200" dirty="0"/>
              <a:t> orang lain (orang </a:t>
            </a:r>
            <a:r>
              <a:rPr lang="en-ID" sz="2200" dirty="0" err="1"/>
              <a:t>tua</a:t>
            </a:r>
            <a:r>
              <a:rPr lang="en-ID" sz="2200" dirty="0"/>
              <a:t>, </a:t>
            </a:r>
            <a:r>
              <a:rPr lang="en-ID" sz="2200" dirty="0" err="1"/>
              <a:t>teman</a:t>
            </a:r>
            <a:r>
              <a:rPr lang="en-ID" sz="2200" dirty="0"/>
              <a:t> </a:t>
            </a:r>
            <a:r>
              <a:rPr lang="en-ID" sz="2200" dirty="0" err="1"/>
              <a:t>sebaya</a:t>
            </a:r>
            <a:r>
              <a:rPr lang="en-ID" sz="2200" dirty="0"/>
              <a:t>, </a:t>
            </a:r>
            <a:r>
              <a:rPr lang="en-ID" sz="2200" dirty="0" err="1"/>
              <a:t>masyarakat</a:t>
            </a:r>
            <a:r>
              <a:rPr lang="en-ID" sz="2200" dirty="0"/>
              <a:t>) yang </a:t>
            </a:r>
            <a:r>
              <a:rPr lang="en-ID" sz="2200" dirty="0" err="1"/>
              <a:t>menjadi</a:t>
            </a:r>
            <a:r>
              <a:rPr lang="en-ID" sz="2200" dirty="0"/>
              <a:t> </a:t>
            </a:r>
            <a:r>
              <a:rPr lang="en-ID" sz="2200" dirty="0" err="1"/>
              <a:t>umpan</a:t>
            </a:r>
            <a:r>
              <a:rPr lang="en-ID" sz="2200" dirty="0"/>
              <a:t> </a:t>
            </a:r>
            <a:r>
              <a:rPr lang="en-ID" sz="2200" dirty="0" err="1"/>
              <a:t>balik</a:t>
            </a:r>
            <a:r>
              <a:rPr lang="en-ID" sz="2200" dirty="0"/>
              <a:t> (feedback) </a:t>
            </a:r>
            <a:r>
              <a:rPr lang="en-ID" sz="2200" dirty="0" err="1"/>
              <a:t>penting</a:t>
            </a:r>
            <a:r>
              <a:rPr lang="en-ID" sz="2200" dirty="0"/>
              <a:t> </a:t>
            </a:r>
            <a:r>
              <a:rPr lang="en-ID" sz="2200" dirty="0" err="1"/>
              <a:t>dalam</a:t>
            </a:r>
            <a:r>
              <a:rPr lang="en-ID" sz="2200" dirty="0"/>
              <a:t> </a:t>
            </a:r>
            <a:r>
              <a:rPr lang="en-ID" sz="2200" dirty="0" err="1"/>
              <a:t>menilai</a:t>
            </a:r>
            <a:r>
              <a:rPr lang="en-ID" sz="2200" dirty="0"/>
              <a:t> </a:t>
            </a:r>
            <a:r>
              <a:rPr lang="en-ID" sz="2200" dirty="0" err="1"/>
              <a:t>diri</a:t>
            </a:r>
            <a:r>
              <a:rPr lang="en-ID" sz="2200" dirty="0"/>
              <a:t> </a:t>
            </a:r>
            <a:r>
              <a:rPr lang="en-ID" sz="2200" dirty="0" err="1"/>
              <a:t>sendiri</a:t>
            </a:r>
            <a:r>
              <a:rPr lang="en-ID" sz="2200" dirty="0"/>
              <a:t> </a:t>
            </a:r>
            <a:r>
              <a:rPr lang="en-ID" sz="2200" dirty="0" err="1"/>
              <a:t>sejak</a:t>
            </a:r>
            <a:r>
              <a:rPr lang="en-ID" sz="2200" dirty="0"/>
              <a:t> </a:t>
            </a:r>
            <a:r>
              <a:rPr lang="en-ID" sz="2200" dirty="0" err="1"/>
              <a:t>kecil</a:t>
            </a:r>
            <a:r>
              <a:rPr lang="en-ID" sz="2200" dirty="0"/>
              <a:t> </a:t>
            </a:r>
            <a:r>
              <a:rPr lang="en-ID" sz="2200" dirty="0" err="1"/>
              <a:t>hingga</a:t>
            </a:r>
            <a:r>
              <a:rPr lang="en-ID" sz="2200" dirty="0"/>
              <a:t> </a:t>
            </a:r>
            <a:r>
              <a:rPr lang="en-ID" sz="2200" dirty="0" err="1"/>
              <a:t>dewasa</a:t>
            </a:r>
            <a:r>
              <a:rPr lang="en-ID" sz="2200" dirty="0"/>
              <a:t>, </a:t>
            </a:r>
            <a:r>
              <a:rPr lang="en-ID" sz="2200" dirty="0" err="1"/>
              <a:t>membentuk</a:t>
            </a:r>
            <a:r>
              <a:rPr lang="en-ID" sz="2200" dirty="0"/>
              <a:t> </a:t>
            </a:r>
            <a:r>
              <a:rPr lang="en-ID" sz="2200" dirty="0" err="1"/>
              <a:t>pandangan</a:t>
            </a:r>
            <a:r>
              <a:rPr lang="en-ID" sz="2200" dirty="0"/>
              <a:t> </a:t>
            </a:r>
            <a:r>
              <a:rPr lang="en-ID" sz="2200" dirty="0" err="1"/>
              <a:t>positif</a:t>
            </a:r>
            <a:r>
              <a:rPr lang="en-ID" sz="2200" dirty="0"/>
              <a:t> </a:t>
            </a:r>
            <a:r>
              <a:rPr lang="en-ID" sz="2200" dirty="0" err="1"/>
              <a:t>atau</a:t>
            </a:r>
            <a:r>
              <a:rPr lang="en-ID" sz="2200" dirty="0"/>
              <a:t> </a:t>
            </a:r>
            <a:r>
              <a:rPr lang="en-ID" sz="2200" dirty="0" err="1"/>
              <a:t>negatif</a:t>
            </a:r>
            <a:r>
              <a:rPr lang="en-ID" sz="2200" dirty="0"/>
              <a:t> </a:t>
            </a:r>
            <a:r>
              <a:rPr lang="en-ID" sz="2200" dirty="0" err="1"/>
              <a:t>tentang</a:t>
            </a:r>
            <a:r>
              <a:rPr lang="en-ID" sz="2200" dirty="0"/>
              <a:t> </a:t>
            </a:r>
            <a:r>
              <a:rPr lang="en-ID" sz="2200" dirty="0" err="1"/>
              <a:t>diri</a:t>
            </a:r>
            <a:r>
              <a:rPr lang="en-ID" sz="2200" dirty="0"/>
              <a:t> </a:t>
            </a:r>
            <a:r>
              <a:rPr lang="en-ID" sz="2200" dirty="0" err="1"/>
              <a:t>sendiri</a:t>
            </a:r>
            <a:endParaRPr lang="en-ID" sz="2200" dirty="0"/>
          </a:p>
        </p:txBody>
      </p:sp>
    </p:spTree>
    <p:extLst>
      <p:ext uri="{BB962C8B-B14F-4D97-AF65-F5344CB8AC3E}">
        <p14:creationId xmlns:p14="http://schemas.microsoft.com/office/powerpoint/2010/main" val="13257258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25DB4-0873-6F78-7F5A-53D168A73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61533"/>
          </a:xfrm>
        </p:spPr>
        <p:txBody>
          <a:bodyPr>
            <a:normAutofit/>
          </a:bodyPr>
          <a:lstStyle/>
          <a:p>
            <a:r>
              <a:rPr lang="en-ID" b="1" dirty="0" err="1"/>
              <a:t>Bagaimana</a:t>
            </a:r>
            <a:r>
              <a:rPr lang="en-ID" b="1" dirty="0"/>
              <a:t> </a:t>
            </a:r>
            <a:r>
              <a:rPr lang="en-ID" b="1" dirty="0" err="1"/>
              <a:t>Prosesnya</a:t>
            </a:r>
            <a:r>
              <a:rPr lang="en-ID" b="1" dirty="0"/>
              <a:t> </a:t>
            </a:r>
            <a:r>
              <a:rPr lang="en-ID" b="1" dirty="0" err="1"/>
              <a:t>Terjadi</a:t>
            </a:r>
            <a:r>
              <a:rPr lang="en-ID" b="1" dirty="0"/>
              <a:t>?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772B4F-8263-2B09-D6A3-E433DC7C9A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10344"/>
            <a:ext cx="8229600" cy="5473018"/>
          </a:xfrm>
        </p:spPr>
        <p:txBody>
          <a:bodyPr>
            <a:normAutofit/>
          </a:bodyPr>
          <a:lstStyle/>
          <a:p>
            <a:r>
              <a:rPr lang="en-ID" b="1" dirty="0" err="1"/>
              <a:t>Pengalaman</a:t>
            </a:r>
            <a:r>
              <a:rPr lang="en-ID" b="1" dirty="0"/>
              <a:t> Awal (</a:t>
            </a:r>
            <a:r>
              <a:rPr lang="en-ID" b="1" dirty="0" err="1"/>
              <a:t>Keluarga</a:t>
            </a:r>
            <a:r>
              <a:rPr lang="en-ID" b="1" dirty="0"/>
              <a:t>):</a:t>
            </a:r>
            <a:r>
              <a:rPr lang="en-ID" dirty="0"/>
              <a:t> Anak-</a:t>
            </a:r>
            <a:r>
              <a:rPr lang="en-ID" dirty="0" err="1"/>
              <a:t>anak</a:t>
            </a:r>
            <a:r>
              <a:rPr lang="en-ID" dirty="0"/>
              <a:t> </a:t>
            </a:r>
            <a:r>
              <a:rPr lang="en-ID" dirty="0" err="1"/>
              <a:t>pertama</a:t>
            </a:r>
            <a:r>
              <a:rPr lang="en-ID" dirty="0"/>
              <a:t> kali </a:t>
            </a:r>
            <a:r>
              <a:rPr lang="en-ID" dirty="0" err="1"/>
              <a:t>membentuk</a:t>
            </a:r>
            <a:r>
              <a:rPr lang="en-ID" dirty="0"/>
              <a:t> </a:t>
            </a:r>
            <a:r>
              <a:rPr lang="en-ID" dirty="0" err="1"/>
              <a:t>konsep</a:t>
            </a:r>
            <a:r>
              <a:rPr lang="en-ID" dirty="0"/>
              <a:t> </a:t>
            </a:r>
            <a:r>
              <a:rPr lang="en-ID" dirty="0" err="1"/>
              <a:t>diri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</a:t>
            </a:r>
            <a:r>
              <a:rPr lang="en-ID" dirty="0" err="1"/>
              <a:t>pengalaman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orang </a:t>
            </a:r>
            <a:r>
              <a:rPr lang="en-ID" dirty="0" err="1"/>
              <a:t>tua</a:t>
            </a:r>
            <a:r>
              <a:rPr lang="en-ID" dirty="0"/>
              <a:t> dan </a:t>
            </a:r>
            <a:r>
              <a:rPr lang="en-ID" dirty="0" err="1"/>
              <a:t>keluarga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kontak</a:t>
            </a:r>
            <a:r>
              <a:rPr lang="en-ID" dirty="0"/>
              <a:t> </a:t>
            </a:r>
            <a:r>
              <a:rPr lang="en-ID" dirty="0" err="1"/>
              <a:t>sosial</a:t>
            </a:r>
            <a:r>
              <a:rPr lang="en-ID" dirty="0"/>
              <a:t> paling </a:t>
            </a:r>
            <a:r>
              <a:rPr lang="en-ID" dirty="0" err="1"/>
              <a:t>awal</a:t>
            </a:r>
            <a:r>
              <a:rPr lang="en-ID" dirty="0"/>
              <a:t>, yang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cermin</a:t>
            </a:r>
            <a:r>
              <a:rPr lang="en-ID" dirty="0"/>
              <a:t> </a:t>
            </a:r>
            <a:r>
              <a:rPr lang="en-ID" dirty="0" err="1"/>
              <a:t>pertama</a:t>
            </a:r>
            <a:r>
              <a:rPr lang="en-ID" dirty="0"/>
              <a:t> </a:t>
            </a:r>
            <a:r>
              <a:rPr lang="en-ID" dirty="0" err="1"/>
              <a:t>diri</a:t>
            </a:r>
            <a:r>
              <a:rPr lang="en-ID" dirty="0"/>
              <a:t> </a:t>
            </a:r>
            <a:r>
              <a:rPr lang="en-ID" dirty="0" err="1"/>
              <a:t>mereka</a:t>
            </a:r>
            <a:r>
              <a:rPr lang="en-ID" dirty="0"/>
              <a:t>.</a:t>
            </a:r>
          </a:p>
          <a:p>
            <a:r>
              <a:rPr lang="en-ID" b="1" dirty="0" err="1"/>
              <a:t>Interaksi</a:t>
            </a:r>
            <a:r>
              <a:rPr lang="en-ID" b="1" dirty="0"/>
              <a:t> Sosial:</a:t>
            </a:r>
            <a:r>
              <a:rPr lang="en-ID" dirty="0"/>
              <a:t> Seiring </a:t>
            </a:r>
            <a:r>
              <a:rPr lang="en-ID" dirty="0" err="1"/>
              <a:t>bertambahnya</a:t>
            </a:r>
            <a:r>
              <a:rPr lang="en-ID" dirty="0"/>
              <a:t> </a:t>
            </a:r>
            <a:r>
              <a:rPr lang="en-ID" dirty="0" err="1"/>
              <a:t>usia</a:t>
            </a:r>
            <a:r>
              <a:rPr lang="en-ID" dirty="0"/>
              <a:t>, </a:t>
            </a:r>
            <a:r>
              <a:rPr lang="en-ID" dirty="0" err="1"/>
              <a:t>interaksi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teman</a:t>
            </a:r>
            <a:r>
              <a:rPr lang="en-ID" dirty="0"/>
              <a:t> </a:t>
            </a:r>
            <a:r>
              <a:rPr lang="en-ID" dirty="0" err="1"/>
              <a:t>sebaya</a:t>
            </a:r>
            <a:r>
              <a:rPr lang="en-ID" dirty="0"/>
              <a:t> dan </a:t>
            </a:r>
            <a:r>
              <a:rPr lang="en-ID" dirty="0" err="1"/>
              <a:t>lingkungan</a:t>
            </a:r>
            <a:r>
              <a:rPr lang="en-ID" dirty="0"/>
              <a:t> yang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luas</a:t>
            </a:r>
            <a:r>
              <a:rPr lang="en-ID" dirty="0"/>
              <a:t> </a:t>
            </a: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pengalaman</a:t>
            </a:r>
            <a:r>
              <a:rPr lang="en-ID" dirty="0"/>
              <a:t> </a:t>
            </a:r>
            <a:r>
              <a:rPr lang="en-ID" dirty="0" err="1"/>
              <a:t>baru</a:t>
            </a:r>
            <a:r>
              <a:rPr lang="en-ID" dirty="0"/>
              <a:t> dan </a:t>
            </a:r>
            <a:r>
              <a:rPr lang="en-ID" dirty="0" err="1"/>
              <a:t>umpan</a:t>
            </a:r>
            <a:r>
              <a:rPr lang="en-ID" dirty="0"/>
              <a:t> </a:t>
            </a:r>
            <a:r>
              <a:rPr lang="en-ID" dirty="0" err="1"/>
              <a:t>balik</a:t>
            </a:r>
            <a:r>
              <a:rPr lang="en-ID" dirty="0"/>
              <a:t> yang </a:t>
            </a:r>
            <a:r>
              <a:rPr lang="en-ID" dirty="0" err="1"/>
              <a:t>beragam</a:t>
            </a:r>
            <a:r>
              <a:rPr lang="en-ID" dirty="0"/>
              <a:t>, </a:t>
            </a:r>
            <a:r>
              <a:rPr lang="en-ID" dirty="0" err="1"/>
              <a:t>memperkaya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mengubah</a:t>
            </a:r>
            <a:r>
              <a:rPr lang="en-ID" dirty="0"/>
              <a:t> </a:t>
            </a:r>
            <a:r>
              <a:rPr lang="en-ID" dirty="0" err="1"/>
              <a:t>konsep</a:t>
            </a:r>
            <a:r>
              <a:rPr lang="en-ID" dirty="0"/>
              <a:t> </a:t>
            </a:r>
            <a:r>
              <a:rPr lang="en-ID" dirty="0" err="1"/>
              <a:t>diri</a:t>
            </a:r>
            <a:r>
              <a:rPr lang="en-ID" dirty="0"/>
              <a:t>.</a:t>
            </a:r>
          </a:p>
          <a:p>
            <a:r>
              <a:rPr lang="en-ID" b="1" dirty="0" err="1"/>
              <a:t>Umpan</a:t>
            </a:r>
            <a:r>
              <a:rPr lang="en-ID" b="1" dirty="0"/>
              <a:t> Balik (Feedback):</a:t>
            </a:r>
            <a:r>
              <a:rPr lang="en-ID" dirty="0"/>
              <a:t> </a:t>
            </a:r>
            <a:r>
              <a:rPr lang="en-ID" dirty="0" err="1"/>
              <a:t>Tanggapan</a:t>
            </a:r>
            <a:r>
              <a:rPr lang="en-ID" dirty="0"/>
              <a:t>, </a:t>
            </a:r>
            <a:r>
              <a:rPr lang="en-ID" dirty="0" err="1"/>
              <a:t>pujian</a:t>
            </a:r>
            <a:r>
              <a:rPr lang="en-ID" dirty="0"/>
              <a:t>, </a:t>
            </a:r>
            <a:r>
              <a:rPr lang="en-ID" dirty="0" err="1"/>
              <a:t>kritik</a:t>
            </a:r>
            <a:r>
              <a:rPr lang="en-ID" dirty="0"/>
              <a:t>,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pengakuan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orang lain </a:t>
            </a:r>
            <a:r>
              <a:rPr lang="en-ID" dirty="0" err="1"/>
              <a:t>berfungsi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cermin</a:t>
            </a:r>
            <a:r>
              <a:rPr lang="en-ID" dirty="0"/>
              <a:t>, </a:t>
            </a:r>
            <a:r>
              <a:rPr lang="en-ID" dirty="0" err="1"/>
              <a:t>membantu</a:t>
            </a:r>
            <a:r>
              <a:rPr lang="en-ID" dirty="0"/>
              <a:t> </a:t>
            </a:r>
            <a:r>
              <a:rPr lang="en-ID" dirty="0" err="1"/>
              <a:t>individu</a:t>
            </a:r>
            <a:r>
              <a:rPr lang="en-ID" dirty="0"/>
              <a:t> </a:t>
            </a:r>
            <a:r>
              <a:rPr lang="en-ID" dirty="0" err="1"/>
              <a:t>menilai</a:t>
            </a:r>
            <a:r>
              <a:rPr lang="en-ID" dirty="0"/>
              <a:t> dan </a:t>
            </a:r>
            <a:r>
              <a:rPr lang="en-ID" dirty="0" err="1"/>
              <a:t>memahami</a:t>
            </a:r>
            <a:r>
              <a:rPr lang="en-ID" dirty="0"/>
              <a:t> </a:t>
            </a:r>
            <a:r>
              <a:rPr lang="en-ID" dirty="0" err="1"/>
              <a:t>siapa</a:t>
            </a:r>
            <a:r>
              <a:rPr lang="en-ID" dirty="0"/>
              <a:t> </a:t>
            </a:r>
            <a:r>
              <a:rPr lang="en-ID" dirty="0" err="1"/>
              <a:t>mereka</a:t>
            </a:r>
            <a:r>
              <a:rPr lang="en-ID" dirty="0"/>
              <a:t> </a:t>
            </a:r>
            <a:r>
              <a:rPr lang="en-ID" dirty="0" err="1"/>
              <a:t>sebenarnya</a:t>
            </a:r>
            <a:r>
              <a:rPr lang="en-ID" dirty="0"/>
              <a:t>, </a:t>
            </a:r>
            <a:r>
              <a:rPr lang="en-ID" dirty="0" err="1"/>
              <a:t>termasuk</a:t>
            </a:r>
            <a:r>
              <a:rPr lang="en-ID" dirty="0"/>
              <a:t> </a:t>
            </a:r>
            <a:r>
              <a:rPr lang="en-ID" dirty="0" err="1"/>
              <a:t>kekuatan</a:t>
            </a:r>
            <a:r>
              <a:rPr lang="en-ID" dirty="0"/>
              <a:t> dan </a:t>
            </a:r>
            <a:r>
              <a:rPr lang="en-ID" dirty="0" err="1"/>
              <a:t>kelemahan</a:t>
            </a:r>
            <a:r>
              <a:rPr lang="en-ID" dirty="0"/>
              <a:t>.</a:t>
            </a:r>
          </a:p>
          <a:p>
            <a:r>
              <a:rPr lang="en-ID" b="1" dirty="0" err="1"/>
              <a:t>Pembentukan</a:t>
            </a:r>
            <a:r>
              <a:rPr lang="en-ID" b="1" dirty="0"/>
              <a:t> </a:t>
            </a:r>
            <a:r>
              <a:rPr lang="en-ID" b="1" dirty="0" err="1"/>
              <a:t>Persepsi</a:t>
            </a:r>
            <a:r>
              <a:rPr lang="en-ID" b="1" dirty="0"/>
              <a:t> Diri:</a:t>
            </a:r>
            <a:r>
              <a:rPr lang="en-ID" dirty="0"/>
              <a:t> Dari </a:t>
            </a:r>
            <a:r>
              <a:rPr lang="en-ID" dirty="0" err="1"/>
              <a:t>interaksi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, </a:t>
            </a:r>
            <a:r>
              <a:rPr lang="en-ID" dirty="0" err="1"/>
              <a:t>individu</a:t>
            </a:r>
            <a:r>
              <a:rPr lang="en-ID" dirty="0"/>
              <a:t> </a:t>
            </a:r>
            <a:r>
              <a:rPr lang="en-ID" dirty="0" err="1"/>
              <a:t>mengembangkan</a:t>
            </a:r>
            <a:r>
              <a:rPr lang="en-ID" dirty="0"/>
              <a:t> </a:t>
            </a:r>
            <a:r>
              <a:rPr lang="en-ID" dirty="0" err="1"/>
              <a:t>persepsi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dirinya</a:t>
            </a:r>
            <a:r>
              <a:rPr lang="en-ID" dirty="0"/>
              <a:t>,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merasa</a:t>
            </a:r>
            <a:r>
              <a:rPr lang="en-ID" dirty="0"/>
              <a:t> </a:t>
            </a:r>
            <a:r>
              <a:rPr lang="en-ID" dirty="0" err="1"/>
              <a:t>mampu</a:t>
            </a:r>
            <a:r>
              <a:rPr lang="en-ID" dirty="0"/>
              <a:t>,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mampu</a:t>
            </a:r>
            <a:r>
              <a:rPr lang="en-ID" dirty="0"/>
              <a:t>, </a:t>
            </a:r>
            <a:r>
              <a:rPr lang="en-ID" dirty="0" err="1"/>
              <a:t>disukai</a:t>
            </a:r>
            <a:r>
              <a:rPr lang="en-ID" dirty="0"/>
              <a:t>,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disukai</a:t>
            </a:r>
            <a:r>
              <a:rPr lang="en-ID" dirty="0"/>
              <a:t>, yang </a:t>
            </a:r>
            <a:r>
              <a:rPr lang="en-ID" dirty="0" err="1"/>
              <a:t>memengaruhi</a:t>
            </a:r>
            <a:r>
              <a:rPr lang="en-ID" dirty="0"/>
              <a:t> </a:t>
            </a:r>
            <a:r>
              <a:rPr lang="en-ID" dirty="0" err="1"/>
              <a:t>harga</a:t>
            </a:r>
            <a:r>
              <a:rPr lang="en-ID" dirty="0"/>
              <a:t> </a:t>
            </a:r>
            <a:r>
              <a:rPr lang="en-ID" dirty="0" err="1"/>
              <a:t>diri</a:t>
            </a:r>
            <a:r>
              <a:rPr lang="en-ID" dirty="0"/>
              <a:t> (self-esteem) dan </a:t>
            </a:r>
            <a:r>
              <a:rPr lang="en-ID" dirty="0" err="1"/>
              <a:t>citra</a:t>
            </a:r>
            <a:r>
              <a:rPr lang="en-ID" dirty="0"/>
              <a:t> </a:t>
            </a:r>
            <a:r>
              <a:rPr lang="en-ID" dirty="0" err="1"/>
              <a:t>diri</a:t>
            </a:r>
            <a:r>
              <a:rPr lang="en-ID" dirty="0"/>
              <a:t> (self-image). </a:t>
            </a:r>
          </a:p>
        </p:txBody>
      </p:sp>
    </p:spTree>
    <p:extLst>
      <p:ext uri="{BB962C8B-B14F-4D97-AF65-F5344CB8AC3E}">
        <p14:creationId xmlns:p14="http://schemas.microsoft.com/office/powerpoint/2010/main" val="3676256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06378-9710-2061-325A-1D8DE4648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Menurut</a:t>
            </a:r>
            <a:r>
              <a:rPr lang="en-US" dirty="0"/>
              <a:t> Para Ahli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D04E0-9B10-C44D-8532-8B5B527BC4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D" sz="2400" b="1" dirty="0"/>
              <a:t>William D. Brooks</a:t>
            </a:r>
            <a:br>
              <a:rPr lang="en-ID" sz="2400" dirty="0"/>
            </a:br>
            <a:r>
              <a:rPr lang="en-ID" sz="2400" dirty="0" err="1"/>
              <a:t>Konsep</a:t>
            </a:r>
            <a:r>
              <a:rPr lang="en-ID" sz="2400" dirty="0"/>
              <a:t> </a:t>
            </a:r>
            <a:r>
              <a:rPr lang="en-ID" sz="2400" dirty="0" err="1"/>
              <a:t>diri</a:t>
            </a:r>
            <a:r>
              <a:rPr lang="en-ID" sz="2400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 </a:t>
            </a:r>
            <a:r>
              <a:rPr lang="en-ID" sz="2400" dirty="0" err="1"/>
              <a:t>pandangan</a:t>
            </a:r>
            <a:r>
              <a:rPr lang="en-ID" sz="2400" dirty="0"/>
              <a:t> dan </a:t>
            </a:r>
            <a:r>
              <a:rPr lang="en-ID" sz="2400" dirty="0" err="1"/>
              <a:t>perasaan</a:t>
            </a:r>
            <a:r>
              <a:rPr lang="en-ID" sz="2400" dirty="0"/>
              <a:t> </a:t>
            </a:r>
            <a:r>
              <a:rPr lang="en-ID" sz="2400" dirty="0" err="1"/>
              <a:t>individu</a:t>
            </a:r>
            <a:r>
              <a:rPr lang="en-ID" sz="2400" dirty="0"/>
              <a:t> </a:t>
            </a:r>
            <a:r>
              <a:rPr lang="en-ID" sz="2400" dirty="0" err="1"/>
              <a:t>tentang</a:t>
            </a:r>
            <a:r>
              <a:rPr lang="en-ID" sz="2400" dirty="0"/>
              <a:t> </a:t>
            </a:r>
            <a:r>
              <a:rPr lang="en-ID" sz="2400" dirty="0" err="1"/>
              <a:t>dirinya</a:t>
            </a:r>
            <a:r>
              <a:rPr lang="en-ID" sz="2400" dirty="0"/>
              <a:t> </a:t>
            </a:r>
            <a:r>
              <a:rPr lang="en-ID" sz="2400" dirty="0" err="1"/>
              <a:t>sendiri</a:t>
            </a:r>
            <a:r>
              <a:rPr lang="en-ID" sz="2400" dirty="0"/>
              <a:t>, </a:t>
            </a:r>
            <a:r>
              <a:rPr lang="en-ID" sz="2400" dirty="0" err="1"/>
              <a:t>baik</a:t>
            </a:r>
            <a:r>
              <a:rPr lang="en-ID" sz="2400" dirty="0"/>
              <a:t> </a:t>
            </a:r>
            <a:r>
              <a:rPr lang="en-ID" sz="2400" dirty="0" err="1"/>
              <a:t>secara</a:t>
            </a:r>
            <a:r>
              <a:rPr lang="en-ID" sz="2400" dirty="0"/>
              <a:t> </a:t>
            </a:r>
            <a:r>
              <a:rPr lang="en-ID" sz="2400" dirty="0" err="1"/>
              <a:t>psikologis</a:t>
            </a:r>
            <a:r>
              <a:rPr lang="en-ID" sz="2400" dirty="0"/>
              <a:t>, </a:t>
            </a:r>
            <a:r>
              <a:rPr lang="en-ID" sz="2400" dirty="0" err="1"/>
              <a:t>sosial</a:t>
            </a:r>
            <a:r>
              <a:rPr lang="en-ID" sz="2400" dirty="0"/>
              <a:t>, </a:t>
            </a:r>
            <a:r>
              <a:rPr lang="en-ID" sz="2400" dirty="0" err="1"/>
              <a:t>maupun</a:t>
            </a:r>
            <a:r>
              <a:rPr lang="en-ID" sz="2400" dirty="0"/>
              <a:t> </a:t>
            </a:r>
            <a:r>
              <a:rPr lang="en-ID" sz="2400" dirty="0" err="1"/>
              <a:t>fisik</a:t>
            </a:r>
            <a:endParaRPr lang="en-ID" sz="2400" dirty="0"/>
          </a:p>
          <a:p>
            <a:r>
              <a:rPr lang="en-ID" sz="2400" b="1" dirty="0"/>
              <a:t>Joseph A. DeVito</a:t>
            </a:r>
            <a:br>
              <a:rPr lang="en-ID" sz="2400" dirty="0"/>
            </a:br>
            <a:r>
              <a:rPr lang="en-ID" sz="2400" dirty="0" err="1"/>
              <a:t>Konsep</a:t>
            </a:r>
            <a:r>
              <a:rPr lang="en-ID" sz="2400" dirty="0"/>
              <a:t> </a:t>
            </a:r>
            <a:r>
              <a:rPr lang="en-ID" sz="2400" dirty="0" err="1"/>
              <a:t>diri</a:t>
            </a:r>
            <a:r>
              <a:rPr lang="en-ID" sz="2400" dirty="0"/>
              <a:t> </a:t>
            </a:r>
            <a:r>
              <a:rPr lang="en-ID" sz="2400" dirty="0" err="1"/>
              <a:t>merupakan</a:t>
            </a:r>
            <a:r>
              <a:rPr lang="en-ID" sz="2400" dirty="0"/>
              <a:t> </a:t>
            </a:r>
            <a:r>
              <a:rPr lang="en-ID" sz="2400" dirty="0" err="1"/>
              <a:t>gambaran</a:t>
            </a:r>
            <a:r>
              <a:rPr lang="en-ID" sz="2400" dirty="0"/>
              <a:t> mental yang </a:t>
            </a:r>
            <a:r>
              <a:rPr lang="en-ID" sz="2400" dirty="0" err="1"/>
              <a:t>dimiliki</a:t>
            </a:r>
            <a:r>
              <a:rPr lang="en-ID" sz="2400" dirty="0"/>
              <a:t> </a:t>
            </a:r>
            <a:r>
              <a:rPr lang="en-ID" sz="2400" dirty="0" err="1"/>
              <a:t>seseorang</a:t>
            </a:r>
            <a:r>
              <a:rPr lang="en-ID" sz="2400" dirty="0"/>
              <a:t> </a:t>
            </a:r>
            <a:r>
              <a:rPr lang="en-ID" sz="2400" dirty="0" err="1"/>
              <a:t>tentang</a:t>
            </a:r>
            <a:r>
              <a:rPr lang="en-ID" sz="2400" dirty="0"/>
              <a:t> </a:t>
            </a:r>
            <a:r>
              <a:rPr lang="en-ID" sz="2400" dirty="0" err="1"/>
              <a:t>siapa</a:t>
            </a:r>
            <a:r>
              <a:rPr lang="en-ID" sz="2400" dirty="0"/>
              <a:t> </a:t>
            </a:r>
            <a:r>
              <a:rPr lang="en-ID" sz="2400" dirty="0" err="1"/>
              <a:t>dirinya</a:t>
            </a:r>
            <a:r>
              <a:rPr lang="en-ID" sz="2400" dirty="0"/>
              <a:t>, yang sangat </a:t>
            </a:r>
            <a:r>
              <a:rPr lang="en-ID" sz="2400" dirty="0" err="1"/>
              <a:t>memengaruhi</a:t>
            </a:r>
            <a:r>
              <a:rPr lang="en-ID" sz="2400" dirty="0"/>
              <a:t> </a:t>
            </a:r>
            <a:r>
              <a:rPr lang="en-ID" sz="2400" dirty="0" err="1"/>
              <a:t>perilaku</a:t>
            </a:r>
            <a:r>
              <a:rPr lang="en-ID" sz="2400" dirty="0"/>
              <a:t> </a:t>
            </a:r>
            <a:r>
              <a:rPr lang="en-ID" sz="2400" dirty="0" err="1"/>
              <a:t>komunikasinya</a:t>
            </a:r>
            <a:r>
              <a:rPr lang="en-ID" sz="2400" dirty="0"/>
              <a:t>.</a:t>
            </a:r>
          </a:p>
          <a:p>
            <a:r>
              <a:rPr lang="en-ID" sz="2400" b="1" dirty="0" err="1"/>
              <a:t>Rakhmat</a:t>
            </a:r>
            <a:r>
              <a:rPr lang="en-ID" sz="2400" b="1" dirty="0"/>
              <a:t> (</a:t>
            </a:r>
            <a:r>
              <a:rPr lang="en-ID" sz="2400" b="1" dirty="0" err="1"/>
              <a:t>Psikologi</a:t>
            </a:r>
            <a:r>
              <a:rPr lang="en-ID" sz="2400" b="1" dirty="0"/>
              <a:t> </a:t>
            </a:r>
            <a:r>
              <a:rPr lang="en-ID" sz="2400" b="1" dirty="0" err="1"/>
              <a:t>Komunikasi</a:t>
            </a:r>
            <a:r>
              <a:rPr lang="en-ID" sz="2400" b="1" dirty="0"/>
              <a:t>)</a:t>
            </a:r>
            <a:br>
              <a:rPr lang="en-ID" sz="2400" dirty="0"/>
            </a:br>
            <a:r>
              <a:rPr lang="en-ID" sz="2400" dirty="0" err="1"/>
              <a:t>Konsep</a:t>
            </a:r>
            <a:r>
              <a:rPr lang="en-ID" sz="2400" dirty="0"/>
              <a:t> </a:t>
            </a:r>
            <a:r>
              <a:rPr lang="en-ID" sz="2400" dirty="0" err="1"/>
              <a:t>diri</a:t>
            </a:r>
            <a:r>
              <a:rPr lang="en-ID" sz="2400" dirty="0"/>
              <a:t> </a:t>
            </a:r>
            <a:r>
              <a:rPr lang="en-ID" sz="2400" dirty="0" err="1"/>
              <a:t>terbentuk</a:t>
            </a:r>
            <a:r>
              <a:rPr lang="en-ID" sz="2400" dirty="0"/>
              <a:t> </a:t>
            </a:r>
            <a:r>
              <a:rPr lang="en-ID" sz="2400" dirty="0" err="1"/>
              <a:t>melalui</a:t>
            </a:r>
            <a:r>
              <a:rPr lang="en-ID" sz="2400" dirty="0"/>
              <a:t> </a:t>
            </a:r>
            <a:r>
              <a:rPr lang="en-ID" sz="2400" dirty="0" err="1"/>
              <a:t>interaksi</a:t>
            </a:r>
            <a:r>
              <a:rPr lang="en-ID" sz="2400" dirty="0"/>
              <a:t> </a:t>
            </a:r>
            <a:r>
              <a:rPr lang="en-ID" sz="2400" dirty="0" err="1"/>
              <a:t>sosial</a:t>
            </a:r>
            <a:r>
              <a:rPr lang="en-ID" sz="2400" dirty="0"/>
              <a:t> dan sangat </a:t>
            </a:r>
            <a:r>
              <a:rPr lang="en-ID" sz="2400" dirty="0" err="1"/>
              <a:t>menentukan</a:t>
            </a:r>
            <a:r>
              <a:rPr lang="en-ID" sz="2400" dirty="0"/>
              <a:t> </a:t>
            </a:r>
            <a:r>
              <a:rPr lang="en-ID" sz="2400" dirty="0" err="1"/>
              <a:t>keberhasilan</a:t>
            </a:r>
            <a:r>
              <a:rPr lang="en-ID" sz="2400" dirty="0"/>
              <a:t> </a:t>
            </a:r>
            <a:r>
              <a:rPr lang="en-ID" sz="2400" dirty="0" err="1"/>
              <a:t>komunikasi</a:t>
            </a:r>
            <a:r>
              <a:rPr lang="en-ID" sz="2400" dirty="0"/>
              <a:t> interpersonal</a:t>
            </a:r>
          </a:p>
          <a:p>
            <a:pPr marL="0" indent="0">
              <a:buNone/>
            </a:pPr>
            <a:endParaRPr lang="en-ID" sz="2000" dirty="0"/>
          </a:p>
          <a:p>
            <a:pPr marL="0" indent="0">
              <a:buNone/>
            </a:pPr>
            <a:endParaRPr lang="en-ID" sz="2000" dirty="0"/>
          </a:p>
        </p:txBody>
      </p:sp>
    </p:spTree>
    <p:extLst>
      <p:ext uri="{BB962C8B-B14F-4D97-AF65-F5344CB8AC3E}">
        <p14:creationId xmlns:p14="http://schemas.microsoft.com/office/powerpoint/2010/main" val="17168985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1352"/>
            <a:ext cx="8229600" cy="781276"/>
          </a:xfrm>
        </p:spPr>
        <p:txBody>
          <a:bodyPr/>
          <a:lstStyle/>
          <a:p>
            <a:r>
              <a:rPr dirty="0" err="1"/>
              <a:t>Pentingnya</a:t>
            </a:r>
            <a:r>
              <a:rPr dirty="0"/>
              <a:t> </a:t>
            </a:r>
            <a:r>
              <a:rPr dirty="0" err="1"/>
              <a:t>Konsep</a:t>
            </a:r>
            <a:r>
              <a:rPr dirty="0"/>
              <a:t> Diri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743" y="914399"/>
            <a:ext cx="8882743" cy="5638801"/>
          </a:xfrm>
        </p:spPr>
        <p:txBody>
          <a:bodyPr>
            <a:noAutofit/>
          </a:bodyPr>
          <a:lstStyle/>
          <a:p>
            <a:r>
              <a:rPr lang="en-ID" b="1" dirty="0" err="1"/>
              <a:t>Mempengaruhi</a:t>
            </a:r>
            <a:r>
              <a:rPr lang="en-ID" b="1" dirty="0"/>
              <a:t> </a:t>
            </a:r>
            <a:r>
              <a:rPr lang="en-ID" b="1" dirty="0" err="1"/>
              <a:t>Perilaku</a:t>
            </a:r>
            <a:r>
              <a:rPr lang="en-ID" b="1" dirty="0"/>
              <a:t>:</a:t>
            </a:r>
            <a:r>
              <a:rPr lang="en-ID" dirty="0"/>
              <a:t> </a:t>
            </a:r>
            <a:r>
              <a:rPr lang="en-ID" dirty="0" err="1"/>
              <a:t>Membentuk</a:t>
            </a:r>
            <a:r>
              <a:rPr lang="en-ID" dirty="0"/>
              <a:t> </a:t>
            </a:r>
            <a:r>
              <a:rPr lang="en-ID" dirty="0" err="1"/>
              <a:t>cara</a:t>
            </a:r>
            <a:r>
              <a:rPr lang="en-ID" dirty="0"/>
              <a:t> </a:t>
            </a:r>
            <a:r>
              <a:rPr lang="en-ID" dirty="0" err="1"/>
              <a:t>kita</a:t>
            </a:r>
            <a:r>
              <a:rPr lang="en-ID" dirty="0"/>
              <a:t> </a:t>
            </a:r>
            <a:r>
              <a:rPr lang="en-ID" dirty="0" err="1"/>
              <a:t>bertindak</a:t>
            </a:r>
            <a:r>
              <a:rPr lang="en-ID" dirty="0"/>
              <a:t>, </a:t>
            </a:r>
            <a:r>
              <a:rPr lang="en-ID" dirty="0" err="1"/>
              <a:t>mulai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bahasa</a:t>
            </a:r>
            <a:r>
              <a:rPr lang="en-ID" dirty="0"/>
              <a:t> </a:t>
            </a:r>
            <a:r>
              <a:rPr lang="en-ID" dirty="0" err="1"/>
              <a:t>tubuh</a:t>
            </a:r>
            <a:r>
              <a:rPr lang="en-ID" dirty="0"/>
              <a:t> (</a:t>
            </a:r>
            <a:r>
              <a:rPr lang="en-ID" dirty="0" err="1"/>
              <a:t>menunduk</a:t>
            </a:r>
            <a:r>
              <a:rPr lang="en-ID" dirty="0"/>
              <a:t>, </a:t>
            </a:r>
            <a:r>
              <a:rPr lang="en-ID" dirty="0" err="1"/>
              <a:t>malu</a:t>
            </a:r>
            <a:r>
              <a:rPr lang="en-ID" dirty="0"/>
              <a:t>) </a:t>
            </a:r>
            <a:r>
              <a:rPr lang="en-ID" dirty="0" err="1"/>
              <a:t>hingga</a:t>
            </a:r>
            <a:r>
              <a:rPr lang="en-ID" dirty="0"/>
              <a:t> </a:t>
            </a:r>
            <a:r>
              <a:rPr lang="en-ID" dirty="0" err="1"/>
              <a:t>pilihan</a:t>
            </a:r>
            <a:r>
              <a:rPr lang="en-ID" dirty="0"/>
              <a:t> kata,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citra</a:t>
            </a:r>
            <a:r>
              <a:rPr lang="en-ID" dirty="0"/>
              <a:t> </a:t>
            </a:r>
            <a:r>
              <a:rPr lang="en-ID" dirty="0" err="1"/>
              <a:t>diri</a:t>
            </a:r>
            <a:r>
              <a:rPr lang="en-ID" dirty="0"/>
              <a:t> </a:t>
            </a:r>
            <a:r>
              <a:rPr lang="en-ID" dirty="0" err="1"/>
              <a:t>kita</a:t>
            </a:r>
            <a:r>
              <a:rPr lang="en-ID" dirty="0"/>
              <a:t> (</a:t>
            </a:r>
            <a:r>
              <a:rPr lang="en-ID" dirty="0" err="1"/>
              <a:t>baik</a:t>
            </a:r>
            <a:r>
              <a:rPr lang="en-ID" dirty="0"/>
              <a:t>/</a:t>
            </a:r>
            <a:r>
              <a:rPr lang="en-ID" dirty="0" err="1"/>
              <a:t>buruk</a:t>
            </a:r>
            <a:r>
              <a:rPr lang="en-ID" dirty="0"/>
              <a:t>).</a:t>
            </a:r>
          </a:p>
          <a:p>
            <a:r>
              <a:rPr lang="en-ID" b="1" dirty="0" err="1"/>
              <a:t>Sumber</a:t>
            </a:r>
            <a:r>
              <a:rPr lang="en-ID" b="1" dirty="0"/>
              <a:t> </a:t>
            </a:r>
            <a:r>
              <a:rPr lang="en-ID" b="1" dirty="0" err="1"/>
              <a:t>Karakteristik</a:t>
            </a:r>
            <a:r>
              <a:rPr lang="en-ID" b="1" dirty="0"/>
              <a:t> </a:t>
            </a:r>
            <a:r>
              <a:rPr lang="en-ID" b="1" dirty="0" err="1"/>
              <a:t>Komunikasi</a:t>
            </a:r>
            <a:r>
              <a:rPr lang="en-ID" b="1" dirty="0"/>
              <a:t>:</a:t>
            </a:r>
            <a:r>
              <a:rPr lang="en-ID" dirty="0"/>
              <a:t> </a:t>
            </a:r>
            <a:r>
              <a:rPr lang="en-ID" dirty="0" err="1"/>
              <a:t>Konsep</a:t>
            </a:r>
            <a:r>
              <a:rPr lang="en-ID" dirty="0"/>
              <a:t> </a:t>
            </a:r>
            <a:r>
              <a:rPr lang="en-ID" dirty="0" err="1"/>
              <a:t>diri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dasar</a:t>
            </a:r>
            <a:r>
              <a:rPr lang="en-ID" dirty="0"/>
              <a:t> </a:t>
            </a:r>
            <a:r>
              <a:rPr lang="en-ID" dirty="0" err="1"/>
              <a:t>bagaimana</a:t>
            </a:r>
            <a:r>
              <a:rPr lang="en-ID" dirty="0"/>
              <a:t> </a:t>
            </a:r>
            <a:r>
              <a:rPr lang="en-ID" dirty="0" err="1"/>
              <a:t>kita</a:t>
            </a:r>
            <a:r>
              <a:rPr lang="en-ID" dirty="0"/>
              <a:t> </a:t>
            </a:r>
            <a:r>
              <a:rPr lang="en-ID" dirty="0" err="1"/>
              <a:t>mempresentasikan</a:t>
            </a:r>
            <a:r>
              <a:rPr lang="en-ID" dirty="0"/>
              <a:t> </a:t>
            </a:r>
            <a:r>
              <a:rPr lang="en-ID" dirty="0" err="1"/>
              <a:t>diri</a:t>
            </a:r>
            <a:r>
              <a:rPr lang="en-ID" dirty="0"/>
              <a:t> dan </a:t>
            </a:r>
            <a:r>
              <a:rPr lang="en-ID" dirty="0" err="1"/>
              <a:t>bagaimana</a:t>
            </a:r>
            <a:r>
              <a:rPr lang="en-ID" dirty="0"/>
              <a:t> orang lain </a:t>
            </a:r>
            <a:r>
              <a:rPr lang="en-ID" dirty="0" err="1"/>
              <a:t>menilainya</a:t>
            </a:r>
            <a:r>
              <a:rPr lang="en-ID" dirty="0"/>
              <a:t>, yang </a:t>
            </a:r>
            <a:r>
              <a:rPr lang="en-ID" dirty="0" err="1"/>
              <a:t>memengaruhi</a:t>
            </a:r>
            <a:r>
              <a:rPr lang="en-ID" dirty="0"/>
              <a:t> </a:t>
            </a:r>
            <a:r>
              <a:rPr lang="en-ID" dirty="0" err="1"/>
              <a:t>umpan</a:t>
            </a:r>
            <a:r>
              <a:rPr lang="en-ID" dirty="0"/>
              <a:t> </a:t>
            </a:r>
            <a:r>
              <a:rPr lang="en-ID" dirty="0" err="1"/>
              <a:t>balik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interaksi</a:t>
            </a:r>
            <a:r>
              <a:rPr lang="en-ID" dirty="0"/>
              <a:t>.</a:t>
            </a:r>
          </a:p>
          <a:p>
            <a:r>
              <a:rPr lang="en-ID" b="1" dirty="0" err="1"/>
              <a:t>Membentuk</a:t>
            </a:r>
            <a:r>
              <a:rPr lang="en-ID" b="1" dirty="0"/>
              <a:t> </a:t>
            </a:r>
            <a:r>
              <a:rPr lang="en-ID" b="1" dirty="0" err="1"/>
              <a:t>Hubungan</a:t>
            </a:r>
            <a:r>
              <a:rPr lang="en-ID" b="1" dirty="0"/>
              <a:t>:</a:t>
            </a:r>
            <a:r>
              <a:rPr lang="en-ID" dirty="0"/>
              <a:t> </a:t>
            </a:r>
            <a:r>
              <a:rPr lang="en-ID" dirty="0" err="1"/>
              <a:t>Konsep</a:t>
            </a:r>
            <a:r>
              <a:rPr lang="en-ID" dirty="0"/>
              <a:t> </a:t>
            </a:r>
            <a:r>
              <a:rPr lang="en-ID" dirty="0" err="1"/>
              <a:t>diri</a:t>
            </a:r>
            <a:r>
              <a:rPr lang="en-ID" dirty="0"/>
              <a:t> yang </a:t>
            </a:r>
            <a:r>
              <a:rPr lang="en-ID" dirty="0" err="1"/>
              <a:t>positif</a:t>
            </a:r>
            <a:r>
              <a:rPr lang="en-ID" dirty="0"/>
              <a:t> </a:t>
            </a:r>
            <a:r>
              <a:rPr lang="en-ID" dirty="0" err="1"/>
              <a:t>mendorong</a:t>
            </a:r>
            <a:r>
              <a:rPr lang="en-ID" dirty="0"/>
              <a:t> </a:t>
            </a:r>
            <a:r>
              <a:rPr lang="en-ID" dirty="0" err="1"/>
              <a:t>perilaku</a:t>
            </a:r>
            <a:r>
              <a:rPr lang="en-ID" dirty="0"/>
              <a:t> </a:t>
            </a:r>
            <a:r>
              <a:rPr lang="en-ID" dirty="0" err="1"/>
              <a:t>suportif</a:t>
            </a:r>
            <a:r>
              <a:rPr lang="en-ID" dirty="0"/>
              <a:t>, </a:t>
            </a:r>
            <a:r>
              <a:rPr lang="en-ID" dirty="0" err="1"/>
              <a:t>mempererat</a:t>
            </a:r>
            <a:r>
              <a:rPr lang="en-ID" dirty="0"/>
              <a:t> </a:t>
            </a:r>
            <a:r>
              <a:rPr lang="en-ID" dirty="0" err="1"/>
              <a:t>persahabatan</a:t>
            </a:r>
            <a:r>
              <a:rPr lang="en-ID" dirty="0"/>
              <a:t>, dan </a:t>
            </a:r>
            <a:r>
              <a:rPr lang="en-ID" dirty="0" err="1"/>
              <a:t>membangun</a:t>
            </a:r>
            <a:r>
              <a:rPr lang="en-ID" dirty="0"/>
              <a:t> </a:t>
            </a:r>
            <a:r>
              <a:rPr lang="en-ID" dirty="0" err="1"/>
              <a:t>hubungan</a:t>
            </a:r>
            <a:r>
              <a:rPr lang="en-ID" dirty="0"/>
              <a:t> yang </a:t>
            </a:r>
            <a:r>
              <a:rPr lang="en-ID" dirty="0" err="1"/>
              <a:t>langgeng</a:t>
            </a:r>
            <a:r>
              <a:rPr lang="en-ID" dirty="0"/>
              <a:t>.</a:t>
            </a:r>
          </a:p>
          <a:p>
            <a:r>
              <a:rPr lang="en-ID" b="1" dirty="0" err="1"/>
              <a:t>Meningkatkan</a:t>
            </a:r>
            <a:r>
              <a:rPr lang="en-ID" b="1" dirty="0"/>
              <a:t> </a:t>
            </a:r>
            <a:r>
              <a:rPr lang="en-ID" b="1" dirty="0" err="1"/>
              <a:t>Kepercayaan</a:t>
            </a:r>
            <a:r>
              <a:rPr lang="en-ID" b="1" dirty="0"/>
              <a:t> Diri:</a:t>
            </a:r>
            <a:r>
              <a:rPr lang="en-ID" dirty="0"/>
              <a:t> </a:t>
            </a:r>
            <a:r>
              <a:rPr lang="en-ID" dirty="0" err="1"/>
              <a:t>Memahami</a:t>
            </a:r>
            <a:r>
              <a:rPr lang="en-ID" dirty="0"/>
              <a:t> </a:t>
            </a:r>
            <a:r>
              <a:rPr lang="en-ID" dirty="0" err="1"/>
              <a:t>diri</a:t>
            </a:r>
            <a:r>
              <a:rPr lang="en-ID" dirty="0"/>
              <a:t> </a:t>
            </a:r>
            <a:r>
              <a:rPr lang="en-ID" dirty="0" err="1"/>
              <a:t>sendiri</a:t>
            </a:r>
            <a:r>
              <a:rPr lang="en-ID" dirty="0"/>
              <a:t> (</a:t>
            </a:r>
            <a:r>
              <a:rPr lang="en-ID" dirty="0" err="1"/>
              <a:t>kelebihan</a:t>
            </a:r>
            <a:r>
              <a:rPr lang="en-ID" dirty="0"/>
              <a:t>/</a:t>
            </a:r>
            <a:r>
              <a:rPr lang="en-ID" dirty="0" err="1"/>
              <a:t>kekurangan</a:t>
            </a:r>
            <a:r>
              <a:rPr lang="en-ID" dirty="0"/>
              <a:t>) </a:t>
            </a:r>
            <a:r>
              <a:rPr lang="en-ID" dirty="0" err="1"/>
              <a:t>memungkinkan</a:t>
            </a:r>
            <a:r>
              <a:rPr lang="en-ID" dirty="0"/>
              <a:t> </a:t>
            </a:r>
            <a:r>
              <a:rPr lang="en-ID" dirty="0" err="1"/>
              <a:t>kita</a:t>
            </a:r>
            <a:r>
              <a:rPr lang="en-ID" dirty="0"/>
              <a:t> </a:t>
            </a:r>
            <a:r>
              <a:rPr lang="en-ID" dirty="0" err="1"/>
              <a:t>berinteraksi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percaya</a:t>
            </a:r>
            <a:r>
              <a:rPr lang="en-ID" dirty="0"/>
              <a:t> </a:t>
            </a:r>
            <a:r>
              <a:rPr lang="en-ID" dirty="0" err="1"/>
              <a:t>diri</a:t>
            </a:r>
            <a:r>
              <a:rPr lang="en-ID" dirty="0"/>
              <a:t>, </a:t>
            </a:r>
            <a:r>
              <a:rPr lang="en-ID" dirty="0" err="1"/>
              <a:t>sementara</a:t>
            </a:r>
            <a:r>
              <a:rPr lang="en-ID" dirty="0"/>
              <a:t> </a:t>
            </a:r>
            <a:r>
              <a:rPr lang="en-ID" dirty="0" err="1"/>
              <a:t>konsep</a:t>
            </a:r>
            <a:r>
              <a:rPr lang="en-ID" dirty="0"/>
              <a:t> </a:t>
            </a:r>
            <a:r>
              <a:rPr lang="en-ID" dirty="0" err="1"/>
              <a:t>diri</a:t>
            </a:r>
            <a:r>
              <a:rPr lang="en-ID" dirty="0"/>
              <a:t> </a:t>
            </a:r>
            <a:r>
              <a:rPr lang="en-ID" dirty="0" err="1"/>
              <a:t>negatif</a:t>
            </a:r>
            <a:r>
              <a:rPr lang="en-ID" dirty="0"/>
              <a:t> </a:t>
            </a:r>
            <a:r>
              <a:rPr lang="en-ID" dirty="0" err="1"/>
              <a:t>menyebabkan</a:t>
            </a:r>
            <a:r>
              <a:rPr lang="en-ID" dirty="0"/>
              <a:t> rasa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aman</a:t>
            </a:r>
            <a:r>
              <a:rPr lang="en-ID" dirty="0"/>
              <a:t>.</a:t>
            </a:r>
          </a:p>
          <a:p>
            <a:r>
              <a:rPr lang="en-ID" b="1" dirty="0" err="1"/>
              <a:t>Memfasilitasi</a:t>
            </a:r>
            <a:r>
              <a:rPr lang="en-ID" b="1" dirty="0"/>
              <a:t> </a:t>
            </a:r>
            <a:r>
              <a:rPr lang="en-ID" b="1" dirty="0" err="1"/>
              <a:t>Pemahaman</a:t>
            </a:r>
            <a:r>
              <a:rPr lang="en-ID" b="1" dirty="0"/>
              <a:t> :</a:t>
            </a:r>
            <a:r>
              <a:rPr lang="en-ID" dirty="0"/>
              <a:t> </a:t>
            </a:r>
            <a:r>
              <a:rPr lang="en-ID" dirty="0" err="1"/>
              <a:t>Kesadaran</a:t>
            </a:r>
            <a:r>
              <a:rPr lang="en-ID" dirty="0"/>
              <a:t> </a:t>
            </a:r>
            <a:r>
              <a:rPr lang="en-ID" dirty="0" err="1"/>
              <a:t>diri</a:t>
            </a:r>
            <a:r>
              <a:rPr lang="en-ID" dirty="0"/>
              <a:t> (self-awareness) </a:t>
            </a:r>
            <a:r>
              <a:rPr lang="en-ID" dirty="0" err="1"/>
              <a:t>membantu</a:t>
            </a:r>
            <a:r>
              <a:rPr lang="en-ID" dirty="0"/>
              <a:t> </a:t>
            </a:r>
            <a:r>
              <a:rPr lang="en-ID" dirty="0" err="1"/>
              <a:t>kita</a:t>
            </a:r>
            <a:r>
              <a:rPr lang="en-ID" dirty="0"/>
              <a:t> </a:t>
            </a:r>
            <a:r>
              <a:rPr lang="en-ID" dirty="0" err="1"/>
              <a:t>memahami</a:t>
            </a:r>
            <a:r>
              <a:rPr lang="en-ID" dirty="0"/>
              <a:t> </a:t>
            </a:r>
            <a:r>
              <a:rPr lang="en-ID" dirty="0" err="1"/>
              <a:t>kerangka</a:t>
            </a:r>
            <a:r>
              <a:rPr lang="en-ID" dirty="0"/>
              <a:t> </a:t>
            </a:r>
            <a:r>
              <a:rPr lang="en-ID" dirty="0" err="1"/>
              <a:t>acuan</a:t>
            </a:r>
            <a:r>
              <a:rPr lang="en-ID" dirty="0"/>
              <a:t> orang lain dan </a:t>
            </a:r>
            <a:r>
              <a:rPr lang="en-ID" dirty="0" err="1"/>
              <a:t>mendengarkan</a:t>
            </a:r>
            <a:r>
              <a:rPr lang="en-ID" dirty="0"/>
              <a:t> </a:t>
            </a:r>
            <a:r>
              <a:rPr lang="en-ID" dirty="0" err="1"/>
              <a:t>tanpa</a:t>
            </a:r>
            <a:r>
              <a:rPr lang="en-ID" dirty="0"/>
              <a:t> </a:t>
            </a:r>
            <a:r>
              <a:rPr lang="en-ID" dirty="0" err="1"/>
              <a:t>asumsi</a:t>
            </a:r>
            <a:r>
              <a:rPr lang="en-ID" dirty="0"/>
              <a:t>.</a:t>
            </a:r>
          </a:p>
          <a:p>
            <a:r>
              <a:rPr lang="en-ID" b="1" dirty="0" err="1"/>
              <a:t>Menentukan</a:t>
            </a:r>
            <a:r>
              <a:rPr lang="en-ID" b="1" dirty="0"/>
              <a:t> </a:t>
            </a:r>
            <a:r>
              <a:rPr lang="en-ID" b="1" dirty="0" err="1"/>
              <a:t>Efektivitas</a:t>
            </a:r>
            <a:r>
              <a:rPr lang="en-ID" b="1" dirty="0"/>
              <a:t> </a:t>
            </a:r>
            <a:r>
              <a:rPr lang="en-ID" b="1" dirty="0" err="1"/>
              <a:t>Komunikasi</a:t>
            </a:r>
            <a:r>
              <a:rPr lang="en-ID" b="1" dirty="0"/>
              <a:t>:</a:t>
            </a:r>
            <a:r>
              <a:rPr lang="en-ID" dirty="0"/>
              <a:t> </a:t>
            </a:r>
            <a:r>
              <a:rPr lang="en-ID" dirty="0" err="1"/>
              <a:t>Konsep</a:t>
            </a:r>
            <a:r>
              <a:rPr lang="en-ID" dirty="0"/>
              <a:t> </a:t>
            </a:r>
            <a:r>
              <a:rPr lang="en-ID" dirty="0" err="1"/>
              <a:t>diri</a:t>
            </a:r>
            <a:r>
              <a:rPr lang="en-ID" dirty="0"/>
              <a:t> yang </a:t>
            </a:r>
            <a:r>
              <a:rPr lang="en-ID" dirty="0" err="1"/>
              <a:t>tinggi</a:t>
            </a:r>
            <a:r>
              <a:rPr lang="en-ID" dirty="0"/>
              <a:t> </a:t>
            </a:r>
            <a:r>
              <a:rPr lang="en-ID" dirty="0" err="1"/>
              <a:t>berkorelasi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komunikasi</a:t>
            </a:r>
            <a:r>
              <a:rPr lang="en-ID" dirty="0"/>
              <a:t> interpersonal yang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baik</a:t>
            </a:r>
            <a:r>
              <a:rPr lang="en-ID" dirty="0"/>
              <a:t>, </a:t>
            </a:r>
            <a:r>
              <a:rPr lang="en-ID" dirty="0" err="1"/>
              <a:t>sedangkan</a:t>
            </a:r>
            <a:r>
              <a:rPr lang="en-ID" dirty="0"/>
              <a:t> </a:t>
            </a:r>
            <a:r>
              <a:rPr lang="en-ID" dirty="0" err="1"/>
              <a:t>konsep</a:t>
            </a:r>
            <a:r>
              <a:rPr lang="en-ID" dirty="0"/>
              <a:t> </a:t>
            </a:r>
            <a:r>
              <a:rPr lang="en-ID" dirty="0" err="1"/>
              <a:t>diri</a:t>
            </a:r>
            <a:r>
              <a:rPr lang="en-ID" dirty="0"/>
              <a:t> </a:t>
            </a:r>
            <a:r>
              <a:rPr lang="en-ID" dirty="0" err="1"/>
              <a:t>rendah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menghambatnya</a:t>
            </a:r>
            <a:endParaRPr lang="en-ID" dirty="0"/>
          </a:p>
          <a:p>
            <a:pPr marL="0" indent="0">
              <a:buNone/>
            </a:pPr>
            <a:endParaRPr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1AB68E-A92F-67D3-04D6-291BA0878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13933"/>
          </a:xfrm>
        </p:spPr>
        <p:txBody>
          <a:bodyPr/>
          <a:lstStyle/>
          <a:p>
            <a:r>
              <a:rPr lang="en-US" dirty="0" err="1"/>
              <a:t>Dampak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Diri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BC7DBD-F773-1CA4-D371-98D36F802E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2744"/>
            <a:ext cx="8229600" cy="4863420"/>
          </a:xfrm>
        </p:spPr>
        <p:txBody>
          <a:bodyPr>
            <a:normAutofit/>
          </a:bodyPr>
          <a:lstStyle/>
          <a:p>
            <a:r>
              <a:rPr lang="en-ID" sz="2400" b="1" dirty="0" err="1"/>
              <a:t>Konsep</a:t>
            </a:r>
            <a:r>
              <a:rPr lang="en-ID" sz="2400" b="1" dirty="0"/>
              <a:t> Diri </a:t>
            </a:r>
            <a:r>
              <a:rPr lang="en-ID" sz="2400" b="1" dirty="0" err="1"/>
              <a:t>Positif</a:t>
            </a:r>
            <a:r>
              <a:rPr lang="en-ID" sz="2400" b="1" dirty="0"/>
              <a:t> :</a:t>
            </a:r>
            <a:r>
              <a:rPr lang="en-ID" sz="2400" dirty="0"/>
              <a:t> </a:t>
            </a:r>
            <a:r>
              <a:rPr lang="en-ID" sz="2400" dirty="0" err="1"/>
              <a:t>Menerima</a:t>
            </a:r>
            <a:r>
              <a:rPr lang="en-ID" sz="2400" dirty="0"/>
              <a:t> </a:t>
            </a:r>
            <a:r>
              <a:rPr lang="en-ID" sz="2400" dirty="0" err="1"/>
              <a:t>diri</a:t>
            </a:r>
            <a:r>
              <a:rPr lang="en-ID" sz="2400" dirty="0"/>
              <a:t>, </a:t>
            </a:r>
            <a:r>
              <a:rPr lang="en-ID" sz="2400" dirty="0" err="1"/>
              <a:t>terbuka</a:t>
            </a:r>
            <a:r>
              <a:rPr lang="en-ID" sz="2400" dirty="0"/>
              <a:t>, </a:t>
            </a:r>
            <a:r>
              <a:rPr lang="en-ID" sz="2400" dirty="0" err="1"/>
              <a:t>lebih</a:t>
            </a:r>
            <a:r>
              <a:rPr lang="en-ID" sz="2400" dirty="0"/>
              <a:t> </a:t>
            </a:r>
            <a:r>
              <a:rPr lang="en-ID" sz="2400" dirty="0" err="1"/>
              <a:t>mudah</a:t>
            </a:r>
            <a:r>
              <a:rPr lang="en-ID" sz="2400" dirty="0"/>
              <a:t> </a:t>
            </a:r>
            <a:r>
              <a:rPr lang="en-ID" sz="2400" dirty="0" err="1"/>
              <a:t>menerima</a:t>
            </a:r>
            <a:r>
              <a:rPr lang="en-ID" sz="2400" dirty="0"/>
              <a:t> </a:t>
            </a:r>
            <a:r>
              <a:rPr lang="en-ID" sz="2400" dirty="0" err="1"/>
              <a:t>kritik</a:t>
            </a:r>
            <a:r>
              <a:rPr lang="en-ID" sz="2400" dirty="0"/>
              <a:t>, </a:t>
            </a:r>
            <a:r>
              <a:rPr lang="en-ID" sz="2400" dirty="0" err="1"/>
              <a:t>percaya</a:t>
            </a:r>
            <a:r>
              <a:rPr lang="en-ID" sz="2400" dirty="0"/>
              <a:t> </a:t>
            </a:r>
            <a:r>
              <a:rPr lang="en-ID" sz="2400" dirty="0" err="1"/>
              <a:t>diri</a:t>
            </a:r>
            <a:r>
              <a:rPr lang="en-ID" sz="2400" dirty="0"/>
              <a:t>, dan </a:t>
            </a:r>
            <a:r>
              <a:rPr lang="en-ID" sz="2400" dirty="0" err="1"/>
              <a:t>membangun</a:t>
            </a:r>
            <a:r>
              <a:rPr lang="en-ID" sz="2400" dirty="0"/>
              <a:t> </a:t>
            </a:r>
            <a:r>
              <a:rPr lang="en-ID" sz="2400" dirty="0" err="1"/>
              <a:t>hubungan</a:t>
            </a:r>
            <a:r>
              <a:rPr lang="en-ID" sz="2400" dirty="0"/>
              <a:t> yang </a:t>
            </a:r>
            <a:r>
              <a:rPr lang="en-ID" sz="2400" dirty="0" err="1"/>
              <a:t>sehat</a:t>
            </a:r>
            <a:r>
              <a:rPr lang="en-ID" sz="2400" dirty="0"/>
              <a:t>.</a:t>
            </a:r>
          </a:p>
          <a:p>
            <a:r>
              <a:rPr lang="en-ID" sz="2400" b="1" dirty="0" err="1"/>
              <a:t>Konsep</a:t>
            </a:r>
            <a:r>
              <a:rPr lang="en-ID" sz="2400" b="1" dirty="0"/>
              <a:t> Diri </a:t>
            </a:r>
            <a:r>
              <a:rPr lang="en-ID" sz="2400" b="1" dirty="0" err="1"/>
              <a:t>Negatif</a:t>
            </a:r>
            <a:r>
              <a:rPr lang="en-ID" sz="2400" b="1" dirty="0"/>
              <a:t>:</a:t>
            </a:r>
            <a:r>
              <a:rPr lang="en-ID" sz="2400" dirty="0"/>
              <a:t> Tidak </a:t>
            </a:r>
            <a:r>
              <a:rPr lang="en-ID" sz="2400" dirty="0" err="1"/>
              <a:t>tahan</a:t>
            </a:r>
            <a:r>
              <a:rPr lang="en-ID" sz="2400" dirty="0"/>
              <a:t> </a:t>
            </a:r>
            <a:r>
              <a:rPr lang="en-ID" sz="2400" dirty="0" err="1"/>
              <a:t>kritik</a:t>
            </a:r>
            <a:r>
              <a:rPr lang="en-ID" sz="2400" dirty="0"/>
              <a:t>, </a:t>
            </a:r>
            <a:r>
              <a:rPr lang="en-ID" sz="2400" dirty="0" err="1"/>
              <a:t>mudah</a:t>
            </a:r>
            <a:r>
              <a:rPr lang="en-ID" sz="2400" dirty="0"/>
              <a:t> </a:t>
            </a:r>
            <a:r>
              <a:rPr lang="en-ID" sz="2400" dirty="0" err="1"/>
              <a:t>marah</a:t>
            </a:r>
            <a:r>
              <a:rPr lang="en-ID" sz="2400" dirty="0"/>
              <a:t>, </a:t>
            </a:r>
            <a:r>
              <a:rPr lang="en-ID" sz="2400" dirty="0" err="1"/>
              <a:t>defensif</a:t>
            </a:r>
            <a:r>
              <a:rPr lang="en-ID" sz="2400" dirty="0"/>
              <a:t>, </a:t>
            </a:r>
            <a:r>
              <a:rPr lang="en-ID" sz="2400" dirty="0" err="1"/>
              <a:t>cenderung</a:t>
            </a:r>
            <a:r>
              <a:rPr lang="en-ID" sz="2400" dirty="0"/>
              <a:t> </a:t>
            </a:r>
            <a:r>
              <a:rPr lang="en-ID" sz="2400" dirty="0" err="1"/>
              <a:t>menghindari</a:t>
            </a:r>
            <a:r>
              <a:rPr lang="en-ID" sz="2400" dirty="0"/>
              <a:t> </a:t>
            </a:r>
            <a:r>
              <a:rPr lang="en-ID" sz="2400" dirty="0" err="1"/>
              <a:t>interaksi</a:t>
            </a:r>
            <a:r>
              <a:rPr lang="en-ID" sz="2400" dirty="0"/>
              <a:t>, </a:t>
            </a:r>
            <a:r>
              <a:rPr lang="en-ID" sz="2400" dirty="0" err="1"/>
              <a:t>merasa</a:t>
            </a:r>
            <a:r>
              <a:rPr lang="en-ID" sz="2400" dirty="0"/>
              <a:t>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disukai</a:t>
            </a:r>
            <a:r>
              <a:rPr lang="en-ID" sz="2400" dirty="0"/>
              <a:t>, dan </a:t>
            </a:r>
            <a:r>
              <a:rPr lang="en-ID" sz="2400" dirty="0" err="1"/>
              <a:t>menghambat</a:t>
            </a:r>
            <a:r>
              <a:rPr lang="en-ID" sz="2400" dirty="0"/>
              <a:t> </a:t>
            </a:r>
            <a:r>
              <a:rPr lang="en-ID" sz="2400" dirty="0" err="1"/>
              <a:t>komunikasi</a:t>
            </a:r>
            <a:r>
              <a:rPr lang="en-ID" sz="2400" dirty="0"/>
              <a:t> yang </a:t>
            </a:r>
            <a:r>
              <a:rPr lang="en-ID" sz="2400" dirty="0" err="1"/>
              <a:t>efekti</a:t>
            </a:r>
            <a:endParaRPr lang="en-ID" sz="2400" dirty="0"/>
          </a:p>
          <a:p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33957074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10114</TotalTime>
  <Words>1237</Words>
  <Application>Microsoft Office PowerPoint</Application>
  <PresentationFormat>On-screen Show (4:3)</PresentationFormat>
  <Paragraphs>78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Bodoni MT Condensed</vt:lpstr>
      <vt:lpstr>Century Gothic</vt:lpstr>
      <vt:lpstr>Garamond</vt:lpstr>
      <vt:lpstr>Google Sans</vt:lpstr>
      <vt:lpstr>Savon</vt:lpstr>
      <vt:lpstr>Membangun Konsep Diri dalam Komunikasi Antar Personal</vt:lpstr>
      <vt:lpstr>Tujuan Pembelajaran</vt:lpstr>
      <vt:lpstr>Konsep Diri</vt:lpstr>
      <vt:lpstr>Komponen Utama Konsep Diri </vt:lpstr>
      <vt:lpstr>Konsep diri (self-concept) terbentuk dari pengalaman hidup dan interaksi sosial </vt:lpstr>
      <vt:lpstr>Bagaimana Prosesnya Terjadi?</vt:lpstr>
      <vt:lpstr>Menurut Para Ahli </vt:lpstr>
      <vt:lpstr>Pentingnya Konsep Diri</vt:lpstr>
      <vt:lpstr>Dampak Konsep Diri </vt:lpstr>
      <vt:lpstr>Komponen Konsep Diri</vt:lpstr>
      <vt:lpstr>Citra Diri</vt:lpstr>
      <vt:lpstr>Unsur – Unsur Utama Citra Diri </vt:lpstr>
      <vt:lpstr>Harga Diri</vt:lpstr>
      <vt:lpstr>PowerPoint Presentation</vt:lpstr>
      <vt:lpstr>Studi Kasus</vt:lpstr>
      <vt:lpstr>Diskusi Kasus</vt:lpstr>
      <vt:lpstr>Penutup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Asus Vivobook</cp:lastModifiedBy>
  <cp:revision>3</cp:revision>
  <dcterms:created xsi:type="dcterms:W3CDTF">2013-01-27T09:14:16Z</dcterms:created>
  <dcterms:modified xsi:type="dcterms:W3CDTF">2025-12-24T02:38:01Z</dcterms:modified>
  <cp:category/>
</cp:coreProperties>
</file>