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2" y="5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597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4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63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3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48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2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99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35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85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D96CEC-FC26-4E56-BF44-848E61384621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ACEE215-4395-47D3-8956-43971316A06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98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C353D-13AC-BC25-3FC0-E0FAC8CF32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sederhana</a:t>
            </a:r>
            <a:br>
              <a:rPr lang="en-US" dirty="0"/>
            </a:br>
            <a:r>
              <a:rPr lang="en-US" dirty="0" err="1"/>
              <a:t>Mendukung</a:t>
            </a:r>
            <a:r>
              <a:rPr lang="en-US" dirty="0"/>
              <a:t> Riset Kimia </a:t>
            </a:r>
            <a:r>
              <a:rPr lang="en-US" dirty="0" err="1"/>
              <a:t>Analisis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51AD0-4B29-9CF6-D04B-77A444E79B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15</a:t>
            </a:r>
          </a:p>
        </p:txBody>
      </p:sp>
    </p:spTree>
    <p:extLst>
      <p:ext uri="{BB962C8B-B14F-4D97-AF65-F5344CB8AC3E}">
        <p14:creationId xmlns:p14="http://schemas.microsoft.com/office/powerpoint/2010/main" val="11310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8B56F-C124-E275-BDE1-E5FE7C44B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A8A8A31-7FDE-4CC3-AD84-A93725B2E4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4128" y="318647"/>
            <a:ext cx="10370488" cy="599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71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D0D75-613E-1AF8-5A89-A4892FD9C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F05612-9E88-F2C9-D329-287EF34445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263180"/>
              </p:ext>
            </p:extLst>
          </p:nvPr>
        </p:nvGraphicFramePr>
        <p:xfrm>
          <a:off x="2486025" y="2084832"/>
          <a:ext cx="6815138" cy="3479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2714">
                  <a:extLst>
                    <a:ext uri="{9D8B030D-6E8A-4147-A177-3AD203B41FA5}">
                      <a16:colId xmlns:a16="http://schemas.microsoft.com/office/drawing/2014/main" val="2860100901"/>
                    </a:ext>
                  </a:extLst>
                </a:gridCol>
                <a:gridCol w="1779839">
                  <a:extLst>
                    <a:ext uri="{9D8B030D-6E8A-4147-A177-3AD203B41FA5}">
                      <a16:colId xmlns:a16="http://schemas.microsoft.com/office/drawing/2014/main" val="2918212362"/>
                    </a:ext>
                  </a:extLst>
                </a:gridCol>
                <a:gridCol w="1753856">
                  <a:extLst>
                    <a:ext uri="{9D8B030D-6E8A-4147-A177-3AD203B41FA5}">
                      <a16:colId xmlns:a16="http://schemas.microsoft.com/office/drawing/2014/main" val="3969710828"/>
                    </a:ext>
                  </a:extLst>
                </a:gridCol>
                <a:gridCol w="1948729">
                  <a:extLst>
                    <a:ext uri="{9D8B030D-6E8A-4147-A177-3AD203B41FA5}">
                      <a16:colId xmlns:a16="http://schemas.microsoft.com/office/drawing/2014/main" val="3130160905"/>
                    </a:ext>
                  </a:extLst>
                </a:gridCol>
              </a:tblGrid>
              <a:tr h="3163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Panelis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7018261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0967869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7279608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0757377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8144624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9629876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9218939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2905355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3120310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3918907"/>
                  </a:ext>
                </a:extLst>
              </a:tr>
              <a:tr h="316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10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4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4961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482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F2B30-144F-758B-53AB-93606530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RASA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E95B2E-FA1A-0C9A-E556-942A2B8DA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609743"/>
              </p:ext>
            </p:extLst>
          </p:nvPr>
        </p:nvGraphicFramePr>
        <p:xfrm>
          <a:off x="3143251" y="2207419"/>
          <a:ext cx="5893595" cy="3602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581">
                  <a:extLst>
                    <a:ext uri="{9D8B030D-6E8A-4147-A177-3AD203B41FA5}">
                      <a16:colId xmlns:a16="http://schemas.microsoft.com/office/drawing/2014/main" val="23022016"/>
                    </a:ext>
                  </a:extLst>
                </a:gridCol>
                <a:gridCol w="1680169">
                  <a:extLst>
                    <a:ext uri="{9D8B030D-6E8A-4147-A177-3AD203B41FA5}">
                      <a16:colId xmlns:a16="http://schemas.microsoft.com/office/drawing/2014/main" val="2017572398"/>
                    </a:ext>
                  </a:extLst>
                </a:gridCol>
                <a:gridCol w="1404475">
                  <a:extLst>
                    <a:ext uri="{9D8B030D-6E8A-4147-A177-3AD203B41FA5}">
                      <a16:colId xmlns:a16="http://schemas.microsoft.com/office/drawing/2014/main" val="2684362883"/>
                    </a:ext>
                  </a:extLst>
                </a:gridCol>
                <a:gridCol w="1685370">
                  <a:extLst>
                    <a:ext uri="{9D8B030D-6E8A-4147-A177-3AD203B41FA5}">
                      <a16:colId xmlns:a16="http://schemas.microsoft.com/office/drawing/2014/main" val="611456218"/>
                    </a:ext>
                  </a:extLst>
                </a:gridCol>
              </a:tblGrid>
              <a:tr h="6162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Panelis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83701365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73310044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33450519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77263873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34805616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42074819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52488049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26114416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40360246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7107914"/>
                  </a:ext>
                </a:extLst>
              </a:tr>
              <a:tr h="2986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 dirty="0">
                          <a:effectLst/>
                        </a:rPr>
                        <a:t>4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2438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84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C1E6-F7D4-6FDE-5F60-D715D7F4D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AROMA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3C127C-BA67-84BF-D99E-6A71B2B576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941841"/>
              </p:ext>
            </p:extLst>
          </p:nvPr>
        </p:nvGraphicFramePr>
        <p:xfrm>
          <a:off x="2443164" y="1828800"/>
          <a:ext cx="6650830" cy="3981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0260">
                  <a:extLst>
                    <a:ext uri="{9D8B030D-6E8A-4147-A177-3AD203B41FA5}">
                      <a16:colId xmlns:a16="http://schemas.microsoft.com/office/drawing/2014/main" val="3609644237"/>
                    </a:ext>
                  </a:extLst>
                </a:gridCol>
                <a:gridCol w="2011498">
                  <a:extLst>
                    <a:ext uri="{9D8B030D-6E8A-4147-A177-3AD203B41FA5}">
                      <a16:colId xmlns:a16="http://schemas.microsoft.com/office/drawing/2014/main" val="4023346403"/>
                    </a:ext>
                  </a:extLst>
                </a:gridCol>
                <a:gridCol w="1512826">
                  <a:extLst>
                    <a:ext uri="{9D8B030D-6E8A-4147-A177-3AD203B41FA5}">
                      <a16:colId xmlns:a16="http://schemas.microsoft.com/office/drawing/2014/main" val="4105435625"/>
                    </a:ext>
                  </a:extLst>
                </a:gridCol>
                <a:gridCol w="1916246">
                  <a:extLst>
                    <a:ext uri="{9D8B030D-6E8A-4147-A177-3AD203B41FA5}">
                      <a16:colId xmlns:a16="http://schemas.microsoft.com/office/drawing/2014/main" val="1192973623"/>
                    </a:ext>
                  </a:extLst>
                </a:gridCol>
              </a:tblGrid>
              <a:tr h="6810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Panelis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10% Kunyit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84160316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84892291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184011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88854005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18479537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5147070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3375350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25602875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93894750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47176451"/>
                  </a:ext>
                </a:extLst>
              </a:tr>
              <a:tr h="3300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10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0" dirty="0">
                          <a:effectLst/>
                        </a:rPr>
                        <a:t>5</a:t>
                      </a:r>
                      <a:endParaRPr lang="en-US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93448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97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77E11-0BED-2B9C-1A33-AD983FAC7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3D7356-087B-E7E7-F796-D67862D74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8833975"/>
              </p:ext>
            </p:extLst>
          </p:nvPr>
        </p:nvGraphicFramePr>
        <p:xfrm>
          <a:off x="2450306" y="2678905"/>
          <a:ext cx="6043614" cy="2678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4520">
                  <a:extLst>
                    <a:ext uri="{9D8B030D-6E8A-4147-A177-3AD203B41FA5}">
                      <a16:colId xmlns:a16="http://schemas.microsoft.com/office/drawing/2014/main" val="2490533164"/>
                    </a:ext>
                  </a:extLst>
                </a:gridCol>
                <a:gridCol w="1429698">
                  <a:extLst>
                    <a:ext uri="{9D8B030D-6E8A-4147-A177-3AD203B41FA5}">
                      <a16:colId xmlns:a16="http://schemas.microsoft.com/office/drawing/2014/main" val="2849972724"/>
                    </a:ext>
                  </a:extLst>
                </a:gridCol>
                <a:gridCol w="1429698">
                  <a:extLst>
                    <a:ext uri="{9D8B030D-6E8A-4147-A177-3AD203B41FA5}">
                      <a16:colId xmlns:a16="http://schemas.microsoft.com/office/drawing/2014/main" val="3172218632"/>
                    </a:ext>
                  </a:extLst>
                </a:gridCol>
                <a:gridCol w="1429698">
                  <a:extLst>
                    <a:ext uri="{9D8B030D-6E8A-4147-A177-3AD203B41FA5}">
                      <a16:colId xmlns:a16="http://schemas.microsoft.com/office/drawing/2014/main" val="3615070805"/>
                    </a:ext>
                  </a:extLst>
                </a:gridCol>
              </a:tblGrid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 err="1">
                          <a:effectLst/>
                        </a:rPr>
                        <a:t>Respponden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924558003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R1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543553470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599048962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616171098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860447907"/>
                  </a:ext>
                </a:extLst>
              </a:tr>
              <a:tr h="44648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195447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7A7A560-B3A7-7E0D-DB12-08FB90D76C21}"/>
              </a:ext>
            </a:extLst>
          </p:cNvPr>
          <p:cNvSpPr txBox="1"/>
          <p:nvPr/>
        </p:nvSpPr>
        <p:spPr>
          <a:xfrm>
            <a:off x="957263" y="5843588"/>
            <a:ext cx="3128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Beri </a:t>
            </a:r>
            <a:r>
              <a:rPr lang="en-US" dirty="0" err="1"/>
              <a:t>rangking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70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DED34-0478-9EDA-6A05-F6CAB32D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C78969-2C12-7F76-F85E-67D306394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18411"/>
              </p:ext>
            </p:extLst>
          </p:nvPr>
        </p:nvGraphicFramePr>
        <p:xfrm>
          <a:off x="2300288" y="2986088"/>
          <a:ext cx="6631783" cy="23645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0309">
                  <a:extLst>
                    <a:ext uri="{9D8B030D-6E8A-4147-A177-3AD203B41FA5}">
                      <a16:colId xmlns:a16="http://schemas.microsoft.com/office/drawing/2014/main" val="1357781404"/>
                    </a:ext>
                  </a:extLst>
                </a:gridCol>
                <a:gridCol w="668472">
                  <a:extLst>
                    <a:ext uri="{9D8B030D-6E8A-4147-A177-3AD203B41FA5}">
                      <a16:colId xmlns:a16="http://schemas.microsoft.com/office/drawing/2014/main" val="220309946"/>
                    </a:ext>
                  </a:extLst>
                </a:gridCol>
                <a:gridCol w="692944">
                  <a:extLst>
                    <a:ext uri="{9D8B030D-6E8A-4147-A177-3AD203B41FA5}">
                      <a16:colId xmlns:a16="http://schemas.microsoft.com/office/drawing/2014/main" val="3787176457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3968105494"/>
                    </a:ext>
                  </a:extLst>
                </a:gridCol>
                <a:gridCol w="292893">
                  <a:extLst>
                    <a:ext uri="{9D8B030D-6E8A-4147-A177-3AD203B41FA5}">
                      <a16:colId xmlns:a16="http://schemas.microsoft.com/office/drawing/2014/main" val="3367903869"/>
                    </a:ext>
                  </a:extLst>
                </a:gridCol>
                <a:gridCol w="1081759">
                  <a:extLst>
                    <a:ext uri="{9D8B030D-6E8A-4147-A177-3AD203B41FA5}">
                      <a16:colId xmlns:a16="http://schemas.microsoft.com/office/drawing/2014/main" val="59663951"/>
                    </a:ext>
                  </a:extLst>
                </a:gridCol>
                <a:gridCol w="704627">
                  <a:extLst>
                    <a:ext uri="{9D8B030D-6E8A-4147-A177-3AD203B41FA5}">
                      <a16:colId xmlns:a16="http://schemas.microsoft.com/office/drawing/2014/main" val="1595402714"/>
                    </a:ext>
                  </a:extLst>
                </a:gridCol>
                <a:gridCol w="704627">
                  <a:extLst>
                    <a:ext uri="{9D8B030D-6E8A-4147-A177-3AD203B41FA5}">
                      <a16:colId xmlns:a16="http://schemas.microsoft.com/office/drawing/2014/main" val="1207252996"/>
                    </a:ext>
                  </a:extLst>
                </a:gridCol>
                <a:gridCol w="704627">
                  <a:extLst>
                    <a:ext uri="{9D8B030D-6E8A-4147-A177-3AD203B41FA5}">
                      <a16:colId xmlns:a16="http://schemas.microsoft.com/office/drawing/2014/main" val="2464341461"/>
                    </a:ext>
                  </a:extLst>
                </a:gridCol>
              </a:tblGrid>
              <a:tr h="3940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 err="1">
                          <a:effectLst/>
                        </a:rPr>
                        <a:t>Responden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Kopi 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Kopi 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Responden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B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Kopi 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739064302"/>
                  </a:ext>
                </a:extLst>
              </a:tr>
              <a:tr h="394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50006170"/>
                  </a:ext>
                </a:extLst>
              </a:tr>
              <a:tr h="394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2.5.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000934440"/>
                  </a:ext>
                </a:extLst>
              </a:tr>
              <a:tr h="394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8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19001648"/>
                  </a:ext>
                </a:extLst>
              </a:tr>
              <a:tr h="394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633813023"/>
                  </a:ext>
                </a:extLst>
              </a:tr>
              <a:tr h="394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1.5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1.5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215805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90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53993-94C1-1A7F-0984-98B0C49C1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Absorbansi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F79C076-1A2C-BEB8-4EE6-CDE7352265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589593"/>
              </p:ext>
            </p:extLst>
          </p:nvPr>
        </p:nvGraphicFramePr>
        <p:xfrm>
          <a:off x="2907506" y="2928937"/>
          <a:ext cx="6908005" cy="22931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1601">
                  <a:extLst>
                    <a:ext uri="{9D8B030D-6E8A-4147-A177-3AD203B41FA5}">
                      <a16:colId xmlns:a16="http://schemas.microsoft.com/office/drawing/2014/main" val="3572592389"/>
                    </a:ext>
                  </a:extLst>
                </a:gridCol>
                <a:gridCol w="1381601">
                  <a:extLst>
                    <a:ext uri="{9D8B030D-6E8A-4147-A177-3AD203B41FA5}">
                      <a16:colId xmlns:a16="http://schemas.microsoft.com/office/drawing/2014/main" val="4059227795"/>
                    </a:ext>
                  </a:extLst>
                </a:gridCol>
                <a:gridCol w="1381601">
                  <a:extLst>
                    <a:ext uri="{9D8B030D-6E8A-4147-A177-3AD203B41FA5}">
                      <a16:colId xmlns:a16="http://schemas.microsoft.com/office/drawing/2014/main" val="3023826850"/>
                    </a:ext>
                  </a:extLst>
                </a:gridCol>
                <a:gridCol w="1381601">
                  <a:extLst>
                    <a:ext uri="{9D8B030D-6E8A-4147-A177-3AD203B41FA5}">
                      <a16:colId xmlns:a16="http://schemas.microsoft.com/office/drawing/2014/main" val="1070017823"/>
                    </a:ext>
                  </a:extLst>
                </a:gridCol>
                <a:gridCol w="1381601">
                  <a:extLst>
                    <a:ext uri="{9D8B030D-6E8A-4147-A177-3AD203B41FA5}">
                      <a16:colId xmlns:a16="http://schemas.microsoft.com/office/drawing/2014/main" val="1835991666"/>
                    </a:ext>
                  </a:extLst>
                </a:gridCol>
              </a:tblGrid>
              <a:tr h="3804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II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III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IV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128200467"/>
                  </a:ext>
                </a:extLst>
              </a:tr>
              <a:tr h="3804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M0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25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336751879"/>
                  </a:ext>
                </a:extLst>
              </a:tr>
              <a:tr h="3804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M1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954714986"/>
                  </a:ext>
                </a:extLst>
              </a:tr>
              <a:tr h="39108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M2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16255746"/>
                  </a:ext>
                </a:extLst>
              </a:tr>
              <a:tr h="3804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M3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50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903901972"/>
                  </a:ext>
                </a:extLst>
              </a:tr>
              <a:tr h="38041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M4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474018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6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376E5-0516-5462-5029-9181B71A7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69C547-7B60-8F4A-6908-2F50E2B5D2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9669" y="2755579"/>
            <a:ext cx="9720262" cy="1346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6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FC54D-9312-9F70-F13B-062EB7FB0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37E68F-25E8-A53D-ED43-3B29C06795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3591692"/>
              </p:ext>
            </p:extLst>
          </p:nvPr>
        </p:nvGraphicFramePr>
        <p:xfrm>
          <a:off x="2207418" y="2393156"/>
          <a:ext cx="7915277" cy="2462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7340">
                  <a:extLst>
                    <a:ext uri="{9D8B030D-6E8A-4147-A177-3AD203B41FA5}">
                      <a16:colId xmlns:a16="http://schemas.microsoft.com/office/drawing/2014/main" val="3320040893"/>
                    </a:ext>
                  </a:extLst>
                </a:gridCol>
                <a:gridCol w="1057539">
                  <a:extLst>
                    <a:ext uri="{9D8B030D-6E8A-4147-A177-3AD203B41FA5}">
                      <a16:colId xmlns:a16="http://schemas.microsoft.com/office/drawing/2014/main" val="1442442509"/>
                    </a:ext>
                  </a:extLst>
                </a:gridCol>
                <a:gridCol w="927382">
                  <a:extLst>
                    <a:ext uri="{9D8B030D-6E8A-4147-A177-3AD203B41FA5}">
                      <a16:colId xmlns:a16="http://schemas.microsoft.com/office/drawing/2014/main" val="2183554362"/>
                    </a:ext>
                  </a:extLst>
                </a:gridCol>
                <a:gridCol w="1130754">
                  <a:extLst>
                    <a:ext uri="{9D8B030D-6E8A-4147-A177-3AD203B41FA5}">
                      <a16:colId xmlns:a16="http://schemas.microsoft.com/office/drawing/2014/main" val="103367138"/>
                    </a:ext>
                  </a:extLst>
                </a:gridCol>
                <a:gridCol w="1130754">
                  <a:extLst>
                    <a:ext uri="{9D8B030D-6E8A-4147-A177-3AD203B41FA5}">
                      <a16:colId xmlns:a16="http://schemas.microsoft.com/office/drawing/2014/main" val="1339486758"/>
                    </a:ext>
                  </a:extLst>
                </a:gridCol>
                <a:gridCol w="1130754">
                  <a:extLst>
                    <a:ext uri="{9D8B030D-6E8A-4147-A177-3AD203B41FA5}">
                      <a16:colId xmlns:a16="http://schemas.microsoft.com/office/drawing/2014/main" val="3234170194"/>
                    </a:ext>
                  </a:extLst>
                </a:gridCol>
                <a:gridCol w="1130754">
                  <a:extLst>
                    <a:ext uri="{9D8B030D-6E8A-4147-A177-3AD203B41FA5}">
                      <a16:colId xmlns:a16="http://schemas.microsoft.com/office/drawing/2014/main" val="92911937"/>
                    </a:ext>
                  </a:extLst>
                </a:gridCol>
              </a:tblGrid>
              <a:tr h="57853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Source of Variation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SS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df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MS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F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P-value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F crit</a:t>
                      </a:r>
                      <a:endParaRPr lang="en-US" sz="2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74285061"/>
                  </a:ext>
                </a:extLst>
              </a:tr>
              <a:tr h="563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Between Groups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453203.9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226601.9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120.3468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3.09E-13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3.402826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927386173"/>
                  </a:ext>
                </a:extLst>
              </a:tr>
              <a:tr h="5435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Within Groups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45189.78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1882.907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560351412"/>
                  </a:ext>
                </a:extLst>
              </a:tr>
              <a:tr h="2892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951403144"/>
                  </a:ext>
                </a:extLst>
              </a:tr>
              <a:tr h="2973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Total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498393.6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20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 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028040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359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288</TotalTime>
  <Words>313</Words>
  <Application>Microsoft Office PowerPoint</Application>
  <PresentationFormat>Widescreen</PresentationFormat>
  <Paragraphs>266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Tw Cen MT</vt:lpstr>
      <vt:lpstr>Tw Cen MT Condensed</vt:lpstr>
      <vt:lpstr>Wingdings 3</vt:lpstr>
      <vt:lpstr>Integral</vt:lpstr>
      <vt:lpstr>Statistik sederhana Mendukung Riset Kimia Analisis</vt:lpstr>
      <vt:lpstr>Warna </vt:lpstr>
      <vt:lpstr>RASA </vt:lpstr>
      <vt:lpstr>AROMA </vt:lpstr>
      <vt:lpstr>Latihan</vt:lpstr>
      <vt:lpstr>PowerPoint Presentation</vt:lpstr>
      <vt:lpstr>Data hasil Absorbansi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flora elvistia firdaus</dc:creator>
  <cp:lastModifiedBy>flora elvistia firdaus</cp:lastModifiedBy>
  <cp:revision>2</cp:revision>
  <dcterms:created xsi:type="dcterms:W3CDTF">2026-01-20T02:59:31Z</dcterms:created>
  <dcterms:modified xsi:type="dcterms:W3CDTF">2026-01-21T12:36:23Z</dcterms:modified>
</cp:coreProperties>
</file>