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9" r:id="rId3"/>
    <p:sldId id="278" r:id="rId4"/>
    <p:sldId id="257" r:id="rId5"/>
    <p:sldId id="266" r:id="rId6"/>
    <p:sldId id="258" r:id="rId7"/>
    <p:sldId id="259" r:id="rId8"/>
    <p:sldId id="267" r:id="rId9"/>
    <p:sldId id="261" r:id="rId10"/>
    <p:sldId id="268" r:id="rId11"/>
    <p:sldId id="264" r:id="rId12"/>
    <p:sldId id="265" r:id="rId13"/>
  </p:sldIdLst>
  <p:sldSz cx="14630400" cy="8229600"/>
  <p:notesSz cx="8229600" cy="14630400"/>
  <p:embeddedFontLst>
    <p:embeddedFont>
      <p:font typeface="210 클레이토이" panose="020B0604020202020204" charset="0"/>
      <p:regular r:id="rId15"/>
    </p:embeddedFont>
    <p:embeddedFont>
      <p:font typeface="Inter Light" panose="020B0604020202020204" charset="0"/>
      <p:regular r:id="rId16"/>
    </p:embeddedFont>
    <p:embeddedFont>
      <p:font typeface="Montserrat Medium" panose="00000600000000000000" pitchFamily="2" charset="0"/>
      <p:regular r:id="rId17"/>
      <p:italic r:id="rId18"/>
    </p:embeddedFont>
    <p:embeddedFont>
      <p:font typeface="Sitka Display" pitchFamily="2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1" d="100"/>
          <a:sy n="51" d="100"/>
        </p:scale>
        <p:origin x="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925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5E43A-B104-4CB9-967F-6116AF24D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FFE218-E528-A19C-DD4F-6E7ACAE5A8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4A2B61-682B-A353-D66B-C9F0CDF55D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AF572-FFB9-6B26-BE6C-15E52293B1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67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12391-0227-046E-D0ED-4205118B3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0EDFFD-591E-C8DD-4C5F-E1BA6736DE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78D9B4-E01E-8ADD-C05A-ECC9A5C56E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A7D4F-B032-E571-B7FF-9EE7116101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69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0D832-91C8-49E1-3B30-DCF4F4AE0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8832A5-385B-5F67-9C60-21C47DD421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847FC0-6BC0-C954-3302-729C148BE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75894-5D90-A8B9-8DA0-0F725D43EA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51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5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Novriyanti@jayabaya.ac.id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7.svg"/><Relationship Id="rId10" Type="http://schemas.openxmlformats.org/officeDocument/2006/relationships/image" Target="../media/image11.sv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sv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hyperlink" Target="mailto:Novriyanti@jayabaya.ac.id" TargetMode="Externa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066167" y="2051319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Menemukan Peluang Usaha, Memilih Lapangan Usaha, dan Mengembangkan Gagasan Usaha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569392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026" name="Picture 2" descr="Universitas-Jayabaya">
            <a:extLst>
              <a:ext uri="{FF2B5EF4-FFF2-40B4-BE49-F238E27FC236}">
                <a16:creationId xmlns:a16="http://schemas.microsoft.com/office/drawing/2014/main" id="{18A85D48-51BD-859A-3D7B-AD238EE8C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5963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4">
            <a:extLst>
              <a:ext uri="{FF2B5EF4-FFF2-40B4-BE49-F238E27FC236}">
                <a16:creationId xmlns:a16="http://schemas.microsoft.com/office/drawing/2014/main" id="{6384ECCF-7104-0740-117E-60649E2C76A3}"/>
              </a:ext>
            </a:extLst>
          </p:cNvPr>
          <p:cNvSpPr/>
          <p:nvPr/>
        </p:nvSpPr>
        <p:spPr>
          <a:xfrm>
            <a:off x="6138358" y="5109294"/>
            <a:ext cx="6273196" cy="1941207"/>
          </a:xfrm>
          <a:prstGeom prst="roundRect">
            <a:avLst>
              <a:gd name="adj" fmla="val 4137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  <p:txBody>
          <a:bodyPr/>
          <a:lstStyle/>
          <a:p>
            <a:r>
              <a:rPr lang="en-US" sz="2400" dirty="0"/>
              <a:t>KEWIRAUSAHAAN</a:t>
            </a:r>
          </a:p>
          <a:p>
            <a:r>
              <a:rPr lang="en-US" sz="2400" dirty="0"/>
              <a:t>PERTEMUAN 4</a:t>
            </a:r>
          </a:p>
          <a:p>
            <a:endParaRPr lang="en-US" sz="2400" dirty="0"/>
          </a:p>
          <a:p>
            <a:r>
              <a:rPr lang="en-US" sz="2400" dirty="0"/>
              <a:t>IR. NOVRIYANTI, S.T., M.T.</a:t>
            </a:r>
          </a:p>
          <a:p>
            <a:r>
              <a:rPr lang="en-US" sz="2400" dirty="0"/>
              <a:t>UNIVERSITAS JAYABAYA</a:t>
            </a:r>
          </a:p>
          <a:p>
            <a:endParaRPr lang="en-US" sz="2400" dirty="0"/>
          </a:p>
          <a:p>
            <a:endParaRPr lang="en-ID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3B9742-635C-782B-6447-AD048D1639C2}"/>
              </a:ext>
            </a:extLst>
          </p:cNvPr>
          <p:cNvSpPr/>
          <p:nvPr/>
        </p:nvSpPr>
        <p:spPr>
          <a:xfrm>
            <a:off x="12164397" y="7730291"/>
            <a:ext cx="2429907" cy="397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Novriyanti@jayabya.ac.id</a:t>
            </a:r>
            <a:endParaRPr lang="en-ID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FA3FA-70BA-4EF7-C618-481859630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79A3D3F7-CDDE-9E2F-7413-9DD47A807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40A07458-4A9C-04B3-8E4A-8E4D49174E06}"/>
              </a:ext>
            </a:extLst>
          </p:cNvPr>
          <p:cNvSpPr/>
          <p:nvPr/>
        </p:nvSpPr>
        <p:spPr>
          <a:xfrm>
            <a:off x="6058566" y="674370"/>
            <a:ext cx="8785844" cy="1845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Mengembangkan </a:t>
            </a:r>
            <a:r>
              <a:rPr lang="en-US" sz="3850" dirty="0" err="1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Gagasan</a:t>
            </a:r>
            <a:r>
              <a:rPr lang="en-US" sz="38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Usaha</a:t>
            </a:r>
          </a:p>
          <a:p>
            <a:pPr marL="0" indent="0" algn="l">
              <a:lnSpc>
                <a:spcPts val="4800"/>
              </a:lnSpc>
              <a:buNone/>
            </a:pPr>
            <a:endParaRPr lang="en-US" sz="3850" dirty="0">
              <a:solidFill>
                <a:srgbClr val="74767D"/>
              </a:solidFill>
              <a:latin typeface="Montserrat Medium" pitchFamily="34" charset="0"/>
            </a:endParaRPr>
          </a:p>
          <a:p>
            <a:pPr marL="0" indent="0" algn="l">
              <a:lnSpc>
                <a:spcPts val="4800"/>
              </a:lnSpc>
              <a:buNone/>
            </a:pPr>
            <a:r>
              <a:rPr lang="en-US" sz="3850" dirty="0" err="1">
                <a:solidFill>
                  <a:srgbClr val="74767D"/>
                </a:solidFill>
                <a:latin typeface="Montserrat Medium" pitchFamily="34" charset="0"/>
              </a:rPr>
              <a:t>Contoh</a:t>
            </a:r>
            <a:r>
              <a:rPr lang="en-US" sz="3850" dirty="0">
                <a:solidFill>
                  <a:srgbClr val="74767D"/>
                </a:solidFill>
                <a:latin typeface="Montserrat Medium" pitchFamily="34" charset="0"/>
              </a:rPr>
              <a:t> </a:t>
            </a:r>
            <a:r>
              <a:rPr lang="en-US" sz="3850" dirty="0" err="1">
                <a:solidFill>
                  <a:srgbClr val="74767D"/>
                </a:solidFill>
                <a:latin typeface="Montserrat Medium" pitchFamily="34" charset="0"/>
              </a:rPr>
              <a:t>Gagasan</a:t>
            </a:r>
            <a:r>
              <a:rPr lang="en-US" sz="3850" dirty="0">
                <a:solidFill>
                  <a:srgbClr val="74767D"/>
                </a:solidFill>
                <a:latin typeface="Montserrat Medium" pitchFamily="34" charset="0"/>
              </a:rPr>
              <a:t> Usaha????</a:t>
            </a:r>
            <a:endParaRPr lang="en-US" sz="38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788435-4592-64D6-3F43-EF5E5BF57BD5}"/>
              </a:ext>
            </a:extLst>
          </p:cNvPr>
          <p:cNvSpPr/>
          <p:nvPr/>
        </p:nvSpPr>
        <p:spPr>
          <a:xfrm>
            <a:off x="12164397" y="7730291"/>
            <a:ext cx="2429907" cy="397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Novriyanti@jayabya.ac.id</a:t>
            </a:r>
            <a:endParaRPr lang="en-ID" sz="1600" dirty="0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1D2CF8E3-212B-FB66-5AA4-73ECC50B5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8566" y="2911955"/>
            <a:ext cx="1560316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ID" sz="2400" b="1" dirty="0"/>
              <a:t>Nama Usaha:</a:t>
            </a:r>
            <a:r>
              <a:rPr lang="en-ID" sz="2400" dirty="0"/>
              <a:t> </a:t>
            </a:r>
            <a:r>
              <a:rPr lang="en-ID" sz="2400" i="1" dirty="0" err="1"/>
              <a:t>Basreng</a:t>
            </a:r>
            <a:r>
              <a:rPr lang="en-ID" sz="2400" i="1" dirty="0"/>
              <a:t> Keren</a:t>
            </a:r>
          </a:p>
          <a:p>
            <a:endParaRPr lang="en-ID" sz="2400" dirty="0"/>
          </a:p>
          <a:p>
            <a:r>
              <a:rPr lang="en-ID" sz="2400" b="1" dirty="0" err="1"/>
              <a:t>Peluang</a:t>
            </a:r>
            <a:r>
              <a:rPr lang="en-ID" sz="2400" b="1" dirty="0"/>
              <a:t>:</a:t>
            </a:r>
            <a:r>
              <a:rPr lang="en-ID" sz="2400" dirty="0"/>
              <a:t> </a:t>
            </a:r>
          </a:p>
          <a:p>
            <a:r>
              <a:rPr lang="en-ID" sz="2400" b="1" dirty="0" err="1"/>
              <a:t>Lapangan</a:t>
            </a:r>
            <a:r>
              <a:rPr lang="en-ID" sz="2400" b="1" dirty="0"/>
              <a:t>:</a:t>
            </a:r>
            <a:endParaRPr lang="en-ID" sz="2400" dirty="0"/>
          </a:p>
          <a:p>
            <a:r>
              <a:rPr lang="en-ID" sz="2400" b="1" dirty="0" err="1"/>
              <a:t>Produk</a:t>
            </a:r>
            <a:r>
              <a:rPr lang="en-ID" sz="2400" b="1" dirty="0"/>
              <a:t>:</a:t>
            </a:r>
            <a:endParaRPr lang="en-ID" sz="2400" dirty="0"/>
          </a:p>
          <a:p>
            <a:r>
              <a:rPr lang="en-ID" sz="2400" b="1" dirty="0"/>
              <a:t>Nilai </a:t>
            </a:r>
            <a:r>
              <a:rPr lang="en-ID" sz="2400" b="1" dirty="0" err="1"/>
              <a:t>tambah</a:t>
            </a:r>
            <a:r>
              <a:rPr lang="en-ID" sz="2400" b="1" dirty="0"/>
              <a:t>:</a:t>
            </a:r>
            <a:r>
              <a:rPr lang="en-ID" sz="2400" dirty="0"/>
              <a:t> </a:t>
            </a:r>
          </a:p>
          <a:p>
            <a:r>
              <a:rPr lang="en-ID" sz="2400" b="1" dirty="0"/>
              <a:t>Pasar target:</a:t>
            </a:r>
            <a:endParaRPr lang="en-ID" sz="2400" dirty="0"/>
          </a:p>
          <a:p>
            <a:r>
              <a:rPr lang="en-ID" sz="2400" b="1" dirty="0"/>
              <a:t>Model </a:t>
            </a:r>
            <a:r>
              <a:rPr lang="en-ID" sz="2400" b="1" dirty="0" err="1"/>
              <a:t>bisnis</a:t>
            </a:r>
            <a:r>
              <a:rPr lang="en-ID" sz="2400" b="1" dirty="0"/>
              <a:t>:</a:t>
            </a:r>
            <a:endParaRPr lang="en-ID" sz="2400" dirty="0"/>
          </a:p>
        </p:txBody>
      </p:sp>
      <p:pic>
        <p:nvPicPr>
          <p:cNvPr id="1026" name="Picture 2" descr="Keripik Singkong Gurih 250gr | Pasarwarga">
            <a:extLst>
              <a:ext uri="{FF2B5EF4-FFF2-40B4-BE49-F238E27FC236}">
                <a16:creationId xmlns:a16="http://schemas.microsoft.com/office/drawing/2014/main" id="{AC6940E5-6187-4E36-B6F7-7A21BEEC7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32" y="81419"/>
            <a:ext cx="523875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ICIH Keripik Singkong Level 10 100 g (MAICIH Cassava Chips Extra Hot  Level 10 100 g) - Toko Manis | Tokomanis.be">
            <a:extLst>
              <a:ext uri="{FF2B5EF4-FFF2-40B4-BE49-F238E27FC236}">
                <a16:creationId xmlns:a16="http://schemas.microsoft.com/office/drawing/2014/main" id="{72069345-30C7-C94D-8CB8-D879079C1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42" y="3463283"/>
            <a:ext cx="4465529" cy="446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87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460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0410" y="513874"/>
            <a:ext cx="7835979" cy="11680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 err="1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Referensi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6140410" y="1756529"/>
            <a:ext cx="2803327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EA910D-533E-0BDC-842D-D4D740B51723}"/>
              </a:ext>
            </a:extLst>
          </p:cNvPr>
          <p:cNvSpPr/>
          <p:nvPr/>
        </p:nvSpPr>
        <p:spPr>
          <a:xfrm>
            <a:off x="12164397" y="7730291"/>
            <a:ext cx="2429907" cy="397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Novriyanti@jayabya.ac.id</a:t>
            </a:r>
            <a:endParaRPr lang="en-ID" sz="1600" dirty="0"/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9BABB0A4-FE33-3255-468B-A56F0946F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0410" y="3133082"/>
            <a:ext cx="783597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Zimmerer, T. W., &amp; Scarborough, N. M. (2008). 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Essentials of Entrepreneurship and Small Business Management.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Pearson Education.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Hisrich, R. D., Peters, M. P., &amp; Shepherd, D. A. (2017). 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Entrepreneurship.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McGraw-Hill Education.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Drucker, P. F. (1985). 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Innovation and Entrepreneurship.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Harper &amp; Row.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Suryana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Y. (2013).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Kewirausahaan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Pedoman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Praktis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Kiat dan Proses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Menuju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Sukses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Salemba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Empat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Alma, B. (2014).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Kewirausahaan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Alfabeta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0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4116" y="427553"/>
            <a:ext cx="4147066" cy="485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endParaRPr lang="en-US" sz="3050" dirty="0"/>
          </a:p>
        </p:txBody>
      </p:sp>
      <p:sp>
        <p:nvSpPr>
          <p:cNvPr id="4" name="Text 1"/>
          <p:cNvSpPr/>
          <p:nvPr/>
        </p:nvSpPr>
        <p:spPr>
          <a:xfrm>
            <a:off x="544116" y="1146572"/>
            <a:ext cx="8055769" cy="19435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650"/>
              </a:lnSpc>
              <a:buNone/>
            </a:pPr>
            <a:r>
              <a:rPr lang="en-US" sz="61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TERIMAKASIH</a:t>
            </a:r>
          </a:p>
          <a:p>
            <a:pPr marL="0" indent="0" algn="l">
              <a:lnSpc>
                <a:spcPts val="7650"/>
              </a:lnSpc>
              <a:buNone/>
            </a:pPr>
            <a:endParaRPr lang="en-US" sz="6100" dirty="0">
              <a:solidFill>
                <a:srgbClr val="74767D"/>
              </a:solidFill>
              <a:latin typeface="Montserrat Medium" pitchFamily="34" charset="0"/>
            </a:endParaRPr>
          </a:p>
          <a:p>
            <a:pPr marL="0" indent="0" algn="l">
              <a:lnSpc>
                <a:spcPts val="7650"/>
              </a:lnSpc>
              <a:buNone/>
            </a:pPr>
            <a:endParaRPr lang="en-US" sz="6100" dirty="0">
              <a:solidFill>
                <a:srgbClr val="74767D"/>
              </a:solidFill>
              <a:latin typeface="Montserrat Medium" pitchFamily="34" charset="0"/>
            </a:endParaRPr>
          </a:p>
          <a:p>
            <a:pPr marL="0" indent="0" algn="l">
              <a:lnSpc>
                <a:spcPts val="7650"/>
              </a:lnSpc>
              <a:buNone/>
            </a:pPr>
            <a:endParaRPr lang="en-US" sz="61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DE5A3F-9ED3-8A3E-C193-BE42C6F2A02B}"/>
              </a:ext>
            </a:extLst>
          </p:cNvPr>
          <p:cNvSpPr/>
          <p:nvPr/>
        </p:nvSpPr>
        <p:spPr>
          <a:xfrm>
            <a:off x="12164397" y="7730291"/>
            <a:ext cx="2429907" cy="397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Novriyanti@jayabya.ac.id</a:t>
            </a:r>
            <a:endParaRPr lang="en-ID" sz="1600" dirty="0"/>
          </a:p>
        </p:txBody>
      </p:sp>
      <p:pic>
        <p:nvPicPr>
          <p:cNvPr id="3074" name="Picture 2" descr="Any Questions Vector Images (81)">
            <a:extLst>
              <a:ext uri="{FF2B5EF4-FFF2-40B4-BE49-F238E27FC236}">
                <a16:creationId xmlns:a16="http://schemas.microsoft.com/office/drawing/2014/main" id="{8DD1F9C5-98E5-B4DD-1258-2E904EC74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39" y="2829552"/>
            <a:ext cx="8221203" cy="257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id="{F11D2179-2DE4-4055-A51D-710E99D19A13}"/>
              </a:ext>
            </a:extLst>
          </p:cNvPr>
          <p:cNvSpPr/>
          <p:nvPr/>
        </p:nvSpPr>
        <p:spPr>
          <a:xfrm>
            <a:off x="7290148" y="5034652"/>
            <a:ext cx="8104476" cy="3564268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440" dirty="0"/>
          </a:p>
        </p:txBody>
      </p:sp>
      <p:sp>
        <p:nvSpPr>
          <p:cNvPr id="2" name="Freeform 2"/>
          <p:cNvSpPr/>
          <p:nvPr/>
        </p:nvSpPr>
        <p:spPr>
          <a:xfrm>
            <a:off x="1" y="5453"/>
            <a:ext cx="1128959" cy="2081031"/>
          </a:xfrm>
          <a:custGeom>
            <a:avLst/>
            <a:gdLst/>
            <a:ahLst/>
            <a:cxnLst/>
            <a:rect l="l" t="t" r="r" b="b"/>
            <a:pathLst>
              <a:path w="1411199" h="2601289">
                <a:moveTo>
                  <a:pt x="0" y="0"/>
                </a:moveTo>
                <a:lnTo>
                  <a:pt x="1411199" y="0"/>
                </a:lnTo>
                <a:lnTo>
                  <a:pt x="1411199" y="2601289"/>
                </a:lnTo>
                <a:lnTo>
                  <a:pt x="0" y="26012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440" dirty="0"/>
          </a:p>
        </p:txBody>
      </p:sp>
      <p:sp>
        <p:nvSpPr>
          <p:cNvPr id="3" name="TextBox 3"/>
          <p:cNvSpPr txBox="1"/>
          <p:nvPr/>
        </p:nvSpPr>
        <p:spPr>
          <a:xfrm>
            <a:off x="1170448" y="5452"/>
            <a:ext cx="11495005" cy="2166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680" dirty="0">
                <a:solidFill>
                  <a:srgbClr val="DB5C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클레이토이"/>
                <a:ea typeface="210 클레이토이"/>
                <a:cs typeface="210 클레이토이"/>
                <a:sym typeface="210 클레이토이"/>
              </a:rPr>
              <a:t>Background</a:t>
            </a:r>
          </a:p>
          <a:p>
            <a:pPr algn="ctr"/>
            <a:r>
              <a:rPr lang="en-US" sz="6400" dirty="0">
                <a:solidFill>
                  <a:srgbClr val="DB5C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클레이토이"/>
                <a:ea typeface="210 클레이토이"/>
                <a:cs typeface="210 클레이토이"/>
                <a:sym typeface="210 클레이토이"/>
              </a:rPr>
              <a:t>IR. NOVRIYANTI, S.T., M.T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96495" y="5594416"/>
            <a:ext cx="3372786" cy="590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20" dirty="0">
                <a:solidFill>
                  <a:srgbClr val="6B3E3E"/>
                </a:solidFill>
                <a:latin typeface="210 클레이토이"/>
                <a:ea typeface="210 클레이토이"/>
                <a:cs typeface="210 클레이토이"/>
                <a:sym typeface="210 클레이토이"/>
              </a:rPr>
              <a:t>Contact</a:t>
            </a:r>
          </a:p>
          <a:p>
            <a:pPr algn="ctr"/>
            <a:r>
              <a:rPr lang="en-US" sz="1920" dirty="0">
                <a:solidFill>
                  <a:srgbClr val="6B3E3E"/>
                </a:solidFill>
                <a:latin typeface="210 클레이토이"/>
                <a:ea typeface="210 클레이토이"/>
                <a:cs typeface="210 클레이토이"/>
                <a:sym typeface="210 클레이토이"/>
                <a:hlinkClick r:id="rId6"/>
              </a:rPr>
              <a:t>Novriyanti@jayabaya.ac.id</a:t>
            </a:r>
            <a:endParaRPr lang="en-US" sz="1920" dirty="0">
              <a:solidFill>
                <a:srgbClr val="6B3E3E"/>
              </a:solidFill>
              <a:latin typeface="210 클레이토이"/>
              <a:ea typeface="210 클레이토이"/>
              <a:cs typeface="210 클레이토이"/>
              <a:sym typeface="210 클레이토이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749374" y="1832266"/>
            <a:ext cx="9520395" cy="3580038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19723" y="5889882"/>
            <a:ext cx="1090169" cy="1128247"/>
          </a:xfrm>
          <a:custGeom>
            <a:avLst/>
            <a:gdLst/>
            <a:ahLst/>
            <a:cxnLst/>
            <a:rect l="l" t="t" r="r" b="b"/>
            <a:pathLst>
              <a:path w="1362711" h="1410309">
                <a:moveTo>
                  <a:pt x="0" y="0"/>
                </a:moveTo>
                <a:lnTo>
                  <a:pt x="1362712" y="0"/>
                </a:lnTo>
                <a:lnTo>
                  <a:pt x="1362712" y="1410309"/>
                </a:lnTo>
                <a:lnTo>
                  <a:pt x="0" y="14103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331616">
            <a:off x="-1467128" y="5389839"/>
            <a:ext cx="4303479" cy="3782186"/>
          </a:xfrm>
          <a:custGeom>
            <a:avLst/>
            <a:gdLst/>
            <a:ahLst/>
            <a:cxnLst/>
            <a:rect l="l" t="t" r="r" b="b"/>
            <a:pathLst>
              <a:path w="5379349" h="4727733">
                <a:moveTo>
                  <a:pt x="0" y="0"/>
                </a:moveTo>
                <a:lnTo>
                  <a:pt x="5379349" y="0"/>
                </a:lnTo>
                <a:lnTo>
                  <a:pt x="5379349" y="4727733"/>
                </a:lnTo>
                <a:lnTo>
                  <a:pt x="0" y="47277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310698">
            <a:off x="12008595" y="-1935068"/>
            <a:ext cx="3452582" cy="4677143"/>
          </a:xfrm>
          <a:custGeom>
            <a:avLst/>
            <a:gdLst/>
            <a:ahLst/>
            <a:cxnLst/>
            <a:rect l="l" t="t" r="r" b="b"/>
            <a:pathLst>
              <a:path w="4315728" h="5846429">
                <a:moveTo>
                  <a:pt x="0" y="0"/>
                </a:moveTo>
                <a:lnTo>
                  <a:pt x="4315728" y="0"/>
                </a:lnTo>
                <a:lnTo>
                  <a:pt x="4315728" y="5846429"/>
                </a:lnTo>
                <a:lnTo>
                  <a:pt x="0" y="58464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D083EF-120B-9302-0D7A-12D6075CDFC7}"/>
              </a:ext>
            </a:extLst>
          </p:cNvPr>
          <p:cNvSpPr txBox="1"/>
          <p:nvPr/>
        </p:nvSpPr>
        <p:spPr>
          <a:xfrm>
            <a:off x="7648223" y="5316972"/>
            <a:ext cx="9371363" cy="3200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40"/>
              </a:spcAft>
            </a:pPr>
            <a:r>
              <a:rPr lang="en-US" b="1" kern="1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WORK EXPERIENCES</a:t>
            </a:r>
            <a:endParaRPr lang="en-ID" b="1" kern="100" dirty="0"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40"/>
              </a:spcAft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MECH ENG LECTURER		</a:t>
            </a:r>
            <a:r>
              <a:rPr lang="en-US" kern="100" dirty="0" err="1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Krisnadwipayana</a:t>
            </a: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University</a:t>
            </a:r>
          </a:p>
          <a:p>
            <a:pPr>
              <a:spcAft>
                <a:spcPts val="640"/>
              </a:spcAft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			17 Agustus 1945 Jakarta University	</a:t>
            </a:r>
          </a:p>
          <a:p>
            <a:pPr>
              <a:spcAft>
                <a:spcPts val="640"/>
              </a:spcAft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PLANNER &amp; TECHNICAL RECORD	PT. </a:t>
            </a:r>
            <a:r>
              <a:rPr lang="en-US" kern="100" dirty="0" err="1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Travira</a:t>
            </a: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Air</a:t>
            </a:r>
            <a:endParaRPr lang="en-ID" kern="100" dirty="0"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40"/>
              </a:spcAft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TEACHER 			SMK </a:t>
            </a:r>
            <a:r>
              <a:rPr lang="en-US" kern="100" dirty="0" err="1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Penerbangan</a:t>
            </a: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Taufiq </a:t>
            </a:r>
            <a:r>
              <a:rPr lang="en-US" kern="100" dirty="0" err="1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Mubarok</a:t>
            </a:r>
            <a:endParaRPr lang="en-US" kern="100" dirty="0"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40"/>
              </a:spcAft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DOCUMENT CONTROLLER		PT. Jabil Circuit Indonesia</a:t>
            </a:r>
            <a:endParaRPr lang="en-ID" kern="100" dirty="0"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40"/>
              </a:spcAft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AIRCRAFT MECHANIC		PT. Mulya Sejahtera Technology</a:t>
            </a:r>
            <a:endParaRPr lang="en-ID" kern="100" dirty="0"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40"/>
              </a:spcAft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NDT INSPECTOR			PT. Taka Turbo Machinery</a:t>
            </a:r>
            <a:endParaRPr lang="en-ID" kern="100" dirty="0"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272">
              <a:lnSpc>
                <a:spcPct val="107000"/>
              </a:lnSpc>
              <a:spcAft>
                <a:spcPts val="640"/>
              </a:spcAft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D" dirty="0">
              <a:latin typeface="Sitka Display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A8311A-6AB9-988D-7671-F59F0F66E8CC}"/>
              </a:ext>
            </a:extLst>
          </p:cNvPr>
          <p:cNvSpPr txBox="1"/>
          <p:nvPr/>
        </p:nvSpPr>
        <p:spPr>
          <a:xfrm>
            <a:off x="121222" y="2199864"/>
            <a:ext cx="9845670" cy="3027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40"/>
              </a:spcAft>
            </a:pPr>
            <a:r>
              <a:rPr lang="en-US" b="1" kern="1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EDUCATIONS</a:t>
            </a:r>
          </a:p>
          <a:p>
            <a:pPr lvl="0">
              <a:lnSpc>
                <a:spcPct val="150000"/>
              </a:lnSpc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Doctor of Mechanical Engineering – Pancasila University (Manufacture) – On Study</a:t>
            </a:r>
            <a:endParaRPr lang="en-ID" kern="100" dirty="0"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Engineer of Technic – </a:t>
            </a:r>
            <a:r>
              <a:rPr lang="en-US" kern="100" dirty="0" err="1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Trisakti</a:t>
            </a: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University (</a:t>
            </a:r>
            <a:r>
              <a:rPr lang="en-US" kern="100" dirty="0" err="1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Profesi</a:t>
            </a: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ID" b="1" kern="100" dirty="0"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Master of Mechanical Engineering</a:t>
            </a:r>
            <a:r>
              <a:rPr lang="en-ID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Pancasila University  (Manufacture)</a:t>
            </a:r>
            <a:endParaRPr lang="en-ID" kern="100" dirty="0"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Bachelor of Mechanical Engineering</a:t>
            </a:r>
            <a:r>
              <a:rPr lang="en-ID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kern="100" dirty="0" err="1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Jayabaya</a:t>
            </a: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University (Manufacture)</a:t>
            </a:r>
            <a:endParaRPr lang="en-ID" kern="100" dirty="0"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Associate’s Degree of Mechanical Engineering</a:t>
            </a:r>
            <a:r>
              <a:rPr lang="en-ID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Bandung State Polytechnic  (Aeronautics)</a:t>
            </a:r>
            <a:endParaRPr lang="en-ID" kern="100" dirty="0"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Bandung 4 Senior High School (Science)</a:t>
            </a:r>
            <a:endParaRPr lang="en-ID" kern="100" dirty="0"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D4A51-9732-D639-7559-813A61E15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43A1491-4285-1BA7-D804-6952C0B70318}"/>
              </a:ext>
            </a:extLst>
          </p:cNvPr>
          <p:cNvSpPr/>
          <p:nvPr/>
        </p:nvSpPr>
        <p:spPr>
          <a:xfrm>
            <a:off x="1" y="5453"/>
            <a:ext cx="1128959" cy="2081031"/>
          </a:xfrm>
          <a:custGeom>
            <a:avLst/>
            <a:gdLst/>
            <a:ahLst/>
            <a:cxnLst/>
            <a:rect l="l" t="t" r="r" b="b"/>
            <a:pathLst>
              <a:path w="1411199" h="2601289">
                <a:moveTo>
                  <a:pt x="0" y="0"/>
                </a:moveTo>
                <a:lnTo>
                  <a:pt x="1411199" y="0"/>
                </a:lnTo>
                <a:lnTo>
                  <a:pt x="1411199" y="2601289"/>
                </a:lnTo>
                <a:lnTo>
                  <a:pt x="0" y="2601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440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BB8B9E1-03AD-86F5-B303-F24BEBEFAC42}"/>
              </a:ext>
            </a:extLst>
          </p:cNvPr>
          <p:cNvSpPr txBox="1"/>
          <p:nvPr/>
        </p:nvSpPr>
        <p:spPr>
          <a:xfrm>
            <a:off x="1170448" y="5452"/>
            <a:ext cx="11495005" cy="1181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680" dirty="0">
                <a:solidFill>
                  <a:srgbClr val="DB5C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클레이토이"/>
                <a:ea typeface="210 클레이토이"/>
                <a:cs typeface="210 클레이토이"/>
                <a:sym typeface="210 클레이토이"/>
              </a:rPr>
              <a:t>ATURAN PERKULIAHAN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419435E-B865-FA2A-022A-3532741CB451}"/>
              </a:ext>
            </a:extLst>
          </p:cNvPr>
          <p:cNvSpPr txBox="1"/>
          <p:nvPr/>
        </p:nvSpPr>
        <p:spPr>
          <a:xfrm>
            <a:off x="11094720" y="6987185"/>
            <a:ext cx="3372786" cy="590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20" dirty="0">
                <a:solidFill>
                  <a:srgbClr val="6B3E3E"/>
                </a:solidFill>
                <a:latin typeface="210 클레이토이"/>
                <a:ea typeface="210 클레이토이"/>
                <a:cs typeface="210 클레이토이"/>
                <a:sym typeface="210 클레이토이"/>
              </a:rPr>
              <a:t>Contact</a:t>
            </a:r>
          </a:p>
          <a:p>
            <a:pPr algn="ctr"/>
            <a:r>
              <a:rPr lang="en-US" sz="1920" dirty="0">
                <a:solidFill>
                  <a:srgbClr val="6B3E3E"/>
                </a:solidFill>
                <a:latin typeface="210 클레이토이"/>
                <a:ea typeface="210 클레이토이"/>
                <a:cs typeface="210 클레이토이"/>
                <a:sym typeface="210 클레이토이"/>
                <a:hlinkClick r:id="rId4"/>
              </a:rPr>
              <a:t>Novriyanti@jayabaya.ac.id</a:t>
            </a:r>
            <a:endParaRPr lang="en-US" sz="1920" dirty="0">
              <a:solidFill>
                <a:srgbClr val="6B3E3E"/>
              </a:solidFill>
              <a:latin typeface="210 클레이토이"/>
              <a:ea typeface="210 클레이토이"/>
              <a:cs typeface="210 클레이토이"/>
              <a:sym typeface="210 클레이토이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9D3B157-5EC8-CB31-08BF-455F5FD5213D}"/>
              </a:ext>
            </a:extLst>
          </p:cNvPr>
          <p:cNvSpPr/>
          <p:nvPr/>
        </p:nvSpPr>
        <p:spPr>
          <a:xfrm>
            <a:off x="10719723" y="5889882"/>
            <a:ext cx="1090169" cy="1128247"/>
          </a:xfrm>
          <a:custGeom>
            <a:avLst/>
            <a:gdLst/>
            <a:ahLst/>
            <a:cxnLst/>
            <a:rect l="l" t="t" r="r" b="b"/>
            <a:pathLst>
              <a:path w="1362711" h="1410309">
                <a:moveTo>
                  <a:pt x="0" y="0"/>
                </a:moveTo>
                <a:lnTo>
                  <a:pt x="1362712" y="0"/>
                </a:lnTo>
                <a:lnTo>
                  <a:pt x="1362712" y="1410309"/>
                </a:lnTo>
                <a:lnTo>
                  <a:pt x="0" y="14103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F7372FF-B8B5-54D0-B6BE-4BEC0EF0218B}"/>
              </a:ext>
            </a:extLst>
          </p:cNvPr>
          <p:cNvSpPr/>
          <p:nvPr/>
        </p:nvSpPr>
        <p:spPr>
          <a:xfrm rot="3331616">
            <a:off x="-1467128" y="5389839"/>
            <a:ext cx="4303479" cy="3782186"/>
          </a:xfrm>
          <a:custGeom>
            <a:avLst/>
            <a:gdLst/>
            <a:ahLst/>
            <a:cxnLst/>
            <a:rect l="l" t="t" r="r" b="b"/>
            <a:pathLst>
              <a:path w="5379349" h="4727733">
                <a:moveTo>
                  <a:pt x="0" y="0"/>
                </a:moveTo>
                <a:lnTo>
                  <a:pt x="5379349" y="0"/>
                </a:lnTo>
                <a:lnTo>
                  <a:pt x="5379349" y="4727733"/>
                </a:lnTo>
                <a:lnTo>
                  <a:pt x="0" y="4727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8E49CC6-9DBE-17EE-6D11-43B2CB5A1F46}"/>
              </a:ext>
            </a:extLst>
          </p:cNvPr>
          <p:cNvSpPr/>
          <p:nvPr/>
        </p:nvSpPr>
        <p:spPr>
          <a:xfrm rot="7310698">
            <a:off x="12741215" y="-1500305"/>
            <a:ext cx="3452582" cy="4677143"/>
          </a:xfrm>
          <a:custGeom>
            <a:avLst/>
            <a:gdLst/>
            <a:ahLst/>
            <a:cxnLst/>
            <a:rect l="l" t="t" r="r" b="b"/>
            <a:pathLst>
              <a:path w="4315728" h="5846429">
                <a:moveTo>
                  <a:pt x="0" y="0"/>
                </a:moveTo>
                <a:lnTo>
                  <a:pt x="4315728" y="0"/>
                </a:lnTo>
                <a:lnTo>
                  <a:pt x="4315728" y="5846429"/>
                </a:lnTo>
                <a:lnTo>
                  <a:pt x="0" y="58464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915B00-DC33-BA13-3772-DD3840208F29}"/>
              </a:ext>
            </a:extLst>
          </p:cNvPr>
          <p:cNvSpPr txBox="1"/>
          <p:nvPr/>
        </p:nvSpPr>
        <p:spPr>
          <a:xfrm>
            <a:off x="3108960" y="7578116"/>
            <a:ext cx="446408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40"/>
              </a:spcAft>
            </a:pPr>
            <a:r>
              <a:rPr lang="en-US" sz="2880" b="1" kern="1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IR. NOVRIYANTI, S.T., M.T.</a:t>
            </a:r>
            <a:endParaRPr lang="en-ID" sz="2880" dirty="0">
              <a:solidFill>
                <a:schemeClr val="accent2">
                  <a:lumMod val="60000"/>
                  <a:lumOff val="40000"/>
                </a:schemeClr>
              </a:solidFill>
              <a:latin typeface="Sitka Display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D4979C-5068-DA21-E23D-7273B5E9E5BE}"/>
              </a:ext>
            </a:extLst>
          </p:cNvPr>
          <p:cNvSpPr txBox="1"/>
          <p:nvPr/>
        </p:nvSpPr>
        <p:spPr>
          <a:xfrm>
            <a:off x="162895" y="1187314"/>
            <a:ext cx="13938337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40"/>
              </a:spcAft>
            </a:pPr>
            <a:r>
              <a:rPr lang="en-US" sz="32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TIDAK BERMAIN HP/TIDUR</a:t>
            </a:r>
          </a:p>
          <a:p>
            <a:pPr algn="ctr">
              <a:spcAft>
                <a:spcPts val="640"/>
              </a:spcAft>
            </a:pPr>
            <a:r>
              <a:rPr lang="en-US" sz="32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HADIR PERKULIAHAN MENGGUNAKAN BAJU CELANA SOPAN</a:t>
            </a:r>
          </a:p>
          <a:p>
            <a:pPr algn="ctr">
              <a:spcAft>
                <a:spcPts val="640"/>
              </a:spcAft>
            </a:pPr>
            <a:r>
              <a:rPr lang="en-US" sz="32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WAJIB MENGGUNAKAN SEPATU </a:t>
            </a:r>
          </a:p>
          <a:p>
            <a:pPr algn="ctr">
              <a:spcAft>
                <a:spcPts val="640"/>
              </a:spcAft>
            </a:pPr>
            <a:r>
              <a:rPr lang="en-US" sz="32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(APABILA MENGGUNAKAN SANDAL TIDAK DI IZINKAN MENGIKUTI KELAS)</a:t>
            </a:r>
            <a:endParaRPr lang="en-ID" sz="3200" b="1" kern="100" dirty="0">
              <a:solidFill>
                <a:schemeClr val="accent1">
                  <a:lumMod val="75000"/>
                </a:schemeClr>
              </a:solidFill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640"/>
              </a:spcAft>
            </a:pPr>
            <a:r>
              <a:rPr lang="en-ID" sz="32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MENGERJAKAN TUGAS 1x, KUIS 1x</a:t>
            </a:r>
          </a:p>
          <a:p>
            <a:pPr algn="ctr">
              <a:spcAft>
                <a:spcPts val="640"/>
              </a:spcAft>
            </a:pPr>
            <a:r>
              <a:rPr lang="en-ID" sz="32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MENGIKUTI UTS, UAS</a:t>
            </a:r>
          </a:p>
          <a:p>
            <a:pPr algn="ctr">
              <a:spcAft>
                <a:spcPts val="640"/>
              </a:spcAft>
            </a:pPr>
            <a:r>
              <a:rPr lang="en-ID" sz="32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MEMBUAT PROJECT BASED</a:t>
            </a:r>
          </a:p>
          <a:p>
            <a:pPr algn="ctr">
              <a:spcAft>
                <a:spcPts val="640"/>
              </a:spcAft>
            </a:pPr>
            <a:r>
              <a:rPr lang="en-ID" sz="32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MELAKUKAN KEGIATAN PARTISIPATIF</a:t>
            </a:r>
          </a:p>
          <a:p>
            <a:pPr algn="ctr">
              <a:spcAft>
                <a:spcPts val="640"/>
              </a:spcAft>
            </a:pPr>
            <a:r>
              <a:rPr lang="en-ID" sz="40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‘SELURUH TUGAS DIKUMPULKAN VIA EMAIL DENGAN BENTUK DOKUMEN PDF, WAJIB MEMAKAI SUBJECT DAN BADAN EMAIL’</a:t>
            </a:r>
            <a:endParaRPr lang="en-US" sz="4000" b="1" kern="100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925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94616"/>
            <a:ext cx="687181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Inter Light" panose="020B0604020202020204" charset="0"/>
                <a:ea typeface="Inter Light" panose="020B0604020202020204" charset="0"/>
                <a:cs typeface="Montserrat Medium" pitchFamily="34" charset="-120"/>
              </a:rPr>
              <a:t>Apa itu Peluang Usaha?</a:t>
            </a:r>
            <a:endParaRPr lang="en-US" sz="4450" dirty="0">
              <a:latin typeface="Inter Light" panose="020B0604020202020204" charset="0"/>
              <a:ea typeface="Inter Light" panose="020B060402020202020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062D3-EA8F-2560-92D1-FE5F228FED46}"/>
              </a:ext>
            </a:extLst>
          </p:cNvPr>
          <p:cNvSpPr/>
          <p:nvPr/>
        </p:nvSpPr>
        <p:spPr>
          <a:xfrm>
            <a:off x="11815011" y="7564191"/>
            <a:ext cx="2779294" cy="5631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Inter Light" panose="020B0604020202020204" charset="0"/>
                <a:ea typeface="Inter Light" panose="020B0604020202020204" charset="0"/>
              </a:rPr>
              <a:t>Novriyanti@jayabya.ac.id</a:t>
            </a:r>
            <a:endParaRPr lang="en-ID" sz="1600" dirty="0">
              <a:latin typeface="Inter Light" panose="020B0604020202020204" charset="0"/>
              <a:ea typeface="Inter Light" panose="020B060402020202020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A679E0-B756-D723-E883-3AFB5927B9AC}"/>
              </a:ext>
            </a:extLst>
          </p:cNvPr>
          <p:cNvSpPr txBox="1"/>
          <p:nvPr/>
        </p:nvSpPr>
        <p:spPr>
          <a:xfrm>
            <a:off x="793789" y="4517203"/>
            <a:ext cx="1317512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ID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Peluang</a:t>
            </a:r>
            <a:r>
              <a:rPr lang="en-ID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usaha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adalah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situasi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di mana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seseorang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dapat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menciptakan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nilai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baru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dengan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memanfaatkan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kebutuhan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pasar yang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belum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terpenuhi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,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atau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dengan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cara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baru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yang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lebih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efisien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dan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bernilai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tambah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.</a:t>
            </a:r>
          </a:p>
          <a:p>
            <a:pPr>
              <a:buNone/>
            </a:pPr>
            <a:endParaRPr lang="en-ID" sz="2400" dirty="0">
              <a:solidFill>
                <a:schemeClr val="tx1">
                  <a:lumMod val="65000"/>
                  <a:lumOff val="35000"/>
                </a:schemeClr>
              </a:solidFill>
              <a:latin typeface="Inter Light" panose="020B0604020202020204" charset="0"/>
              <a:ea typeface="Inter Light" panose="020B0604020202020204" charset="0"/>
            </a:endParaRPr>
          </a:p>
          <a:p>
            <a:pPr>
              <a:buNone/>
            </a:pPr>
            <a:b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</a:b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Menurut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Zimmerer &amp; Scarborough (2008):</a:t>
            </a:r>
          </a:p>
          <a:p>
            <a:pPr>
              <a:buNone/>
            </a:pP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“Opportunity is a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favorable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set of circumstances that creates a need for a new product, service, or business.”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A4074-4499-C0EA-FCA6-953AC7742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AB1D7FF6-8FA6-0592-8018-039EDB100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244711A7-933A-F6E6-9FB6-237B9623F1A3}"/>
              </a:ext>
            </a:extLst>
          </p:cNvPr>
          <p:cNvSpPr/>
          <p:nvPr/>
        </p:nvSpPr>
        <p:spPr>
          <a:xfrm>
            <a:off x="793790" y="3594616"/>
            <a:ext cx="687181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Inter Light" panose="020B0604020202020204" charset="0"/>
                <a:ea typeface="Inter Light" panose="020B0604020202020204" charset="0"/>
                <a:cs typeface="Montserrat Medium" pitchFamily="34" charset="-120"/>
              </a:rPr>
              <a:t>Apa itu Peluang Usaha?</a:t>
            </a:r>
            <a:endParaRPr lang="en-US" sz="4450" dirty="0">
              <a:latin typeface="Inter Light" panose="020B0604020202020204" charset="0"/>
              <a:ea typeface="Inter Light" panose="020B0604020202020204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3D31C961-C4A8-BC5D-4DC7-6669C677A3DA}"/>
              </a:ext>
            </a:extLst>
          </p:cNvPr>
          <p:cNvSpPr/>
          <p:nvPr/>
        </p:nvSpPr>
        <p:spPr>
          <a:xfrm>
            <a:off x="793790" y="5451515"/>
            <a:ext cx="624470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>
              <a:latin typeface="Inter Light" panose="020B0604020202020204" charset="0"/>
              <a:ea typeface="Inter Light" panose="020B0604020202020204" charset="0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8441E4E9-8F2A-EF55-D71F-F9796886D7F6}"/>
              </a:ext>
            </a:extLst>
          </p:cNvPr>
          <p:cNvSpPr/>
          <p:nvPr/>
        </p:nvSpPr>
        <p:spPr>
          <a:xfrm>
            <a:off x="793790" y="47990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767D"/>
                </a:solidFill>
                <a:latin typeface="Inter Light" panose="020B0604020202020204" charset="0"/>
                <a:ea typeface="Inter Light" panose="020B0604020202020204" charset="0"/>
                <a:cs typeface="Montserrat Medium" pitchFamily="34" charset="-120"/>
              </a:rPr>
              <a:t>Ciri-Ciri Utama</a:t>
            </a:r>
            <a:endParaRPr lang="en-US" sz="2200" dirty="0">
              <a:latin typeface="Inter Light" panose="020B0604020202020204" charset="0"/>
              <a:ea typeface="Inter Light" panose="020B0604020202020204" charset="0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3C5069BA-B88A-7E71-0A20-F0417A44D687}"/>
              </a:ext>
            </a:extLst>
          </p:cNvPr>
          <p:cNvSpPr/>
          <p:nvPr/>
        </p:nvSpPr>
        <p:spPr>
          <a:xfrm>
            <a:off x="793790" y="538023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D3E44"/>
                </a:solidFill>
                <a:latin typeface="Inter Light" panose="020B0604020202020204" charset="0"/>
                <a:ea typeface="Inter Light" panose="020B0604020202020204" charset="0"/>
                <a:cs typeface="Inter Light" pitchFamily="34" charset="-120"/>
              </a:rPr>
              <a:t>Kebutuhan pasar yang belum terpenuhi</a:t>
            </a:r>
            <a:endParaRPr lang="en-US" sz="1750" dirty="0">
              <a:latin typeface="Inter Light" panose="020B0604020202020204" charset="0"/>
              <a:ea typeface="Inter Light" panose="020B0604020202020204" charset="0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F2163A1D-BB51-A5DC-8BF6-DE3A8C5F9E2C}"/>
              </a:ext>
            </a:extLst>
          </p:cNvPr>
          <p:cNvSpPr/>
          <p:nvPr/>
        </p:nvSpPr>
        <p:spPr>
          <a:xfrm>
            <a:off x="793790" y="582243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D3E44"/>
                </a:solidFill>
                <a:latin typeface="Inter Light" panose="020B0604020202020204" charset="0"/>
                <a:ea typeface="Inter Light" panose="020B0604020202020204" charset="0"/>
                <a:cs typeface="Inter Light" pitchFamily="34" charset="-120"/>
              </a:rPr>
              <a:t>Tren yang sedang berkembang</a:t>
            </a:r>
            <a:endParaRPr lang="en-US" sz="1750" dirty="0">
              <a:latin typeface="Inter Light" panose="020B0604020202020204" charset="0"/>
              <a:ea typeface="Inter Light" panose="020B0604020202020204" charset="0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F9C75D27-217B-E8B8-F670-76297CE2B91F}"/>
              </a:ext>
            </a:extLst>
          </p:cNvPr>
          <p:cNvSpPr/>
          <p:nvPr/>
        </p:nvSpPr>
        <p:spPr>
          <a:xfrm>
            <a:off x="793790" y="626463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D3E44"/>
                </a:solidFill>
                <a:latin typeface="Inter Light" panose="020B0604020202020204" charset="0"/>
                <a:ea typeface="Inter Light" panose="020B0604020202020204" charset="0"/>
                <a:cs typeface="Inter Light" pitchFamily="34" charset="-120"/>
              </a:rPr>
              <a:t>Inovasi dan diferensiasi produk</a:t>
            </a:r>
            <a:endParaRPr lang="en-US" sz="1750" dirty="0">
              <a:latin typeface="Inter Light" panose="020B0604020202020204" charset="0"/>
              <a:ea typeface="Inter Light" panose="020B0604020202020204" charset="0"/>
            </a:endParaRPr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04F200F9-D64B-9690-ACC4-2543F5F2FEAF}"/>
              </a:ext>
            </a:extLst>
          </p:cNvPr>
          <p:cNvSpPr/>
          <p:nvPr/>
        </p:nvSpPr>
        <p:spPr>
          <a:xfrm>
            <a:off x="793790" y="670682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D3E44"/>
                </a:solidFill>
                <a:latin typeface="Inter Light" panose="020B0604020202020204" charset="0"/>
                <a:ea typeface="Inter Light" panose="020B0604020202020204" charset="0"/>
                <a:cs typeface="Inter Light" pitchFamily="34" charset="-120"/>
              </a:rPr>
              <a:t>Potensi keuntungan yang menjanjikan</a:t>
            </a:r>
            <a:endParaRPr lang="en-US" sz="1750" dirty="0">
              <a:latin typeface="Inter Light" panose="020B0604020202020204" charset="0"/>
              <a:ea typeface="Inter Light" panose="020B060402020202020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73F6DD-5AB3-B6D4-4B0C-582248A1F599}"/>
              </a:ext>
            </a:extLst>
          </p:cNvPr>
          <p:cNvSpPr/>
          <p:nvPr/>
        </p:nvSpPr>
        <p:spPr>
          <a:xfrm>
            <a:off x="11923295" y="7730291"/>
            <a:ext cx="2671009" cy="397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Inter Light" panose="020B0604020202020204" charset="0"/>
                <a:ea typeface="Inter Light" panose="020B0604020202020204" charset="0"/>
              </a:rPr>
              <a:t>Novriyanti@jayabya.ac.id</a:t>
            </a:r>
            <a:endParaRPr lang="en-ID" sz="1600" dirty="0">
              <a:latin typeface="Inter Light" panose="020B0604020202020204" charset="0"/>
              <a:ea typeface="Inter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160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84438" y="592574"/>
            <a:ext cx="6756678" cy="444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Teknik Menemukan </a:t>
            </a:r>
            <a:r>
              <a:rPr lang="en-US" sz="2800" dirty="0" err="1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Peluang</a:t>
            </a:r>
            <a:endParaRPr lang="en-US" sz="2800" dirty="0"/>
          </a:p>
        </p:txBody>
      </p:sp>
      <p:sp>
        <p:nvSpPr>
          <p:cNvPr id="4" name="Shape 1"/>
          <p:cNvSpPr/>
          <p:nvPr/>
        </p:nvSpPr>
        <p:spPr>
          <a:xfrm>
            <a:off x="5984438" y="1250752"/>
            <a:ext cx="7342456" cy="6386274"/>
          </a:xfrm>
          <a:prstGeom prst="roundRect">
            <a:avLst>
              <a:gd name="adj" fmla="val 9121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8" name="Text 3"/>
          <p:cNvSpPr/>
          <p:nvPr/>
        </p:nvSpPr>
        <p:spPr>
          <a:xfrm>
            <a:off x="6134338" y="2277547"/>
            <a:ext cx="7848124" cy="227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100" dirty="0"/>
          </a:p>
        </p:txBody>
      </p:sp>
      <p:sp>
        <p:nvSpPr>
          <p:cNvPr id="12" name="Text 5"/>
          <p:cNvSpPr/>
          <p:nvPr/>
        </p:nvSpPr>
        <p:spPr>
          <a:xfrm>
            <a:off x="6188987" y="1425813"/>
            <a:ext cx="5017277" cy="4041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Inter Light" panose="020B0604020202020204" charset="0"/>
              <a:ea typeface="Inter Light" panose="020B060402020202020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1E1DB0-BA07-7B60-D527-A4956E2BB63B}"/>
              </a:ext>
            </a:extLst>
          </p:cNvPr>
          <p:cNvSpPr/>
          <p:nvPr/>
        </p:nvSpPr>
        <p:spPr>
          <a:xfrm>
            <a:off x="12164397" y="7730291"/>
            <a:ext cx="2429907" cy="397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Novriyanti@jayabya.ac.id</a:t>
            </a:r>
            <a:endParaRPr lang="en-ID"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BD001A-8DF9-39E6-4DFE-74CCA96A7F2D}"/>
              </a:ext>
            </a:extLst>
          </p:cNvPr>
          <p:cNvSpPr txBox="1"/>
          <p:nvPr/>
        </p:nvSpPr>
        <p:spPr>
          <a:xfrm>
            <a:off x="6064150" y="1489532"/>
            <a:ext cx="6990369" cy="556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Observasi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Lapangan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amati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kebutuhan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masyarakat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di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sekitar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Wawancara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&amp;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Survei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gali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pain point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pelanggan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Trend Analysis: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ikuti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perubahan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gaya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hidup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dan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teknologi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Analisis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SWOT: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identifikasi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kekuatan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kelemahan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peluang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ancaman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Brainstorming / Design Thinking: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eksplorasi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ide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dengan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tim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kreatif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80862"/>
            <a:ext cx="1068359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Memilih Lapangan Usaha yang </a:t>
            </a:r>
            <a:r>
              <a:rPr lang="en-US" sz="4450" dirty="0" err="1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Tepat</a:t>
            </a:r>
            <a:endParaRPr lang="en-US" sz="4450" dirty="0">
              <a:solidFill>
                <a:srgbClr val="74767D"/>
              </a:solidFill>
              <a:latin typeface="Montserrat Medium" pitchFamily="34" charset="0"/>
              <a:ea typeface="Montserrat Medium" pitchFamily="34" charset="-122"/>
              <a:cs typeface="Montserrat Medium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74767D"/>
                </a:solidFill>
                <a:latin typeface="Montserrat Medium" pitchFamily="34" charset="0"/>
              </a:rPr>
              <a:t>Kriteria</a:t>
            </a: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</a:rPr>
              <a:t> ???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54856"/>
            <a:ext cx="3939064" cy="1255663"/>
          </a:xfrm>
          <a:prstGeom prst="roundRect">
            <a:avLst>
              <a:gd name="adj" fmla="val 4137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42524" y="2912150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Sesuaikan dengan Diri Anda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142524" y="3756898"/>
            <a:ext cx="359033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5" name="Text 10"/>
          <p:cNvSpPr/>
          <p:nvPr/>
        </p:nvSpPr>
        <p:spPr>
          <a:xfrm>
            <a:off x="793790" y="6446758"/>
            <a:ext cx="130428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3200" b="1" dirty="0" err="1">
                <a:solidFill>
                  <a:srgbClr val="3D3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Lapangan</a:t>
            </a:r>
            <a:r>
              <a:rPr lang="en-US" sz="3200" b="1" dirty="0">
                <a:solidFill>
                  <a:srgbClr val="3D3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3200" b="1" dirty="0" err="1">
                <a:solidFill>
                  <a:srgbClr val="3D3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usaha</a:t>
            </a:r>
            <a:r>
              <a:rPr lang="en-US" sz="3200" b="1" dirty="0">
                <a:solidFill>
                  <a:srgbClr val="3D3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3200" b="1" dirty="0" err="1">
                <a:solidFill>
                  <a:srgbClr val="3D3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potensial</a:t>
            </a:r>
            <a:r>
              <a:rPr lang="en-US" sz="3200" b="1" dirty="0">
                <a:solidFill>
                  <a:srgbClr val="3D3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????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949649-0EB1-64A5-5330-6E1BA89E8EE5}"/>
              </a:ext>
            </a:extLst>
          </p:cNvPr>
          <p:cNvSpPr/>
          <p:nvPr/>
        </p:nvSpPr>
        <p:spPr>
          <a:xfrm>
            <a:off x="12164397" y="7730291"/>
            <a:ext cx="2429907" cy="397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Novriyanti@jayabya.ac.id</a:t>
            </a:r>
            <a:endParaRPr lang="en-ID" sz="1600" dirty="0"/>
          </a:p>
        </p:txBody>
      </p:sp>
      <p:sp>
        <p:nvSpPr>
          <p:cNvPr id="17" name="Shape 1">
            <a:extLst>
              <a:ext uri="{FF2B5EF4-FFF2-40B4-BE49-F238E27FC236}">
                <a16:creationId xmlns:a16="http://schemas.microsoft.com/office/drawing/2014/main" id="{66466160-EEBA-59A3-B1FC-5245BDF1DECF}"/>
              </a:ext>
            </a:extLst>
          </p:cNvPr>
          <p:cNvSpPr/>
          <p:nvPr/>
        </p:nvSpPr>
        <p:spPr>
          <a:xfrm>
            <a:off x="793790" y="4678650"/>
            <a:ext cx="3939064" cy="1255663"/>
          </a:xfrm>
          <a:prstGeom prst="roundRect">
            <a:avLst>
              <a:gd name="adj" fmla="val 4137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B50A2735-FD7E-3E9E-C750-F51C96EE74EF}"/>
              </a:ext>
            </a:extLst>
          </p:cNvPr>
          <p:cNvSpPr/>
          <p:nvPr/>
        </p:nvSpPr>
        <p:spPr>
          <a:xfrm>
            <a:off x="1142524" y="4935944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Analisis</a:t>
            </a: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Pasar</a:t>
            </a:r>
            <a:endParaRPr lang="en-US" sz="2200" dirty="0"/>
          </a:p>
        </p:txBody>
      </p:sp>
      <p:sp>
        <p:nvSpPr>
          <p:cNvPr id="19" name="Shape 1">
            <a:extLst>
              <a:ext uri="{FF2B5EF4-FFF2-40B4-BE49-F238E27FC236}">
                <a16:creationId xmlns:a16="http://schemas.microsoft.com/office/drawing/2014/main" id="{92027D21-CB17-D50A-8EB4-D428DEA8C169}"/>
              </a:ext>
            </a:extLst>
          </p:cNvPr>
          <p:cNvSpPr/>
          <p:nvPr/>
        </p:nvSpPr>
        <p:spPr>
          <a:xfrm>
            <a:off x="5345668" y="2654856"/>
            <a:ext cx="3939064" cy="1255663"/>
          </a:xfrm>
          <a:prstGeom prst="roundRect">
            <a:avLst>
              <a:gd name="adj" fmla="val 4137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sp>
        <p:nvSpPr>
          <p:cNvPr id="20" name="Text 2">
            <a:extLst>
              <a:ext uri="{FF2B5EF4-FFF2-40B4-BE49-F238E27FC236}">
                <a16:creationId xmlns:a16="http://schemas.microsoft.com/office/drawing/2014/main" id="{28B144B8-C044-15AE-011E-C7BEBAB23856}"/>
              </a:ext>
            </a:extLst>
          </p:cNvPr>
          <p:cNvSpPr/>
          <p:nvPr/>
        </p:nvSpPr>
        <p:spPr>
          <a:xfrm>
            <a:off x="5694402" y="2912150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SDM</a:t>
            </a:r>
            <a:endParaRPr lang="en-US" sz="2200" dirty="0"/>
          </a:p>
        </p:txBody>
      </p:sp>
      <p:sp>
        <p:nvSpPr>
          <p:cNvPr id="21" name="Shape 1">
            <a:extLst>
              <a:ext uri="{FF2B5EF4-FFF2-40B4-BE49-F238E27FC236}">
                <a16:creationId xmlns:a16="http://schemas.microsoft.com/office/drawing/2014/main" id="{9389134B-5990-A0FB-18CC-010136CD0494}"/>
              </a:ext>
            </a:extLst>
          </p:cNvPr>
          <p:cNvSpPr/>
          <p:nvPr/>
        </p:nvSpPr>
        <p:spPr>
          <a:xfrm>
            <a:off x="5345668" y="4712673"/>
            <a:ext cx="3939064" cy="1255663"/>
          </a:xfrm>
          <a:prstGeom prst="roundRect">
            <a:avLst>
              <a:gd name="adj" fmla="val 4137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sp>
        <p:nvSpPr>
          <p:cNvPr id="22" name="Text 2">
            <a:extLst>
              <a:ext uri="{FF2B5EF4-FFF2-40B4-BE49-F238E27FC236}">
                <a16:creationId xmlns:a16="http://schemas.microsoft.com/office/drawing/2014/main" id="{DD84147E-8DF1-E51C-99E0-7E107BD2536C}"/>
              </a:ext>
            </a:extLst>
          </p:cNvPr>
          <p:cNvSpPr/>
          <p:nvPr/>
        </p:nvSpPr>
        <p:spPr>
          <a:xfrm>
            <a:off x="5694402" y="4969967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Analisis</a:t>
            </a: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200" dirty="0" err="1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Risiko</a:t>
            </a:r>
            <a:endParaRPr lang="en-US" sz="2200" dirty="0"/>
          </a:p>
        </p:txBody>
      </p:sp>
      <p:sp>
        <p:nvSpPr>
          <p:cNvPr id="23" name="Shape 1">
            <a:extLst>
              <a:ext uri="{FF2B5EF4-FFF2-40B4-BE49-F238E27FC236}">
                <a16:creationId xmlns:a16="http://schemas.microsoft.com/office/drawing/2014/main" id="{16FD9FDF-66A8-359D-B440-2410EB70BF5A}"/>
              </a:ext>
            </a:extLst>
          </p:cNvPr>
          <p:cNvSpPr/>
          <p:nvPr/>
        </p:nvSpPr>
        <p:spPr>
          <a:xfrm>
            <a:off x="9897547" y="3620810"/>
            <a:ext cx="3939064" cy="1255663"/>
          </a:xfrm>
          <a:prstGeom prst="roundRect">
            <a:avLst>
              <a:gd name="adj" fmla="val 4137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sp>
        <p:nvSpPr>
          <p:cNvPr id="24" name="Text 2">
            <a:extLst>
              <a:ext uri="{FF2B5EF4-FFF2-40B4-BE49-F238E27FC236}">
                <a16:creationId xmlns:a16="http://schemas.microsoft.com/office/drawing/2014/main" id="{612E572A-D159-478D-6DA8-06C7BD639CA3}"/>
              </a:ext>
            </a:extLst>
          </p:cNvPr>
          <p:cNvSpPr/>
          <p:nvPr/>
        </p:nvSpPr>
        <p:spPr>
          <a:xfrm>
            <a:off x="10246281" y="3878104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NIai</a:t>
            </a: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200" dirty="0" err="1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Tambah</a:t>
            </a: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Ekonomi dan </a:t>
            </a:r>
            <a:r>
              <a:rPr lang="en-US" sz="2200" dirty="0" err="1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Sosial</a:t>
            </a:r>
            <a:endParaRPr lang="en-US" sz="2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F64E2-4A88-E379-C109-8018B28CD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81D7DFA4-D906-9DE1-F7F7-398A7FA971EB}"/>
              </a:ext>
            </a:extLst>
          </p:cNvPr>
          <p:cNvSpPr/>
          <p:nvPr/>
        </p:nvSpPr>
        <p:spPr>
          <a:xfrm>
            <a:off x="793790" y="580862"/>
            <a:ext cx="1068359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Memilih Lapangan Usaha yang </a:t>
            </a:r>
            <a:r>
              <a:rPr lang="en-US" sz="4450" dirty="0" err="1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Tepat</a:t>
            </a:r>
            <a:endParaRPr lang="en-US" sz="4450" dirty="0">
              <a:solidFill>
                <a:srgbClr val="74767D"/>
              </a:solidFill>
              <a:latin typeface="Montserrat Medium" pitchFamily="34" charset="0"/>
              <a:ea typeface="Montserrat Medium" pitchFamily="34" charset="-122"/>
              <a:cs typeface="Montserrat Medium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</a:rPr>
              <a:t>Alat </a:t>
            </a:r>
            <a:r>
              <a:rPr lang="en-US" sz="4450" dirty="0" err="1">
                <a:solidFill>
                  <a:srgbClr val="74767D"/>
                </a:solidFill>
                <a:latin typeface="Montserrat Medium" pitchFamily="34" charset="0"/>
              </a:rPr>
              <a:t>Analisis</a:t>
            </a: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</a:rPr>
              <a:t> </a:t>
            </a:r>
            <a:r>
              <a:rPr lang="en-US" sz="4450" dirty="0" err="1">
                <a:solidFill>
                  <a:srgbClr val="74767D"/>
                </a:solidFill>
                <a:latin typeface="Montserrat Medium" pitchFamily="34" charset="0"/>
              </a:rPr>
              <a:t>Pemilihan</a:t>
            </a: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</a:rPr>
              <a:t>???</a:t>
            </a:r>
            <a:endParaRPr lang="en-US" sz="4450" dirty="0"/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6D9AB7D6-C103-ACAF-1AB2-336333D633C4}"/>
              </a:ext>
            </a:extLst>
          </p:cNvPr>
          <p:cNvSpPr/>
          <p:nvPr/>
        </p:nvSpPr>
        <p:spPr>
          <a:xfrm>
            <a:off x="793790" y="6446758"/>
            <a:ext cx="130428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080EF0-6283-6EA3-3EB1-7BA10B5156A8}"/>
              </a:ext>
            </a:extLst>
          </p:cNvPr>
          <p:cNvSpPr/>
          <p:nvPr/>
        </p:nvSpPr>
        <p:spPr>
          <a:xfrm>
            <a:off x="12164397" y="7730291"/>
            <a:ext cx="2429907" cy="397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Novriyanti@jayabya.ac.id</a:t>
            </a:r>
            <a:endParaRPr lang="en-ID" sz="1600" dirty="0"/>
          </a:p>
        </p:txBody>
      </p:sp>
      <p:pic>
        <p:nvPicPr>
          <p:cNvPr id="12292" name="Picture 4" descr="Analisis Porter Five Forces &amp; Manfaat bagi Perusahaan">
            <a:extLst>
              <a:ext uri="{FF2B5EF4-FFF2-40B4-BE49-F238E27FC236}">
                <a16:creationId xmlns:a16="http://schemas.microsoft.com/office/drawing/2014/main" id="{BFC23BF5-5AB5-1170-40B5-F782F9312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212" y="4764507"/>
            <a:ext cx="5625430" cy="316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Analisis SWOT dalam Bisnis: Pengertian, Tips, dan Contohnya">
            <a:extLst>
              <a:ext uri="{FF2B5EF4-FFF2-40B4-BE49-F238E27FC236}">
                <a16:creationId xmlns:a16="http://schemas.microsoft.com/office/drawing/2014/main" id="{C8FD9182-A4E2-C149-30BD-317131AEA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23" y="1939117"/>
            <a:ext cx="5195272" cy="519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Langkah-Langkah Analisis Kelayakan Usaha dan Contohnya">
            <a:extLst>
              <a:ext uri="{FF2B5EF4-FFF2-40B4-BE49-F238E27FC236}">
                <a16:creationId xmlns:a16="http://schemas.microsoft.com/office/drawing/2014/main" id="{9D54A4CD-FE97-4048-7064-7C9EC69F2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441" y="1255497"/>
            <a:ext cx="4927336" cy="328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441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58566" y="674370"/>
            <a:ext cx="8785844" cy="1845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Mengembangkan </a:t>
            </a:r>
            <a:r>
              <a:rPr lang="en-US" sz="3850" dirty="0" err="1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Gagasan</a:t>
            </a:r>
            <a:r>
              <a:rPr lang="en-US" sz="38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Usaha</a:t>
            </a:r>
          </a:p>
          <a:p>
            <a:pPr marL="0" indent="0" algn="l">
              <a:lnSpc>
                <a:spcPts val="4800"/>
              </a:lnSpc>
              <a:buNone/>
            </a:pPr>
            <a:r>
              <a:rPr lang="en-US" sz="3850" dirty="0" err="1">
                <a:solidFill>
                  <a:srgbClr val="74767D"/>
                </a:solidFill>
                <a:latin typeface="Montserrat Medium" pitchFamily="34" charset="0"/>
              </a:rPr>
              <a:t>Tahapan</a:t>
            </a:r>
            <a:r>
              <a:rPr lang="en-US" sz="3850" dirty="0">
                <a:solidFill>
                  <a:srgbClr val="74767D"/>
                </a:solidFill>
                <a:latin typeface="Montserrat Medium" pitchFamily="34" charset="0"/>
              </a:rPr>
              <a:t>????</a:t>
            </a:r>
            <a:endParaRPr lang="en-US" sz="38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9F9725-5503-F720-ECB1-5FD29B6C6AA7}"/>
              </a:ext>
            </a:extLst>
          </p:cNvPr>
          <p:cNvSpPr/>
          <p:nvPr/>
        </p:nvSpPr>
        <p:spPr>
          <a:xfrm>
            <a:off x="12164397" y="7730291"/>
            <a:ext cx="2429907" cy="397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Novriyanti@jayabya.ac.id</a:t>
            </a:r>
            <a:endParaRPr lang="en-ID" sz="1600" dirty="0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5CD22BA1-8968-C21F-1AAB-0596E1DD2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8566" y="2598151"/>
            <a:ext cx="15603165" cy="367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Identifikasi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kebutuhan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pasar (Market Need).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Kreativitas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dan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inovasi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produk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(Product Innovation).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Pembuatan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konsep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usaha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(Business Concept).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Uji pasar (Market Testing).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Penyusunan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model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bisnis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(Business Model Canvas).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694</Words>
  <Application>Microsoft Office PowerPoint</Application>
  <PresentationFormat>Custom</PresentationFormat>
  <Paragraphs>112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210 클레이토이</vt:lpstr>
      <vt:lpstr>Montserrat Medium</vt:lpstr>
      <vt:lpstr>Arial</vt:lpstr>
      <vt:lpstr>Inter Light</vt:lpstr>
      <vt:lpstr>Sitka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Novriyanti 2022</cp:lastModifiedBy>
  <cp:revision>12</cp:revision>
  <dcterms:created xsi:type="dcterms:W3CDTF">2025-10-28T01:53:59Z</dcterms:created>
  <dcterms:modified xsi:type="dcterms:W3CDTF">2025-10-28T14:06:18Z</dcterms:modified>
</cp:coreProperties>
</file>