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80" r:id="rId4"/>
    <p:sldId id="281" r:id="rId5"/>
    <p:sldId id="282" r:id="rId6"/>
    <p:sldId id="283" r:id="rId7"/>
    <p:sldId id="284" r:id="rId8"/>
    <p:sldId id="286" r:id="rId9"/>
    <p:sldId id="266" r:id="rId10"/>
  </p:sldIdLst>
  <p:sldSz cx="18288000" cy="10287000"/>
  <p:notesSz cx="6858000" cy="9144000"/>
  <p:embeddedFontLst>
    <p:embeddedFont>
      <p:font typeface="Allura" panose="020B0604020202020204" charset="0"/>
      <p:regular r:id="rId12"/>
    </p:embeddedFont>
    <p:embeddedFont>
      <p:font typeface="Geologica Light" panose="020B0604020202020204" charset="0"/>
      <p:regular r:id="rId13"/>
    </p:embeddedFont>
    <p:embeddedFont>
      <p:font typeface="Geologica Regular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54B0-E4C3-4E50-8C4A-1DE9704FF4D2}" type="datetimeFigureOut">
              <a:rPr lang="en-ID" smtClean="0"/>
              <a:t>20/10/2025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D0D-759F-4784-8AC6-4602F6F29FD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26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BD0D-759F-4784-8AC6-4602F6F29FD7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275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6604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143500"/>
            <a:ext cx="15074900" cy="3784600"/>
          </a:xfrm>
          <a:prstGeom prst="rect">
            <a:avLst/>
          </a:prstGeom>
          <a:effectLst>
            <a:outerShdw blurRad="88882" dist="116271" dir="2700000">
              <a:srgbClr val="000000">
                <a:alpha val="13000"/>
              </a:srgbClr>
            </a:outerShdw>
          </a:effectLst>
        </p:spPr>
      </p:pic>
      <p:sp>
        <p:nvSpPr>
          <p:cNvPr id="8" name="TextBox 8"/>
          <p:cNvSpPr txBox="1"/>
          <p:nvPr/>
        </p:nvSpPr>
        <p:spPr>
          <a:xfrm>
            <a:off x="-939800" y="2108200"/>
            <a:ext cx="19964400" cy="2324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ELEMEN MESIN 1</a:t>
            </a:r>
          </a:p>
          <a:p>
            <a:pPr lvl="0" algn="ctr">
              <a:lnSpc>
                <a:spcPct val="87980"/>
              </a:lnSpc>
            </a:pPr>
            <a:r>
              <a:rPr lang="en-US" sz="7400" b="0" i="0" u="none" strike="noStrike" dirty="0">
                <a:solidFill>
                  <a:srgbClr val="654234"/>
                </a:solidFill>
                <a:latin typeface="Geologica Light"/>
              </a:rPr>
              <a:t>REGULER MALAM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200" y="4813300"/>
            <a:ext cx="457200" cy="457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6845300"/>
            <a:ext cx="1308100" cy="1308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3124200" y="7505700"/>
            <a:ext cx="1828800" cy="12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933700" y="6769100"/>
            <a:ext cx="13754100" cy="142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STUDI S1 TEKNIK MESIN</a:t>
            </a:r>
          </a:p>
          <a:p>
            <a:pPr lvl="0" algn="ctr">
              <a:lnSpc>
                <a:spcPct val="116199"/>
              </a:lnSpc>
            </a:pPr>
            <a:r>
              <a:rPr lang="en-US" sz="4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</a:t>
            </a:r>
            <a:r>
              <a:rPr lang="en-US" sz="4000" b="0" i="0" u="none" strike="noStrik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Jayabaya</a:t>
            </a:r>
            <a:endParaRPr lang="en-US" sz="4000" b="0" i="0" u="none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24000" y="5181600"/>
            <a:ext cx="15062200" cy="1143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en-US" sz="64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PERTEMUAN 4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4584700"/>
            <a:ext cx="16675100" cy="4953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6775" y="2451100"/>
            <a:ext cx="14506575" cy="1879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Desain </a:t>
            </a:r>
            <a:r>
              <a:rPr lang="en-US" sz="6000" b="0" i="0" u="none" strike="noStrike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US" sz="6000" b="0" i="0" u="none" strike="noStrike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Constraint; Desain fo</a:t>
            </a:r>
            <a:r>
              <a:rPr lang="en-US" sz="60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X (DFM, DFA, DFD, DFE, </a:t>
            </a:r>
            <a:r>
              <a:rPr lang="en-US" sz="6000" dirty="0" err="1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dsb</a:t>
            </a:r>
            <a:r>
              <a:rPr lang="en-US" sz="60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400" y="1257300"/>
            <a:ext cx="1206500" cy="800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5300" y="5067300"/>
            <a:ext cx="9512300" cy="37846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264400" y="5337090"/>
            <a:ext cx="8801100" cy="3098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Memahami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requirement &amp; constraint </a:t>
            </a: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design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Guidelines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r>
              <a:rPr lang="en-ID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metodologi</a:t>
            </a:r>
            <a:r>
              <a:rPr lang="en-ID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product life cycle 	</a:t>
            </a:r>
          </a:p>
          <a:p>
            <a:pPr marL="457200" indent="-457200">
              <a:lnSpc>
                <a:spcPct val="103749"/>
              </a:lnSpc>
              <a:buFont typeface="Arial" panose="020B0604020202020204" pitchFamily="34" charset="0"/>
              <a:buChar char="•"/>
            </a:pPr>
            <a:endParaRPr lang="en-ID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3749"/>
              </a:lnSpc>
            </a:pPr>
            <a:endParaRPr lang="en-US" sz="4000" b="0" i="0" u="none" strike="noStrike" dirty="0">
              <a:solidFill>
                <a:srgbClr val="363433">
                  <a:alpha val="85098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7700" y="5067300"/>
            <a:ext cx="4940300" cy="3784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57400" y="6324600"/>
            <a:ext cx="4648200" cy="1219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6900" b="0" i="1" u="none" strike="noStrike" dirty="0">
                <a:solidFill>
                  <a:srgbClr val="EFE9DB">
                    <a:alpha val="76078"/>
                  </a:srgbClr>
                </a:solidFill>
                <a:latin typeface="Allura"/>
              </a:rPr>
              <a:t>Why?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5A963-D641-8041-1054-05AC74233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4D3093-5F2F-72BB-D80D-7BF9CACCC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81939B5-A366-E437-9A17-127E3DD46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80E0B97-9BD4-A9AE-B8F2-BCFF2E94F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15EDC05-06E3-990D-D909-7D7761F44C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77C332B-E01E-8690-F70A-905B51C04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A914DC-A280-4F67-33BF-116B9D8C5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8094C59-13A2-B651-42B8-384420D31370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D5E0D9A-D4A3-4466-125D-65EF51B5D6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9C3FAF9-95A2-6FB2-253D-02A1F22A6D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B5276E0-7D7C-1461-A652-244B602B49E8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DFM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5283509-D701-F33D-3143-EDE83CE6C03D}"/>
              </a:ext>
            </a:extLst>
          </p:cNvPr>
          <p:cNvSpPr txBox="1"/>
          <p:nvPr/>
        </p:nvSpPr>
        <p:spPr>
          <a:xfrm>
            <a:off x="1311729" y="3406094"/>
            <a:ext cx="10892971" cy="56236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for Manufacturing 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DFM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praktik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rekayasa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berfokus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pengoptimalan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DFM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hemat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massal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kompleksitas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kesalahan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ketidaksesuaian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/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DFM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memeriksa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lima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Proses, Desain, Material,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Kepatuhan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pengujian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Yang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perancangan</a:t>
            </a:r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entingnya DFM - Design For Manufacturing - 1/3 -">
            <a:extLst>
              <a:ext uri="{FF2B5EF4-FFF2-40B4-BE49-F238E27FC236}">
                <a16:creationId xmlns:a16="http://schemas.microsoft.com/office/drawing/2014/main" id="{112D73BB-4A05-2619-DC79-EF3656460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r="23212"/>
          <a:stretch/>
        </p:blipFill>
        <p:spPr bwMode="auto">
          <a:xfrm>
            <a:off x="12573000" y="4000500"/>
            <a:ext cx="4320000" cy="40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740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428B0-8F81-3081-EC9D-CC452F8E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3F87F99-07BD-B094-87AF-5F5BFF33F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942E61-2BDE-1DE5-7A59-92DC448E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A63ACB6-B957-A35F-A1AD-448EF872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E32A72B-5A61-F655-5A94-9310B336976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963F0D3-5FDB-FBE8-983F-BA78E0DDA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D5E3B48-1BF0-F366-2A35-31EAEC254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2460A04C-A30C-CD34-72B3-44C644D74527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F18E024-3FB4-52D8-D29D-3FA51CE6AD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2BF0F73-E605-9D37-54B9-3EBE8C0FFE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D8B554E0-1507-E575-832D-61219210CF45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DFA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7996558-9DAD-60EF-73B1-ACC7DC312738}"/>
              </a:ext>
            </a:extLst>
          </p:cNvPr>
          <p:cNvSpPr txBox="1"/>
          <p:nvPr/>
        </p:nvSpPr>
        <p:spPr>
          <a:xfrm>
            <a:off x="1215120" y="3341248"/>
            <a:ext cx="1554888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for Assembly (DFA)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proses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perancangan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dirakit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diproduksi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Tujuannya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kemudahan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kualitasnya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Prinsip-prinsip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DFA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digenggam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dipindahkan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diarahkan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DFA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konsisten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keandalan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inventaris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400162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601B7-F8A0-DD51-9907-B9A464510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D055C1F-F7F4-352F-DC71-705C5B7E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2760C10-A203-BE41-5FA5-8DE008E2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74CF72D-9EA9-13CD-BB43-39C1F1D2C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F94E8B-86BF-E13F-AA39-B0F305DDF48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D14B110-0496-A2B6-941B-92145130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5C2D1A3-8FBE-B88C-7E70-A56342577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BCCDE9F-A497-FB8B-8239-38F67E313D25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15F6E65-6BCE-33C7-7FE6-ED7D7B3BA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1CA5485A-D2E2-540A-37AD-4D061C8F9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244E6E5-90E2-12B1-4F10-2E3403E76900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DFMA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D9C2B03-1D88-F657-DA89-0AE939447FA4}"/>
              </a:ext>
            </a:extLst>
          </p:cNvPr>
          <p:cNvSpPr txBox="1"/>
          <p:nvPr/>
        </p:nvSpPr>
        <p:spPr>
          <a:xfrm>
            <a:off x="1277683" y="4182381"/>
            <a:ext cx="7270736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>
              <a:buFont typeface="Arial" panose="020B0604020202020204" pitchFamily="34" charset="0"/>
              <a:buChar char="•"/>
            </a:pP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optimal,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metodologi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rekayasa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Desain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Perakitan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(DFMA). DFMA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menggabungkan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DFA dan DFM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2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bersamaan</a:t>
            </a:r>
            <a:endParaRPr lang="en-ID" sz="32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esign for Manufacture and Assembly (DfMA)">
            <a:extLst>
              <a:ext uri="{FF2B5EF4-FFF2-40B4-BE49-F238E27FC236}">
                <a16:creationId xmlns:a16="http://schemas.microsoft.com/office/drawing/2014/main" id="{8669BC7B-7F23-2331-8C25-359741E77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518" y="3627437"/>
            <a:ext cx="7910512" cy="54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6580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66486-0145-1ED5-755F-4D4C346D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74BE06-513C-642C-B075-9DF3BDE475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B6CE4E-A9F8-F564-DD3A-09A8CB9E7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2408DB3-9E9A-0E04-4CE2-8E77F363B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11BB56-F5C9-2947-60F4-C82F754B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0B2BA90-EF15-291E-5497-7BFD53D76B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04BF88B-4DCA-77E6-BEF0-4054891EB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6E0A3BA-EE38-F870-7EB2-58410FFB2D8E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9C533E0-1CE3-B2F4-78ED-64632D1A9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3D614DF-982A-A844-0556-6E416858A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A0D6E875-97E5-C7AD-F06E-832CEBA6A8FF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DFD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0AC34D4-268A-2C59-F777-0E0CA70BC615}"/>
              </a:ext>
            </a:extLst>
          </p:cNvPr>
          <p:cNvSpPr txBox="1"/>
          <p:nvPr/>
        </p:nvSpPr>
        <p:spPr>
          <a:xfrm>
            <a:off x="1311729" y="3406094"/>
            <a:ext cx="15862300" cy="520065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diperkenalkan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Larry Constantine dan Ed Yourdon pada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1970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0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Structured Design. </a:t>
            </a:r>
            <a:r>
              <a:rPr lang="en-ID" altLang="en-US" sz="3000" dirty="0">
                <a:solidFill>
                  <a:srgbClr val="001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 Diagram (DFD)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diagram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alur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proses. DFD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software,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pemodelan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simbol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persegi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lingkaran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Ditambahkan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label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input dan output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entitas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manual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DFD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serentak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D" sz="3000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D" sz="30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F2BA629-4BE7-1FD2-309C-EDF2774CF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2724"/>
            <a:ext cx="65" cy="5654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675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A24C7-A42F-7844-DF70-9CAE41991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DE8FEA-3E2A-8D52-4BFB-C6C2E0EB07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C9CF998-E471-B402-487A-1A5E8DD4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9C9334-F1EC-7B12-365C-8CC9A13A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EEEC281-3E04-700B-85D5-2C8A7F9412B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657322A-42EF-040F-D330-A30DC87E8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17745D9-8916-BB55-D742-747E9BA0D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ABC3E41-7417-AE80-5AE4-4B2BEF648F2F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6349095-EE03-685B-15A7-2DE6676E1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F8F9A1A-7FCD-A9DB-43FF-B00DE15298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3389C1AD-B50E-9D4B-4F74-1CE8EC779505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DFD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3B24A50-1CA2-50A5-40AE-95ED68C3DDDE}"/>
              </a:ext>
            </a:extLst>
          </p:cNvPr>
          <p:cNvSpPr txBox="1"/>
          <p:nvPr/>
        </p:nvSpPr>
        <p:spPr>
          <a:xfrm>
            <a:off x="1254579" y="3542619"/>
            <a:ext cx="5603421" cy="56394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level 0: Diagram paling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eksternal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level 1: Proses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penjabaran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melewati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DFD level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DFD level 2: 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Deskripsi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detail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DFD level 1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D" sz="30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B429109-9747-CBD3-5DE7-967F0F9B2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2724"/>
            <a:ext cx="65" cy="5654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5" name="Picture 7" descr="Data Flow Diagram (DFD): Arti, Jenis, Fungsi, &amp; Contohnya">
            <a:extLst>
              <a:ext uri="{FF2B5EF4-FFF2-40B4-BE49-F238E27FC236}">
                <a16:creationId xmlns:a16="http://schemas.microsoft.com/office/drawing/2014/main" id="{5222D10D-D78D-266F-96C7-C417B0A37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59175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A6E8C9-132C-2B01-DBB9-F60ADFA79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81313" y="7465188"/>
            <a:ext cx="1991003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453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5C1E8-4312-8739-A9CB-BE15B4B6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922E67-6262-040A-543C-A30ED8AEBD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6EDB34-ECAE-86B7-85C9-998C4D3A7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42900"/>
            <a:ext cx="17208500" cy="9474200"/>
          </a:xfrm>
          <a:prstGeom prst="rect">
            <a:avLst/>
          </a:prstGeom>
          <a:effectLst>
            <a:outerShdw blurRad="782566" dist="364477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5BF83DE-9384-616A-2812-2F5076DB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596900"/>
            <a:ext cx="16675100" cy="8966200"/>
          </a:xfrm>
          <a:prstGeom prst="rect">
            <a:avLst/>
          </a:prstGeom>
          <a:effectLst>
            <a:outerShdw blurRad="700167" dist="344755" dir="2700000">
              <a:srgbClr val="000000">
                <a:alpha val="24000"/>
              </a:srgbClr>
            </a:out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602790A-491E-E856-6A60-92ADA3BBA87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2000"/>
          </a:blip>
          <a:stretch>
            <a:fillRect/>
          </a:stretch>
        </p:blipFill>
        <p:spPr>
          <a:xfrm>
            <a:off x="800100" y="3162300"/>
            <a:ext cx="16675100" cy="63754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020DB7E-305A-4F63-7F1B-A4B06DBDD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16802100" y="1117600"/>
            <a:ext cx="609600" cy="927100"/>
          </a:xfrm>
          <a:prstGeom prst="rect">
            <a:avLst/>
          </a:prstGeom>
          <a:effectLst>
            <a:outerShdw blurRad="3675" dist="32707" dir="8100000">
              <a:srgbClr val="000000">
                <a:alpha val="18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D2138BE-0A28-C10C-3240-C5A6D4CD3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0" y="1333500"/>
            <a:ext cx="708502" cy="47557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C4FCDBDD-1EFD-F60A-6404-ED5D6760629B}"/>
              </a:ext>
            </a:extLst>
          </p:cNvPr>
          <p:cNvSpPr txBox="1"/>
          <p:nvPr/>
        </p:nvSpPr>
        <p:spPr>
          <a:xfrm>
            <a:off x="16878300" y="1422400"/>
            <a:ext cx="419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endParaRPr lang="en-US" sz="1700" b="0" i="0" u="none" strike="noStrike" dirty="0">
              <a:solidFill>
                <a:srgbClr val="EFE9DB"/>
              </a:solidFill>
              <a:latin typeface="Geologica Regular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CC9C798-446F-E19C-A0FF-38C741EDD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0" y="3308350"/>
            <a:ext cx="15976600" cy="598805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F0E992D-A10F-529B-343B-28E6DD6A75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8100" y="2974294"/>
            <a:ext cx="419100" cy="4318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75BB1782-CDEF-C108-3B7C-75E56C950A9D}"/>
              </a:ext>
            </a:extLst>
          </p:cNvPr>
          <p:cNvSpPr txBox="1"/>
          <p:nvPr/>
        </p:nvSpPr>
        <p:spPr>
          <a:xfrm>
            <a:off x="1066800" y="1739900"/>
            <a:ext cx="15925800" cy="965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87980"/>
              </a:lnSpc>
            </a:pPr>
            <a:r>
              <a:rPr lang="en-US" sz="7200" dirty="0">
                <a:solidFill>
                  <a:srgbClr val="654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DFE</a:t>
            </a:r>
            <a:endParaRPr lang="en-US" sz="7200" b="0" i="0" u="none" strike="noStrike" dirty="0">
              <a:solidFill>
                <a:srgbClr val="654234"/>
              </a:solidFill>
              <a:latin typeface="Geologica Ligh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DB78492-92A1-0679-CDEF-789F25DD9DCC}"/>
              </a:ext>
            </a:extLst>
          </p:cNvPr>
          <p:cNvSpPr txBox="1"/>
          <p:nvPr/>
        </p:nvSpPr>
        <p:spPr>
          <a:xfrm>
            <a:off x="1254579" y="3314700"/>
            <a:ext cx="10381474" cy="563948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 fontAlgn="ctr"/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 for Environment (DfE)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dampak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proses,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DfE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mempertimbangkan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perakitan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habis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pakainya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l" fontAlgn="ctr"/>
            <a:endParaRPr lang="en-ID" sz="2800" b="0" i="0" dirty="0">
              <a:solidFill>
                <a:srgbClr val="001D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ctr"/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DfE,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lain: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menghindari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bahan-bahan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berbahaya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beracun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kemasan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Merancang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tumpahan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umur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28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0878B2F9-C659-67DC-C390-150C4CD17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82724"/>
            <a:ext cx="65" cy="5654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9522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4" name="Picture 2" descr="Design for the environment. The term Design for the Environment… | by Bora  | UX Collective">
            <a:extLst>
              <a:ext uri="{FF2B5EF4-FFF2-40B4-BE49-F238E27FC236}">
                <a16:creationId xmlns:a16="http://schemas.microsoft.com/office/drawing/2014/main" id="{EBD89ACA-3F79-6DEC-BF34-A7922DD80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25715"/>
          <a:stretch/>
        </p:blipFill>
        <p:spPr bwMode="auto">
          <a:xfrm>
            <a:off x="11750353" y="3422100"/>
            <a:ext cx="5242247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55588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0" y="444500"/>
            <a:ext cx="16840200" cy="9271000"/>
          </a:xfrm>
          <a:prstGeom prst="rect">
            <a:avLst/>
          </a:prstGeom>
          <a:effectLst>
            <a:outerShdw blurRad="749084" dist="356595" dir="2700000">
              <a:srgbClr val="000000">
                <a:alpha val="24000"/>
              </a:srgbClr>
            </a:outerShdw>
          </a:effec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85800"/>
            <a:ext cx="16319500" cy="8775700"/>
          </a:xfrm>
          <a:prstGeom prst="rect">
            <a:avLst/>
          </a:prstGeom>
          <a:effectLst>
            <a:outerShdw blurRad="670210" dist="337299" dir="2700000">
              <a:srgbClr val="000000">
                <a:alpha val="24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2082800" y="1981200"/>
            <a:ext cx="14135100" cy="278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99600"/>
              </a:lnSpc>
            </a:pPr>
            <a:r>
              <a:rPr lang="en-US" sz="15700" b="0" i="0" u="none" strike="noStrike" dirty="0">
                <a:solidFill>
                  <a:srgbClr val="654234"/>
                </a:solidFill>
                <a:latin typeface="Geologica Light"/>
              </a:rPr>
              <a:t>DISCUSSION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124200"/>
            <a:ext cx="14503400" cy="4711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800" y="1206500"/>
            <a:ext cx="1181100" cy="787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0B0B7-1C39-509E-E7F0-EF7EC37077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5892801"/>
            <a:ext cx="16332200" cy="3568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504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Allura</vt:lpstr>
      <vt:lpstr>Calibri</vt:lpstr>
      <vt:lpstr>Geologica Light</vt:lpstr>
      <vt:lpstr>Geologica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44</cp:revision>
  <dcterms:created xsi:type="dcterms:W3CDTF">2006-08-16T00:00:00Z</dcterms:created>
  <dcterms:modified xsi:type="dcterms:W3CDTF">2025-10-20T12:40:47Z</dcterms:modified>
</cp:coreProperties>
</file>