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6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00" autoAdjust="0"/>
    <p:restoredTop sz="94660"/>
  </p:normalViewPr>
  <p:slideViewPr>
    <p:cSldViewPr snapToGrid="0">
      <p:cViewPr varScale="1">
        <p:scale>
          <a:sx n="59" d="100"/>
          <a:sy n="59" d="100"/>
        </p:scale>
        <p:origin x="772" y="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4DB5CD-F7F6-4136-B02D-DD49FDDEF8D5}" type="datetimeFigureOut">
              <a:rPr lang="en-ID" smtClean="0"/>
              <a:t>20/10/2025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26AD06-D85D-4302-B81C-F102ADC6085A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463096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4DB5CD-F7F6-4136-B02D-DD49FDDEF8D5}" type="datetimeFigureOut">
              <a:rPr lang="en-ID" smtClean="0"/>
              <a:t>20/10/2025</a:t>
            </a:fld>
            <a:endParaRPr lang="en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26AD06-D85D-4302-B81C-F102ADC6085A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42223943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4DB5CD-F7F6-4136-B02D-DD49FDDEF8D5}" type="datetimeFigureOut">
              <a:rPr lang="en-ID" smtClean="0"/>
              <a:t>20/10/2025</a:t>
            </a:fld>
            <a:endParaRPr lang="en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26AD06-D85D-4302-B81C-F102ADC6085A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69175585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4DB5CD-F7F6-4136-B02D-DD49FDDEF8D5}" type="datetimeFigureOut">
              <a:rPr lang="en-ID" smtClean="0"/>
              <a:t>20/10/2025</a:t>
            </a:fld>
            <a:endParaRPr lang="en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26AD06-D85D-4302-B81C-F102ADC6085A}" type="slidenum">
              <a:rPr lang="en-ID" smtClean="0"/>
              <a:t>‹#›</a:t>
            </a:fld>
            <a:endParaRPr lang="en-ID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95581158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4DB5CD-F7F6-4136-B02D-DD49FDDEF8D5}" type="datetimeFigureOut">
              <a:rPr lang="en-ID" smtClean="0"/>
              <a:t>20/10/2025</a:t>
            </a:fld>
            <a:endParaRPr lang="en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26AD06-D85D-4302-B81C-F102ADC6085A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51446086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4DB5CD-F7F6-4136-B02D-DD49FDDEF8D5}" type="datetimeFigureOut">
              <a:rPr lang="en-ID" smtClean="0"/>
              <a:t>20/10/2025</a:t>
            </a:fld>
            <a:endParaRPr lang="en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26AD06-D85D-4302-B81C-F102ADC6085A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03170003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4DB5CD-F7F6-4136-B02D-DD49FDDEF8D5}" type="datetimeFigureOut">
              <a:rPr lang="en-ID" smtClean="0"/>
              <a:t>20/10/2025</a:t>
            </a:fld>
            <a:endParaRPr lang="en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26AD06-D85D-4302-B81C-F102ADC6085A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61884093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4DB5CD-F7F6-4136-B02D-DD49FDDEF8D5}" type="datetimeFigureOut">
              <a:rPr lang="en-ID" smtClean="0"/>
              <a:t>20/10/2025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26AD06-D85D-4302-B81C-F102ADC6085A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81959932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4DB5CD-F7F6-4136-B02D-DD49FDDEF8D5}" type="datetimeFigureOut">
              <a:rPr lang="en-ID" smtClean="0"/>
              <a:t>20/10/2025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26AD06-D85D-4302-B81C-F102ADC6085A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03790980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4DB5CD-F7F6-4136-B02D-DD49FDDEF8D5}" type="datetimeFigureOut">
              <a:rPr lang="en-ID" smtClean="0"/>
              <a:t>20/10/2025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26AD06-D85D-4302-B81C-F102ADC6085A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8017333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4DB5CD-F7F6-4136-B02D-DD49FDDEF8D5}" type="datetimeFigureOut">
              <a:rPr lang="en-ID" smtClean="0"/>
              <a:t>20/10/2025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26AD06-D85D-4302-B81C-F102ADC6085A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0983838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4DB5CD-F7F6-4136-B02D-DD49FDDEF8D5}" type="datetimeFigureOut">
              <a:rPr lang="en-ID" smtClean="0"/>
              <a:t>20/10/2025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26AD06-D85D-4302-B81C-F102ADC6085A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9639653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4DB5CD-F7F6-4136-B02D-DD49FDDEF8D5}" type="datetimeFigureOut">
              <a:rPr lang="en-ID" smtClean="0"/>
              <a:t>20/10/2025</a:t>
            </a:fld>
            <a:endParaRPr lang="en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26AD06-D85D-4302-B81C-F102ADC6085A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736603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4DB5CD-F7F6-4136-B02D-DD49FDDEF8D5}" type="datetimeFigureOut">
              <a:rPr lang="en-ID" smtClean="0"/>
              <a:t>20/10/2025</a:t>
            </a:fld>
            <a:endParaRPr lang="en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26AD06-D85D-4302-B81C-F102ADC6085A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7735510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4DB5CD-F7F6-4136-B02D-DD49FDDEF8D5}" type="datetimeFigureOut">
              <a:rPr lang="en-ID" smtClean="0"/>
              <a:t>20/10/2025</a:t>
            </a:fld>
            <a:endParaRPr lang="en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26AD06-D85D-4302-B81C-F102ADC6085A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4967084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4DB5CD-F7F6-4136-B02D-DD49FDDEF8D5}" type="datetimeFigureOut">
              <a:rPr lang="en-ID" smtClean="0"/>
              <a:t>20/10/2025</a:t>
            </a:fld>
            <a:endParaRPr lang="en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26AD06-D85D-4302-B81C-F102ADC6085A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971842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4DB5CD-F7F6-4136-B02D-DD49FDDEF8D5}" type="datetimeFigureOut">
              <a:rPr lang="en-ID" smtClean="0"/>
              <a:t>20/10/2025</a:t>
            </a:fld>
            <a:endParaRPr lang="en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26AD06-D85D-4302-B81C-F102ADC6085A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9933703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4DB5CD-F7F6-4136-B02D-DD49FDDEF8D5}" type="datetimeFigureOut">
              <a:rPr lang="en-ID" smtClean="0"/>
              <a:t>20/10/2025</a:t>
            </a:fld>
            <a:endParaRPr lang="en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26AD06-D85D-4302-B81C-F102ADC6085A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5661622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0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E94DB5CD-F7F6-4136-B02D-DD49FDDEF8D5}" type="datetimeFigureOut">
              <a:rPr lang="en-ID" smtClean="0"/>
              <a:t>20/10/2025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ED26AD06-D85D-4302-B81C-F102ADC6085A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8400742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7" r:id="rId1"/>
    <p:sldLayoutId id="2147483728" r:id="rId2"/>
    <p:sldLayoutId id="2147483729" r:id="rId3"/>
    <p:sldLayoutId id="2147483730" r:id="rId4"/>
    <p:sldLayoutId id="2147483731" r:id="rId5"/>
    <p:sldLayoutId id="2147483732" r:id="rId6"/>
    <p:sldLayoutId id="2147483733" r:id="rId7"/>
    <p:sldLayoutId id="2147483734" r:id="rId8"/>
    <p:sldLayoutId id="2147483735" r:id="rId9"/>
    <p:sldLayoutId id="2147483736" r:id="rId10"/>
    <p:sldLayoutId id="2147483737" r:id="rId11"/>
    <p:sldLayoutId id="2147483738" r:id="rId12"/>
    <p:sldLayoutId id="2147483739" r:id="rId13"/>
    <p:sldLayoutId id="2147483740" r:id="rId14"/>
    <p:sldLayoutId id="2147483741" r:id="rId15"/>
    <p:sldLayoutId id="2147483742" r:id="rId16"/>
    <p:sldLayoutId id="2147483743" r:id="rId17"/>
    <p:sldLayoutId id="2147483744" r:id="rId18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E5D3DB-EDA9-956A-5143-317A38B9DA0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51012" y="462587"/>
            <a:ext cx="8689976" cy="2509213"/>
          </a:xfrm>
        </p:spPr>
        <p:txBody>
          <a:bodyPr/>
          <a:lstStyle/>
          <a:p>
            <a:r>
              <a:rPr lang="en-US" dirty="0"/>
              <a:t>DFMA </a:t>
            </a:r>
            <a:endParaRPr lang="en-ID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BA61B57-006E-AC9A-0087-590BBC60BA1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51012" y="3189514"/>
            <a:ext cx="8689976" cy="1926772"/>
          </a:xfrm>
        </p:spPr>
        <p:txBody>
          <a:bodyPr>
            <a:noAutofit/>
          </a:bodyPr>
          <a:lstStyle/>
          <a:p>
            <a:r>
              <a:rPr lang="en-US" sz="2000" dirty="0">
                <a:highlight>
                  <a:srgbClr val="FFFF00"/>
                </a:highlight>
              </a:rPr>
              <a:t>KAMPAS REM</a:t>
            </a:r>
          </a:p>
          <a:p>
            <a:endParaRPr lang="en-US" sz="2000" dirty="0">
              <a:highlight>
                <a:srgbClr val="FFFF00"/>
              </a:highlight>
            </a:endParaRPr>
          </a:p>
          <a:p>
            <a:r>
              <a:rPr lang="en-US" sz="2000" dirty="0">
                <a:highlight>
                  <a:srgbClr val="FFFF00"/>
                </a:highlight>
              </a:rPr>
              <a:t>subject</a:t>
            </a:r>
          </a:p>
          <a:p>
            <a:r>
              <a:rPr lang="en-US" sz="2000" dirty="0" err="1">
                <a:highlight>
                  <a:srgbClr val="FFFF00"/>
                </a:highlight>
              </a:rPr>
              <a:t>Tugas</a:t>
            </a:r>
            <a:r>
              <a:rPr lang="en-US" sz="2000" dirty="0">
                <a:highlight>
                  <a:srgbClr val="FFFF00"/>
                </a:highlight>
              </a:rPr>
              <a:t> 1_ELEMEN MESIN </a:t>
            </a:r>
            <a:r>
              <a:rPr lang="en-US" sz="2000" dirty="0" err="1">
                <a:highlight>
                  <a:srgbClr val="FFFF00"/>
                </a:highlight>
              </a:rPr>
              <a:t>i_Reg</a:t>
            </a:r>
            <a:r>
              <a:rPr lang="en-US" sz="2000" dirty="0">
                <a:highlight>
                  <a:srgbClr val="FFFF00"/>
                </a:highlight>
              </a:rPr>
              <a:t> </a:t>
            </a:r>
            <a:r>
              <a:rPr lang="en-US" sz="2000" dirty="0" err="1">
                <a:highlight>
                  <a:srgbClr val="FFFF00"/>
                </a:highlight>
              </a:rPr>
              <a:t>malam_nama_nim</a:t>
            </a:r>
            <a:endParaRPr lang="en-ID" sz="2000" dirty="0">
              <a:highlight>
                <a:srgbClr val="FFFF00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30514081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388D06-5FD0-A5D5-D867-4773002057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89975" y="1888122"/>
            <a:ext cx="10364452" cy="3424107"/>
          </a:xfrm>
        </p:spPr>
        <p:txBody>
          <a:bodyPr>
            <a:normAutofit lnSpcReduction="10000"/>
          </a:bodyPr>
          <a:lstStyle/>
          <a:p>
            <a:r>
              <a:rPr lang="en-ID" dirty="0"/>
              <a:t>Kampas rem </a:t>
            </a:r>
            <a:r>
              <a:rPr lang="en-ID" dirty="0" err="1"/>
              <a:t>berfungsi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menghasilkan</a:t>
            </a:r>
            <a:r>
              <a:rPr lang="en-ID" dirty="0"/>
              <a:t> </a:t>
            </a:r>
            <a:r>
              <a:rPr lang="en-ID" dirty="0" err="1"/>
              <a:t>gaya</a:t>
            </a:r>
            <a:r>
              <a:rPr lang="en-ID" dirty="0"/>
              <a:t> </a:t>
            </a:r>
            <a:r>
              <a:rPr lang="en-ID" dirty="0" err="1"/>
              <a:t>gesek</a:t>
            </a:r>
            <a:r>
              <a:rPr lang="en-ID" dirty="0"/>
              <a:t> </a:t>
            </a:r>
            <a:r>
              <a:rPr lang="en-ID" dirty="0" err="1"/>
              <a:t>terhadap</a:t>
            </a:r>
            <a:r>
              <a:rPr lang="en-ID" dirty="0"/>
              <a:t> </a:t>
            </a:r>
            <a:r>
              <a:rPr lang="en-ID" dirty="0" err="1"/>
              <a:t>cakram</a:t>
            </a:r>
            <a:r>
              <a:rPr lang="en-ID" dirty="0"/>
              <a:t> (disc) </a:t>
            </a:r>
            <a:r>
              <a:rPr lang="en-ID" dirty="0" err="1"/>
              <a:t>atau</a:t>
            </a:r>
            <a:r>
              <a:rPr lang="en-ID" dirty="0"/>
              <a:t> </a:t>
            </a:r>
            <a:r>
              <a:rPr lang="en-ID" dirty="0" err="1"/>
              <a:t>tromol</a:t>
            </a:r>
            <a:r>
              <a:rPr lang="en-ID" dirty="0"/>
              <a:t> (drum) </a:t>
            </a:r>
            <a:r>
              <a:rPr lang="en-ID" dirty="0" err="1"/>
              <a:t>sehingga</a:t>
            </a:r>
            <a:r>
              <a:rPr lang="en-ID" dirty="0"/>
              <a:t> </a:t>
            </a:r>
            <a:r>
              <a:rPr lang="en-ID" dirty="0" err="1"/>
              <a:t>kendaraan</a:t>
            </a:r>
            <a:r>
              <a:rPr lang="en-ID" dirty="0"/>
              <a:t> </a:t>
            </a:r>
            <a:r>
              <a:rPr lang="en-ID" dirty="0" err="1"/>
              <a:t>dapat</a:t>
            </a:r>
            <a:r>
              <a:rPr lang="en-ID" dirty="0"/>
              <a:t> </a:t>
            </a:r>
            <a:r>
              <a:rPr lang="en-ID" dirty="0" err="1"/>
              <a:t>melambat</a:t>
            </a:r>
            <a:r>
              <a:rPr lang="en-ID" dirty="0"/>
              <a:t> </a:t>
            </a:r>
            <a:r>
              <a:rPr lang="en-ID" dirty="0" err="1"/>
              <a:t>atau</a:t>
            </a:r>
            <a:r>
              <a:rPr lang="en-ID" dirty="0"/>
              <a:t> </a:t>
            </a:r>
            <a:r>
              <a:rPr lang="en-ID" dirty="0" err="1"/>
              <a:t>berhenti</a:t>
            </a:r>
            <a:r>
              <a:rPr lang="en-ID" dirty="0"/>
              <a:t>. </a:t>
            </a:r>
            <a:r>
              <a:rPr lang="en-ID" dirty="0" err="1"/>
              <a:t>Komponen</a:t>
            </a:r>
            <a:r>
              <a:rPr lang="en-ID" dirty="0"/>
              <a:t> </a:t>
            </a:r>
            <a:r>
              <a:rPr lang="en-ID" dirty="0" err="1"/>
              <a:t>utama</a:t>
            </a:r>
            <a:r>
              <a:rPr lang="en-ID" dirty="0"/>
              <a:t>:</a:t>
            </a:r>
          </a:p>
          <a:p>
            <a:r>
              <a:rPr lang="en-ID" b="1" dirty="0"/>
              <a:t>Backing plate (</a:t>
            </a:r>
            <a:r>
              <a:rPr lang="en-ID" b="1" dirty="0" err="1"/>
              <a:t>pelat</a:t>
            </a:r>
            <a:r>
              <a:rPr lang="en-ID" b="1" dirty="0"/>
              <a:t> </a:t>
            </a:r>
            <a:r>
              <a:rPr lang="en-ID" b="1" dirty="0" err="1"/>
              <a:t>dasar</a:t>
            </a:r>
            <a:r>
              <a:rPr lang="en-ID" b="1" dirty="0"/>
              <a:t> baja)</a:t>
            </a:r>
            <a:endParaRPr lang="en-ID" dirty="0"/>
          </a:p>
          <a:p>
            <a:r>
              <a:rPr lang="en-ID" b="1" dirty="0"/>
              <a:t>Friction material (</a:t>
            </a:r>
            <a:r>
              <a:rPr lang="en-ID" b="1" dirty="0" err="1"/>
              <a:t>bahan</a:t>
            </a:r>
            <a:r>
              <a:rPr lang="en-ID" b="1" dirty="0"/>
              <a:t> </a:t>
            </a:r>
            <a:r>
              <a:rPr lang="en-ID" b="1" dirty="0" err="1"/>
              <a:t>gesek</a:t>
            </a:r>
            <a:r>
              <a:rPr lang="en-ID" b="1" dirty="0"/>
              <a:t> </a:t>
            </a:r>
            <a:r>
              <a:rPr lang="en-ID" b="1" dirty="0" err="1"/>
              <a:t>komposit</a:t>
            </a:r>
            <a:r>
              <a:rPr lang="en-ID" b="1" dirty="0"/>
              <a:t>)</a:t>
            </a:r>
            <a:endParaRPr lang="en-ID" dirty="0"/>
          </a:p>
          <a:p>
            <a:r>
              <a:rPr lang="en-ID" b="1" dirty="0"/>
              <a:t>Adhesive layer (</a:t>
            </a:r>
            <a:r>
              <a:rPr lang="en-ID" b="1" dirty="0" err="1"/>
              <a:t>perekat</a:t>
            </a:r>
            <a:r>
              <a:rPr lang="en-ID" b="1" dirty="0"/>
              <a:t>)</a:t>
            </a:r>
            <a:endParaRPr lang="en-ID" dirty="0"/>
          </a:p>
          <a:p>
            <a:r>
              <a:rPr lang="en-ID" b="1" dirty="0"/>
              <a:t>Shim / anti-noise layer (</a:t>
            </a:r>
            <a:r>
              <a:rPr lang="en-ID" b="1" dirty="0" err="1"/>
              <a:t>peredam</a:t>
            </a:r>
            <a:r>
              <a:rPr lang="en-ID" b="1" dirty="0"/>
              <a:t> </a:t>
            </a:r>
            <a:r>
              <a:rPr lang="en-ID" b="1" dirty="0" err="1"/>
              <a:t>suara</a:t>
            </a:r>
            <a:r>
              <a:rPr lang="en-ID" b="1" dirty="0"/>
              <a:t>, </a:t>
            </a:r>
            <a:r>
              <a:rPr lang="en-ID" b="1" dirty="0" err="1"/>
              <a:t>opsional</a:t>
            </a:r>
            <a:r>
              <a:rPr lang="en-ID" b="1" dirty="0"/>
              <a:t>)</a:t>
            </a:r>
            <a:endParaRPr lang="en-ID" dirty="0"/>
          </a:p>
          <a:p>
            <a:r>
              <a:rPr lang="en-ID" b="1" dirty="0"/>
              <a:t>Rivet </a:t>
            </a:r>
            <a:r>
              <a:rPr lang="en-ID" b="1" dirty="0" err="1"/>
              <a:t>atau</a:t>
            </a:r>
            <a:r>
              <a:rPr lang="en-ID" b="1" dirty="0"/>
              <a:t> bonding (</a:t>
            </a:r>
            <a:r>
              <a:rPr lang="en-ID" b="1" dirty="0" err="1"/>
              <a:t>pengikat</a:t>
            </a:r>
            <a:r>
              <a:rPr lang="en-ID" b="1" dirty="0"/>
              <a:t> material)</a:t>
            </a:r>
            <a:endParaRPr lang="en-ID" dirty="0"/>
          </a:p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21987637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64BA046F-3BBA-5FEE-0F88-09B028CF6F6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17388530"/>
              </p:ext>
            </p:extLst>
          </p:nvPr>
        </p:nvGraphicFramePr>
        <p:xfrm>
          <a:off x="1462630" y="992405"/>
          <a:ext cx="9266740" cy="4628760"/>
        </p:xfrm>
        <a:graphic>
          <a:graphicData uri="http://schemas.openxmlformats.org/drawingml/2006/table">
            <a:tbl>
              <a:tblPr/>
              <a:tblGrid>
                <a:gridCol w="2316685">
                  <a:extLst>
                    <a:ext uri="{9D8B030D-6E8A-4147-A177-3AD203B41FA5}">
                      <a16:colId xmlns:a16="http://schemas.microsoft.com/office/drawing/2014/main" val="271552160"/>
                    </a:ext>
                  </a:extLst>
                </a:gridCol>
                <a:gridCol w="2316685">
                  <a:extLst>
                    <a:ext uri="{9D8B030D-6E8A-4147-A177-3AD203B41FA5}">
                      <a16:colId xmlns:a16="http://schemas.microsoft.com/office/drawing/2014/main" val="2099762655"/>
                    </a:ext>
                  </a:extLst>
                </a:gridCol>
                <a:gridCol w="2316685">
                  <a:extLst>
                    <a:ext uri="{9D8B030D-6E8A-4147-A177-3AD203B41FA5}">
                      <a16:colId xmlns:a16="http://schemas.microsoft.com/office/drawing/2014/main" val="1629381421"/>
                    </a:ext>
                  </a:extLst>
                </a:gridCol>
                <a:gridCol w="2316685">
                  <a:extLst>
                    <a:ext uri="{9D8B030D-6E8A-4147-A177-3AD203B41FA5}">
                      <a16:colId xmlns:a16="http://schemas.microsoft.com/office/drawing/2014/main" val="2580502796"/>
                    </a:ext>
                  </a:extLst>
                </a:gridCol>
              </a:tblGrid>
              <a:tr h="322321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D" sz="1600"/>
                        <a:t>Aspek</a:t>
                      </a:r>
                    </a:p>
                  </a:txBody>
                  <a:tcPr marL="80580" marR="80580" marT="40290" marB="4029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D" sz="1600"/>
                        <a:t>Desain Awal</a:t>
                      </a:r>
                    </a:p>
                  </a:txBody>
                  <a:tcPr marL="80580" marR="80580" marT="40290" marB="4029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D" sz="1600"/>
                        <a:t>Perbaikan DFM</a:t>
                      </a:r>
                    </a:p>
                  </a:txBody>
                  <a:tcPr marL="80580" marR="80580" marT="40290" marB="4029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D" sz="1600"/>
                        <a:t>Dampak</a:t>
                      </a:r>
                    </a:p>
                  </a:txBody>
                  <a:tcPr marL="80580" marR="80580" marT="40290" marB="4029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42314316"/>
                  </a:ext>
                </a:extLst>
              </a:tr>
              <a:tr h="805803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D" sz="1600" b="1"/>
                        <a:t>Bentuk pelat dasar (backing plate)</a:t>
                      </a:r>
                      <a:endParaRPr lang="en-ID" sz="1600"/>
                    </a:p>
                  </a:txBody>
                  <a:tcPr marL="80580" marR="80580" marT="40290" marB="4029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D" sz="1600" dirty="0" err="1"/>
                        <a:t>Pelat</a:t>
                      </a:r>
                      <a:r>
                        <a:rPr lang="en-ID" sz="1600" dirty="0"/>
                        <a:t> </a:t>
                      </a:r>
                      <a:r>
                        <a:rPr lang="en-ID" sz="1600" dirty="0" err="1"/>
                        <a:t>dibuat</a:t>
                      </a:r>
                      <a:r>
                        <a:rPr lang="en-ID" sz="1600" dirty="0"/>
                        <a:t> </a:t>
                      </a:r>
                      <a:r>
                        <a:rPr lang="en-ID" sz="1600" dirty="0" err="1"/>
                        <a:t>dari</a:t>
                      </a:r>
                      <a:r>
                        <a:rPr lang="en-ID" sz="1600" dirty="0"/>
                        <a:t> baja </a:t>
                      </a:r>
                      <a:r>
                        <a:rPr lang="en-ID" sz="1600" dirty="0" err="1"/>
                        <a:t>dengan</a:t>
                      </a:r>
                      <a:r>
                        <a:rPr lang="en-ID" sz="1600" dirty="0"/>
                        <a:t> </a:t>
                      </a:r>
                      <a:r>
                        <a:rPr lang="en-ID" sz="1600" dirty="0" err="1"/>
                        <a:t>banyak</a:t>
                      </a:r>
                      <a:r>
                        <a:rPr lang="en-ID" sz="1600" dirty="0"/>
                        <a:t> </a:t>
                      </a:r>
                      <a:r>
                        <a:rPr lang="en-ID" sz="1600" dirty="0" err="1"/>
                        <a:t>lekukan</a:t>
                      </a:r>
                      <a:r>
                        <a:rPr lang="en-ID" sz="1600" dirty="0"/>
                        <a:t> </a:t>
                      </a:r>
                      <a:r>
                        <a:rPr lang="en-ID" sz="1600" dirty="0" err="1"/>
                        <a:t>kompleks</a:t>
                      </a:r>
                      <a:r>
                        <a:rPr lang="en-ID" sz="1600" dirty="0"/>
                        <a:t>.</a:t>
                      </a:r>
                    </a:p>
                  </a:txBody>
                  <a:tcPr marL="80580" marR="80580" marT="40290" marB="4029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D" sz="1600"/>
                        <a:t>Simplifikasi bentuk pelat menjadi lebih simetris dengan radius seragam.</a:t>
                      </a:r>
                    </a:p>
                  </a:txBody>
                  <a:tcPr marL="80580" marR="80580" marT="40290" marB="4029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D" sz="1600"/>
                        <a:t>Mengurangi waktu pemotongan dan pembentukan stamping.</a:t>
                      </a:r>
                    </a:p>
                  </a:txBody>
                  <a:tcPr marL="80580" marR="80580" marT="40290" marB="4029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95764910"/>
                  </a:ext>
                </a:extLst>
              </a:tr>
              <a:tr h="564062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D" sz="1600" b="1"/>
                        <a:t>Proses produksi pelat dasar</a:t>
                      </a:r>
                      <a:endParaRPr lang="en-ID" sz="1600"/>
                    </a:p>
                  </a:txBody>
                  <a:tcPr marL="80580" marR="80580" marT="40290" marB="4029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D" sz="1600"/>
                        <a:t>Menggunakan dua tahap: stamping → machining.</a:t>
                      </a:r>
                    </a:p>
                  </a:txBody>
                  <a:tcPr marL="80580" marR="80580" marT="40290" marB="4029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D" sz="1600"/>
                        <a:t>Hanya stamping presisi dengan cetakan progresif.</a:t>
                      </a:r>
                    </a:p>
                  </a:txBody>
                  <a:tcPr marL="80580" marR="80580" marT="40290" marB="4029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D" sz="1600"/>
                        <a:t>Mengurangi biaya dan waktu proses.</a:t>
                      </a:r>
                    </a:p>
                  </a:txBody>
                  <a:tcPr marL="80580" marR="80580" marT="40290" marB="4029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1807404"/>
                  </a:ext>
                </a:extLst>
              </a:tr>
              <a:tr h="1289285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D" sz="1600" b="1"/>
                        <a:t>Material gesek (friction material)</a:t>
                      </a:r>
                      <a:endParaRPr lang="en-ID" sz="1600"/>
                    </a:p>
                  </a:txBody>
                  <a:tcPr marL="80580" marR="80580" marT="40290" marB="4029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D" sz="1600"/>
                        <a:t>Campuran disiapkan manual dengan proses cetak tekan dan sinter.</a:t>
                      </a:r>
                    </a:p>
                  </a:txBody>
                  <a:tcPr marL="80580" marR="80580" marT="40290" marB="4029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D" sz="1600"/>
                        <a:t>Gunakan </a:t>
                      </a:r>
                      <a:r>
                        <a:rPr lang="en-ID" sz="1600" b="1"/>
                        <a:t>press mold otomatis</a:t>
                      </a:r>
                      <a:r>
                        <a:rPr lang="en-ID" sz="1600"/>
                        <a:t> dengan pengendalian tekanan dan suhu untuk hasil homogen.</a:t>
                      </a:r>
                    </a:p>
                  </a:txBody>
                  <a:tcPr marL="80580" marR="80580" marT="40290" marB="4029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D" sz="1600"/>
                        <a:t>Konsistensi kualitas meningkat dan reject menurun.</a:t>
                      </a:r>
                    </a:p>
                  </a:txBody>
                  <a:tcPr marL="80580" marR="80580" marT="40290" marB="4029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30436551"/>
                  </a:ext>
                </a:extLst>
              </a:tr>
              <a:tr h="564062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D" sz="1600" b="1"/>
                        <a:t>Lapisan perekat (adhesive)</a:t>
                      </a:r>
                      <a:endParaRPr lang="en-ID" sz="1600"/>
                    </a:p>
                  </a:txBody>
                  <a:tcPr marL="80580" marR="80580" marT="40290" marB="4029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D" sz="1600"/>
                        <a:t>Diterapkan secara manual dengan kuas.</a:t>
                      </a:r>
                    </a:p>
                  </a:txBody>
                  <a:tcPr marL="80580" marR="80580" marT="40290" marB="4029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D" sz="1600"/>
                        <a:t>Diganti dengan </a:t>
                      </a:r>
                      <a:r>
                        <a:rPr lang="en-ID" sz="1600" b="1"/>
                        <a:t>spray atau roller coating otomatis</a:t>
                      </a:r>
                      <a:r>
                        <a:rPr lang="en-ID" sz="1600"/>
                        <a:t>.</a:t>
                      </a:r>
                    </a:p>
                  </a:txBody>
                  <a:tcPr marL="80580" marR="80580" marT="40290" marB="4029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D" sz="1600"/>
                        <a:t>Distribusi perekat lebih seragam dan efisien.</a:t>
                      </a:r>
                    </a:p>
                  </a:txBody>
                  <a:tcPr marL="80580" marR="80580" marT="40290" marB="4029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96263557"/>
                  </a:ext>
                </a:extLst>
              </a:tr>
              <a:tr h="805803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D" sz="1600" b="1"/>
                        <a:t>Proses sintering / curing</a:t>
                      </a:r>
                      <a:endParaRPr lang="en-ID" sz="1600"/>
                    </a:p>
                  </a:txBody>
                  <a:tcPr marL="80580" marR="80580" marT="40290" marB="4029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BR" sz="1600"/>
                        <a:t>Waktu lama dan tidak seragam.</a:t>
                      </a:r>
                    </a:p>
                  </a:txBody>
                  <a:tcPr marL="80580" marR="80580" marT="40290" marB="4029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nb-NO" sz="1600"/>
                        <a:t>Gunakan oven konveyor berpengendali suhu otomatis.</a:t>
                      </a:r>
                    </a:p>
                  </a:txBody>
                  <a:tcPr marL="80580" marR="80580" marT="40290" marB="4029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D" sz="1600" dirty="0" err="1"/>
                        <a:t>Peningkatan</a:t>
                      </a:r>
                      <a:r>
                        <a:rPr lang="en-ID" sz="1600" dirty="0"/>
                        <a:t> throughput dan </a:t>
                      </a:r>
                      <a:r>
                        <a:rPr lang="en-ID" sz="1600" dirty="0" err="1"/>
                        <a:t>keseragaman</a:t>
                      </a:r>
                      <a:r>
                        <a:rPr lang="en-ID" sz="1600" dirty="0"/>
                        <a:t> </a:t>
                      </a:r>
                      <a:r>
                        <a:rPr lang="en-ID" sz="1600" dirty="0" err="1"/>
                        <a:t>produk</a:t>
                      </a:r>
                      <a:r>
                        <a:rPr lang="en-ID" sz="1600" dirty="0"/>
                        <a:t>.</a:t>
                      </a:r>
                    </a:p>
                  </a:txBody>
                  <a:tcPr marL="80580" marR="80580" marT="40290" marB="4029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178494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933236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39AC7719-E0A9-38BA-D4B7-0622673FDB9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9269889"/>
              </p:ext>
            </p:extLst>
          </p:nvPr>
        </p:nvGraphicFramePr>
        <p:xfrm>
          <a:off x="827314" y="615460"/>
          <a:ext cx="10221688" cy="5899348"/>
        </p:xfrm>
        <a:graphic>
          <a:graphicData uri="http://schemas.openxmlformats.org/drawingml/2006/table">
            <a:tbl>
              <a:tblPr/>
              <a:tblGrid>
                <a:gridCol w="2555422">
                  <a:extLst>
                    <a:ext uri="{9D8B030D-6E8A-4147-A177-3AD203B41FA5}">
                      <a16:colId xmlns:a16="http://schemas.microsoft.com/office/drawing/2014/main" val="4165032403"/>
                    </a:ext>
                  </a:extLst>
                </a:gridCol>
                <a:gridCol w="2555422">
                  <a:extLst>
                    <a:ext uri="{9D8B030D-6E8A-4147-A177-3AD203B41FA5}">
                      <a16:colId xmlns:a16="http://schemas.microsoft.com/office/drawing/2014/main" val="44582103"/>
                    </a:ext>
                  </a:extLst>
                </a:gridCol>
                <a:gridCol w="2555422">
                  <a:extLst>
                    <a:ext uri="{9D8B030D-6E8A-4147-A177-3AD203B41FA5}">
                      <a16:colId xmlns:a16="http://schemas.microsoft.com/office/drawing/2014/main" val="703808408"/>
                    </a:ext>
                  </a:extLst>
                </a:gridCol>
                <a:gridCol w="2555422">
                  <a:extLst>
                    <a:ext uri="{9D8B030D-6E8A-4147-A177-3AD203B41FA5}">
                      <a16:colId xmlns:a16="http://schemas.microsoft.com/office/drawing/2014/main" val="2659824074"/>
                    </a:ext>
                  </a:extLst>
                </a:gridCol>
              </a:tblGrid>
              <a:tr h="343096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D" sz="1800" dirty="0" err="1"/>
                        <a:t>Aspek</a:t>
                      </a:r>
                      <a:endParaRPr lang="en-ID" sz="1800" dirty="0"/>
                    </a:p>
                  </a:txBody>
                  <a:tcPr marL="69069" marR="69069" marT="34534" marB="3453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D" sz="1800" dirty="0"/>
                        <a:t>Desain Awal</a:t>
                      </a:r>
                    </a:p>
                  </a:txBody>
                  <a:tcPr marL="69069" marR="69069" marT="34534" marB="3453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D" sz="1800"/>
                        <a:t>Perbaikan DFA</a:t>
                      </a:r>
                    </a:p>
                  </a:txBody>
                  <a:tcPr marL="69069" marR="69069" marT="34534" marB="3453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D" sz="1800"/>
                        <a:t>Dampak</a:t>
                      </a:r>
                    </a:p>
                  </a:txBody>
                  <a:tcPr marL="69069" marR="69069" marT="34534" marB="3453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45950043"/>
                  </a:ext>
                </a:extLst>
              </a:tr>
              <a:tr h="1713528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D" sz="1800" b="1" dirty="0" err="1"/>
                        <a:t>Jumlah</a:t>
                      </a:r>
                      <a:r>
                        <a:rPr lang="en-ID" sz="1800" b="1" dirty="0"/>
                        <a:t> </a:t>
                      </a:r>
                      <a:r>
                        <a:rPr lang="en-ID" sz="1800" b="1" dirty="0" err="1"/>
                        <a:t>komponen</a:t>
                      </a:r>
                      <a:endParaRPr lang="en-ID" sz="1800" dirty="0"/>
                    </a:p>
                  </a:txBody>
                  <a:tcPr marL="69069" marR="69069" marT="34534" marB="3453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D" sz="1800" dirty="0"/>
                        <a:t>Kampas rem </a:t>
                      </a:r>
                      <a:r>
                        <a:rPr lang="en-ID" sz="1800" dirty="0" err="1"/>
                        <a:t>memiliki</a:t>
                      </a:r>
                      <a:r>
                        <a:rPr lang="en-ID" sz="1800" dirty="0"/>
                        <a:t> shim, rivet, dan </a:t>
                      </a:r>
                      <a:r>
                        <a:rPr lang="en-ID" sz="1800" dirty="0" err="1"/>
                        <a:t>beberapa</a:t>
                      </a:r>
                      <a:r>
                        <a:rPr lang="en-ID" sz="1800" dirty="0"/>
                        <a:t> washer.</a:t>
                      </a:r>
                    </a:p>
                  </a:txBody>
                  <a:tcPr marL="69069" marR="69069" marT="34534" marB="3453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D" sz="1800" dirty="0" err="1"/>
                        <a:t>Reduksi</a:t>
                      </a:r>
                      <a:r>
                        <a:rPr lang="en-ID" sz="1800" dirty="0"/>
                        <a:t> </a:t>
                      </a:r>
                      <a:r>
                        <a:rPr lang="en-ID" sz="1800" dirty="0" err="1"/>
                        <a:t>komponen</a:t>
                      </a:r>
                      <a:r>
                        <a:rPr lang="en-ID" sz="1800" dirty="0"/>
                        <a:t> </a:t>
                      </a:r>
                      <a:r>
                        <a:rPr lang="en-ID" sz="1800" dirty="0" err="1"/>
                        <a:t>dengan</a:t>
                      </a:r>
                      <a:r>
                        <a:rPr lang="en-ID" sz="1800" dirty="0"/>
                        <a:t> </a:t>
                      </a:r>
                      <a:r>
                        <a:rPr lang="en-ID" sz="1800" b="1" dirty="0"/>
                        <a:t>bonding</a:t>
                      </a:r>
                      <a:r>
                        <a:rPr lang="en-ID" sz="1800" dirty="0"/>
                        <a:t> (</a:t>
                      </a:r>
                      <a:r>
                        <a:rPr lang="en-ID" sz="1800" dirty="0" err="1"/>
                        <a:t>perekat</a:t>
                      </a:r>
                      <a:r>
                        <a:rPr lang="en-ID" sz="1800" dirty="0"/>
                        <a:t>) </a:t>
                      </a:r>
                      <a:r>
                        <a:rPr lang="en-ID" sz="1800" dirty="0" err="1"/>
                        <a:t>langsung</a:t>
                      </a:r>
                      <a:r>
                        <a:rPr lang="en-ID" sz="1800" dirty="0"/>
                        <a:t> </a:t>
                      </a:r>
                      <a:r>
                        <a:rPr lang="en-ID" sz="1800" dirty="0" err="1"/>
                        <a:t>antara</a:t>
                      </a:r>
                      <a:r>
                        <a:rPr lang="en-ID" sz="1800" dirty="0"/>
                        <a:t> friction material dan </a:t>
                      </a:r>
                      <a:r>
                        <a:rPr lang="en-ID" sz="1800" dirty="0" err="1"/>
                        <a:t>pelat</a:t>
                      </a:r>
                      <a:r>
                        <a:rPr lang="en-ID" sz="1800" dirty="0"/>
                        <a:t> </a:t>
                      </a:r>
                      <a:r>
                        <a:rPr lang="en-ID" sz="1800" dirty="0" err="1"/>
                        <a:t>dasar</a:t>
                      </a:r>
                      <a:r>
                        <a:rPr lang="en-ID" sz="1800" dirty="0"/>
                        <a:t> </a:t>
                      </a:r>
                      <a:r>
                        <a:rPr lang="en-ID" sz="1800" dirty="0" err="1"/>
                        <a:t>tanpa</a:t>
                      </a:r>
                      <a:r>
                        <a:rPr lang="en-ID" sz="1800" dirty="0"/>
                        <a:t> rivet.</a:t>
                      </a:r>
                    </a:p>
                  </a:txBody>
                  <a:tcPr marL="69069" marR="69069" marT="34534" marB="3453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D" sz="1800"/>
                        <a:t>Mengurangi jumlah part dan waktu perakitan.</a:t>
                      </a:r>
                    </a:p>
                  </a:txBody>
                  <a:tcPr marL="69069" marR="69069" marT="34534" marB="3453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82508801"/>
                  </a:ext>
                </a:extLst>
              </a:tr>
              <a:tr h="891268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D" sz="1800" b="1"/>
                        <a:t>Orientasi komponen</a:t>
                      </a:r>
                      <a:endParaRPr lang="en-ID" sz="1800"/>
                    </a:p>
                  </a:txBody>
                  <a:tcPr marL="69069" marR="69069" marT="34534" marB="3453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fi-FI" sz="1800"/>
                        <a:t>Saat perakitan, kampas harus diposisikan dengan arah tertentu.</a:t>
                      </a:r>
                    </a:p>
                  </a:txBody>
                  <a:tcPr marL="69069" marR="69069" marT="34534" marB="3453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D" sz="1800" dirty="0"/>
                        <a:t>Desain </a:t>
                      </a:r>
                      <a:r>
                        <a:rPr lang="en-ID" sz="1800" b="1" dirty="0" err="1"/>
                        <a:t>simetris</a:t>
                      </a:r>
                      <a:r>
                        <a:rPr lang="en-ID" sz="1800" dirty="0"/>
                        <a:t> agar </a:t>
                      </a:r>
                      <a:r>
                        <a:rPr lang="en-ID" sz="1800" dirty="0" err="1"/>
                        <a:t>orientasi</a:t>
                      </a:r>
                      <a:r>
                        <a:rPr lang="en-ID" sz="1800" dirty="0"/>
                        <a:t> </a:t>
                      </a:r>
                      <a:r>
                        <a:rPr lang="en-ID" sz="1800" dirty="0" err="1"/>
                        <a:t>tidak</a:t>
                      </a:r>
                      <a:r>
                        <a:rPr lang="en-ID" sz="1800" dirty="0"/>
                        <a:t> </a:t>
                      </a:r>
                      <a:r>
                        <a:rPr lang="en-ID" sz="1800" dirty="0" err="1"/>
                        <a:t>memengaruhi</a:t>
                      </a:r>
                      <a:r>
                        <a:rPr lang="en-ID" sz="1800" dirty="0"/>
                        <a:t> </a:t>
                      </a:r>
                      <a:r>
                        <a:rPr lang="en-ID" sz="1800" dirty="0" err="1"/>
                        <a:t>fungsi</a:t>
                      </a:r>
                      <a:r>
                        <a:rPr lang="en-ID" sz="1800" dirty="0"/>
                        <a:t>.</a:t>
                      </a:r>
                    </a:p>
                  </a:txBody>
                  <a:tcPr marL="69069" marR="69069" marT="34534" marB="3453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D" sz="1800" dirty="0" err="1"/>
                        <a:t>Mengurangi</a:t>
                      </a:r>
                      <a:r>
                        <a:rPr lang="en-ID" sz="1800" dirty="0"/>
                        <a:t> </a:t>
                      </a:r>
                      <a:r>
                        <a:rPr lang="en-ID" sz="1800" dirty="0" err="1"/>
                        <a:t>kesalahan</a:t>
                      </a:r>
                      <a:r>
                        <a:rPr lang="en-ID" sz="1800" dirty="0"/>
                        <a:t> </a:t>
                      </a:r>
                      <a:r>
                        <a:rPr lang="en-ID" sz="1800" dirty="0" err="1"/>
                        <a:t>orientasi</a:t>
                      </a:r>
                      <a:r>
                        <a:rPr lang="en-ID" sz="1800" dirty="0"/>
                        <a:t> di </a:t>
                      </a:r>
                      <a:r>
                        <a:rPr lang="en-ID" sz="1800" dirty="0" err="1"/>
                        <a:t>lini</a:t>
                      </a:r>
                      <a:r>
                        <a:rPr lang="en-ID" sz="1800" dirty="0"/>
                        <a:t> </a:t>
                      </a:r>
                      <a:r>
                        <a:rPr lang="en-ID" sz="1800" dirty="0" err="1"/>
                        <a:t>perakitan</a:t>
                      </a:r>
                      <a:r>
                        <a:rPr lang="en-ID" sz="1800" dirty="0"/>
                        <a:t>.</a:t>
                      </a:r>
                    </a:p>
                  </a:txBody>
                  <a:tcPr marL="69069" marR="69069" marT="34534" marB="3453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78678275"/>
                  </a:ext>
                </a:extLst>
              </a:tr>
              <a:tr h="891268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D" sz="1800" b="1"/>
                        <a:t>Penyambungan material</a:t>
                      </a:r>
                      <a:endParaRPr lang="en-ID" sz="1800"/>
                    </a:p>
                  </a:txBody>
                  <a:tcPr marL="69069" marR="69069" marT="34534" marB="3453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D" sz="1800"/>
                        <a:t>Rivet manual satu per satu.</a:t>
                      </a:r>
                    </a:p>
                  </a:txBody>
                  <a:tcPr marL="69069" marR="69069" marT="34534" marB="3453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D" sz="1800"/>
                        <a:t>Proses </a:t>
                      </a:r>
                      <a:r>
                        <a:rPr lang="en-ID" sz="1800" b="1"/>
                        <a:t>hot-press bonding otomatis</a:t>
                      </a:r>
                      <a:r>
                        <a:rPr lang="en-ID" sz="1800"/>
                        <a:t> dengan jig multi-unit.</a:t>
                      </a:r>
                    </a:p>
                  </a:txBody>
                  <a:tcPr marL="69069" marR="69069" marT="34534" marB="3453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D" sz="1800" dirty="0"/>
                        <a:t>Waktu </a:t>
                      </a:r>
                      <a:r>
                        <a:rPr lang="en-ID" sz="1800" dirty="0" err="1"/>
                        <a:t>perakitan</a:t>
                      </a:r>
                      <a:r>
                        <a:rPr lang="en-ID" sz="1800" dirty="0"/>
                        <a:t> </a:t>
                      </a:r>
                      <a:r>
                        <a:rPr lang="en-ID" sz="1800" dirty="0" err="1"/>
                        <a:t>berkurang</a:t>
                      </a:r>
                      <a:r>
                        <a:rPr lang="en-ID" sz="1800" dirty="0"/>
                        <a:t> &gt;30%.</a:t>
                      </a:r>
                    </a:p>
                  </a:txBody>
                  <a:tcPr marL="69069" marR="69069" marT="34534" marB="3453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04254240"/>
                  </a:ext>
                </a:extLst>
              </a:tr>
              <a:tr h="891268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D" sz="1800" b="1"/>
                        <a:t>Shim / anti-noise pad</a:t>
                      </a:r>
                      <a:endParaRPr lang="en-ID" sz="1800"/>
                    </a:p>
                  </a:txBody>
                  <a:tcPr marL="69069" marR="69069" marT="34534" marB="3453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D" sz="1800"/>
                        <a:t>Dipasang manual dengan lem terpisah.</a:t>
                      </a:r>
                    </a:p>
                  </a:txBody>
                  <a:tcPr marL="69069" marR="69069" marT="34534" marB="3453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D" sz="1800"/>
                        <a:t>Digabung dalam proses bonding utama (co-molding).</a:t>
                      </a:r>
                    </a:p>
                  </a:txBody>
                  <a:tcPr marL="69069" marR="69069" marT="34534" marB="3453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D" sz="1800" dirty="0" err="1"/>
                        <a:t>Mengurangi</a:t>
                      </a:r>
                      <a:r>
                        <a:rPr lang="en-ID" sz="1800" dirty="0"/>
                        <a:t> </a:t>
                      </a:r>
                      <a:r>
                        <a:rPr lang="en-ID" sz="1800" dirty="0" err="1"/>
                        <a:t>tahapan</a:t>
                      </a:r>
                      <a:r>
                        <a:rPr lang="en-ID" sz="1800" dirty="0"/>
                        <a:t> </a:t>
                      </a:r>
                      <a:r>
                        <a:rPr lang="en-ID" sz="1800" dirty="0" err="1"/>
                        <a:t>perakitan</a:t>
                      </a:r>
                      <a:r>
                        <a:rPr lang="en-ID" sz="1800" dirty="0"/>
                        <a:t>.</a:t>
                      </a:r>
                    </a:p>
                  </a:txBody>
                  <a:tcPr marL="69069" marR="69069" marT="34534" marB="3453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45453663"/>
                  </a:ext>
                </a:extLst>
              </a:tr>
              <a:tr h="1165355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D" sz="1800" b="1"/>
                        <a:t>Inspeksi akhir</a:t>
                      </a:r>
                      <a:endParaRPr lang="en-ID" sz="1800"/>
                    </a:p>
                  </a:txBody>
                  <a:tcPr marL="69069" marR="69069" marT="34534" marB="3453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D" sz="1800"/>
                        <a:t>Manual satu per satu.</a:t>
                      </a:r>
                    </a:p>
                  </a:txBody>
                  <a:tcPr marL="69069" marR="69069" marT="34534" marB="3453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D" sz="1800"/>
                        <a:t>Tambahkan fitur </a:t>
                      </a:r>
                      <a:r>
                        <a:rPr lang="en-ID" sz="1800" b="1"/>
                        <a:t>kode QR atau marking laser otomatis</a:t>
                      </a:r>
                      <a:r>
                        <a:rPr lang="en-ID" sz="1800"/>
                        <a:t> untuk pelacakan kualitas.</a:t>
                      </a:r>
                    </a:p>
                  </a:txBody>
                  <a:tcPr marL="69069" marR="69069" marT="34534" marB="3453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D" sz="1800" dirty="0" err="1"/>
                        <a:t>Mempermudah</a:t>
                      </a:r>
                      <a:r>
                        <a:rPr lang="en-ID" sz="1800" dirty="0"/>
                        <a:t> </a:t>
                      </a:r>
                      <a:r>
                        <a:rPr lang="en-ID" sz="1800" dirty="0" err="1"/>
                        <a:t>kontrol</a:t>
                      </a:r>
                      <a:r>
                        <a:rPr lang="en-ID" sz="1800" dirty="0"/>
                        <a:t> </a:t>
                      </a:r>
                      <a:r>
                        <a:rPr lang="en-ID" sz="1800" dirty="0" err="1"/>
                        <a:t>mutu</a:t>
                      </a:r>
                      <a:r>
                        <a:rPr lang="en-ID" sz="1800" dirty="0"/>
                        <a:t> dan tracking.</a:t>
                      </a:r>
                    </a:p>
                  </a:txBody>
                  <a:tcPr marL="69069" marR="69069" marT="34534" marB="3453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7781675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148993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8FF298EA-9287-53CB-EA94-6601D40C4A5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25967907"/>
              </p:ext>
            </p:extLst>
          </p:nvPr>
        </p:nvGraphicFramePr>
        <p:xfrm>
          <a:off x="1121229" y="1234440"/>
          <a:ext cx="10515600" cy="2194560"/>
        </p:xfrm>
        <a:graphic>
          <a:graphicData uri="http://schemas.openxmlformats.org/drawingml/2006/table">
            <a:tbl>
              <a:tblPr/>
              <a:tblGrid>
                <a:gridCol w="2628900">
                  <a:extLst>
                    <a:ext uri="{9D8B030D-6E8A-4147-A177-3AD203B41FA5}">
                      <a16:colId xmlns:a16="http://schemas.microsoft.com/office/drawing/2014/main" val="2234534666"/>
                    </a:ext>
                  </a:extLst>
                </a:gridCol>
                <a:gridCol w="2628900">
                  <a:extLst>
                    <a:ext uri="{9D8B030D-6E8A-4147-A177-3AD203B41FA5}">
                      <a16:colId xmlns:a16="http://schemas.microsoft.com/office/drawing/2014/main" val="1276439230"/>
                    </a:ext>
                  </a:extLst>
                </a:gridCol>
                <a:gridCol w="2628900">
                  <a:extLst>
                    <a:ext uri="{9D8B030D-6E8A-4147-A177-3AD203B41FA5}">
                      <a16:colId xmlns:a16="http://schemas.microsoft.com/office/drawing/2014/main" val="1816383840"/>
                    </a:ext>
                  </a:extLst>
                </a:gridCol>
                <a:gridCol w="2628900">
                  <a:extLst>
                    <a:ext uri="{9D8B030D-6E8A-4147-A177-3AD203B41FA5}">
                      <a16:colId xmlns:a16="http://schemas.microsoft.com/office/drawing/2014/main" val="93750009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D"/>
                        <a:t>Parameter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D"/>
                        <a:t>Sebelum DFMA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D"/>
                        <a:t>Sesudah DFMA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D"/>
                        <a:t>Peningkatan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8187478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D"/>
                        <a:t>Jumlah komponen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D"/>
                        <a:t>6 komponen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D"/>
                        <a:t>4 komponen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D"/>
                        <a:t>↓ 33%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099883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D"/>
                        <a:t>Waktu manufaktur per unit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D"/>
                        <a:t>12 menit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D"/>
                        <a:t>8 menit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D"/>
                        <a:t>↓ 33%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7296395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D"/>
                        <a:t>Waktu perakitan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D"/>
                        <a:t>3 menit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D"/>
                        <a:t>1,5 menit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D"/>
                        <a:t>↓ 50%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5405982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D"/>
                        <a:t>Biaya produksi total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D"/>
                        <a:t>100%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D"/>
                        <a:t>80%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D"/>
                        <a:t>↓ 20%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2481825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D"/>
                        <a:t>Tingkat reject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D"/>
                        <a:t>8%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D"/>
                        <a:t>3%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D" dirty="0"/>
                        <a:t>↓ 62,5%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5468373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867277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9A323F-459A-9C6B-A44A-A5034756345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D" dirty="0" err="1"/>
              <a:t>Melalui</a:t>
            </a:r>
            <a:r>
              <a:rPr lang="en-ID" dirty="0"/>
              <a:t> </a:t>
            </a:r>
            <a:r>
              <a:rPr lang="en-ID" dirty="0" err="1"/>
              <a:t>penerapan</a:t>
            </a:r>
            <a:r>
              <a:rPr lang="en-ID" dirty="0"/>
              <a:t> </a:t>
            </a:r>
            <a:r>
              <a:rPr lang="en-ID" b="1" dirty="0"/>
              <a:t>DFMA pada </a:t>
            </a:r>
            <a:r>
              <a:rPr lang="en-ID" b="1" dirty="0" err="1"/>
              <a:t>kampas</a:t>
            </a:r>
            <a:r>
              <a:rPr lang="en-ID" b="1" dirty="0"/>
              <a:t> rem</a:t>
            </a:r>
            <a:r>
              <a:rPr lang="en-ID" dirty="0"/>
              <a:t>, </a:t>
            </a:r>
            <a:r>
              <a:rPr lang="en-ID" dirty="0" err="1"/>
              <a:t>diperoleh</a:t>
            </a:r>
            <a:r>
              <a:rPr lang="en-ID" dirty="0"/>
              <a:t>:</a:t>
            </a:r>
          </a:p>
          <a:p>
            <a:r>
              <a:rPr lang="en-ID" dirty="0"/>
              <a:t>Desain yang </a:t>
            </a:r>
            <a:r>
              <a:rPr lang="en-ID" b="1" dirty="0" err="1"/>
              <a:t>lebih</a:t>
            </a:r>
            <a:r>
              <a:rPr lang="en-ID" b="1" dirty="0"/>
              <a:t> </a:t>
            </a:r>
            <a:r>
              <a:rPr lang="en-ID" b="1" dirty="0" err="1"/>
              <a:t>sederhana</a:t>
            </a:r>
            <a:r>
              <a:rPr lang="en-ID" b="1" dirty="0"/>
              <a:t> dan </a:t>
            </a:r>
            <a:r>
              <a:rPr lang="en-ID" b="1" dirty="0" err="1"/>
              <a:t>mudah</a:t>
            </a:r>
            <a:r>
              <a:rPr lang="en-ID" b="1" dirty="0"/>
              <a:t> </a:t>
            </a:r>
            <a:r>
              <a:rPr lang="en-ID" b="1" dirty="0" err="1"/>
              <a:t>diproduksi</a:t>
            </a:r>
            <a:r>
              <a:rPr lang="en-ID" dirty="0"/>
              <a:t>.</a:t>
            </a:r>
          </a:p>
          <a:p>
            <a:r>
              <a:rPr lang="en-ID" b="1" dirty="0" err="1"/>
              <a:t>Pengurangan</a:t>
            </a:r>
            <a:r>
              <a:rPr lang="en-ID" b="1" dirty="0"/>
              <a:t> </a:t>
            </a:r>
            <a:r>
              <a:rPr lang="en-ID" b="1" dirty="0" err="1"/>
              <a:t>biaya</a:t>
            </a:r>
            <a:r>
              <a:rPr lang="en-ID" dirty="0"/>
              <a:t> dan </a:t>
            </a:r>
            <a:r>
              <a:rPr lang="en-ID" b="1" dirty="0" err="1"/>
              <a:t>waktu</a:t>
            </a:r>
            <a:r>
              <a:rPr lang="en-ID" b="1" dirty="0"/>
              <a:t> proses</a:t>
            </a:r>
            <a:r>
              <a:rPr lang="en-ID" dirty="0"/>
              <a:t> </a:t>
            </a:r>
            <a:r>
              <a:rPr lang="en-ID" dirty="0" err="1"/>
              <a:t>secara</a:t>
            </a:r>
            <a:r>
              <a:rPr lang="en-ID" dirty="0"/>
              <a:t> </a:t>
            </a:r>
            <a:r>
              <a:rPr lang="en-ID" dirty="0" err="1"/>
              <a:t>signifikan</a:t>
            </a:r>
            <a:r>
              <a:rPr lang="en-ID" dirty="0"/>
              <a:t>.</a:t>
            </a:r>
          </a:p>
          <a:p>
            <a:r>
              <a:rPr lang="en-ID" b="1" dirty="0" err="1"/>
              <a:t>Kualitas</a:t>
            </a:r>
            <a:r>
              <a:rPr lang="en-ID" b="1" dirty="0"/>
              <a:t> </a:t>
            </a:r>
            <a:r>
              <a:rPr lang="en-ID" b="1" dirty="0" err="1"/>
              <a:t>lebih</a:t>
            </a:r>
            <a:r>
              <a:rPr lang="en-ID" b="1" dirty="0"/>
              <a:t> </a:t>
            </a:r>
            <a:r>
              <a:rPr lang="en-ID" b="1" dirty="0" err="1"/>
              <a:t>konsisten</a:t>
            </a:r>
            <a:r>
              <a:rPr lang="en-ID" dirty="0"/>
              <a:t> </a:t>
            </a:r>
            <a:r>
              <a:rPr lang="en-ID" dirty="0" err="1"/>
              <a:t>serta</a:t>
            </a:r>
            <a:r>
              <a:rPr lang="en-ID" dirty="0"/>
              <a:t> </a:t>
            </a:r>
            <a:r>
              <a:rPr lang="en-ID" b="1" dirty="0" err="1"/>
              <a:t>kemudahan</a:t>
            </a:r>
            <a:r>
              <a:rPr lang="en-ID" b="1" dirty="0"/>
              <a:t> </a:t>
            </a:r>
            <a:r>
              <a:rPr lang="en-ID" b="1" dirty="0" err="1"/>
              <a:t>perakitan</a:t>
            </a:r>
            <a:r>
              <a:rPr lang="en-ID" b="1" dirty="0"/>
              <a:t> </a:t>
            </a:r>
            <a:r>
              <a:rPr lang="en-ID" b="1" dirty="0" err="1"/>
              <a:t>massal</a:t>
            </a:r>
            <a:r>
              <a:rPr lang="en-ID" dirty="0"/>
              <a:t>.</a:t>
            </a:r>
          </a:p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1596262821"/>
      </p:ext>
    </p:extLst>
  </p:cSld>
  <p:clrMapOvr>
    <a:masterClrMapping/>
  </p:clrMapOvr>
</p:sld>
</file>

<file path=ppt/theme/theme1.xml><?xml version="1.0" encoding="utf-8"?>
<a:theme xmlns:a="http://schemas.openxmlformats.org/drawingml/2006/main" name="Droplet">
  <a:themeElements>
    <a:clrScheme name="Droplet">
      <a:dk1>
        <a:sysClr val="windowText" lastClr="000000"/>
      </a:dk1>
      <a:lt1>
        <a:sysClr val="window" lastClr="FFFFFF"/>
      </a:lt1>
      <a:dk2>
        <a:srgbClr val="355071"/>
      </a:dk2>
      <a:lt2>
        <a:srgbClr val="AABED7"/>
      </a:lt2>
      <a:accent1>
        <a:srgbClr val="2FA3EE"/>
      </a:accent1>
      <a:accent2>
        <a:srgbClr val="4BCAAD"/>
      </a:accent2>
      <a:accent3>
        <a:srgbClr val="86C157"/>
      </a:accent3>
      <a:accent4>
        <a:srgbClr val="D99C3F"/>
      </a:accent4>
      <a:accent5>
        <a:srgbClr val="CE6633"/>
      </a:accent5>
      <a:accent6>
        <a:srgbClr val="A35DD1"/>
      </a:accent6>
      <a:hlink>
        <a:srgbClr val="56BCFE"/>
      </a:hlink>
      <a:folHlink>
        <a:srgbClr val="97C5E3"/>
      </a:folHlink>
    </a:clrScheme>
    <a:fontScheme name="Drople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roplet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130000"/>
                <a:satMod val="150000"/>
                <a:lumMod val="112000"/>
              </a:schemeClr>
            </a:gs>
            <a:gs pos="100000">
              <a:schemeClr val="phClr">
                <a:shade val="92000"/>
                <a:satMod val="140000"/>
                <a:lumMod val="11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A633B6A3-9E7F-4C10-9C98-2517A313436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Droplet</Template>
  <TotalTime>11</TotalTime>
  <Words>455</Words>
  <Application>Microsoft Office PowerPoint</Application>
  <PresentationFormat>Widescreen</PresentationFormat>
  <Paragraphs>87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Tw Cen MT</vt:lpstr>
      <vt:lpstr>Droplet</vt:lpstr>
      <vt:lpstr>DFMA 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Novriyanti 2022</dc:creator>
  <cp:lastModifiedBy>Novriyanti 2022</cp:lastModifiedBy>
  <cp:revision>1</cp:revision>
  <dcterms:created xsi:type="dcterms:W3CDTF">2025-10-20T12:26:44Z</dcterms:created>
  <dcterms:modified xsi:type="dcterms:W3CDTF">2025-10-20T12:38:22Z</dcterms:modified>
</cp:coreProperties>
</file>