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8"/>
  </p:notesMasterIdLst>
  <p:sldIdLst>
    <p:sldId id="264" r:id="rId5"/>
    <p:sldId id="312" r:id="rId6"/>
    <p:sldId id="313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1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19" autoAdjust="0"/>
  </p:normalViewPr>
  <p:slideViewPr>
    <p:cSldViewPr snapToGrid="0">
      <p:cViewPr varScale="1">
        <p:scale>
          <a:sx n="59" d="100"/>
          <a:sy n="59" d="100"/>
        </p:scale>
        <p:origin x="96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DBDFE-DD3D-4291-A404-1B97A83A6EA8}" type="datetimeFigureOut">
              <a:rPr lang="en-US" smtClean="0"/>
              <a:t>11/18/2025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56DE3-4E01-4AFD-AD42-42312842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904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11/18/2025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11/18/2025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8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11/18/2025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11/18/2025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8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11/18/2025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2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11/18/2025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11/18/2025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1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0">
            <a:extLst>
              <a:ext uri="{FF2B5EF4-FFF2-40B4-BE49-F238E27FC236}">
                <a16:creationId xmlns:a16="http://schemas.microsoft.com/office/drawing/2014/main" id="{427354E3-DDFA-3A6A-1368-20F1D91F8690}"/>
              </a:ext>
            </a:extLst>
          </p:cNvPr>
          <p:cNvSpPr/>
          <p:nvPr/>
        </p:nvSpPr>
        <p:spPr>
          <a:xfrm>
            <a:off x="4288863" y="1962749"/>
            <a:ext cx="7556421" cy="35438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Ketegasan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dalam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Aspek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Produksi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1">
            <a:extLst>
              <a:ext uri="{FF2B5EF4-FFF2-40B4-BE49-F238E27FC236}">
                <a16:creationId xmlns:a16="http://schemas.microsoft.com/office/drawing/2014/main" id="{D3A12178-397D-F951-1C0E-694509CAD35B}"/>
              </a:ext>
            </a:extLst>
          </p:cNvPr>
          <p:cNvSpPr/>
          <p:nvPr/>
        </p:nvSpPr>
        <p:spPr>
          <a:xfrm>
            <a:off x="6280190" y="5693926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pic>
        <p:nvPicPr>
          <p:cNvPr id="6" name="Picture 2" descr="Universitas-Jayabaya">
            <a:extLst>
              <a:ext uri="{FF2B5EF4-FFF2-40B4-BE49-F238E27FC236}">
                <a16:creationId xmlns:a16="http://schemas.microsoft.com/office/drawing/2014/main" id="{6ACBF255-03E5-F197-B043-D50A87C76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375" y="1440383"/>
            <a:ext cx="2799914" cy="397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hape 4">
            <a:extLst>
              <a:ext uri="{FF2B5EF4-FFF2-40B4-BE49-F238E27FC236}">
                <a16:creationId xmlns:a16="http://schemas.microsoft.com/office/drawing/2014/main" id="{B687D044-A025-A6C4-BB71-7E86937E4010}"/>
              </a:ext>
            </a:extLst>
          </p:cNvPr>
          <p:cNvSpPr/>
          <p:nvPr/>
        </p:nvSpPr>
        <p:spPr>
          <a:xfrm>
            <a:off x="4473536" y="3474731"/>
            <a:ext cx="6273196" cy="1941207"/>
          </a:xfrm>
          <a:prstGeom prst="roundRect">
            <a:avLst>
              <a:gd name="adj" fmla="val 4137"/>
            </a:avLst>
          </a:prstGeom>
          <a:solidFill>
            <a:srgbClr val="FFFFFF"/>
          </a:solidFill>
          <a:ln w="30480">
            <a:solidFill>
              <a:srgbClr val="C5C7D2"/>
            </a:solidFill>
            <a:prstDash val="solid"/>
          </a:ln>
        </p:spPr>
        <p:txBody>
          <a:bodyPr/>
          <a:lstStyle/>
          <a:p>
            <a:r>
              <a:rPr lang="en-US" sz="2400" dirty="0"/>
              <a:t>KEWIRAUSAHAAN</a:t>
            </a:r>
          </a:p>
          <a:p>
            <a:r>
              <a:rPr lang="en-US" sz="2400" dirty="0"/>
              <a:t>PERTEMUAN 6,7</a:t>
            </a:r>
          </a:p>
          <a:p>
            <a:endParaRPr lang="en-US" sz="2400" dirty="0"/>
          </a:p>
          <a:p>
            <a:r>
              <a:rPr lang="en-US" sz="2400" dirty="0"/>
              <a:t>IR. NOVRIYANTI, S.T., M.T.</a:t>
            </a:r>
          </a:p>
          <a:p>
            <a:r>
              <a:rPr lang="en-US" sz="2400" dirty="0"/>
              <a:t>UNIVERSITAS JAYABAYA</a:t>
            </a:r>
          </a:p>
          <a:p>
            <a:endParaRPr lang="en-US" sz="2400" dirty="0"/>
          </a:p>
          <a:p>
            <a:endParaRPr lang="en-ID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EDECC8-F882-0315-00C9-069CAB15E45F}"/>
              </a:ext>
            </a:extLst>
          </p:cNvPr>
          <p:cNvSpPr/>
          <p:nvPr/>
        </p:nvSpPr>
        <p:spPr>
          <a:xfrm>
            <a:off x="12164397" y="7730291"/>
            <a:ext cx="2429907" cy="3970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Novriyanti@jayabya.ac.id</a:t>
            </a:r>
            <a:endParaRPr lang="en-ID" sz="1600" dirty="0"/>
          </a:p>
        </p:txBody>
      </p:sp>
    </p:spTree>
    <p:extLst>
      <p:ext uri="{BB962C8B-B14F-4D97-AF65-F5344CB8AC3E}">
        <p14:creationId xmlns:p14="http://schemas.microsoft.com/office/powerpoint/2010/main" val="42028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0F212-E101-9A3E-6123-48CC190D9D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0A8F7-0415-0824-73DB-8CED4204D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>
                <a:highlight>
                  <a:srgbClr val="C0C0C0"/>
                </a:highlight>
              </a:rPr>
              <a:t>House of Quality (</a:t>
            </a:r>
            <a:r>
              <a:rPr lang="en-ID" dirty="0" err="1">
                <a:highlight>
                  <a:srgbClr val="C0C0C0"/>
                </a:highlight>
              </a:rPr>
              <a:t>HoQ</a:t>
            </a:r>
            <a:r>
              <a:rPr lang="en-ID" dirty="0">
                <a:highlight>
                  <a:srgbClr val="C0C0C0"/>
                </a:highlight>
              </a:rPr>
              <a:t>)</a:t>
            </a:r>
            <a:endParaRPr lang="en-ID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0F7A04-BD75-1105-C96E-504930CFECD9}"/>
              </a:ext>
            </a:extLst>
          </p:cNvPr>
          <p:cNvSpPr txBox="1"/>
          <p:nvPr/>
        </p:nvSpPr>
        <p:spPr>
          <a:xfrm>
            <a:off x="6481010" y="2167607"/>
            <a:ext cx="504696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/>
              <a:t>QFD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alat</a:t>
            </a:r>
            <a:r>
              <a:rPr lang="en-ID" dirty="0"/>
              <a:t> </a:t>
            </a:r>
            <a:r>
              <a:rPr lang="en-ID" dirty="0" err="1"/>
              <a:t>utama</a:t>
            </a:r>
            <a:r>
              <a:rPr lang="en-ID" dirty="0"/>
              <a:t> </a:t>
            </a:r>
            <a:r>
              <a:rPr lang="en-ID" dirty="0" err="1"/>
              <a:t>bernama</a:t>
            </a:r>
            <a:r>
              <a:rPr lang="en-ID" dirty="0"/>
              <a:t> </a:t>
            </a:r>
            <a:r>
              <a:rPr lang="en-ID" b="1" dirty="0"/>
              <a:t>House of Quality</a:t>
            </a:r>
            <a:r>
              <a:rPr lang="en-ID" dirty="0"/>
              <a:t>:</a:t>
            </a:r>
          </a:p>
          <a:p>
            <a:endParaRPr lang="en-ID" dirty="0"/>
          </a:p>
          <a:p>
            <a:r>
              <a:rPr lang="en-ID" dirty="0" err="1"/>
              <a:t>Dinding</a:t>
            </a:r>
            <a:r>
              <a:rPr lang="en-ID" dirty="0"/>
              <a:t> kiri: </a:t>
            </a:r>
            <a:r>
              <a:rPr lang="en-ID" dirty="0" err="1"/>
              <a:t>kebutuhan</a:t>
            </a:r>
            <a:r>
              <a:rPr lang="en-ID" dirty="0"/>
              <a:t> </a:t>
            </a:r>
            <a:r>
              <a:rPr lang="en-ID" dirty="0" err="1"/>
              <a:t>pelanggan</a:t>
            </a:r>
            <a:endParaRPr lang="en-ID" dirty="0"/>
          </a:p>
          <a:p>
            <a:r>
              <a:rPr lang="en-ID" dirty="0"/>
              <a:t>Atap: </a:t>
            </a:r>
            <a:r>
              <a:rPr lang="en-ID" dirty="0" err="1"/>
              <a:t>hubungan</a:t>
            </a:r>
            <a:r>
              <a:rPr lang="en-ID" dirty="0"/>
              <a:t> </a:t>
            </a:r>
            <a:r>
              <a:rPr lang="en-ID" dirty="0" err="1"/>
              <a:t>antar</a:t>
            </a:r>
            <a:r>
              <a:rPr lang="en-ID" dirty="0"/>
              <a:t> </a:t>
            </a:r>
            <a:r>
              <a:rPr lang="en-ID" dirty="0" err="1"/>
              <a:t>karakteristik</a:t>
            </a:r>
            <a:r>
              <a:rPr lang="en-ID" dirty="0"/>
              <a:t> </a:t>
            </a:r>
            <a:r>
              <a:rPr lang="en-ID" dirty="0" err="1"/>
              <a:t>teknis</a:t>
            </a:r>
            <a:endParaRPr lang="en-ID" dirty="0"/>
          </a:p>
          <a:p>
            <a:r>
              <a:rPr lang="en-ID" dirty="0"/>
              <a:t>Badan </a:t>
            </a:r>
            <a:r>
              <a:rPr lang="en-ID" dirty="0" err="1"/>
              <a:t>tengah</a:t>
            </a:r>
            <a:r>
              <a:rPr lang="en-ID" dirty="0"/>
              <a:t>: </a:t>
            </a:r>
            <a:r>
              <a:rPr lang="en-ID" dirty="0" err="1"/>
              <a:t>matriks</a:t>
            </a:r>
            <a:r>
              <a:rPr lang="en-ID" dirty="0"/>
              <a:t> </a:t>
            </a:r>
            <a:r>
              <a:rPr lang="en-ID" dirty="0" err="1"/>
              <a:t>hubungan</a:t>
            </a:r>
            <a:endParaRPr lang="en-ID" dirty="0"/>
          </a:p>
          <a:p>
            <a:r>
              <a:rPr lang="en-ID" dirty="0" err="1"/>
              <a:t>Dinding</a:t>
            </a:r>
            <a:r>
              <a:rPr lang="en-ID" dirty="0"/>
              <a:t> </a:t>
            </a:r>
            <a:r>
              <a:rPr lang="en-ID" dirty="0" err="1"/>
              <a:t>kanan</a:t>
            </a:r>
            <a:r>
              <a:rPr lang="en-ID" dirty="0"/>
              <a:t>: </a:t>
            </a:r>
            <a:r>
              <a:rPr lang="en-ID" dirty="0" err="1"/>
              <a:t>perbandingan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kompetitor</a:t>
            </a:r>
            <a:endParaRPr lang="en-ID" dirty="0"/>
          </a:p>
          <a:p>
            <a:r>
              <a:rPr lang="en-ID" dirty="0"/>
              <a:t>Dasar </a:t>
            </a:r>
            <a:r>
              <a:rPr lang="en-ID" dirty="0" err="1"/>
              <a:t>rumah</a:t>
            </a:r>
            <a:r>
              <a:rPr lang="en-ID" dirty="0"/>
              <a:t>: </a:t>
            </a:r>
            <a:r>
              <a:rPr lang="en-ID" dirty="0" err="1"/>
              <a:t>prioritas</a:t>
            </a:r>
            <a:r>
              <a:rPr lang="en-ID" dirty="0"/>
              <a:t> </a:t>
            </a:r>
            <a:r>
              <a:rPr lang="en-ID" dirty="0" err="1"/>
              <a:t>teknis</a:t>
            </a:r>
            <a:endParaRPr lang="en-ID" dirty="0"/>
          </a:p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94BC1-8991-5034-187F-5557D7421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8194" name="Picture 2" descr="Gambar 1. House of Quality [13]. | Download Scientific Diagram">
            <a:extLst>
              <a:ext uri="{FF2B5EF4-FFF2-40B4-BE49-F238E27FC236}">
                <a16:creationId xmlns:a16="http://schemas.microsoft.com/office/drawing/2014/main" id="{B4172F1E-3339-31C7-C321-76774A414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38" y="2199894"/>
            <a:ext cx="565647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49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30E757-3F3C-FF15-F908-5D5978EA0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656BD-883C-5DDA-FC9D-3773C2492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>
                <a:highlight>
                  <a:srgbClr val="C0C0C0"/>
                </a:highlight>
              </a:rPr>
              <a:t>Manfaat QFD</a:t>
            </a:r>
            <a:endParaRPr lang="en-ID" dirty="0"/>
          </a:p>
        </p:txBody>
      </p:sp>
      <p:pic>
        <p:nvPicPr>
          <p:cNvPr id="6" name="Picture 2" descr="Dorong UMKM, PLN Berikan Bantuan Alat Proses Produksi - Wahana News Jatim">
            <a:extLst>
              <a:ext uri="{FF2B5EF4-FFF2-40B4-BE49-F238E27FC236}">
                <a16:creationId xmlns:a16="http://schemas.microsoft.com/office/drawing/2014/main" id="{2CC9C09C-F94C-FDF9-5744-3DCC2F4174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67607"/>
            <a:ext cx="5132916" cy="384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82CEDC-2FB9-86BB-3B93-A9EB28115B82}"/>
              </a:ext>
            </a:extLst>
          </p:cNvPr>
          <p:cNvSpPr txBox="1"/>
          <p:nvPr/>
        </p:nvSpPr>
        <p:spPr>
          <a:xfrm>
            <a:off x="6481010" y="216760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D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CC6067-1372-DC5D-4AB9-D7A3FE7886F6}"/>
              </a:ext>
            </a:extLst>
          </p:cNvPr>
          <p:cNvSpPr txBox="1"/>
          <p:nvPr/>
        </p:nvSpPr>
        <p:spPr>
          <a:xfrm>
            <a:off x="6569800" y="2167607"/>
            <a:ext cx="628850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Produk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lebih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sesuai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kebutuhan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pelanggan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Mengurangi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revisi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desain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Menghemat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waktu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pengembangan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Memprioritaskan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fitur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penting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Memberi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keunggulan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kompetitif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987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1FCC11-824A-C7B6-DCC6-DA535CC1F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1FC6A-0909-814E-362E-98D0E7884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>
                <a:highlight>
                  <a:srgbClr val="C0C0C0"/>
                </a:highlight>
              </a:rPr>
              <a:t>Contoh</a:t>
            </a:r>
            <a:r>
              <a:rPr lang="en-ID" dirty="0">
                <a:highlight>
                  <a:srgbClr val="C0C0C0"/>
                </a:highlight>
              </a:rPr>
              <a:t> </a:t>
            </a:r>
            <a:r>
              <a:rPr lang="en-ID" dirty="0" err="1">
                <a:highlight>
                  <a:srgbClr val="C0C0C0"/>
                </a:highlight>
              </a:rPr>
              <a:t>Aplikasi</a:t>
            </a:r>
            <a:r>
              <a:rPr lang="en-ID" dirty="0">
                <a:highlight>
                  <a:srgbClr val="C0C0C0"/>
                </a:highlight>
              </a:rPr>
              <a:t> QFD</a:t>
            </a:r>
            <a:endParaRPr lang="en-ID" dirty="0"/>
          </a:p>
        </p:txBody>
      </p:sp>
      <p:pic>
        <p:nvPicPr>
          <p:cNvPr id="6" name="Picture 2" descr="Dorong UMKM, PLN Berikan Bantuan Alat Proses Produksi - Wahana News Jatim">
            <a:extLst>
              <a:ext uri="{FF2B5EF4-FFF2-40B4-BE49-F238E27FC236}">
                <a16:creationId xmlns:a16="http://schemas.microsoft.com/office/drawing/2014/main" id="{B62021EF-BF8B-D389-D5B4-467EB1DD75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67607"/>
            <a:ext cx="5132916" cy="384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712BB3-5DF7-0E32-8CCC-261F7842F0B1}"/>
              </a:ext>
            </a:extLst>
          </p:cNvPr>
          <p:cNvSpPr txBox="1"/>
          <p:nvPr/>
        </p:nvSpPr>
        <p:spPr>
          <a:xfrm>
            <a:off x="6481010" y="216760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D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60A390-6F2D-D000-CDAE-FB6596052F14}"/>
              </a:ext>
            </a:extLst>
          </p:cNvPr>
          <p:cNvSpPr txBox="1"/>
          <p:nvPr/>
        </p:nvSpPr>
        <p:spPr>
          <a:xfrm>
            <a:off x="6569800" y="2167607"/>
            <a:ext cx="628850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 err="1"/>
              <a:t>Produk</a:t>
            </a:r>
            <a:r>
              <a:rPr lang="en-ID" dirty="0"/>
              <a:t>: Tumbler premium</a:t>
            </a:r>
            <a:br>
              <a:rPr lang="en-ID" dirty="0"/>
            </a:br>
            <a:r>
              <a:rPr lang="en-ID" dirty="0"/>
              <a:t>VOC:</a:t>
            </a:r>
          </a:p>
          <a:p>
            <a:r>
              <a:rPr lang="en-ID" dirty="0"/>
              <a:t>Tahan </a:t>
            </a:r>
            <a:r>
              <a:rPr lang="en-ID" dirty="0" err="1"/>
              <a:t>panas</a:t>
            </a:r>
            <a:r>
              <a:rPr lang="en-ID" dirty="0"/>
              <a:t> lama</a:t>
            </a:r>
          </a:p>
          <a:p>
            <a:r>
              <a:rPr lang="en-ID" dirty="0"/>
              <a:t>Anti bocor</a:t>
            </a:r>
          </a:p>
          <a:p>
            <a:r>
              <a:rPr lang="en-ID" dirty="0" err="1"/>
              <a:t>Ringan</a:t>
            </a:r>
            <a:endParaRPr lang="en-ID" dirty="0"/>
          </a:p>
          <a:p>
            <a:r>
              <a:rPr lang="en-ID" dirty="0" err="1"/>
              <a:t>Mudah</a:t>
            </a:r>
            <a:r>
              <a:rPr lang="en-ID" dirty="0"/>
              <a:t> </a:t>
            </a:r>
            <a:r>
              <a:rPr lang="en-ID" dirty="0" err="1"/>
              <a:t>dibersihkan</a:t>
            </a:r>
            <a:br>
              <a:rPr lang="en-ID" dirty="0"/>
            </a:br>
            <a:r>
              <a:rPr lang="en-ID" dirty="0" err="1"/>
              <a:t>Spesifikasi</a:t>
            </a:r>
            <a:r>
              <a:rPr lang="en-ID" dirty="0"/>
              <a:t> </a:t>
            </a:r>
            <a:r>
              <a:rPr lang="en-ID" dirty="0" err="1"/>
              <a:t>teknis</a:t>
            </a:r>
            <a:r>
              <a:rPr lang="en-ID" dirty="0"/>
              <a:t>:</a:t>
            </a:r>
          </a:p>
          <a:p>
            <a:r>
              <a:rPr lang="en-ID" dirty="0"/>
              <a:t>Material double wall</a:t>
            </a:r>
          </a:p>
          <a:p>
            <a:r>
              <a:rPr lang="en-ID" dirty="0" err="1"/>
              <a:t>Sistem</a:t>
            </a:r>
            <a:r>
              <a:rPr lang="en-ID" dirty="0"/>
              <a:t> sealing</a:t>
            </a:r>
          </a:p>
          <a:p>
            <a:r>
              <a:rPr lang="en-ID" dirty="0"/>
              <a:t>Berat material</a:t>
            </a:r>
          </a:p>
          <a:p>
            <a:r>
              <a:rPr lang="en-ID" dirty="0"/>
              <a:t>Desain interior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797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7D999-49B3-EDB6-46AD-61C11245C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5990" y="1034480"/>
            <a:ext cx="5812971" cy="2133262"/>
          </a:xfrm>
        </p:spPr>
        <p:txBody>
          <a:bodyPr>
            <a:normAutofit fontScale="90000"/>
          </a:bodyPr>
          <a:lstStyle/>
          <a:p>
            <a:r>
              <a:rPr lang="en-ID" dirty="0"/>
              <a:t>“</a:t>
            </a:r>
            <a:r>
              <a:rPr lang="en-ID" dirty="0" err="1"/>
              <a:t>Inovasi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menemukan</a:t>
            </a:r>
            <a:r>
              <a:rPr lang="en-ID" dirty="0"/>
              <a:t> ide </a:t>
            </a:r>
            <a:r>
              <a:rPr lang="en-ID" dirty="0" err="1"/>
              <a:t>baru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memastikan</a:t>
            </a:r>
            <a:r>
              <a:rPr lang="en-ID" dirty="0"/>
              <a:t> ide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memberi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 </a:t>
            </a:r>
            <a:r>
              <a:rPr lang="en-ID" dirty="0" err="1"/>
              <a:t>nyata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pelanggan</a:t>
            </a:r>
            <a:r>
              <a:rPr lang="en-ID" dirty="0"/>
              <a:t>.”</a:t>
            </a:r>
          </a:p>
        </p:txBody>
      </p:sp>
      <p:pic>
        <p:nvPicPr>
          <p:cNvPr id="6146" name="Picture 2" descr="Thank you Images - Free Download on Freepik">
            <a:extLst>
              <a:ext uri="{FF2B5EF4-FFF2-40B4-BE49-F238E27FC236}">
                <a16:creationId xmlns:a16="http://schemas.microsoft.com/office/drawing/2014/main" id="{4F910864-EB47-3645-C9EE-A692F0BFB9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39" y="383210"/>
            <a:ext cx="5440817" cy="385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sk Us Anything!">
            <a:extLst>
              <a:ext uri="{FF2B5EF4-FFF2-40B4-BE49-F238E27FC236}">
                <a16:creationId xmlns:a16="http://schemas.microsoft.com/office/drawing/2014/main" id="{1EDFF753-FE81-B2A9-5BB1-D94B1ED87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935" y="3948495"/>
            <a:ext cx="4540026" cy="254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985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>
              <a:lnSpc>
                <a:spcPts val="5550"/>
              </a:lnSpc>
            </a:pPr>
            <a:r>
              <a:rPr lang="en-ID" dirty="0" err="1"/>
              <a:t>Peranan</a:t>
            </a:r>
            <a:r>
              <a:rPr lang="en-ID" dirty="0"/>
              <a:t> </a:t>
            </a:r>
            <a:r>
              <a:rPr lang="en-ID" dirty="0" err="1"/>
              <a:t>Inovasi</a:t>
            </a:r>
            <a:r>
              <a:rPr lang="en-ID" dirty="0"/>
              <a:t> &amp; </a:t>
            </a:r>
            <a:r>
              <a:rPr lang="en-ID" dirty="0" err="1"/>
              <a:t>Kreativitas</a:t>
            </a:r>
            <a:endParaRPr lang="en-US" dirty="0">
              <a:latin typeface="Inter Light" panose="020B0604020202020204" charset="0"/>
              <a:ea typeface="Inter Light" panose="020B060402020202020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4060FDA-A2F7-C6C6-8894-1D7426815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sz="1600" b="1" dirty="0" err="1"/>
              <a:t>Peranan</a:t>
            </a:r>
            <a:r>
              <a:rPr lang="en-ID" sz="1600" b="1" dirty="0"/>
              <a:t> </a:t>
            </a:r>
            <a:r>
              <a:rPr lang="en-ID" sz="1600" b="1" dirty="0" err="1"/>
              <a:t>Inovasi</a:t>
            </a:r>
            <a:r>
              <a:rPr lang="en-ID" sz="1600" b="1" dirty="0"/>
              <a:t> dan </a:t>
            </a:r>
            <a:r>
              <a:rPr lang="en-ID" sz="1600" b="1" dirty="0" err="1"/>
              <a:t>Kreativitas</a:t>
            </a:r>
            <a:r>
              <a:rPr lang="en-ID" sz="1600" b="1" dirty="0"/>
              <a:t> </a:t>
            </a:r>
            <a:r>
              <a:rPr lang="en-ID" sz="1600" b="1" dirty="0" err="1"/>
              <a:t>dalam</a:t>
            </a:r>
            <a:r>
              <a:rPr lang="en-ID" sz="1600" b="1" dirty="0"/>
              <a:t> </a:t>
            </a:r>
            <a:r>
              <a:rPr lang="en-ID" sz="1600" b="1" dirty="0" err="1"/>
              <a:t>Pengembangan</a:t>
            </a:r>
            <a:r>
              <a:rPr lang="en-ID" sz="1600" b="1" dirty="0"/>
              <a:t> </a:t>
            </a:r>
            <a:r>
              <a:rPr lang="en-ID" sz="1600" b="1" dirty="0" err="1"/>
              <a:t>Produk</a:t>
            </a:r>
            <a:r>
              <a:rPr lang="en-ID" sz="1600" b="1" dirty="0"/>
              <a:t> dan Jasa</a:t>
            </a:r>
            <a:endParaRPr lang="en-ID" sz="1600" dirty="0"/>
          </a:p>
          <a:p>
            <a:r>
              <a:rPr lang="en-ID" sz="1600" dirty="0" err="1"/>
              <a:t>Sumber</a:t>
            </a:r>
            <a:r>
              <a:rPr lang="en-ID" sz="1600" dirty="0"/>
              <a:t> </a:t>
            </a:r>
            <a:r>
              <a:rPr lang="en-ID" sz="1600" dirty="0" err="1"/>
              <a:t>munculnya</a:t>
            </a:r>
            <a:r>
              <a:rPr lang="en-ID" sz="1600" dirty="0"/>
              <a:t> ide </a:t>
            </a:r>
            <a:r>
              <a:rPr lang="en-ID" sz="1600" dirty="0" err="1"/>
              <a:t>baru</a:t>
            </a:r>
            <a:endParaRPr lang="en-ID" sz="1600" dirty="0"/>
          </a:p>
          <a:p>
            <a:r>
              <a:rPr lang="en-ID" sz="1600" dirty="0" err="1"/>
              <a:t>Pembeda</a:t>
            </a:r>
            <a:r>
              <a:rPr lang="en-ID" sz="1600" dirty="0"/>
              <a:t> </a:t>
            </a:r>
            <a:r>
              <a:rPr lang="en-ID" sz="1600" dirty="0" err="1"/>
              <a:t>utama</a:t>
            </a:r>
            <a:r>
              <a:rPr lang="en-ID" sz="1600" dirty="0"/>
              <a:t> </a:t>
            </a:r>
            <a:r>
              <a:rPr lang="en-ID" sz="1600" dirty="0" err="1"/>
              <a:t>dari</a:t>
            </a:r>
            <a:r>
              <a:rPr lang="en-ID" sz="1600" dirty="0"/>
              <a:t> </a:t>
            </a:r>
            <a:r>
              <a:rPr lang="en-ID" sz="1600" dirty="0" err="1"/>
              <a:t>kompetitor</a:t>
            </a:r>
            <a:endParaRPr lang="en-ID" sz="1600" dirty="0"/>
          </a:p>
          <a:p>
            <a:r>
              <a:rPr lang="en-ID" sz="1600" dirty="0" err="1"/>
              <a:t>Meningkatkan</a:t>
            </a:r>
            <a:r>
              <a:rPr lang="en-ID" sz="1600" dirty="0"/>
              <a:t> </a:t>
            </a:r>
            <a:r>
              <a:rPr lang="en-ID" sz="1600" dirty="0" err="1"/>
              <a:t>nilai</a:t>
            </a:r>
            <a:r>
              <a:rPr lang="en-ID" sz="1600" dirty="0"/>
              <a:t> </a:t>
            </a:r>
            <a:r>
              <a:rPr lang="en-ID" sz="1600" dirty="0" err="1"/>
              <a:t>tambah</a:t>
            </a:r>
            <a:r>
              <a:rPr lang="en-ID" sz="1600" dirty="0"/>
              <a:t> </a:t>
            </a:r>
            <a:r>
              <a:rPr lang="en-ID" sz="1600" dirty="0" err="1"/>
              <a:t>bagi</a:t>
            </a:r>
            <a:r>
              <a:rPr lang="en-ID" sz="1600" dirty="0"/>
              <a:t> </a:t>
            </a:r>
            <a:r>
              <a:rPr lang="en-ID" sz="1600" dirty="0" err="1"/>
              <a:t>pelanggan</a:t>
            </a:r>
            <a:endParaRPr lang="en-ID" sz="1600" dirty="0"/>
          </a:p>
          <a:p>
            <a:r>
              <a:rPr lang="en-ID" sz="1600" dirty="0"/>
              <a:t>Mendorong </a:t>
            </a:r>
            <a:r>
              <a:rPr lang="en-ID" sz="1600" dirty="0" err="1"/>
              <a:t>perbaikan</a:t>
            </a:r>
            <a:r>
              <a:rPr lang="en-ID" sz="1600" dirty="0"/>
              <a:t> proses, </a:t>
            </a:r>
            <a:r>
              <a:rPr lang="en-ID" sz="1600" dirty="0" err="1"/>
              <a:t>fitur</a:t>
            </a:r>
            <a:r>
              <a:rPr lang="en-ID" sz="1600" dirty="0"/>
              <a:t>, dan </a:t>
            </a:r>
            <a:r>
              <a:rPr lang="en-ID" sz="1600" dirty="0" err="1"/>
              <a:t>kualitas</a:t>
            </a:r>
            <a:endParaRPr lang="en-ID" sz="1600" dirty="0"/>
          </a:p>
          <a:p>
            <a:r>
              <a:rPr lang="en-ID" sz="1600" dirty="0" err="1"/>
              <a:t>Menjadi</a:t>
            </a:r>
            <a:r>
              <a:rPr lang="en-ID" sz="1600" dirty="0"/>
              <a:t> </a:t>
            </a:r>
            <a:r>
              <a:rPr lang="en-ID" sz="1600" dirty="0" err="1"/>
              <a:t>dasar</a:t>
            </a:r>
            <a:r>
              <a:rPr lang="en-ID" sz="1600" dirty="0"/>
              <a:t> </a:t>
            </a:r>
            <a:r>
              <a:rPr lang="en-ID" sz="1600" dirty="0" err="1"/>
              <a:t>keunggulan</a:t>
            </a:r>
            <a:r>
              <a:rPr lang="en-ID" sz="1600" dirty="0"/>
              <a:t> </a:t>
            </a:r>
            <a:r>
              <a:rPr lang="en-ID" sz="1600" dirty="0" err="1"/>
              <a:t>kompetitif</a:t>
            </a:r>
            <a:r>
              <a:rPr lang="en-ID" sz="1600" dirty="0"/>
              <a:t> </a:t>
            </a:r>
            <a:r>
              <a:rPr lang="en-ID" sz="1600" dirty="0" err="1"/>
              <a:t>jangka</a:t>
            </a:r>
            <a:r>
              <a:rPr lang="en-ID" sz="1600" dirty="0"/>
              <a:t> </a:t>
            </a:r>
            <a:r>
              <a:rPr lang="en-ID" sz="1600" dirty="0" err="1"/>
              <a:t>panjang</a:t>
            </a:r>
            <a:endParaRPr lang="en-ID" sz="1600" dirty="0"/>
          </a:p>
        </p:txBody>
      </p:sp>
    </p:spTree>
    <p:extLst>
      <p:ext uri="{BB962C8B-B14F-4D97-AF65-F5344CB8AC3E}">
        <p14:creationId xmlns:p14="http://schemas.microsoft.com/office/powerpoint/2010/main" val="3192257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9CA85-9CEF-AD9C-1541-C9DCB4841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>
                <a:highlight>
                  <a:srgbClr val="C0C0C0"/>
                </a:highlight>
              </a:rPr>
              <a:t>Bentuk</a:t>
            </a:r>
            <a:r>
              <a:rPr lang="en-ID" dirty="0">
                <a:highlight>
                  <a:srgbClr val="C0C0C0"/>
                </a:highlight>
              </a:rPr>
              <a:t> </a:t>
            </a:r>
            <a:r>
              <a:rPr lang="en-ID" dirty="0" err="1">
                <a:highlight>
                  <a:srgbClr val="C0C0C0"/>
                </a:highlight>
              </a:rPr>
              <a:t>Inovasi</a:t>
            </a:r>
            <a:endParaRPr lang="en-ID" dirty="0"/>
          </a:p>
        </p:txBody>
      </p:sp>
      <p:pic>
        <p:nvPicPr>
          <p:cNvPr id="6" name="Picture 2" descr="Dorong UMKM, PLN Berikan Bantuan Alat Proses Produksi - Wahana News Jatim">
            <a:extLst>
              <a:ext uri="{FF2B5EF4-FFF2-40B4-BE49-F238E27FC236}">
                <a16:creationId xmlns:a16="http://schemas.microsoft.com/office/drawing/2014/main" id="{CBBA26C3-644A-6597-4967-30BAA81C7C8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67607"/>
            <a:ext cx="5132916" cy="384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B53F89-7E09-58FD-77B8-7D1B9EC529FF}"/>
              </a:ext>
            </a:extLst>
          </p:cNvPr>
          <p:cNvSpPr txBox="1"/>
          <p:nvPr/>
        </p:nvSpPr>
        <p:spPr>
          <a:xfrm>
            <a:off x="6328610" y="2777207"/>
            <a:ext cx="528644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Inovasi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produk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Inovasi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layanan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Inovasi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proses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Inovasi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model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bisnis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Inovasi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pengalaman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pelanggan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(customer experience)</a:t>
            </a:r>
          </a:p>
        </p:txBody>
      </p:sp>
    </p:spTree>
    <p:extLst>
      <p:ext uri="{BB962C8B-B14F-4D97-AF65-F5344CB8AC3E}">
        <p14:creationId xmlns:p14="http://schemas.microsoft.com/office/powerpoint/2010/main" val="3361864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3BBE5F-1681-8977-1F59-BDA08F56B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B356A-E154-1218-A7EA-25277B0C5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>
                <a:highlight>
                  <a:srgbClr val="C0C0C0"/>
                </a:highlight>
              </a:rPr>
              <a:t>Mengembangkan</a:t>
            </a:r>
            <a:r>
              <a:rPr lang="en-ID" dirty="0">
                <a:highlight>
                  <a:srgbClr val="C0C0C0"/>
                </a:highlight>
              </a:rPr>
              <a:t> </a:t>
            </a:r>
            <a:r>
              <a:rPr lang="en-ID" dirty="0" err="1">
                <a:highlight>
                  <a:srgbClr val="C0C0C0"/>
                </a:highlight>
              </a:rPr>
              <a:t>Produk</a:t>
            </a:r>
            <a:r>
              <a:rPr lang="en-ID" dirty="0">
                <a:highlight>
                  <a:srgbClr val="C0C0C0"/>
                </a:highlight>
              </a:rPr>
              <a:t> &amp; Jasa </a:t>
            </a:r>
            <a:r>
              <a:rPr lang="en-ID" dirty="0" err="1">
                <a:highlight>
                  <a:srgbClr val="C0C0C0"/>
                </a:highlight>
              </a:rPr>
              <a:t>Unggul</a:t>
            </a:r>
            <a:endParaRPr lang="en-ID" dirty="0"/>
          </a:p>
        </p:txBody>
      </p:sp>
      <p:pic>
        <p:nvPicPr>
          <p:cNvPr id="6" name="Picture 2" descr="Dorong UMKM, PLN Berikan Bantuan Alat Proses Produksi - Wahana News Jatim">
            <a:extLst>
              <a:ext uri="{FF2B5EF4-FFF2-40B4-BE49-F238E27FC236}">
                <a16:creationId xmlns:a16="http://schemas.microsoft.com/office/drawing/2014/main" id="{FA5AED73-CE52-3D9F-1215-E86C38B398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67607"/>
            <a:ext cx="5132916" cy="384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A50F2B-008E-9190-26E6-B9CC398EA548}"/>
              </a:ext>
            </a:extLst>
          </p:cNvPr>
          <p:cNvSpPr txBox="1"/>
          <p:nvPr/>
        </p:nvSpPr>
        <p:spPr>
          <a:xfrm>
            <a:off x="6481010" y="2167607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 err="1">
                <a:latin typeface="Arial" panose="020B0604020202020204" pitchFamily="34" charset="0"/>
              </a:rPr>
              <a:t>Berbasis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kebutuhan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pelanggan</a:t>
            </a:r>
            <a:endParaRPr lang="en-US" altLang="en-US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 err="1">
                <a:latin typeface="Arial" panose="020B0604020202020204" pitchFamily="34" charset="0"/>
              </a:rPr>
              <a:t>Kualitas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tinggi</a:t>
            </a:r>
            <a:r>
              <a:rPr lang="en-US" altLang="en-US" dirty="0">
                <a:latin typeface="Arial" panose="020B0604020202020204" pitchFamily="34" charset="0"/>
              </a:rPr>
              <a:t> dan </a:t>
            </a:r>
            <a:r>
              <a:rPr lang="en-US" altLang="en-US" dirty="0" err="1">
                <a:latin typeface="Arial" panose="020B0604020202020204" pitchFamily="34" charset="0"/>
              </a:rPr>
              <a:t>konsisten</a:t>
            </a:r>
            <a:endParaRPr lang="en-US" altLang="en-US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Fitur </a:t>
            </a:r>
            <a:r>
              <a:rPr lang="en-US" altLang="en-US" dirty="0" err="1">
                <a:latin typeface="Arial" panose="020B0604020202020204" pitchFamily="34" charset="0"/>
              </a:rPr>
              <a:t>relevan</a:t>
            </a:r>
            <a:r>
              <a:rPr lang="en-US" altLang="en-US" dirty="0">
                <a:latin typeface="Arial" panose="020B0604020202020204" pitchFamily="34" charset="0"/>
              </a:rPr>
              <a:t> &amp; </a:t>
            </a:r>
            <a:r>
              <a:rPr lang="en-US" altLang="en-US" dirty="0" err="1">
                <a:latin typeface="Arial" panose="020B0604020202020204" pitchFamily="34" charset="0"/>
              </a:rPr>
              <a:t>mudah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digunakan</a:t>
            </a:r>
            <a:endParaRPr lang="en-US" altLang="en-US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Harga </a:t>
            </a:r>
            <a:r>
              <a:rPr lang="en-US" altLang="en-US" dirty="0" err="1">
                <a:latin typeface="Arial" panose="020B0604020202020204" pitchFamily="34" charset="0"/>
              </a:rPr>
              <a:t>sebanding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nilai</a:t>
            </a:r>
            <a:endParaRPr lang="en-US" altLang="en-US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 err="1">
                <a:latin typeface="Arial" panose="020B0604020202020204" pitchFamily="34" charset="0"/>
              </a:rPr>
              <a:t>Pengalaman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pelanggan</a:t>
            </a:r>
            <a:r>
              <a:rPr lang="en-US" altLang="en-US" dirty="0">
                <a:latin typeface="Arial" panose="020B0604020202020204" pitchFamily="34" charset="0"/>
              </a:rPr>
              <a:t> yang </a:t>
            </a:r>
            <a:r>
              <a:rPr lang="en-US" altLang="en-US" dirty="0" err="1">
                <a:latin typeface="Arial" panose="020B0604020202020204" pitchFamily="34" charset="0"/>
              </a:rPr>
              <a:t>memuaskan</a:t>
            </a:r>
            <a:endParaRPr lang="en-US" altLang="en-US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 err="1">
                <a:latin typeface="Arial" panose="020B0604020202020204" pitchFamily="34" charset="0"/>
              </a:rPr>
              <a:t>Responsif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terhadap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tren</a:t>
            </a:r>
            <a:r>
              <a:rPr lang="en-US" altLang="en-US" dirty="0">
                <a:latin typeface="Arial" panose="020B0604020202020204" pitchFamily="34" charset="0"/>
              </a:rPr>
              <a:t> dan </a:t>
            </a:r>
            <a:r>
              <a:rPr lang="en-US" altLang="en-US" dirty="0" err="1">
                <a:latin typeface="Arial" panose="020B0604020202020204" pitchFamily="34" charset="0"/>
              </a:rPr>
              <a:t>teknologi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715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08FE6E-606D-0CD3-75CE-D891F65C5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DCCE4-2B56-484B-A20A-CE300954C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>
                <a:highlight>
                  <a:srgbClr val="C0C0C0"/>
                </a:highlight>
              </a:rPr>
              <a:t>Tahap</a:t>
            </a:r>
            <a:r>
              <a:rPr lang="en-ID" dirty="0">
                <a:highlight>
                  <a:srgbClr val="C0C0C0"/>
                </a:highlight>
              </a:rPr>
              <a:t> </a:t>
            </a:r>
            <a:r>
              <a:rPr lang="en-ID" dirty="0" err="1">
                <a:highlight>
                  <a:srgbClr val="C0C0C0"/>
                </a:highlight>
              </a:rPr>
              <a:t>Pengembangan</a:t>
            </a:r>
            <a:r>
              <a:rPr lang="en-ID" dirty="0">
                <a:highlight>
                  <a:srgbClr val="C0C0C0"/>
                </a:highlight>
              </a:rPr>
              <a:t> </a:t>
            </a:r>
            <a:r>
              <a:rPr lang="en-ID" dirty="0" err="1">
                <a:highlight>
                  <a:srgbClr val="C0C0C0"/>
                </a:highlight>
              </a:rPr>
              <a:t>Produk</a:t>
            </a:r>
            <a:r>
              <a:rPr lang="en-ID" dirty="0">
                <a:highlight>
                  <a:srgbClr val="C0C0C0"/>
                </a:highlight>
              </a:rPr>
              <a:t>/Jasa</a:t>
            </a:r>
            <a:endParaRPr lang="en-ID" dirty="0"/>
          </a:p>
        </p:txBody>
      </p:sp>
      <p:pic>
        <p:nvPicPr>
          <p:cNvPr id="6" name="Picture 2" descr="Dorong UMKM, PLN Berikan Bantuan Alat Proses Produksi - Wahana News Jatim">
            <a:extLst>
              <a:ext uri="{FF2B5EF4-FFF2-40B4-BE49-F238E27FC236}">
                <a16:creationId xmlns:a16="http://schemas.microsoft.com/office/drawing/2014/main" id="{B7D0784A-809D-82D2-1748-207A3014B0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67607"/>
            <a:ext cx="5132916" cy="384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F4F132-067C-8A22-1322-873803723B19}"/>
              </a:ext>
            </a:extLst>
          </p:cNvPr>
          <p:cNvSpPr txBox="1"/>
          <p:nvPr/>
        </p:nvSpPr>
        <p:spPr>
          <a:xfrm>
            <a:off x="6481010" y="2167607"/>
            <a:ext cx="6096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>
                <a:latin typeface="Arial" panose="020B0604020202020204" pitchFamily="34" charset="0"/>
              </a:rPr>
              <a:t>Identifikasi kebutuhan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>
                <a:latin typeface="Arial" panose="020B0604020202020204" pitchFamily="34" charset="0"/>
              </a:rPr>
              <a:t>Riset pasar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>
                <a:latin typeface="Arial" panose="020B0604020202020204" pitchFamily="34" charset="0"/>
              </a:rPr>
              <a:t>Pengembangan konsep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>
                <a:latin typeface="Arial" panose="020B0604020202020204" pitchFamily="34" charset="0"/>
              </a:rPr>
              <a:t>Desain &amp; prototipe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>
                <a:latin typeface="Arial" panose="020B0604020202020204" pitchFamily="34" charset="0"/>
              </a:rPr>
              <a:t>Pengujian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>
                <a:latin typeface="Arial" panose="020B0604020202020204" pitchFamily="34" charset="0"/>
              </a:rPr>
              <a:t>Produksi &amp; peluncuran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>
                <a:latin typeface="Arial" panose="020B0604020202020204" pitchFamily="34" charset="0"/>
              </a:rPr>
              <a:t>Evaluasi dan perbaikan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702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A388E-253C-64C2-B699-01B31DD29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D1DA8-7A99-C1B2-8FBB-E9BD25012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>
                <a:highlight>
                  <a:srgbClr val="C0C0C0"/>
                </a:highlight>
              </a:rPr>
              <a:t>Menetapkan</a:t>
            </a:r>
            <a:r>
              <a:rPr lang="en-ID" dirty="0">
                <a:highlight>
                  <a:srgbClr val="C0C0C0"/>
                </a:highlight>
              </a:rPr>
              <a:t> </a:t>
            </a:r>
            <a:r>
              <a:rPr lang="en-ID" dirty="0" err="1">
                <a:highlight>
                  <a:srgbClr val="C0C0C0"/>
                </a:highlight>
              </a:rPr>
              <a:t>Inovasi</a:t>
            </a:r>
            <a:endParaRPr lang="en-ID" dirty="0"/>
          </a:p>
        </p:txBody>
      </p:sp>
      <p:pic>
        <p:nvPicPr>
          <p:cNvPr id="6" name="Picture 2" descr="Dorong UMKM, PLN Berikan Bantuan Alat Proses Produksi - Wahana News Jatim">
            <a:extLst>
              <a:ext uri="{FF2B5EF4-FFF2-40B4-BE49-F238E27FC236}">
                <a16:creationId xmlns:a16="http://schemas.microsoft.com/office/drawing/2014/main" id="{1DFB474E-D91E-D1C9-C8AA-C12FE9F3CD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67607"/>
            <a:ext cx="5132916" cy="384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2CBAAD-8D47-0844-AAB9-7642397CA972}"/>
              </a:ext>
            </a:extLst>
          </p:cNvPr>
          <p:cNvSpPr txBox="1"/>
          <p:nvPr/>
        </p:nvSpPr>
        <p:spPr>
          <a:xfrm>
            <a:off x="6481010" y="2167606"/>
            <a:ext cx="46441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ID" dirty="0" err="1"/>
              <a:t>Menetapkan</a:t>
            </a:r>
            <a:r>
              <a:rPr lang="en-ID" dirty="0"/>
              <a:t> </a:t>
            </a:r>
            <a:r>
              <a:rPr lang="en-ID" dirty="0" err="1"/>
              <a:t>inovasi</a:t>
            </a:r>
            <a:r>
              <a:rPr lang="en-ID" dirty="0"/>
              <a:t> </a:t>
            </a:r>
            <a:r>
              <a:rPr lang="en-ID" dirty="0" err="1"/>
              <a:t>berarti</a:t>
            </a:r>
            <a:r>
              <a:rPr lang="en-ID" dirty="0"/>
              <a:t> </a:t>
            </a:r>
            <a:r>
              <a:rPr lang="en-ID" dirty="0" err="1"/>
              <a:t>memilih</a:t>
            </a:r>
            <a:r>
              <a:rPr lang="en-ID" dirty="0"/>
              <a:t>, </a:t>
            </a:r>
            <a:r>
              <a:rPr lang="en-ID" dirty="0" err="1"/>
              <a:t>mengevaluasi</a:t>
            </a:r>
            <a:r>
              <a:rPr lang="en-ID" dirty="0"/>
              <a:t>, dan </a:t>
            </a:r>
            <a:r>
              <a:rPr lang="en-ID" dirty="0" err="1"/>
              <a:t>mengimplementasikan</a:t>
            </a:r>
            <a:r>
              <a:rPr lang="en-ID" dirty="0"/>
              <a:t> ide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 </a:t>
            </a:r>
            <a:r>
              <a:rPr lang="en-ID" dirty="0" err="1"/>
              <a:t>tertinggi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pelanggan</a:t>
            </a:r>
            <a:r>
              <a:rPr lang="en-ID" dirty="0"/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229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66A06-0C07-3D4F-9259-8FD7C457D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C5E2-A327-A112-822C-7A1BC26EB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>
                <a:highlight>
                  <a:srgbClr val="C0C0C0"/>
                </a:highlight>
              </a:rPr>
              <a:t>Langkah </a:t>
            </a:r>
            <a:r>
              <a:rPr lang="en-ID" dirty="0" err="1">
                <a:highlight>
                  <a:srgbClr val="C0C0C0"/>
                </a:highlight>
              </a:rPr>
              <a:t>Menetapkan</a:t>
            </a:r>
            <a:r>
              <a:rPr lang="en-ID" dirty="0">
                <a:highlight>
                  <a:srgbClr val="C0C0C0"/>
                </a:highlight>
              </a:rPr>
              <a:t> </a:t>
            </a:r>
            <a:r>
              <a:rPr lang="en-ID" dirty="0" err="1">
                <a:highlight>
                  <a:srgbClr val="C0C0C0"/>
                </a:highlight>
              </a:rPr>
              <a:t>Inovasi</a:t>
            </a:r>
            <a:endParaRPr lang="en-ID" dirty="0"/>
          </a:p>
        </p:txBody>
      </p:sp>
      <p:pic>
        <p:nvPicPr>
          <p:cNvPr id="6" name="Picture 2" descr="Dorong UMKM, PLN Berikan Bantuan Alat Proses Produksi - Wahana News Jatim">
            <a:extLst>
              <a:ext uri="{FF2B5EF4-FFF2-40B4-BE49-F238E27FC236}">
                <a16:creationId xmlns:a16="http://schemas.microsoft.com/office/drawing/2014/main" id="{F5055E20-5519-6DEE-5333-362E6165E4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67607"/>
            <a:ext cx="5132916" cy="384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B643A0-0D8A-1958-0CD5-BD5D64C3E295}"/>
              </a:ext>
            </a:extLst>
          </p:cNvPr>
          <p:cNvSpPr txBox="1"/>
          <p:nvPr/>
        </p:nvSpPr>
        <p:spPr>
          <a:xfrm>
            <a:off x="6481010" y="2167607"/>
            <a:ext cx="6096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 err="1">
                <a:latin typeface="Arial" panose="020B0604020202020204" pitchFamily="34" charset="0"/>
              </a:rPr>
              <a:t>Seleksi</a:t>
            </a:r>
            <a:r>
              <a:rPr lang="en-US" altLang="en-US" dirty="0">
                <a:latin typeface="Arial" panose="020B0604020202020204" pitchFamily="34" charset="0"/>
              </a:rPr>
              <a:t> ide </a:t>
            </a:r>
            <a:r>
              <a:rPr lang="en-US" altLang="en-US" dirty="0" err="1">
                <a:latin typeface="Arial" panose="020B0604020202020204" pitchFamily="34" charset="0"/>
              </a:rPr>
              <a:t>berdasarkan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nilai</a:t>
            </a:r>
            <a:r>
              <a:rPr lang="en-US" altLang="en-US" dirty="0">
                <a:latin typeface="Arial" panose="020B0604020202020204" pitchFamily="34" charset="0"/>
              </a:rPr>
              <a:t> &amp; </a:t>
            </a:r>
            <a:r>
              <a:rPr lang="en-US" altLang="en-US" dirty="0" err="1">
                <a:latin typeface="Arial" panose="020B0604020202020204" pitchFamily="34" charset="0"/>
              </a:rPr>
              <a:t>potensi</a:t>
            </a:r>
            <a:endParaRPr lang="en-US" altLang="en-US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 err="1">
                <a:latin typeface="Arial" panose="020B0604020202020204" pitchFamily="34" charset="0"/>
              </a:rPr>
              <a:t>Analisis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kelayakan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teknis</a:t>
            </a:r>
            <a:r>
              <a:rPr lang="en-US" altLang="en-US" dirty="0">
                <a:latin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</a:rPr>
              <a:t>ekonomi</a:t>
            </a:r>
            <a:r>
              <a:rPr lang="en-US" altLang="en-US" dirty="0">
                <a:latin typeface="Arial" panose="020B0604020202020204" pitchFamily="34" charset="0"/>
              </a:rPr>
              <a:t>, dan pasar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 err="1">
                <a:latin typeface="Arial" panose="020B0604020202020204" pitchFamily="34" charset="0"/>
              </a:rPr>
              <a:t>Manajemen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risiko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inovasi</a:t>
            </a:r>
            <a:endParaRPr lang="en-US" altLang="en-US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 err="1">
                <a:latin typeface="Arial" panose="020B0604020202020204" pitchFamily="34" charset="0"/>
              </a:rPr>
              <a:t>Pengembangan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prototipe</a:t>
            </a:r>
            <a:endParaRPr lang="en-US" altLang="en-US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 err="1">
                <a:latin typeface="Arial" panose="020B0604020202020204" pitchFamily="34" charset="0"/>
              </a:rPr>
              <a:t>Validasi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dengan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pelanggan</a:t>
            </a:r>
            <a:endParaRPr lang="en-US" altLang="en-US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 err="1">
                <a:latin typeface="Arial" panose="020B0604020202020204" pitchFamily="34" charset="0"/>
              </a:rPr>
              <a:t>Implementasi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bertahap</a:t>
            </a:r>
            <a:endParaRPr lang="en-US" altLang="en-US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Review &amp; </a:t>
            </a:r>
            <a:r>
              <a:rPr lang="en-US" altLang="en-US" dirty="0" err="1">
                <a:latin typeface="Arial" panose="020B0604020202020204" pitchFamily="34" charset="0"/>
              </a:rPr>
              <a:t>evaluasi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896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E6D4E5-C3AA-18E8-7EB4-5E3BEA625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BCACA-3EB7-6536-7A41-79B5EF050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>
                <a:highlight>
                  <a:srgbClr val="C0C0C0"/>
                </a:highlight>
              </a:rPr>
              <a:t>Quality Function Deployment (QFD)</a:t>
            </a:r>
            <a:endParaRPr lang="en-ID" dirty="0"/>
          </a:p>
        </p:txBody>
      </p:sp>
      <p:pic>
        <p:nvPicPr>
          <p:cNvPr id="6" name="Picture 2" descr="Dorong UMKM, PLN Berikan Bantuan Alat Proses Produksi - Wahana News Jatim">
            <a:extLst>
              <a:ext uri="{FF2B5EF4-FFF2-40B4-BE49-F238E27FC236}">
                <a16:creationId xmlns:a16="http://schemas.microsoft.com/office/drawing/2014/main" id="{598FF360-FBFE-68BC-CB45-EF6B19595D7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67607"/>
            <a:ext cx="5132916" cy="384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4DC47F-1B0D-787D-E788-DEF959C928B9}"/>
              </a:ext>
            </a:extLst>
          </p:cNvPr>
          <p:cNvSpPr txBox="1"/>
          <p:nvPr/>
        </p:nvSpPr>
        <p:spPr>
          <a:xfrm>
            <a:off x="6481010" y="2167607"/>
            <a:ext cx="503607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/>
              <a:t>Metode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menerjemahkan</a:t>
            </a:r>
            <a:r>
              <a:rPr lang="en-ID" dirty="0"/>
              <a:t> </a:t>
            </a:r>
            <a:r>
              <a:rPr lang="en-ID" b="1" dirty="0" err="1"/>
              <a:t>kebutuhan</a:t>
            </a:r>
            <a:r>
              <a:rPr lang="en-ID" b="1" dirty="0"/>
              <a:t> </a:t>
            </a:r>
            <a:r>
              <a:rPr lang="en-ID" b="1" dirty="0" err="1"/>
              <a:t>pelanggan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b="1" dirty="0" err="1"/>
              <a:t>persyaratan</a:t>
            </a:r>
            <a:r>
              <a:rPr lang="en-ID" b="1" dirty="0"/>
              <a:t> </a:t>
            </a:r>
            <a:r>
              <a:rPr lang="en-ID" b="1" dirty="0" err="1"/>
              <a:t>teknis</a:t>
            </a:r>
            <a:r>
              <a:rPr lang="en-ID" b="1" dirty="0"/>
              <a:t> </a:t>
            </a:r>
            <a:r>
              <a:rPr lang="en-ID" b="1" dirty="0" err="1"/>
              <a:t>produk</a:t>
            </a:r>
            <a:r>
              <a:rPr lang="en-ID" dirty="0"/>
              <a:t>.</a:t>
            </a:r>
          </a:p>
          <a:p>
            <a:endParaRPr lang="en-ID" dirty="0"/>
          </a:p>
          <a:p>
            <a:r>
              <a:rPr lang="en-ID" dirty="0" err="1"/>
              <a:t>Fokus</a:t>
            </a:r>
            <a:r>
              <a:rPr lang="en-ID" dirty="0"/>
              <a:t> QFD:</a:t>
            </a:r>
          </a:p>
          <a:p>
            <a:r>
              <a:rPr lang="en-ID" dirty="0" err="1"/>
              <a:t>Menangkap</a:t>
            </a:r>
            <a:r>
              <a:rPr lang="en-ID" dirty="0"/>
              <a:t> </a:t>
            </a:r>
            <a:r>
              <a:rPr lang="en-ID" i="1" dirty="0"/>
              <a:t>Voice of Customer</a:t>
            </a:r>
            <a:r>
              <a:rPr lang="en-ID" dirty="0"/>
              <a:t> (VOC)</a:t>
            </a:r>
          </a:p>
          <a:p>
            <a:r>
              <a:rPr lang="en-ID" dirty="0" err="1"/>
              <a:t>Memastikan</a:t>
            </a:r>
            <a:r>
              <a:rPr lang="en-ID" dirty="0"/>
              <a:t> </a:t>
            </a:r>
            <a:r>
              <a:rPr lang="en-ID" dirty="0" err="1"/>
              <a:t>desain</a:t>
            </a:r>
            <a:r>
              <a:rPr lang="en-ID" dirty="0"/>
              <a:t>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kebutuhan</a:t>
            </a:r>
            <a:endParaRPr lang="en-ID" dirty="0"/>
          </a:p>
          <a:p>
            <a:r>
              <a:rPr lang="en-ID" dirty="0"/>
              <a:t>Minim </a:t>
            </a:r>
            <a:r>
              <a:rPr lang="en-ID" dirty="0" err="1"/>
              <a:t>kesalahan</a:t>
            </a:r>
            <a:r>
              <a:rPr lang="en-ID" dirty="0"/>
              <a:t> </a:t>
            </a:r>
            <a:r>
              <a:rPr lang="en-ID" dirty="0" err="1"/>
              <a:t>selama</a:t>
            </a:r>
            <a:r>
              <a:rPr lang="en-ID" dirty="0"/>
              <a:t> </a:t>
            </a:r>
            <a:r>
              <a:rPr lang="en-ID" dirty="0" err="1"/>
              <a:t>pengembangan</a:t>
            </a:r>
            <a:endParaRPr lang="en-ID" dirty="0"/>
          </a:p>
          <a:p>
            <a:r>
              <a:rPr lang="en-ID" dirty="0" err="1"/>
              <a:t>Meningkatkan</a:t>
            </a:r>
            <a:r>
              <a:rPr lang="en-ID" dirty="0"/>
              <a:t> </a:t>
            </a:r>
            <a:r>
              <a:rPr lang="en-ID" dirty="0" err="1"/>
              <a:t>kualitas</a:t>
            </a:r>
            <a:r>
              <a:rPr lang="en-ID" dirty="0"/>
              <a:t> dan </a:t>
            </a:r>
            <a:r>
              <a:rPr lang="en-ID" dirty="0" err="1"/>
              <a:t>kepuasan</a:t>
            </a:r>
            <a:r>
              <a:rPr lang="en-ID" dirty="0"/>
              <a:t> </a:t>
            </a:r>
            <a:r>
              <a:rPr lang="en-ID" dirty="0" err="1"/>
              <a:t>pelanggan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13600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D97FDC-9134-DB8B-EF60-5044FF9EE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886C6-2437-1F9F-13C0-BD757856F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>
                <a:highlight>
                  <a:srgbClr val="C0C0C0"/>
                </a:highlight>
              </a:rPr>
              <a:t>Komponen</a:t>
            </a:r>
            <a:r>
              <a:rPr lang="en-ID" dirty="0">
                <a:highlight>
                  <a:srgbClr val="C0C0C0"/>
                </a:highlight>
              </a:rPr>
              <a:t> Utama QFD</a:t>
            </a:r>
            <a:endParaRPr lang="en-ID" dirty="0"/>
          </a:p>
        </p:txBody>
      </p:sp>
      <p:pic>
        <p:nvPicPr>
          <p:cNvPr id="6" name="Picture 2" descr="Dorong UMKM, PLN Berikan Bantuan Alat Proses Produksi - Wahana News Jatim">
            <a:extLst>
              <a:ext uri="{FF2B5EF4-FFF2-40B4-BE49-F238E27FC236}">
                <a16:creationId xmlns:a16="http://schemas.microsoft.com/office/drawing/2014/main" id="{1EDF0E9E-8C9D-2540-4CA3-56D6C4E86F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67607"/>
            <a:ext cx="5132916" cy="384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C73515-830D-1153-5052-B36AA142E7F9}"/>
              </a:ext>
            </a:extLst>
          </p:cNvPr>
          <p:cNvSpPr txBox="1"/>
          <p:nvPr/>
        </p:nvSpPr>
        <p:spPr>
          <a:xfrm>
            <a:off x="6641432" y="2167607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Kebutuhan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pelanggan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Bobot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kepentingan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Persyaratan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teknis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Hubungan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kebutuhan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–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teknis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Analisis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kompetitor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Prioritas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pengembangan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8875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ppt/theme/themeOverride2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91CDEB-92ED-41DC-BF33-2916A76876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46BCBFB-BBC7-42F1-95CD-058E172363A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259D436-C82E-43E0-8A01-53DF9CED60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{C19BC434-95EF-438A-91AB-76E65BD33D60}TF522ea272-7fed-4917-a421-5e6ae99a6bbed5eddc9a_win32-854160eadf3d</Template>
  <TotalTime>19</TotalTime>
  <Words>353</Words>
  <Application>Microsoft Office PowerPoint</Application>
  <PresentationFormat>Widescreen</PresentationFormat>
  <Paragraphs>87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Avenir Next LT Pro</vt:lpstr>
      <vt:lpstr>Avenir Next LT Pro Light</vt:lpstr>
      <vt:lpstr>Calibri</vt:lpstr>
      <vt:lpstr>Garamond</vt:lpstr>
      <vt:lpstr>Inter Light</vt:lpstr>
      <vt:lpstr>Montserrat Medium</vt:lpstr>
      <vt:lpstr>SavonVTI</vt:lpstr>
      <vt:lpstr>PowerPoint Presentation</vt:lpstr>
      <vt:lpstr>Peranan Inovasi &amp; Kreativitas</vt:lpstr>
      <vt:lpstr>Bentuk Inovasi</vt:lpstr>
      <vt:lpstr>Mengembangkan Produk &amp; Jasa Unggul</vt:lpstr>
      <vt:lpstr>Tahap Pengembangan Produk/Jasa</vt:lpstr>
      <vt:lpstr>Menetapkan Inovasi</vt:lpstr>
      <vt:lpstr>Langkah Menetapkan Inovasi</vt:lpstr>
      <vt:lpstr>Quality Function Deployment (QFD)</vt:lpstr>
      <vt:lpstr>Komponen Utama QFD</vt:lpstr>
      <vt:lpstr>House of Quality (HoQ)</vt:lpstr>
      <vt:lpstr>Manfaat QFD</vt:lpstr>
      <vt:lpstr>Contoh Aplikasi QFD</vt:lpstr>
      <vt:lpstr>“Inovasi tidak hanya tentang menemukan ide baru, tetapi memastikan ide tersebut memberi nilai nyata bagi pelanggan.”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Novriyanti 2022</dc:creator>
  <cp:lastModifiedBy>Novriyanti 2022</cp:lastModifiedBy>
  <cp:revision>2</cp:revision>
  <dcterms:created xsi:type="dcterms:W3CDTF">2025-11-03T16:30:41Z</dcterms:created>
  <dcterms:modified xsi:type="dcterms:W3CDTF">2025-11-18T02:55:32Z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