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8" r:id="rId3"/>
    <p:sldId id="277" r:id="rId4"/>
    <p:sldId id="268" r:id="rId5"/>
    <p:sldId id="284" r:id="rId6"/>
    <p:sldId id="285" r:id="rId7"/>
    <p:sldId id="286" r:id="rId8"/>
    <p:sldId id="287" r:id="rId9"/>
    <p:sldId id="288" r:id="rId10"/>
    <p:sldId id="289" r:id="rId11"/>
    <p:sldId id="266" r:id="rId12"/>
  </p:sldIdLst>
  <p:sldSz cx="18288000" cy="10287000"/>
  <p:notesSz cx="6858000" cy="9144000"/>
  <p:embeddedFontLst>
    <p:embeddedFont>
      <p:font typeface="210 클레이토이" panose="020B0604020202020204" charset="-127"/>
      <p:regular r:id="rId13"/>
    </p:embeddedFont>
    <p:embeddedFont>
      <p:font typeface="Sitka Display" pitchFamily="2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Novriyanti@jayabaya.ac.id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4.svg"/><Relationship Id="rId10" Type="http://schemas.openxmlformats.org/officeDocument/2006/relationships/image" Target="../media/image8.sv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2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sv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hyperlink" Target="mailto:Novriyanti@jayabaya.ac.id" TargetMode="Externa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4.sv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9.png"/><Relationship Id="rId5" Type="http://schemas.openxmlformats.org/officeDocument/2006/relationships/image" Target="../media/image1.png"/><Relationship Id="rId10" Type="http://schemas.openxmlformats.org/officeDocument/2006/relationships/image" Target="../media/image8.svg"/><Relationship Id="rId4" Type="http://schemas.openxmlformats.org/officeDocument/2006/relationships/hyperlink" Target="mailto:Novriyanti@jayabaya.ac.id" TargetMode="Externa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3.jpe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7.jpe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12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5.jpeg"/><Relationship Id="rId5" Type="http://schemas.openxmlformats.org/officeDocument/2006/relationships/image" Target="../media/image6.svg"/><Relationship Id="rId10" Type="http://schemas.openxmlformats.org/officeDocument/2006/relationships/image" Target="../media/image14.jpe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9.png"/><Relationship Id="rId5" Type="http://schemas.openxmlformats.org/officeDocument/2006/relationships/image" Target="../media/image6.svg"/><Relationship Id="rId10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1.jpeg"/><Relationship Id="rId5" Type="http://schemas.openxmlformats.org/officeDocument/2006/relationships/image" Target="../media/image6.sv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>
            <a:extLst>
              <a:ext uri="{FF2B5EF4-FFF2-40B4-BE49-F238E27FC236}">
                <a16:creationId xmlns:a16="http://schemas.microsoft.com/office/drawing/2014/main" id="{F11D2179-2DE4-4055-A51D-710E99D19A13}"/>
              </a:ext>
            </a:extLst>
          </p:cNvPr>
          <p:cNvSpPr/>
          <p:nvPr/>
        </p:nvSpPr>
        <p:spPr>
          <a:xfrm>
            <a:off x="7631024" y="5806720"/>
            <a:ext cx="10047376" cy="4137380"/>
          </a:xfrm>
          <a:custGeom>
            <a:avLst/>
            <a:gdLst/>
            <a:ahLst/>
            <a:cxnLst/>
            <a:rect l="l" t="t" r="r" b="b"/>
            <a:pathLst>
              <a:path w="7315200" h="1316736">
                <a:moveTo>
                  <a:pt x="0" y="0"/>
                </a:moveTo>
                <a:lnTo>
                  <a:pt x="7315200" y="0"/>
                </a:lnTo>
                <a:lnTo>
                  <a:pt x="7315200" y="1316736"/>
                </a:lnTo>
                <a:lnTo>
                  <a:pt x="0" y="13167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dirty="0"/>
          </a:p>
        </p:txBody>
      </p:sp>
      <p:sp>
        <p:nvSpPr>
          <p:cNvPr id="2" name="Freeform 2"/>
          <p:cNvSpPr/>
          <p:nvPr/>
        </p:nvSpPr>
        <p:spPr>
          <a:xfrm>
            <a:off x="0" y="6815"/>
            <a:ext cx="1411199" cy="2601289"/>
          </a:xfrm>
          <a:custGeom>
            <a:avLst/>
            <a:gdLst/>
            <a:ahLst/>
            <a:cxnLst/>
            <a:rect l="l" t="t" r="r" b="b"/>
            <a:pathLst>
              <a:path w="1411199" h="2601289">
                <a:moveTo>
                  <a:pt x="0" y="0"/>
                </a:moveTo>
                <a:lnTo>
                  <a:pt x="1411199" y="0"/>
                </a:lnTo>
                <a:lnTo>
                  <a:pt x="1411199" y="2601289"/>
                </a:lnTo>
                <a:lnTo>
                  <a:pt x="0" y="26012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dirty="0"/>
          </a:p>
        </p:txBody>
      </p:sp>
      <p:sp>
        <p:nvSpPr>
          <p:cNvPr id="3" name="TextBox 3"/>
          <p:cNvSpPr txBox="1"/>
          <p:nvPr/>
        </p:nvSpPr>
        <p:spPr>
          <a:xfrm>
            <a:off x="1463060" y="6815"/>
            <a:ext cx="14368756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96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Background</a:t>
            </a:r>
          </a:p>
          <a:p>
            <a:pPr algn="ctr"/>
            <a:r>
              <a:rPr lang="en-US" sz="80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IR. NOVRIYANTI, S.T., M.T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870619" y="6993020"/>
            <a:ext cx="4215982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dirty="0">
                <a:solidFill>
                  <a:srgbClr val="6B3E3E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Contact</a:t>
            </a:r>
          </a:p>
          <a:p>
            <a:pPr algn="ctr"/>
            <a:r>
              <a:rPr lang="en-US" sz="2400" dirty="0">
                <a:solidFill>
                  <a:srgbClr val="6B3E3E"/>
                </a:solidFill>
                <a:latin typeface="210 클레이토이"/>
                <a:ea typeface="210 클레이토이"/>
                <a:cs typeface="210 클레이토이"/>
                <a:sym typeface="210 클레이토이"/>
                <a:hlinkClick r:id="rId6"/>
              </a:rPr>
              <a:t>Novriyanti@jayabaya.ac.id</a:t>
            </a:r>
            <a:endParaRPr lang="en-US" sz="2400" dirty="0">
              <a:solidFill>
                <a:srgbClr val="6B3E3E"/>
              </a:solidFill>
              <a:latin typeface="210 클레이토이"/>
              <a:ea typeface="210 클레이토이"/>
              <a:cs typeface="210 클레이토이"/>
              <a:sym typeface="210 클레이토이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-228600" y="2777211"/>
            <a:ext cx="12307086" cy="3204489"/>
          </a:xfrm>
          <a:custGeom>
            <a:avLst/>
            <a:gdLst/>
            <a:ahLst/>
            <a:cxnLst/>
            <a:rect l="l" t="t" r="r" b="b"/>
            <a:pathLst>
              <a:path w="7315200" h="1316736">
                <a:moveTo>
                  <a:pt x="0" y="0"/>
                </a:moveTo>
                <a:lnTo>
                  <a:pt x="7315200" y="0"/>
                </a:lnTo>
                <a:lnTo>
                  <a:pt x="7315200" y="1316736"/>
                </a:lnTo>
                <a:lnTo>
                  <a:pt x="0" y="13167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399653" y="7362352"/>
            <a:ext cx="1362711" cy="1410309"/>
          </a:xfrm>
          <a:custGeom>
            <a:avLst/>
            <a:gdLst/>
            <a:ahLst/>
            <a:cxnLst/>
            <a:rect l="l" t="t" r="r" b="b"/>
            <a:pathLst>
              <a:path w="1362711" h="1410309">
                <a:moveTo>
                  <a:pt x="0" y="0"/>
                </a:moveTo>
                <a:lnTo>
                  <a:pt x="1362712" y="0"/>
                </a:lnTo>
                <a:lnTo>
                  <a:pt x="1362712" y="1410309"/>
                </a:lnTo>
                <a:lnTo>
                  <a:pt x="0" y="14103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D083EF-120B-9302-0D7A-12D6075CDFC7}"/>
              </a:ext>
            </a:extLst>
          </p:cNvPr>
          <p:cNvSpPr txBox="1"/>
          <p:nvPr/>
        </p:nvSpPr>
        <p:spPr>
          <a:xfrm>
            <a:off x="8223906" y="6262002"/>
            <a:ext cx="11714204" cy="3682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000" b="1" kern="100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WORK EXPERIENCES</a:t>
            </a:r>
            <a:endParaRPr lang="en-ID" sz="2000" b="1" kern="100" dirty="0">
              <a:ln>
                <a:noFill/>
              </a:ln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2000" kern="100" dirty="0"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MECH ENG LECTURER			</a:t>
            </a:r>
            <a:r>
              <a:rPr lang="en-US" sz="2000" kern="100" dirty="0" err="1"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Krisnadwipayana</a:t>
            </a:r>
            <a:r>
              <a:rPr lang="en-US" sz="2000" kern="100" dirty="0"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University</a:t>
            </a:r>
          </a:p>
          <a:p>
            <a:pPr>
              <a:spcAft>
                <a:spcPts val="800"/>
              </a:spcAft>
            </a:pPr>
            <a:r>
              <a:rPr lang="en-US" sz="20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				17 Agustus 1945 Jakarta University	</a:t>
            </a:r>
          </a:p>
          <a:p>
            <a:pPr>
              <a:spcAft>
                <a:spcPts val="800"/>
              </a:spcAft>
            </a:pPr>
            <a:r>
              <a:rPr lang="en-US" sz="2000" kern="100" dirty="0"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0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PLANNER &amp; TECHNICAL RECORD	PT. </a:t>
            </a:r>
            <a:r>
              <a:rPr lang="en-US" sz="2000" kern="100" dirty="0" err="1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Travira</a:t>
            </a:r>
            <a:r>
              <a:rPr lang="en-US" sz="20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Air</a:t>
            </a:r>
            <a:endParaRPr lang="en-ID" sz="2000" kern="100" dirty="0"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20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TEACHER 				SMK </a:t>
            </a:r>
            <a:r>
              <a:rPr lang="en-US" sz="2000" kern="100" dirty="0" err="1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Penerbangan</a:t>
            </a:r>
            <a:r>
              <a:rPr lang="en-US" sz="20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Taufiq </a:t>
            </a:r>
            <a:r>
              <a:rPr lang="en-US" sz="2000" kern="100" dirty="0" err="1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Mubarok</a:t>
            </a:r>
            <a:endParaRPr lang="en-US" sz="2000" kern="100" dirty="0">
              <a:effectLst/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20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DOCUMENT CONTROLLER		PT. Jabil Circuit Indonesia</a:t>
            </a:r>
            <a:endParaRPr lang="en-ID" sz="2000" kern="100" dirty="0"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20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AIRCRAFT MECHANIC			PT. Mulya Sejahtera Technology</a:t>
            </a:r>
            <a:endParaRPr lang="en-ID" sz="2000" kern="100" dirty="0"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20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NDT INSPECTOR			PT. Taka Turbo Machinery</a:t>
            </a:r>
            <a:endParaRPr lang="en-ID" sz="2000" kern="100" dirty="0">
              <a:effectLst/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>
              <a:lnSpc>
                <a:spcPct val="107000"/>
              </a:lnSpc>
              <a:spcAft>
                <a:spcPts val="800"/>
              </a:spcAft>
            </a:pPr>
            <a:r>
              <a:rPr lang="en-US" sz="20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D" sz="2000" dirty="0">
              <a:latin typeface="Sitka Display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A8311A-6AB9-988D-7671-F59F0F66E8CC}"/>
              </a:ext>
            </a:extLst>
          </p:cNvPr>
          <p:cNvSpPr txBox="1"/>
          <p:nvPr/>
        </p:nvSpPr>
        <p:spPr>
          <a:xfrm>
            <a:off x="418312" y="3016542"/>
            <a:ext cx="12307087" cy="2780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400" b="1" kern="100" dirty="0">
                <a:ln>
                  <a:noFill/>
                </a:ln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EDUCATIONS</a:t>
            </a:r>
          </a:p>
          <a:p>
            <a:pPr lvl="0"/>
            <a:r>
              <a:rPr lang="en-US" sz="24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Doctor of Mechanical Engineering – Pancasila University (Manufacture) – On Study</a:t>
            </a:r>
            <a:endParaRPr lang="en-ID" sz="2400" kern="100" dirty="0"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24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Engineer of Technic – </a:t>
            </a:r>
            <a:r>
              <a:rPr lang="en-US" sz="2400" kern="100" dirty="0" err="1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Trisakti</a:t>
            </a:r>
            <a:r>
              <a:rPr lang="en-US" sz="24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University (</a:t>
            </a:r>
            <a:r>
              <a:rPr lang="en-US" sz="2400" kern="100" dirty="0" err="1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Profesi</a:t>
            </a:r>
            <a:r>
              <a:rPr lang="en-US" sz="24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ID" sz="2400" b="1" kern="100" dirty="0">
              <a:effectLst/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24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Master of Mechanical Engineering</a:t>
            </a:r>
            <a:r>
              <a:rPr lang="en-ID" sz="2400" kern="100" dirty="0"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en-US" sz="24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Pancasila University  (Manufacture)</a:t>
            </a:r>
            <a:endParaRPr lang="en-ID" sz="2400" kern="100" dirty="0"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24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Bachelor of Mechanical Engineering</a:t>
            </a:r>
            <a:r>
              <a:rPr lang="en-ID" sz="2400" kern="100" dirty="0"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400" kern="100" dirty="0" err="1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Jayabaya</a:t>
            </a:r>
            <a:r>
              <a:rPr lang="en-US" sz="24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University (Manufacture)</a:t>
            </a:r>
            <a:endParaRPr lang="en-ID" sz="2400" kern="100" dirty="0">
              <a:effectLst/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24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Associate’s Degree of Mechanical Engineering</a:t>
            </a:r>
            <a:r>
              <a:rPr lang="en-ID" sz="2400" kern="100" dirty="0"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4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Bandung State Polytechnic  (Aeronautics)</a:t>
            </a:r>
            <a:endParaRPr lang="en-ID" sz="2400" kern="100" dirty="0">
              <a:effectLst/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2400" kern="100" dirty="0">
                <a:effectLst/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Bandung 4 Senior High School (Science)</a:t>
            </a:r>
            <a:endParaRPr lang="en-ID" sz="2400" kern="100" dirty="0">
              <a:effectLst/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2DAE86-6811-0C52-2AA2-4A138D416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97AFC609-6AE6-DB4F-9053-ECFFFCD00190}"/>
              </a:ext>
            </a:extLst>
          </p:cNvPr>
          <p:cNvSpPr/>
          <p:nvPr/>
        </p:nvSpPr>
        <p:spPr>
          <a:xfrm>
            <a:off x="15918089" y="9033400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B4719079-8104-1A3A-DB31-7815FABB1097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CB30394A-47F3-C955-2F27-F632488AE6C5}"/>
              </a:ext>
            </a:extLst>
          </p:cNvPr>
          <p:cNvSpPr txBox="1"/>
          <p:nvPr/>
        </p:nvSpPr>
        <p:spPr>
          <a:xfrm>
            <a:off x="-342900" y="803226"/>
            <a:ext cx="18973800" cy="39692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ID" sz="8000" dirty="0"/>
              <a:t>   “Redesign and Simulation of Facility Layout in A Manufacturing Company”</a:t>
            </a:r>
            <a:br>
              <a:rPr lang="en-ID" sz="8000" dirty="0"/>
            </a:br>
            <a:endParaRPr lang="en-US" sz="7500" dirty="0">
              <a:solidFill>
                <a:srgbClr val="DB5C5C"/>
              </a:solidFill>
              <a:latin typeface="Aptos Display" panose="020B0004020202020204" pitchFamily="34" charset="0"/>
              <a:ea typeface="210 클레이토이"/>
              <a:cs typeface="210 클레이토이"/>
              <a:sym typeface="210 클레이토이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937F4008-324F-76D7-1B92-AA188FD1741C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B88CEA-9E59-3887-7337-C506ADBE23CA}"/>
              </a:ext>
            </a:extLst>
          </p:cNvPr>
          <p:cNvSpPr txBox="1"/>
          <p:nvPr/>
        </p:nvSpPr>
        <p:spPr>
          <a:xfrm>
            <a:off x="1273628" y="3877320"/>
            <a:ext cx="1670957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dirty="0" err="1">
                <a:latin typeface="Arial" panose="020B0604020202020204" pitchFamily="34" charset="0"/>
              </a:rPr>
              <a:t>Mengidentifikasi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masalah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dalam</a:t>
            </a:r>
            <a:r>
              <a:rPr lang="en-US" altLang="en-US" sz="2800" dirty="0">
                <a:latin typeface="Arial" panose="020B0604020202020204" pitchFamily="34" charset="0"/>
              </a:rPr>
              <a:t> tata </a:t>
            </a:r>
            <a:r>
              <a:rPr lang="en-US" altLang="en-US" sz="2800" dirty="0" err="1">
                <a:latin typeface="Arial" panose="020B0604020202020204" pitchFamily="34" charset="0"/>
              </a:rPr>
              <a:t>letak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fasilitas</a:t>
            </a:r>
            <a:r>
              <a:rPr lang="en-US" altLang="en-US" sz="2800" dirty="0">
                <a:latin typeface="Arial" panose="020B0604020202020204" pitchFamily="34" charset="0"/>
              </a:rPr>
              <a:t> yang </a:t>
            </a:r>
            <a:r>
              <a:rPr lang="en-US" altLang="en-US" sz="2800" dirty="0" err="1">
                <a:latin typeface="Arial" panose="020B0604020202020204" pitchFamily="34" charset="0"/>
              </a:rPr>
              <a:t>ada</a:t>
            </a:r>
            <a:r>
              <a:rPr lang="en-US" altLang="en-US" sz="2800" dirty="0">
                <a:latin typeface="Arial" panose="020B0604020202020204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dirty="0" err="1">
                <a:latin typeface="Arial" panose="020B0604020202020204" pitchFamily="34" charset="0"/>
              </a:rPr>
              <a:t>Mengembangkan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alternatif</a:t>
            </a:r>
            <a:r>
              <a:rPr lang="en-US" altLang="en-US" sz="2800" dirty="0">
                <a:latin typeface="Arial" panose="020B0604020202020204" pitchFamily="34" charset="0"/>
              </a:rPr>
              <a:t> tata </a:t>
            </a:r>
            <a:r>
              <a:rPr lang="en-US" altLang="en-US" sz="2800" dirty="0" err="1">
                <a:latin typeface="Arial" panose="020B0604020202020204" pitchFamily="34" charset="0"/>
              </a:rPr>
              <a:t>letak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baru</a:t>
            </a:r>
            <a:r>
              <a:rPr lang="en-US" altLang="en-US" sz="2800" dirty="0">
                <a:latin typeface="Arial" panose="020B0604020202020204" pitchFamily="34" charset="0"/>
              </a:rPr>
              <a:t> yang </a:t>
            </a:r>
            <a:r>
              <a:rPr lang="en-US" altLang="en-US" sz="2800" dirty="0" err="1">
                <a:latin typeface="Arial" panose="020B0604020202020204" pitchFamily="34" charset="0"/>
              </a:rPr>
              <a:t>dapat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meminimalkan</a:t>
            </a:r>
            <a:r>
              <a:rPr lang="en-US" altLang="en-US" sz="2800" b="1" dirty="0">
                <a:latin typeface="Arial" panose="020B0604020202020204" pitchFamily="34" charset="0"/>
              </a:rPr>
              <a:t> total </a:t>
            </a:r>
            <a:r>
              <a:rPr lang="en-US" altLang="en-US" sz="2800" b="1" dirty="0" err="1">
                <a:latin typeface="Arial" panose="020B0604020202020204" pitchFamily="34" charset="0"/>
              </a:rPr>
              <a:t>jarak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perpindahan</a:t>
            </a:r>
            <a:r>
              <a:rPr lang="en-US" altLang="en-US" sz="2800" b="1" dirty="0">
                <a:latin typeface="Arial" panose="020B0604020202020204" pitchFamily="34" charset="0"/>
              </a:rPr>
              <a:t> material</a:t>
            </a:r>
            <a:r>
              <a:rPr lang="en-US" altLang="en-US" sz="2800" dirty="0">
                <a:latin typeface="Arial" panose="020B0604020202020204" pitchFamily="34" charset="0"/>
              </a:rPr>
              <a:t> dan </a:t>
            </a:r>
            <a:r>
              <a:rPr lang="en-US" altLang="en-US" sz="2800" b="1" dirty="0" err="1">
                <a:latin typeface="Arial" panose="020B0604020202020204" pitchFamily="34" charset="0"/>
              </a:rPr>
              <a:t>meningkatkan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efisiensi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aliran</a:t>
            </a:r>
            <a:r>
              <a:rPr lang="en-US" altLang="en-US" sz="2800" b="1" dirty="0">
                <a:latin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</a:rPr>
              <a:t>kerja</a:t>
            </a:r>
            <a:endParaRPr lang="en-US" altLang="en-US" sz="28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2800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dirty="0" err="1">
                <a:latin typeface="Arial" panose="020B0604020202020204" pitchFamily="34" charset="0"/>
              </a:rPr>
              <a:t>Fokus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penelitian</a:t>
            </a:r>
            <a:r>
              <a:rPr lang="en-US" altLang="en-US" sz="2800" dirty="0">
                <a:latin typeface="Arial" panose="020B0604020202020204" pitchFamily="34" charset="0"/>
              </a:rPr>
              <a:t> pada </a:t>
            </a:r>
            <a:r>
              <a:rPr lang="en-US" altLang="en-US" sz="2800" dirty="0" err="1">
                <a:latin typeface="Arial" panose="020B0604020202020204" pitchFamily="34" charset="0"/>
              </a:rPr>
              <a:t>pabrik</a:t>
            </a:r>
            <a:r>
              <a:rPr lang="en-US" altLang="en-US" sz="2800" dirty="0">
                <a:latin typeface="Arial" panose="020B0604020202020204" pitchFamily="34" charset="0"/>
              </a:rPr>
              <a:t> jig-dan-fixture manufacturing, yang </a:t>
            </a:r>
            <a:r>
              <a:rPr lang="en-US" altLang="en-US" sz="2800" dirty="0" err="1">
                <a:latin typeface="Arial" panose="020B0604020202020204" pitchFamily="34" charset="0"/>
              </a:rPr>
              <a:t>menghadapi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masalah</a:t>
            </a:r>
            <a:r>
              <a:rPr lang="en-US" altLang="en-US" sz="2800" dirty="0">
                <a:latin typeface="Arial" panose="020B0604020202020204" pitchFamily="34" charset="0"/>
              </a:rPr>
              <a:t> tata </a:t>
            </a:r>
            <a:r>
              <a:rPr lang="en-US" altLang="en-US" sz="2800" dirty="0" err="1">
                <a:latin typeface="Arial" panose="020B0604020202020204" pitchFamily="34" charset="0"/>
              </a:rPr>
              <a:t>letak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fasilitas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eksisting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berupa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jarak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tempuh</a:t>
            </a:r>
            <a:r>
              <a:rPr lang="en-US" altLang="en-US" sz="2800" dirty="0">
                <a:latin typeface="Arial" panose="020B0604020202020204" pitchFamily="34" charset="0"/>
              </a:rPr>
              <a:t> material yang </a:t>
            </a:r>
            <a:r>
              <a:rPr lang="en-US" altLang="en-US" sz="2800" dirty="0" err="1">
                <a:latin typeface="Arial" panose="020B0604020202020204" pitchFamily="34" charset="0"/>
              </a:rPr>
              <a:t>panjang</a:t>
            </a:r>
            <a:r>
              <a:rPr lang="en-US" altLang="en-US" sz="2800" dirty="0">
                <a:latin typeface="Arial" panose="020B0604020202020204" pitchFamily="34" charset="0"/>
              </a:rPr>
              <a:t> dan </a:t>
            </a:r>
            <a:r>
              <a:rPr lang="en-US" altLang="en-US" sz="2800" dirty="0" err="1">
                <a:latin typeface="Arial" panose="020B0604020202020204" pitchFamily="34" charset="0"/>
              </a:rPr>
              <a:t>aliran</a:t>
            </a:r>
            <a:r>
              <a:rPr lang="en-US" altLang="en-US" sz="2800" dirty="0">
                <a:latin typeface="Arial" panose="020B0604020202020204" pitchFamily="34" charset="0"/>
              </a:rPr>
              <a:t> material yang </a:t>
            </a:r>
            <a:r>
              <a:rPr lang="en-US" altLang="en-US" sz="2800" dirty="0" err="1">
                <a:latin typeface="Arial" panose="020B0604020202020204" pitchFamily="34" charset="0"/>
              </a:rPr>
              <a:t>tidak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sistematis</a:t>
            </a:r>
            <a:r>
              <a:rPr lang="en-US" altLang="en-US" sz="2800" dirty="0">
                <a:latin typeface="Arial" panose="020B0604020202020204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dirty="0">
                <a:latin typeface="Arial" panose="020B0604020202020204" pitchFamily="34" charset="0"/>
              </a:rPr>
              <a:t>Metode yang </a:t>
            </a:r>
            <a:r>
              <a:rPr lang="en-US" altLang="en-US" sz="2800" dirty="0" err="1">
                <a:latin typeface="Arial" panose="020B0604020202020204" pitchFamily="34" charset="0"/>
              </a:rPr>
              <a:t>digunakan</a:t>
            </a:r>
            <a:r>
              <a:rPr lang="en-US" altLang="en-US" sz="2800" dirty="0">
                <a:latin typeface="Arial" panose="020B0604020202020204" pitchFamily="34" charset="0"/>
              </a:rPr>
              <a:t>: </a:t>
            </a:r>
            <a:r>
              <a:rPr lang="en-US" altLang="en-US" sz="2800" dirty="0" err="1">
                <a:latin typeface="Arial" panose="020B0604020202020204" pitchFamily="34" charset="0"/>
              </a:rPr>
              <a:t>pendekatan</a:t>
            </a:r>
            <a:r>
              <a:rPr lang="en-US" altLang="en-US" sz="2800" dirty="0">
                <a:latin typeface="Arial" panose="020B0604020202020204" pitchFamily="34" charset="0"/>
              </a:rPr>
              <a:t> Group Technology </a:t>
            </a:r>
            <a:r>
              <a:rPr lang="en-US" altLang="en-US" sz="2800" dirty="0" err="1">
                <a:latin typeface="Arial" panose="020B0604020202020204" pitchFamily="34" charset="0"/>
              </a:rPr>
              <a:t>untuk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mengelompokkan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produk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ke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dalam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i="1" dirty="0">
                <a:latin typeface="Arial" panose="020B0604020202020204" pitchFamily="34" charset="0"/>
              </a:rPr>
              <a:t>product families</a:t>
            </a:r>
            <a:r>
              <a:rPr lang="en-US" altLang="en-US" sz="2800" dirty="0">
                <a:latin typeface="Arial" panose="020B0604020202020204" pitchFamily="34" charset="0"/>
              </a:rPr>
              <a:t>, </a:t>
            </a:r>
            <a:r>
              <a:rPr lang="en-US" altLang="en-US" sz="2800" dirty="0" err="1">
                <a:latin typeface="Arial" panose="020B0604020202020204" pitchFamily="34" charset="0"/>
              </a:rPr>
              <a:t>lalu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menyusun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alternatif</a:t>
            </a:r>
            <a:r>
              <a:rPr lang="en-US" altLang="en-US" sz="2800" dirty="0">
                <a:latin typeface="Arial" panose="020B0604020202020204" pitchFamily="34" charset="0"/>
              </a:rPr>
              <a:t> layout </a:t>
            </a:r>
            <a:r>
              <a:rPr lang="en-US" altLang="en-US" sz="2800" dirty="0" err="1">
                <a:latin typeface="Arial" panose="020B0604020202020204" pitchFamily="34" charset="0"/>
              </a:rPr>
              <a:t>baru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berdasarkan</a:t>
            </a:r>
            <a:r>
              <a:rPr lang="en-US" altLang="en-US" sz="2800" dirty="0">
                <a:latin typeface="Arial" panose="020B0604020202020204" pitchFamily="34" charset="0"/>
              </a:rPr>
              <a:t> cell manufacturing, </a:t>
            </a:r>
            <a:r>
              <a:rPr lang="en-US" altLang="en-US" sz="2800" dirty="0" err="1">
                <a:latin typeface="Arial" panose="020B0604020202020204" pitchFamily="34" charset="0"/>
              </a:rPr>
              <a:t>kemudian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menggunakan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metoda</a:t>
            </a:r>
            <a:r>
              <a:rPr lang="en-US" altLang="en-US" sz="2800" dirty="0">
                <a:latin typeface="Arial" panose="020B0604020202020204" pitchFamily="34" charset="0"/>
              </a:rPr>
              <a:t> MULTI – floor Plant Layout Evaluation (MULTIPLE) </a:t>
            </a:r>
            <a:r>
              <a:rPr lang="en-US" altLang="en-US" sz="2800" dirty="0" err="1">
                <a:latin typeface="Arial" panose="020B0604020202020204" pitchFamily="34" charset="0"/>
              </a:rPr>
              <a:t>untuk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mengevaluasi</a:t>
            </a:r>
            <a:r>
              <a:rPr lang="en-US" altLang="en-US" sz="2800" dirty="0">
                <a:latin typeface="Arial" panose="020B0604020202020204" pitchFamily="34" charset="0"/>
              </a:rPr>
              <a:t> layout </a:t>
            </a:r>
            <a:r>
              <a:rPr lang="en-US" altLang="en-US" sz="2800" dirty="0" err="1">
                <a:latin typeface="Arial" panose="020B0604020202020204" pitchFamily="34" charset="0"/>
              </a:rPr>
              <a:t>alternatif</a:t>
            </a:r>
            <a:r>
              <a:rPr lang="en-US" altLang="en-US" sz="2800" dirty="0">
                <a:latin typeface="Arial" panose="020B0604020202020204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800" dirty="0">
                <a:latin typeface="Arial" panose="020B0604020202020204" pitchFamily="34" charset="0"/>
              </a:rPr>
              <a:t>Hasil: Layout </a:t>
            </a:r>
            <a:r>
              <a:rPr lang="en-US" altLang="en-US" sz="2800" dirty="0" err="1">
                <a:latin typeface="Arial" panose="020B0604020202020204" pitchFamily="34" charset="0"/>
              </a:rPr>
              <a:t>baru</a:t>
            </a:r>
            <a:r>
              <a:rPr lang="en-US" altLang="en-US" sz="2800" dirty="0">
                <a:latin typeface="Arial" panose="020B0604020202020204" pitchFamily="34" charset="0"/>
              </a:rPr>
              <a:t> yang </a:t>
            </a:r>
            <a:r>
              <a:rPr lang="en-US" altLang="en-US" sz="2800" dirty="0" err="1">
                <a:latin typeface="Arial" panose="020B0604020202020204" pitchFamily="34" charset="0"/>
              </a:rPr>
              <a:t>diusulkan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dapat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mempersingkat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jarak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tempuh</a:t>
            </a:r>
            <a:r>
              <a:rPr lang="en-US" altLang="en-US" sz="2800" dirty="0">
                <a:latin typeface="Arial" panose="020B0604020202020204" pitchFamily="34" charset="0"/>
              </a:rPr>
              <a:t>, </a:t>
            </a:r>
            <a:r>
              <a:rPr lang="en-US" altLang="en-US" sz="2800" dirty="0" err="1">
                <a:latin typeface="Arial" panose="020B0604020202020204" pitchFamily="34" charset="0"/>
              </a:rPr>
              <a:t>memperbaiki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aliran</a:t>
            </a:r>
            <a:r>
              <a:rPr lang="en-US" altLang="en-US" sz="2800" dirty="0">
                <a:latin typeface="Arial" panose="020B0604020202020204" pitchFamily="34" charset="0"/>
              </a:rPr>
              <a:t> material, </a:t>
            </a:r>
            <a:r>
              <a:rPr lang="en-US" altLang="en-US" sz="2800" dirty="0" err="1">
                <a:latin typeface="Arial" panose="020B0604020202020204" pitchFamily="34" charset="0"/>
              </a:rPr>
              <a:t>sehingga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meningkatkan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efisiensi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produksi</a:t>
            </a:r>
            <a:r>
              <a:rPr lang="en-US" altLang="en-US" sz="2800">
                <a:latin typeface="Arial" panose="020B0604020202020204" pitchFamily="34" charset="0"/>
              </a:rPr>
              <a:t>.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012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75239" y="3042398"/>
            <a:ext cx="10137521" cy="1824754"/>
          </a:xfrm>
          <a:custGeom>
            <a:avLst/>
            <a:gdLst/>
            <a:ahLst/>
            <a:cxnLst/>
            <a:rect l="l" t="t" r="r" b="b"/>
            <a:pathLst>
              <a:path w="10137521" h="1824754">
                <a:moveTo>
                  <a:pt x="0" y="0"/>
                </a:moveTo>
                <a:lnTo>
                  <a:pt x="10137522" y="0"/>
                </a:lnTo>
                <a:lnTo>
                  <a:pt x="10137522" y="1824753"/>
                </a:lnTo>
                <a:lnTo>
                  <a:pt x="0" y="18247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326923" y="2616087"/>
            <a:ext cx="1371121" cy="2527413"/>
          </a:xfrm>
          <a:custGeom>
            <a:avLst/>
            <a:gdLst/>
            <a:ahLst/>
            <a:cxnLst/>
            <a:rect l="l" t="t" r="r" b="b"/>
            <a:pathLst>
              <a:path w="1371121" h="2527413">
                <a:moveTo>
                  <a:pt x="0" y="0"/>
                </a:moveTo>
                <a:lnTo>
                  <a:pt x="1371122" y="0"/>
                </a:lnTo>
                <a:lnTo>
                  <a:pt x="1371122" y="2527413"/>
                </a:lnTo>
                <a:lnTo>
                  <a:pt x="0" y="25274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075239" y="5293462"/>
            <a:ext cx="10137521" cy="1824754"/>
          </a:xfrm>
          <a:custGeom>
            <a:avLst/>
            <a:gdLst/>
            <a:ahLst/>
            <a:cxnLst/>
            <a:rect l="l" t="t" r="r" b="b"/>
            <a:pathLst>
              <a:path w="10137521" h="1824754">
                <a:moveTo>
                  <a:pt x="0" y="0"/>
                </a:moveTo>
                <a:lnTo>
                  <a:pt x="10137522" y="0"/>
                </a:lnTo>
                <a:lnTo>
                  <a:pt x="10137522" y="1824754"/>
                </a:lnTo>
                <a:lnTo>
                  <a:pt x="0" y="18247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184149" y="5846867"/>
            <a:ext cx="1362711" cy="1410309"/>
          </a:xfrm>
          <a:custGeom>
            <a:avLst/>
            <a:gdLst/>
            <a:ahLst/>
            <a:cxnLst/>
            <a:rect l="l" t="t" r="r" b="b"/>
            <a:pathLst>
              <a:path w="1362711" h="1410309">
                <a:moveTo>
                  <a:pt x="0" y="0"/>
                </a:moveTo>
                <a:lnTo>
                  <a:pt x="1362711" y="0"/>
                </a:lnTo>
                <a:lnTo>
                  <a:pt x="1362711" y="1410309"/>
                </a:lnTo>
                <a:lnTo>
                  <a:pt x="0" y="14103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5422496" y="2273187"/>
            <a:ext cx="7443009" cy="3020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28"/>
              </a:lnSpc>
            </a:pPr>
            <a:r>
              <a:rPr lang="en-US" sz="17591">
                <a:solidFill>
                  <a:srgbClr val="6B3E3E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Thank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737841" y="4650638"/>
            <a:ext cx="4812318" cy="3020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628"/>
              </a:lnSpc>
            </a:pPr>
            <a:r>
              <a:rPr lang="en-US" sz="17591">
                <a:solidFill>
                  <a:srgbClr val="6B3E3E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You</a:t>
            </a:r>
          </a:p>
        </p:txBody>
      </p:sp>
      <p:sp>
        <p:nvSpPr>
          <p:cNvPr id="8" name="Freeform 8"/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D4A51-9732-D639-7559-813A61E15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43A1491-4285-1BA7-D804-6952C0B70318}"/>
              </a:ext>
            </a:extLst>
          </p:cNvPr>
          <p:cNvSpPr/>
          <p:nvPr/>
        </p:nvSpPr>
        <p:spPr>
          <a:xfrm>
            <a:off x="0" y="6815"/>
            <a:ext cx="1411199" cy="2601289"/>
          </a:xfrm>
          <a:custGeom>
            <a:avLst/>
            <a:gdLst/>
            <a:ahLst/>
            <a:cxnLst/>
            <a:rect l="l" t="t" r="r" b="b"/>
            <a:pathLst>
              <a:path w="1411199" h="2601289">
                <a:moveTo>
                  <a:pt x="0" y="0"/>
                </a:moveTo>
                <a:lnTo>
                  <a:pt x="1411199" y="0"/>
                </a:lnTo>
                <a:lnTo>
                  <a:pt x="1411199" y="2601289"/>
                </a:lnTo>
                <a:lnTo>
                  <a:pt x="0" y="26012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8BB8B9E1-03AD-86F5-B303-F24BEBEFAC42}"/>
              </a:ext>
            </a:extLst>
          </p:cNvPr>
          <p:cNvSpPr txBox="1"/>
          <p:nvPr/>
        </p:nvSpPr>
        <p:spPr>
          <a:xfrm>
            <a:off x="1463060" y="6815"/>
            <a:ext cx="14368756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96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ATURAN PERKULIAHAN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419435E-B865-FA2A-022A-3532741CB451}"/>
              </a:ext>
            </a:extLst>
          </p:cNvPr>
          <p:cNvSpPr txBox="1"/>
          <p:nvPr/>
        </p:nvSpPr>
        <p:spPr>
          <a:xfrm>
            <a:off x="13868400" y="8733981"/>
            <a:ext cx="4215982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dirty="0">
                <a:solidFill>
                  <a:srgbClr val="6B3E3E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Contact</a:t>
            </a:r>
          </a:p>
          <a:p>
            <a:pPr algn="ctr"/>
            <a:r>
              <a:rPr lang="en-US" sz="2400" dirty="0">
                <a:solidFill>
                  <a:srgbClr val="6B3E3E"/>
                </a:solidFill>
                <a:latin typeface="210 클레이토이"/>
                <a:ea typeface="210 클레이토이"/>
                <a:cs typeface="210 클레이토이"/>
                <a:sym typeface="210 클레이토이"/>
                <a:hlinkClick r:id="rId4"/>
              </a:rPr>
              <a:t>Novriyanti@jayabaya.ac.id</a:t>
            </a:r>
            <a:endParaRPr lang="en-US" sz="2400" dirty="0">
              <a:solidFill>
                <a:srgbClr val="6B3E3E"/>
              </a:solidFill>
              <a:latin typeface="210 클레이토이"/>
              <a:ea typeface="210 클레이토이"/>
              <a:cs typeface="210 클레이토이"/>
              <a:sym typeface="210 클레이토이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E9D3B157-5EC8-CB31-08BF-455F5FD5213D}"/>
              </a:ext>
            </a:extLst>
          </p:cNvPr>
          <p:cNvSpPr/>
          <p:nvPr/>
        </p:nvSpPr>
        <p:spPr>
          <a:xfrm>
            <a:off x="13399653" y="7362352"/>
            <a:ext cx="1362711" cy="1410309"/>
          </a:xfrm>
          <a:custGeom>
            <a:avLst/>
            <a:gdLst/>
            <a:ahLst/>
            <a:cxnLst/>
            <a:rect l="l" t="t" r="r" b="b"/>
            <a:pathLst>
              <a:path w="1362711" h="1410309">
                <a:moveTo>
                  <a:pt x="0" y="0"/>
                </a:moveTo>
                <a:lnTo>
                  <a:pt x="1362712" y="0"/>
                </a:lnTo>
                <a:lnTo>
                  <a:pt x="1362712" y="1410309"/>
                </a:lnTo>
                <a:lnTo>
                  <a:pt x="0" y="14103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7F7372FF-B8B5-54D0-B6BE-4BEC0EF0218B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18E49CC6-9DBE-17EE-6D11-43B2CB5A1F46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915B00-DC33-BA13-3772-DD3840208F29}"/>
              </a:ext>
            </a:extLst>
          </p:cNvPr>
          <p:cNvSpPr txBox="1"/>
          <p:nvPr/>
        </p:nvSpPr>
        <p:spPr>
          <a:xfrm>
            <a:off x="3886200" y="9472645"/>
            <a:ext cx="5580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3600" b="1" kern="10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NOVRIYANTI, S.T., M.T.</a:t>
            </a:r>
            <a:endParaRPr lang="en-ID" sz="3600" dirty="0">
              <a:solidFill>
                <a:schemeClr val="accent2">
                  <a:lumMod val="60000"/>
                  <a:lumOff val="40000"/>
                </a:schemeClr>
              </a:solidFill>
              <a:latin typeface="Sitka Display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D4979C-5068-DA21-E23D-7273B5E9E5BE}"/>
              </a:ext>
            </a:extLst>
          </p:cNvPr>
          <p:cNvSpPr txBox="1"/>
          <p:nvPr/>
        </p:nvSpPr>
        <p:spPr>
          <a:xfrm>
            <a:off x="2131656" y="1792279"/>
            <a:ext cx="14669288" cy="689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4000" b="1" kern="10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TIDAK BERMAIN HP/TIDUR</a:t>
            </a:r>
          </a:p>
          <a:p>
            <a:pPr algn="ctr">
              <a:spcAft>
                <a:spcPts val="800"/>
              </a:spcAft>
            </a:pPr>
            <a:r>
              <a:rPr lang="en-US" sz="40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HADIR PERKULIAHAN </a:t>
            </a:r>
            <a:endParaRPr lang="en-ID" sz="4000" b="1" kern="100" dirty="0">
              <a:solidFill>
                <a:schemeClr val="accent1">
                  <a:lumMod val="75000"/>
                </a:schemeClr>
              </a:solidFill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en-ID" sz="40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MENGERJAKAN TUGAS/KUIS 4X</a:t>
            </a:r>
          </a:p>
          <a:p>
            <a:pPr algn="ctr">
              <a:spcAft>
                <a:spcPts val="800"/>
              </a:spcAft>
            </a:pPr>
            <a:r>
              <a:rPr lang="en-ID" sz="40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MENGIKUTI UTS, UAS</a:t>
            </a:r>
          </a:p>
          <a:p>
            <a:pPr algn="ctr">
              <a:spcAft>
                <a:spcPts val="800"/>
              </a:spcAft>
            </a:pPr>
            <a:r>
              <a:rPr lang="en-ID" sz="40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MEMBUAT PROJECT BASED</a:t>
            </a:r>
          </a:p>
          <a:p>
            <a:pPr algn="ctr">
              <a:spcAft>
                <a:spcPts val="800"/>
              </a:spcAft>
            </a:pPr>
            <a:r>
              <a:rPr lang="en-ID" sz="40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MELAKUKAN KEGIATAN PARTISIPATIF</a:t>
            </a:r>
          </a:p>
          <a:p>
            <a:pPr algn="ctr">
              <a:spcAft>
                <a:spcPts val="800"/>
              </a:spcAft>
            </a:pPr>
            <a:r>
              <a:rPr lang="en-ID" sz="50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‘SELURUH TUGAS DIKUMPULKAN VIA EMAIL DENGAN BENTUK DOKUMEN PDF, WAJIB MEMAKAI SUBJECT DAN BADAN EMAIL’</a:t>
            </a:r>
            <a:endParaRPr lang="en-US" sz="5000" b="1" kern="100" dirty="0"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925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7E191-25BC-2676-EB7A-C60EA131A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A8CC105-4C59-E96D-71B0-0433968B4174}"/>
              </a:ext>
            </a:extLst>
          </p:cNvPr>
          <p:cNvSpPr/>
          <p:nvPr/>
        </p:nvSpPr>
        <p:spPr>
          <a:xfrm>
            <a:off x="0" y="6815"/>
            <a:ext cx="1411199" cy="2601289"/>
          </a:xfrm>
          <a:custGeom>
            <a:avLst/>
            <a:gdLst/>
            <a:ahLst/>
            <a:cxnLst/>
            <a:rect l="l" t="t" r="r" b="b"/>
            <a:pathLst>
              <a:path w="1411199" h="2601289">
                <a:moveTo>
                  <a:pt x="0" y="0"/>
                </a:moveTo>
                <a:lnTo>
                  <a:pt x="1411199" y="0"/>
                </a:lnTo>
                <a:lnTo>
                  <a:pt x="1411199" y="2601289"/>
                </a:lnTo>
                <a:lnTo>
                  <a:pt x="0" y="26012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 dirty="0"/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53A2F14-BAB6-002E-A3AD-FAA16C0B1C75}"/>
              </a:ext>
            </a:extLst>
          </p:cNvPr>
          <p:cNvSpPr txBox="1"/>
          <p:nvPr/>
        </p:nvSpPr>
        <p:spPr>
          <a:xfrm>
            <a:off x="1463060" y="6815"/>
            <a:ext cx="14368756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96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Perancangan</a:t>
            </a:r>
            <a:r>
              <a:rPr lang="en-US" sz="96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</a:t>
            </a:r>
          </a:p>
          <a:p>
            <a:pPr algn="ctr"/>
            <a:r>
              <a:rPr lang="en-US" sz="96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Fasilitas</a:t>
            </a:r>
            <a:r>
              <a:rPr lang="en-US" sz="9600" dirty="0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 </a:t>
            </a:r>
            <a:r>
              <a:rPr lang="en-US" sz="9600" dirty="0" err="1">
                <a:solidFill>
                  <a:srgbClr val="DB5C5C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Manufaktur</a:t>
            </a:r>
            <a:endParaRPr lang="en-US" sz="9600" dirty="0">
              <a:solidFill>
                <a:srgbClr val="DB5C5C"/>
              </a:solidFill>
              <a:latin typeface="210 클레이토이"/>
              <a:ea typeface="210 클레이토이"/>
              <a:cs typeface="210 클레이토이"/>
              <a:sym typeface="210 클레이토이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E0678937-74FB-604C-CFFC-4753CF1A8A33}"/>
              </a:ext>
            </a:extLst>
          </p:cNvPr>
          <p:cNvSpPr txBox="1"/>
          <p:nvPr/>
        </p:nvSpPr>
        <p:spPr>
          <a:xfrm>
            <a:off x="13868400" y="8733981"/>
            <a:ext cx="4215982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400" dirty="0">
                <a:solidFill>
                  <a:srgbClr val="6B3E3E"/>
                </a:solidFill>
                <a:latin typeface="210 클레이토이"/>
                <a:ea typeface="210 클레이토이"/>
                <a:cs typeface="210 클레이토이"/>
                <a:sym typeface="210 클레이토이"/>
              </a:rPr>
              <a:t>Contact</a:t>
            </a:r>
          </a:p>
          <a:p>
            <a:pPr algn="ctr"/>
            <a:r>
              <a:rPr lang="en-US" sz="2400" dirty="0">
                <a:solidFill>
                  <a:srgbClr val="6B3E3E"/>
                </a:solidFill>
                <a:latin typeface="210 클레이토이"/>
                <a:ea typeface="210 클레이토이"/>
                <a:cs typeface="210 클레이토이"/>
                <a:sym typeface="210 클레이토이"/>
                <a:hlinkClick r:id="rId4"/>
              </a:rPr>
              <a:t>Novriyanti@jayabaya.ac.id</a:t>
            </a:r>
            <a:endParaRPr lang="en-US" sz="2400" dirty="0">
              <a:solidFill>
                <a:srgbClr val="6B3E3E"/>
              </a:solidFill>
              <a:latin typeface="210 클레이토이"/>
              <a:ea typeface="210 클레이토이"/>
              <a:cs typeface="210 클레이토이"/>
              <a:sym typeface="210 클레이토이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C51A11FD-A4E5-2046-9E7D-25E0B8ADB0B8}"/>
              </a:ext>
            </a:extLst>
          </p:cNvPr>
          <p:cNvSpPr/>
          <p:nvPr/>
        </p:nvSpPr>
        <p:spPr>
          <a:xfrm>
            <a:off x="457200" y="3623285"/>
            <a:ext cx="17221200" cy="3577615"/>
          </a:xfrm>
          <a:custGeom>
            <a:avLst/>
            <a:gdLst/>
            <a:ahLst/>
            <a:cxnLst/>
            <a:rect l="l" t="t" r="r" b="b"/>
            <a:pathLst>
              <a:path w="7315200" h="1316736">
                <a:moveTo>
                  <a:pt x="0" y="0"/>
                </a:moveTo>
                <a:lnTo>
                  <a:pt x="7315200" y="0"/>
                </a:lnTo>
                <a:lnTo>
                  <a:pt x="7315200" y="1316736"/>
                </a:lnTo>
                <a:lnTo>
                  <a:pt x="0" y="13167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D8A40C2A-34B9-5849-8AC3-06C7726D6BB9}"/>
              </a:ext>
            </a:extLst>
          </p:cNvPr>
          <p:cNvSpPr/>
          <p:nvPr/>
        </p:nvSpPr>
        <p:spPr>
          <a:xfrm>
            <a:off x="13399653" y="7362352"/>
            <a:ext cx="1362711" cy="1410309"/>
          </a:xfrm>
          <a:custGeom>
            <a:avLst/>
            <a:gdLst/>
            <a:ahLst/>
            <a:cxnLst/>
            <a:rect l="l" t="t" r="r" b="b"/>
            <a:pathLst>
              <a:path w="1362711" h="1410309">
                <a:moveTo>
                  <a:pt x="0" y="0"/>
                </a:moveTo>
                <a:lnTo>
                  <a:pt x="1362712" y="0"/>
                </a:lnTo>
                <a:lnTo>
                  <a:pt x="1362712" y="1410309"/>
                </a:lnTo>
                <a:lnTo>
                  <a:pt x="0" y="14103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25E3CD28-FF91-0D64-26AA-A195C57BF0AF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D0462461-7D5A-6DD7-28F6-97417692649B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20CDF0-7B05-8588-5F74-6958C7DD2E3C}"/>
              </a:ext>
            </a:extLst>
          </p:cNvPr>
          <p:cNvSpPr txBox="1"/>
          <p:nvPr/>
        </p:nvSpPr>
        <p:spPr>
          <a:xfrm>
            <a:off x="6477000" y="6019040"/>
            <a:ext cx="5580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3600" b="1" kern="10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IR. NOVRIYANTI, S.T., M.T.</a:t>
            </a:r>
            <a:endParaRPr lang="en-ID" sz="3600" dirty="0">
              <a:solidFill>
                <a:schemeClr val="accent2">
                  <a:lumMod val="60000"/>
                  <a:lumOff val="40000"/>
                </a:schemeClr>
              </a:solidFill>
              <a:latin typeface="Sitka Display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42EB40-CDC6-C52C-CA80-3CDFE46A9BCE}"/>
              </a:ext>
            </a:extLst>
          </p:cNvPr>
          <p:cNvSpPr txBox="1"/>
          <p:nvPr/>
        </p:nvSpPr>
        <p:spPr>
          <a:xfrm>
            <a:off x="1809356" y="3892703"/>
            <a:ext cx="14669288" cy="1856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5400" b="1" kern="10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Pertemuan</a:t>
            </a:r>
            <a:r>
              <a:rPr lang="en-US" sz="5400" b="1" kern="100" dirty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</a:p>
          <a:p>
            <a:pPr algn="ctr">
              <a:spcAft>
                <a:spcPts val="800"/>
              </a:spcAft>
            </a:pPr>
            <a:r>
              <a:rPr lang="en-US" sz="5400" b="1" kern="100" dirty="0" err="1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Fasilitas</a:t>
            </a:r>
            <a:r>
              <a:rPr lang="en-US" sz="5400" b="1" kern="100" dirty="0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kern="100" dirty="0" err="1">
                <a:solidFill>
                  <a:srgbClr val="FF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Sitka Displ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Manufaktur</a:t>
            </a:r>
            <a:endParaRPr lang="en-US" sz="5400" b="1" kern="100" dirty="0">
              <a:ln>
                <a:noFill/>
              </a:ln>
              <a:solidFill>
                <a:srgbClr val="FF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Sitka Displ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049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1D3B2-4744-0157-7856-811954764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FEBF02BA-01FD-19BE-B83D-01B36D2170E6}"/>
              </a:ext>
            </a:extLst>
          </p:cNvPr>
          <p:cNvSpPr/>
          <p:nvPr/>
        </p:nvSpPr>
        <p:spPr>
          <a:xfrm>
            <a:off x="1277700" y="7649546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7C1E302-0121-BFBC-6527-79043BFEF059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09DB374-ADF2-E94C-C5B8-511940B23559}"/>
              </a:ext>
            </a:extLst>
          </p:cNvPr>
          <p:cNvSpPr txBox="1"/>
          <p:nvPr/>
        </p:nvSpPr>
        <p:spPr>
          <a:xfrm>
            <a:off x="-685800" y="504379"/>
            <a:ext cx="16156890" cy="12762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Perancangan</a:t>
            </a:r>
            <a:r>
              <a:rPr lang="en-US" sz="75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</a:t>
            </a:r>
            <a:r>
              <a:rPr lang="en-US" sz="75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Fasilitas</a:t>
            </a:r>
            <a:r>
              <a:rPr lang="en-US" sz="75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</a:t>
            </a:r>
            <a:r>
              <a:rPr lang="en-US" sz="75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Manufaktur</a:t>
            </a:r>
            <a:r>
              <a:rPr lang="en-US" sz="75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?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09E88CF4-7A28-C03E-EF60-E5F0AFB1B186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CF2D0E17-27B6-F572-41FD-AFD0D928C539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Perencanaan Fasilitas - ppt download">
            <a:extLst>
              <a:ext uri="{FF2B5EF4-FFF2-40B4-BE49-F238E27FC236}">
                <a16:creationId xmlns:a16="http://schemas.microsoft.com/office/drawing/2014/main" id="{96C979CD-9E2D-A17F-634C-20D9C81B6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141" y="2134000"/>
            <a:ext cx="103632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814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6D454-5F27-C2C2-916B-A5B228CAB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C35F61BC-A3CA-691D-A628-7D27EBD74592}"/>
              </a:ext>
            </a:extLst>
          </p:cNvPr>
          <p:cNvSpPr/>
          <p:nvPr/>
        </p:nvSpPr>
        <p:spPr>
          <a:xfrm>
            <a:off x="1277700" y="7649546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61451FD-C3B9-7262-0F88-0A8B5E5619C9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982CC920-027F-0BF2-63EB-046D27D035BF}"/>
              </a:ext>
            </a:extLst>
          </p:cNvPr>
          <p:cNvSpPr txBox="1"/>
          <p:nvPr/>
        </p:nvSpPr>
        <p:spPr>
          <a:xfrm>
            <a:off x="-685800" y="504379"/>
            <a:ext cx="16156890" cy="12762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Perancangan</a:t>
            </a:r>
            <a:r>
              <a:rPr lang="en-US" sz="75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</a:t>
            </a:r>
            <a:r>
              <a:rPr lang="en-US" sz="75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Fasilitas</a:t>
            </a:r>
            <a:r>
              <a:rPr lang="en-US" sz="75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</a:t>
            </a:r>
            <a:r>
              <a:rPr lang="en-US" sz="75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Manufaktur</a:t>
            </a:r>
            <a:r>
              <a:rPr lang="en-US" sz="75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?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35EECEC8-FE98-0394-DA92-EEDD401C2AB7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A4F8881F-E37C-74D9-12B3-BF9125BAA8C6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1DC85C-4D4C-AEE9-0469-E1407A288F89}"/>
              </a:ext>
            </a:extLst>
          </p:cNvPr>
          <p:cNvSpPr txBox="1"/>
          <p:nvPr/>
        </p:nvSpPr>
        <p:spPr>
          <a:xfrm>
            <a:off x="855763" y="2257682"/>
            <a:ext cx="166878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36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Perancangan</a:t>
            </a:r>
            <a:r>
              <a:rPr lang="en-ID" sz="36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fasilitas</a:t>
            </a:r>
            <a:r>
              <a:rPr lang="en-ID" sz="36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manufaktur</a:t>
            </a:r>
            <a:r>
              <a:rPr lang="en-ID" sz="36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ID" sz="36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salah </a:t>
            </a:r>
            <a:r>
              <a:rPr lang="en-ID" sz="36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ID" sz="36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aspek</a:t>
            </a:r>
            <a:r>
              <a:rPr lang="en-ID" sz="36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penting</a:t>
            </a:r>
            <a:r>
              <a:rPr lang="en-ID" sz="36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ID" sz="36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bidang</a:t>
            </a:r>
            <a:r>
              <a:rPr lang="en-ID" sz="36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teknik</a:t>
            </a:r>
            <a:r>
              <a:rPr lang="en-ID" sz="36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industri</a:t>
            </a:r>
            <a:r>
              <a:rPr lang="en-ID" sz="36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D" sz="36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manufaktur</a:t>
            </a:r>
            <a:r>
              <a:rPr lang="en-ID" sz="36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ID" sz="3600" b="1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Ini </a:t>
            </a:r>
            <a:r>
              <a:rPr lang="en-ID" sz="3600" b="1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berkaitan</a:t>
            </a:r>
            <a:r>
              <a:rPr lang="en-ID" sz="3600" b="1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b="1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3600" b="1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b="1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perencanaan</a:t>
            </a:r>
            <a:r>
              <a:rPr lang="en-ID" sz="3600" b="1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3600" b="1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desain</a:t>
            </a:r>
            <a:r>
              <a:rPr lang="en-ID" sz="3600" b="1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dan </a:t>
            </a:r>
            <a:r>
              <a:rPr lang="en-ID" sz="3600" b="1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pengaturan</a:t>
            </a:r>
            <a:r>
              <a:rPr lang="en-ID" sz="3600" b="1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b="1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fasilitas</a:t>
            </a:r>
            <a:r>
              <a:rPr lang="en-ID" sz="3600" b="1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b="1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fisik</a:t>
            </a:r>
            <a:r>
              <a:rPr lang="en-ID" sz="3600" b="1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3600" b="1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lang="en-ID" sz="3600" b="1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b="1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ID" sz="3600" b="1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b="1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menghasilkan</a:t>
            </a:r>
            <a:r>
              <a:rPr lang="en-ID" sz="3600" b="1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b="1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  <a:r>
              <a:rPr lang="en-ID" sz="3600" b="1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b="1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ID" sz="3600" b="1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b="1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efisien</a:t>
            </a:r>
            <a:r>
              <a:rPr lang="en-ID" sz="3600" b="1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3600" b="1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efektif</a:t>
            </a:r>
            <a:r>
              <a:rPr lang="en-ID" sz="3600" b="1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dan </a:t>
            </a:r>
            <a:r>
              <a:rPr lang="en-ID" sz="3600" b="1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hemat</a:t>
            </a:r>
            <a:r>
              <a:rPr lang="en-ID" sz="3600" b="1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b="1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biaya</a:t>
            </a:r>
            <a:r>
              <a:rPr lang="en-ID" sz="36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ID" sz="36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ID" sz="36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ID" sz="36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umum</a:t>
            </a:r>
            <a:r>
              <a:rPr lang="en-ID" sz="36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36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r>
              <a:rPr lang="en-ID" sz="36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utama</a:t>
            </a:r>
            <a:r>
              <a:rPr lang="en-ID" sz="36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ID" sz="36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perancangan</a:t>
            </a:r>
            <a:r>
              <a:rPr lang="en-ID" sz="36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fasilitas</a:t>
            </a:r>
            <a:r>
              <a:rPr lang="en-ID" sz="36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manufaktur</a:t>
            </a:r>
            <a:r>
              <a:rPr lang="en-ID" sz="36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ID" sz="36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ID" sz="36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memastikan</a:t>
            </a:r>
            <a:r>
              <a:rPr lang="en-ID" sz="36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bahwa</a:t>
            </a:r>
            <a:r>
              <a:rPr lang="en-ID" sz="36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semua</a:t>
            </a:r>
            <a:r>
              <a:rPr lang="en-ID" sz="36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elemen</a:t>
            </a:r>
            <a:r>
              <a:rPr lang="en-ID" sz="36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ID" sz="36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proses </a:t>
            </a:r>
            <a:r>
              <a:rPr lang="en-ID" sz="36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produksi</a:t>
            </a:r>
            <a:r>
              <a:rPr lang="en-ID" sz="36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en-ID" sz="36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ID" sz="36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mesin</a:t>
            </a:r>
            <a:r>
              <a:rPr lang="en-ID" sz="36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36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peralatan</a:t>
            </a:r>
            <a:r>
              <a:rPr lang="en-ID" sz="36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material, </a:t>
            </a:r>
            <a:r>
              <a:rPr lang="en-ID" sz="36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tenaga</a:t>
            </a:r>
            <a:r>
              <a:rPr lang="en-ID" sz="36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r>
              <a:rPr lang="en-ID" sz="36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dan </a:t>
            </a:r>
            <a:r>
              <a:rPr lang="en-ID" sz="36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aliran</a:t>
            </a:r>
            <a:r>
              <a:rPr lang="en-ID" sz="36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r>
              <a:rPr lang="en-ID" sz="36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en-ID" sz="36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diorganisasikan</a:t>
            </a:r>
            <a:r>
              <a:rPr lang="en-ID" sz="36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sedemikian</a:t>
            </a:r>
            <a:r>
              <a:rPr lang="en-ID" sz="36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rupa</a:t>
            </a:r>
            <a:r>
              <a:rPr lang="en-ID" sz="36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lang="en-ID" sz="36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ID" sz="36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mencapai</a:t>
            </a:r>
            <a:r>
              <a:rPr lang="en-ID" sz="36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produktivitas</a:t>
            </a:r>
            <a:r>
              <a:rPr lang="en-ID" sz="36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maksimal</a:t>
            </a:r>
            <a:r>
              <a:rPr lang="en-ID" sz="36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36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meminimalkan</a:t>
            </a:r>
            <a:r>
              <a:rPr lang="en-ID" sz="36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6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pemborosan</a:t>
            </a:r>
            <a:r>
              <a:rPr lang="en-ID" sz="36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D" sz="36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568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732D7-0E36-0EE4-7791-E3F0BB861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08A3BAD5-D142-6268-5748-A01373D976C9}"/>
              </a:ext>
            </a:extLst>
          </p:cNvPr>
          <p:cNvSpPr/>
          <p:nvPr/>
        </p:nvSpPr>
        <p:spPr>
          <a:xfrm>
            <a:off x="1277700" y="7649546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28387641-B30D-59E5-034D-AF5A5B156F03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2A76D732-0E0C-F9EF-5846-2E97289AEA0B}"/>
              </a:ext>
            </a:extLst>
          </p:cNvPr>
          <p:cNvSpPr txBox="1"/>
          <p:nvPr/>
        </p:nvSpPr>
        <p:spPr>
          <a:xfrm>
            <a:off x="-685800" y="504379"/>
            <a:ext cx="16156890" cy="12762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Tujuan?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1A042C91-B2BC-31BA-6493-BF2702561908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1D932B98-09F5-DF40-C4F4-6B2307F70B6E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ECFEA6-1B68-CC0C-ECD5-734EE3598E7B}"/>
              </a:ext>
            </a:extLst>
          </p:cNvPr>
          <p:cNvSpPr txBox="1"/>
          <p:nvPr/>
        </p:nvSpPr>
        <p:spPr>
          <a:xfrm>
            <a:off x="6161234" y="2350416"/>
            <a:ext cx="58512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900"/>
              </a:spcBef>
              <a:spcAft>
                <a:spcPts val="900"/>
              </a:spcAft>
            </a:pPr>
            <a:r>
              <a:rPr lang="en-ID" sz="30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Fleksibilitas</a:t>
            </a:r>
            <a:r>
              <a:rPr lang="en-ID" sz="30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0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ID" sz="30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0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menyesuaikan</a:t>
            </a:r>
            <a:r>
              <a:rPr lang="en-ID" sz="30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0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kebutuhan</a:t>
            </a:r>
            <a:r>
              <a:rPr lang="en-ID" sz="30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0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produksi</a:t>
            </a:r>
            <a:r>
              <a:rPr lang="en-ID" sz="30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074" name="Picture 2" descr="8 Contoh Perilaku Mengelola Waktu dengan Efisien dan Efektif - Ragam  Bola.com">
            <a:extLst>
              <a:ext uri="{FF2B5EF4-FFF2-40B4-BE49-F238E27FC236}">
                <a16:creationId xmlns:a16="http://schemas.microsoft.com/office/drawing/2014/main" id="{19375DC1-E668-5B35-F3CA-F94CDB43C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05" y="2350416"/>
            <a:ext cx="385714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8 Dimensi Kualitas Produk Menurut Garvin dan Tjiptono - Ilmu Ekonomi ID">
            <a:extLst>
              <a:ext uri="{FF2B5EF4-FFF2-40B4-BE49-F238E27FC236}">
                <a16:creationId xmlns:a16="http://schemas.microsoft.com/office/drawing/2014/main" id="{A50CF747-1F92-E6B9-8D8A-4046C4E25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5800" y="5156040"/>
            <a:ext cx="28672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leksibilitas dalam Produksi: Tetap Teratur dengan APS – SkyPlanner">
            <a:extLst>
              <a:ext uri="{FF2B5EF4-FFF2-40B4-BE49-F238E27FC236}">
                <a16:creationId xmlns:a16="http://schemas.microsoft.com/office/drawing/2014/main" id="{3AC45FA7-326B-5AB8-98C3-54158CE0B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903" y="3570413"/>
            <a:ext cx="3245902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PENERAPAN K3 YANG BAIK DAN BENAR DALAM MANUFAKTUR">
            <a:extLst>
              <a:ext uri="{FF2B5EF4-FFF2-40B4-BE49-F238E27FC236}">
                <a16:creationId xmlns:a16="http://schemas.microsoft.com/office/drawing/2014/main" id="{AB1011E7-45AB-D7F1-B6E0-6F3609480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956" y="7066374"/>
            <a:ext cx="4621017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92B0671-FA10-B079-5DF8-6F4C95B49607}"/>
              </a:ext>
            </a:extLst>
          </p:cNvPr>
          <p:cNvSpPr txBox="1"/>
          <p:nvPr/>
        </p:nvSpPr>
        <p:spPr>
          <a:xfrm>
            <a:off x="855763" y="4866501"/>
            <a:ext cx="1171575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ID" sz="30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Efisiensi</a:t>
            </a:r>
            <a:r>
              <a:rPr lang="en-ID" sz="30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0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waktu</a:t>
            </a:r>
            <a:r>
              <a:rPr lang="en-ID" sz="30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D" sz="30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biaya</a:t>
            </a:r>
            <a:r>
              <a:rPr lang="en-ID" sz="30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FB2BF3-748C-FB73-F741-8960EDAF7985}"/>
              </a:ext>
            </a:extLst>
          </p:cNvPr>
          <p:cNvSpPr txBox="1"/>
          <p:nvPr/>
        </p:nvSpPr>
        <p:spPr>
          <a:xfrm>
            <a:off x="12815800" y="8029439"/>
            <a:ext cx="1171575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ID" sz="30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Kualitas</a:t>
            </a:r>
            <a:r>
              <a:rPr lang="en-ID" sz="30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0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  <a:r>
              <a:rPr lang="en-ID" sz="30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BCF5A2-2941-00CC-E948-4FF5BD9272B7}"/>
              </a:ext>
            </a:extLst>
          </p:cNvPr>
          <p:cNvSpPr txBox="1"/>
          <p:nvPr/>
        </p:nvSpPr>
        <p:spPr>
          <a:xfrm>
            <a:off x="5715000" y="6407207"/>
            <a:ext cx="1171575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ID" sz="30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Keselamatan</a:t>
            </a:r>
            <a:r>
              <a:rPr lang="en-ID" sz="30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0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r>
              <a:rPr lang="en-ID" sz="30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5147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0C026-87DC-D846-D9CE-118957223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4574BEBB-73EA-FAD0-448E-6DAE7C925C6E}"/>
              </a:ext>
            </a:extLst>
          </p:cNvPr>
          <p:cNvSpPr/>
          <p:nvPr/>
        </p:nvSpPr>
        <p:spPr>
          <a:xfrm>
            <a:off x="1277700" y="7649546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E4B983E5-269E-4CDA-9165-7F67B79E4BCE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E75ECC74-46F5-7C53-7C52-75396882A147}"/>
              </a:ext>
            </a:extLst>
          </p:cNvPr>
          <p:cNvSpPr txBox="1"/>
          <p:nvPr/>
        </p:nvSpPr>
        <p:spPr>
          <a:xfrm>
            <a:off x="-685800" y="504379"/>
            <a:ext cx="16156890" cy="12762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Ruang </a:t>
            </a:r>
            <a:r>
              <a:rPr lang="en-US" sz="75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Lingkup</a:t>
            </a:r>
            <a:endParaRPr lang="en-US" sz="7500" dirty="0">
              <a:solidFill>
                <a:srgbClr val="DB5C5C"/>
              </a:solidFill>
              <a:latin typeface="Aptos Display" panose="020B0004020202020204" pitchFamily="34" charset="0"/>
              <a:ea typeface="210 클레이토이"/>
              <a:cs typeface="210 클레이토이"/>
              <a:sym typeface="210 클레이토이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AEBBC341-21E0-058C-CB6D-23C126B907A8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6CBF3428-9B19-3459-5707-5AEFBA0B0B4E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D80A78-D893-D747-0D94-15B60F73394D}"/>
              </a:ext>
            </a:extLst>
          </p:cNvPr>
          <p:cNvSpPr txBox="1"/>
          <p:nvPr/>
        </p:nvSpPr>
        <p:spPr>
          <a:xfrm>
            <a:off x="705223" y="5178858"/>
            <a:ext cx="10724777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2500" b="1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Desain </a:t>
            </a:r>
            <a:r>
              <a:rPr lang="en-ID" sz="2500" b="1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Aliran</a:t>
            </a:r>
            <a:r>
              <a:rPr lang="en-ID" sz="2500" b="1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Material (Material Flow Design)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Mengoptimalkan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aliran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material 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tahap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awal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hingga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akhir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produksi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Meminimalkan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jarak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perpindahan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material 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mengurangi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waktu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biaya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Menghindari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kemacetan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bottleneck 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aliran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produksi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50" name="Picture 2" descr="Tahap-Tahap Layout Pabrik | Pendidikan Ekonomi">
            <a:extLst>
              <a:ext uri="{FF2B5EF4-FFF2-40B4-BE49-F238E27FC236}">
                <a16:creationId xmlns:a16="http://schemas.microsoft.com/office/drawing/2014/main" id="{F5E0963D-3C5F-DAD8-7978-47CB01189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0" y="1187173"/>
            <a:ext cx="558181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terial Flow - What Is It, Types, Examples, Importance">
            <a:extLst>
              <a:ext uri="{FF2B5EF4-FFF2-40B4-BE49-F238E27FC236}">
                <a16:creationId xmlns:a16="http://schemas.microsoft.com/office/drawing/2014/main" id="{7524400A-6D90-DFCC-E975-784518A0E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2997" y="5233096"/>
            <a:ext cx="6375824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C34414D-8824-AD3F-9D27-3E8542E676E7}"/>
              </a:ext>
            </a:extLst>
          </p:cNvPr>
          <p:cNvSpPr txBox="1"/>
          <p:nvPr/>
        </p:nvSpPr>
        <p:spPr>
          <a:xfrm>
            <a:off x="593066" y="1852857"/>
            <a:ext cx="11895364" cy="2939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2500" b="1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Tata Letak </a:t>
            </a:r>
            <a:r>
              <a:rPr lang="en-ID" sz="2500" b="1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Pabrik</a:t>
            </a:r>
            <a:r>
              <a:rPr lang="en-ID" sz="2500" b="1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(Plant Layout)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Penentuan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lokasi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posisi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mesin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peralatan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dan 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stasiun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Pengaturan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aliran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material dan 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selama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proses 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produksi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Desain 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jalur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transportasi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internal (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misalnya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conveyor belt, forklift).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Penyediaan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ruang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cukup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operasi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pemeliharaan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inspeksi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1496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0B485-1DA4-48EA-3A1F-5D1AA27E7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4058C390-DEF3-9AD2-20C5-F95BEC68E45C}"/>
              </a:ext>
            </a:extLst>
          </p:cNvPr>
          <p:cNvSpPr/>
          <p:nvPr/>
        </p:nvSpPr>
        <p:spPr>
          <a:xfrm>
            <a:off x="15918089" y="9033400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D07A4B46-2AD5-71BB-A225-2F14C18E35A1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2245C9AA-F752-A628-14FA-72B500C5A5E1}"/>
              </a:ext>
            </a:extLst>
          </p:cNvPr>
          <p:cNvSpPr txBox="1"/>
          <p:nvPr/>
        </p:nvSpPr>
        <p:spPr>
          <a:xfrm>
            <a:off x="-685800" y="504379"/>
            <a:ext cx="16156890" cy="12762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Ruang </a:t>
            </a:r>
            <a:r>
              <a:rPr lang="en-US" sz="75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Lingkup</a:t>
            </a:r>
            <a:endParaRPr lang="en-US" sz="7500" dirty="0">
              <a:solidFill>
                <a:srgbClr val="DB5C5C"/>
              </a:solidFill>
              <a:latin typeface="Aptos Display" panose="020B0004020202020204" pitchFamily="34" charset="0"/>
              <a:ea typeface="210 클레이토이"/>
              <a:cs typeface="210 클레이토이"/>
              <a:sym typeface="210 클레이토이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004B8A10-8548-6B3B-EA59-E6F9E99920BF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4045E909-96CE-5487-7754-9A0A0B6A5FCE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317E4B-78D5-CD1F-A98E-56B4FED22F2C}"/>
              </a:ext>
            </a:extLst>
          </p:cNvPr>
          <p:cNvSpPr txBox="1"/>
          <p:nvPr/>
        </p:nvSpPr>
        <p:spPr>
          <a:xfrm>
            <a:off x="1295400" y="1698424"/>
            <a:ext cx="20981000" cy="8479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2500" b="1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Pengaturan</a:t>
            </a:r>
            <a:r>
              <a:rPr lang="en-ID" sz="2500" b="1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1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Kapasitas</a:t>
            </a:r>
            <a:r>
              <a:rPr lang="en-ID" sz="2500" b="1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1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Produksi</a:t>
            </a:r>
            <a:endParaRPr lang="en-ID" sz="2500" b="1" i="0" dirty="0">
              <a:solidFill>
                <a:schemeClr val="accent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Menentukan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jumlah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mesin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peralatan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dibutuhkan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Memastikan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kapasitas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produksi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permintaan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pasar.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Merancang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fleksibel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menangani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variasi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ID" sz="25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900"/>
              </a:spcBef>
              <a:spcAft>
                <a:spcPts val="900"/>
              </a:spcAft>
            </a:pPr>
            <a:r>
              <a:rPr lang="en-ID" sz="2500" b="1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Ergonomi</a:t>
            </a:r>
            <a:r>
              <a:rPr lang="en-ID" sz="2500" b="1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D" sz="2500" b="1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Keselamatan</a:t>
            </a:r>
            <a:r>
              <a:rPr lang="en-ID" sz="2500" b="1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1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endParaRPr lang="en-ID" sz="2500" b="1" i="0" dirty="0">
              <a:solidFill>
                <a:schemeClr val="accent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Mendesain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fasilitas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nyaman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aman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bagi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pekerja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Meminimalkan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risiko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kecelakaan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Mematuhi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standar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keselamatan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industri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endParaRPr lang="en-ID" sz="25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900"/>
              </a:spcBef>
              <a:spcAft>
                <a:spcPts val="900"/>
              </a:spcAft>
              <a:buNone/>
            </a:pPr>
            <a:r>
              <a:rPr lang="en-ID" sz="2500" b="1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Infrastruktur</a:t>
            </a:r>
            <a:r>
              <a:rPr lang="en-ID" sz="2500" b="1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1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endParaRPr lang="en-ID" sz="2500" b="1" i="0" dirty="0">
              <a:solidFill>
                <a:schemeClr val="accent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Penyediaan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utilitas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listrik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air, 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udara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bertekanan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dan 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pendingin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Pengelolaan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limbah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industri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agar 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ramah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lingkungan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Pengaturan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ruang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administrasi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gudang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0" i="0" dirty="0" err="1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penyimpanan</a:t>
            </a:r>
            <a:r>
              <a:rPr lang="en-ID" sz="2500" b="0" i="0" dirty="0"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193C1D3-E7BD-B664-E453-6483EECDB7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917849" y="2414721"/>
            <a:ext cx="5250758" cy="3220951"/>
          </a:xfrm>
          <a:prstGeom prst="rect">
            <a:avLst/>
          </a:prstGeom>
        </p:spPr>
      </p:pic>
      <p:pic>
        <p:nvPicPr>
          <p:cNvPr id="1034" name="Picture 10" descr="ERGONOMI DAN K3 (KESEHATAN KESELAMATAN KERJA) - CV Tirta Buana Media">
            <a:extLst>
              <a:ext uri="{FF2B5EF4-FFF2-40B4-BE49-F238E27FC236}">
                <a16:creationId xmlns:a16="http://schemas.microsoft.com/office/drawing/2014/main" id="{97F4D6BB-7704-28FA-C30F-2DCBC319E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3450" y="6505281"/>
            <a:ext cx="171450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93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B7835-097B-88E8-6975-8C33113AC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F57C6929-6010-330A-47D0-8364257EAF7B}"/>
              </a:ext>
            </a:extLst>
          </p:cNvPr>
          <p:cNvSpPr/>
          <p:nvPr/>
        </p:nvSpPr>
        <p:spPr>
          <a:xfrm>
            <a:off x="15918089" y="9033400"/>
            <a:ext cx="2217511" cy="1291700"/>
          </a:xfrm>
          <a:custGeom>
            <a:avLst/>
            <a:gdLst/>
            <a:ahLst/>
            <a:cxnLst/>
            <a:rect l="l" t="t" r="r" b="b"/>
            <a:pathLst>
              <a:path w="2217511" h="1291700">
                <a:moveTo>
                  <a:pt x="0" y="0"/>
                </a:moveTo>
                <a:lnTo>
                  <a:pt x="2217510" y="0"/>
                </a:lnTo>
                <a:lnTo>
                  <a:pt x="2217510" y="1291700"/>
                </a:lnTo>
                <a:lnTo>
                  <a:pt x="0" y="12917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B700C6F2-10F8-972A-F1CB-8E4235F4C2D6}"/>
              </a:ext>
            </a:extLst>
          </p:cNvPr>
          <p:cNvSpPr/>
          <p:nvPr/>
        </p:nvSpPr>
        <p:spPr>
          <a:xfrm>
            <a:off x="13963450" y="358976"/>
            <a:ext cx="1294242" cy="1339448"/>
          </a:xfrm>
          <a:custGeom>
            <a:avLst/>
            <a:gdLst/>
            <a:ahLst/>
            <a:cxnLst/>
            <a:rect l="l" t="t" r="r" b="b"/>
            <a:pathLst>
              <a:path w="1294242" h="1339448">
                <a:moveTo>
                  <a:pt x="0" y="0"/>
                </a:moveTo>
                <a:lnTo>
                  <a:pt x="1294241" y="0"/>
                </a:lnTo>
                <a:lnTo>
                  <a:pt x="1294241" y="1339448"/>
                </a:lnTo>
                <a:lnTo>
                  <a:pt x="0" y="133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E6D962AF-F0D8-FE92-46EE-BE7550376C93}"/>
              </a:ext>
            </a:extLst>
          </p:cNvPr>
          <p:cNvSpPr txBox="1"/>
          <p:nvPr/>
        </p:nvSpPr>
        <p:spPr>
          <a:xfrm>
            <a:off x="-685800" y="504379"/>
            <a:ext cx="16156890" cy="12762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Tantangan</a:t>
            </a:r>
            <a:r>
              <a:rPr lang="en-US" sz="7500" dirty="0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 </a:t>
            </a:r>
            <a:r>
              <a:rPr lang="en-US" sz="7500" dirty="0" err="1">
                <a:solidFill>
                  <a:srgbClr val="DB5C5C"/>
                </a:solidFill>
                <a:latin typeface="Aptos Display" panose="020B0004020202020204" pitchFamily="34" charset="0"/>
                <a:ea typeface="210 클레이토이"/>
                <a:cs typeface="210 클레이토이"/>
                <a:sym typeface="210 클레이토이"/>
              </a:rPr>
              <a:t>Perencanaan</a:t>
            </a:r>
            <a:endParaRPr lang="en-US" sz="7500" dirty="0">
              <a:solidFill>
                <a:srgbClr val="DB5C5C"/>
              </a:solidFill>
              <a:latin typeface="Aptos Display" panose="020B0004020202020204" pitchFamily="34" charset="0"/>
              <a:ea typeface="210 클레이토이"/>
              <a:cs typeface="210 클레이토이"/>
              <a:sym typeface="210 클레이토이"/>
            </a:endParaRP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2024EB60-77F5-E87F-7FAE-247143630D74}"/>
              </a:ext>
            </a:extLst>
          </p:cNvPr>
          <p:cNvSpPr/>
          <p:nvPr/>
        </p:nvSpPr>
        <p:spPr>
          <a:xfrm rot="3331616">
            <a:off x="-1833911" y="6737298"/>
            <a:ext cx="5379349" cy="4727733"/>
          </a:xfrm>
          <a:custGeom>
            <a:avLst/>
            <a:gdLst/>
            <a:ahLst/>
            <a:cxnLst/>
            <a:rect l="l" t="t" r="r" b="b"/>
            <a:pathLst>
              <a:path w="5379349" h="4727733">
                <a:moveTo>
                  <a:pt x="0" y="0"/>
                </a:moveTo>
                <a:lnTo>
                  <a:pt x="5379349" y="0"/>
                </a:lnTo>
                <a:lnTo>
                  <a:pt x="5379349" y="4727733"/>
                </a:lnTo>
                <a:lnTo>
                  <a:pt x="0" y="47277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F9FBDDA1-F815-0EF6-CBE8-9EF01C7A2828}"/>
              </a:ext>
            </a:extLst>
          </p:cNvPr>
          <p:cNvSpPr/>
          <p:nvPr/>
        </p:nvSpPr>
        <p:spPr>
          <a:xfrm rot="7310698">
            <a:off x="15010743" y="-2418835"/>
            <a:ext cx="4315728" cy="5846429"/>
          </a:xfrm>
          <a:custGeom>
            <a:avLst/>
            <a:gdLst/>
            <a:ahLst/>
            <a:cxnLst/>
            <a:rect l="l" t="t" r="r" b="b"/>
            <a:pathLst>
              <a:path w="4315728" h="5846429">
                <a:moveTo>
                  <a:pt x="0" y="0"/>
                </a:moveTo>
                <a:lnTo>
                  <a:pt x="4315728" y="0"/>
                </a:lnTo>
                <a:lnTo>
                  <a:pt x="4315728" y="5846429"/>
                </a:lnTo>
                <a:lnTo>
                  <a:pt x="0" y="58464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B025FD-BF3D-CC22-831B-69A6D533A6DC}"/>
              </a:ext>
            </a:extLst>
          </p:cNvPr>
          <p:cNvSpPr txBox="1"/>
          <p:nvPr/>
        </p:nvSpPr>
        <p:spPr>
          <a:xfrm>
            <a:off x="1219200" y="2694028"/>
            <a:ext cx="20981000" cy="2323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25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Keterbatasan</a:t>
            </a:r>
            <a:r>
              <a:rPr lang="en-ID" sz="25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Lahan 	: Luas </a:t>
            </a:r>
            <a:r>
              <a:rPr lang="en-ID" sz="25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lahan</a:t>
            </a:r>
            <a:r>
              <a:rPr lang="en-ID" sz="25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25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tersedia</a:t>
            </a:r>
            <a:r>
              <a:rPr lang="en-ID" sz="25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mungkin</a:t>
            </a:r>
            <a:r>
              <a:rPr lang="en-ID" sz="25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ID" sz="25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cukup</a:t>
            </a:r>
            <a:r>
              <a:rPr lang="en-ID" sz="25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ID" sz="25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mendukung</a:t>
            </a:r>
            <a:r>
              <a:rPr lang="en-ID" sz="25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desain</a:t>
            </a:r>
            <a:r>
              <a:rPr lang="en-ID" sz="25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ideal.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25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Biaya</a:t>
            </a:r>
            <a:r>
              <a:rPr lang="en-ID" sz="25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Investasi</a:t>
            </a:r>
            <a:r>
              <a:rPr lang="en-ID" sz="25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		: </a:t>
            </a:r>
            <a:r>
              <a:rPr lang="en-ID" sz="25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Biaya</a:t>
            </a:r>
            <a:r>
              <a:rPr lang="en-ID" sz="25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pembelian</a:t>
            </a:r>
            <a:r>
              <a:rPr lang="en-ID" sz="25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mesin</a:t>
            </a:r>
            <a:r>
              <a:rPr lang="en-ID" sz="25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D" sz="25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peralatan</a:t>
            </a:r>
            <a:r>
              <a:rPr lang="en-ID" sz="25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bisa</a:t>
            </a:r>
            <a:r>
              <a:rPr lang="en-ID" sz="25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sangat </a:t>
            </a:r>
            <a:r>
              <a:rPr lang="en-ID" sz="25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tinggi</a:t>
            </a:r>
            <a:r>
              <a:rPr lang="en-ID" sz="25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25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Perubahan</a:t>
            </a:r>
            <a:r>
              <a:rPr lang="en-ID" sz="25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Teknologi</a:t>
            </a:r>
            <a:r>
              <a:rPr lang="en-ID" sz="25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	: </a:t>
            </a:r>
            <a:r>
              <a:rPr lang="en-ID" sz="25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Teknologi</a:t>
            </a:r>
            <a:r>
              <a:rPr lang="en-ID" sz="25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baru</a:t>
            </a:r>
            <a:r>
              <a:rPr lang="en-ID" sz="25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mungkin</a:t>
            </a:r>
            <a:r>
              <a:rPr lang="en-ID" sz="25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memerlukan</a:t>
            </a:r>
            <a:r>
              <a:rPr lang="en-ID" sz="25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modifikasi</a:t>
            </a:r>
            <a:r>
              <a:rPr lang="en-ID" sz="25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desain</a:t>
            </a:r>
            <a:r>
              <a:rPr lang="en-ID" sz="25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fasilitas</a:t>
            </a:r>
            <a:r>
              <a:rPr lang="en-ID" sz="25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ID" sz="25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Regulasi</a:t>
            </a:r>
            <a:r>
              <a:rPr lang="en-ID" sz="25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Lingkungan</a:t>
            </a:r>
            <a:r>
              <a:rPr lang="en-ID" sz="25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	: Harus </a:t>
            </a:r>
            <a:r>
              <a:rPr lang="en-ID" sz="25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mematuhi</a:t>
            </a:r>
            <a:r>
              <a:rPr lang="en-ID" sz="25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aturan</a:t>
            </a:r>
            <a:r>
              <a:rPr lang="en-ID" sz="25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tentang</a:t>
            </a:r>
            <a:r>
              <a:rPr lang="en-ID" sz="25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5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limbah</a:t>
            </a:r>
            <a:r>
              <a:rPr lang="en-ID" sz="25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D" sz="2500" b="0" i="0" dirty="0" err="1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emisi</a:t>
            </a:r>
            <a:r>
              <a:rPr lang="en-ID" sz="2500" b="0" i="0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1939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714</Words>
  <Application>Microsoft Office PowerPoint</Application>
  <PresentationFormat>Custom</PresentationFormat>
  <Paragraphs>87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Sitka Display</vt:lpstr>
      <vt:lpstr>Arial</vt:lpstr>
      <vt:lpstr>210 클레이토이</vt:lpstr>
      <vt:lpstr>Aptos Display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Novriyanti 2022</cp:lastModifiedBy>
  <cp:revision>24</cp:revision>
  <dcterms:created xsi:type="dcterms:W3CDTF">2006-08-16T00:00:00Z</dcterms:created>
  <dcterms:modified xsi:type="dcterms:W3CDTF">2025-10-18T09:01:56Z</dcterms:modified>
  <dc:identifier>DAGhUBClqDA</dc:identifier>
</cp:coreProperties>
</file>