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76" r:id="rId5"/>
    <p:sldId id="277" r:id="rId6"/>
    <p:sldId id="267" r:id="rId7"/>
    <p:sldId id="268" r:id="rId8"/>
    <p:sldId id="270" r:id="rId9"/>
    <p:sldId id="274" r:id="rId10"/>
    <p:sldId id="271" r:id="rId11"/>
    <p:sldId id="272" r:id="rId12"/>
    <p:sldId id="273" r:id="rId13"/>
    <p:sldId id="260" r:id="rId14"/>
    <p:sldId id="266" r:id="rId15"/>
    <p:sldId id="278" r:id="rId16"/>
  </p:sldIdLst>
  <p:sldSz cx="18288000" cy="10287000"/>
  <p:notesSz cx="6858000" cy="9144000"/>
  <p:embeddedFontLst>
    <p:embeddedFont>
      <p:font typeface="Allura" panose="020B0604020202020204" charset="0"/>
      <p:regular r:id="rId17"/>
    </p:embeddedFont>
    <p:embeddedFont>
      <p:font typeface="Geologica Light" panose="020B0604020202020204" charset="0"/>
      <p:regular r:id="rId18"/>
    </p:embeddedFont>
    <p:embeddedFont>
      <p:font typeface="Geologica Regular" panose="020B0604020202020204" charset="0"/>
      <p:regular r:id="rId19"/>
    </p:embeddedFont>
    <p:embeddedFont>
      <p:font typeface="Geologica Thin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6" d="100"/>
          <a:sy n="26" d="100"/>
        </p:scale>
        <p:origin x="72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3T12:13:37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1.xml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35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6604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4584700"/>
            <a:ext cx="16675100" cy="4953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800" y="5118100"/>
            <a:ext cx="15074900" cy="3784600"/>
          </a:xfrm>
          <a:prstGeom prst="rect">
            <a:avLst/>
          </a:prstGeom>
          <a:effectLst>
            <a:outerShdw blurRad="88882" dist="116271" dir="2700000">
              <a:srgbClr val="000000">
                <a:alpha val="13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-939800" y="2108200"/>
            <a:ext cx="19964400" cy="2324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ELEMEN MESIN 1</a:t>
            </a:r>
          </a:p>
          <a:p>
            <a:pPr lvl="0" algn="ctr">
              <a:lnSpc>
                <a:spcPct val="87980"/>
              </a:lnSpc>
            </a:pP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REGULER MALAM 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200" y="4813300"/>
            <a:ext cx="457200" cy="457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6845300"/>
            <a:ext cx="1308100" cy="1308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3124200" y="7505700"/>
            <a:ext cx="1828800" cy="12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4400" y="1257300"/>
            <a:ext cx="1206500" cy="8001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933700" y="6769100"/>
            <a:ext cx="13754100" cy="142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4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STUDI S1 TEKNIK MESIN</a:t>
            </a:r>
          </a:p>
          <a:p>
            <a:pPr lvl="0" algn="ctr">
              <a:lnSpc>
                <a:spcPct val="116199"/>
              </a:lnSpc>
            </a:pPr>
            <a:r>
              <a:rPr lang="en-US" sz="4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Universitas </a:t>
            </a:r>
            <a:r>
              <a:rPr lang="en-US" sz="40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Jayabaya</a:t>
            </a:r>
            <a:r>
              <a:rPr lang="en-US" sz="4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Ganjil</a:t>
            </a:r>
            <a:r>
              <a:rPr lang="en-US" sz="4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2025-2026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16100" y="5181600"/>
            <a:ext cx="13741400" cy="1143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64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PERTEMUAN 2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1168400"/>
            <a:ext cx="5981700" cy="8369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100" y="1384300"/>
            <a:ext cx="927100" cy="6223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900" y="1181100"/>
            <a:ext cx="5422900" cy="8153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9800" y="878114"/>
            <a:ext cx="419100" cy="431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467599" y="2311400"/>
            <a:ext cx="9474199" cy="3136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Diagram Alir </a:t>
            </a:r>
          </a:p>
          <a:p>
            <a:pPr lvl="0" algn="ctr">
              <a:lnSpc>
                <a:spcPct val="87980"/>
              </a:lnSpc>
            </a:pP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Proses </a:t>
            </a:r>
            <a:r>
              <a:rPr lang="en-US" sz="7400" b="0" i="0" u="none" strike="noStrike" dirty="0" err="1">
                <a:solidFill>
                  <a:srgbClr val="654234"/>
                </a:solidFill>
                <a:latin typeface="Geologica Light"/>
              </a:rPr>
              <a:t>Perencanaan</a:t>
            </a: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65282" y="4953000"/>
            <a:ext cx="9876517" cy="4165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57200" indent="-457200" algn="l" fontAlgn="ctr">
              <a:buFont typeface="Arial" panose="020B0604020202020204" pitchFamily="34" charset="0"/>
              <a:buChar char="•"/>
            </a:pPr>
            <a:endParaRPr lang="en-ID" sz="2800" b="1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Gambar 1. Diagram alir VDI 2222 perancangan mesin Perhitungan Elemen... |  Download Scientific Diagram">
            <a:extLst>
              <a:ext uri="{FF2B5EF4-FFF2-40B4-BE49-F238E27FC236}">
                <a16:creationId xmlns:a16="http://schemas.microsoft.com/office/drawing/2014/main" id="{0D5FA1FB-3E2B-401D-2272-987343DE8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422400"/>
            <a:ext cx="4933950" cy="753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29765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3963432" y="3182826"/>
            <a:ext cx="10602435" cy="63548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100" y="1384300"/>
            <a:ext cx="927100" cy="6223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0998" y="3441700"/>
            <a:ext cx="10133569" cy="585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4572000"/>
            <a:ext cx="419100" cy="431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016250" y="2201750"/>
            <a:ext cx="12242800" cy="2324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Design Think Process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46437" y="7104175"/>
            <a:ext cx="11078131" cy="2082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57200" indent="-457200" algn="l" fontAlgn="ctr">
              <a:buFont typeface="Arial" panose="020B0604020202020204" pitchFamily="34" charset="0"/>
              <a:buChar char="•"/>
            </a:pPr>
            <a:endParaRPr lang="en-ID" sz="2800" b="1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entingnya Fase Testing dalam Proses Berfikir Design Thinking -  Kompasiana.com">
            <a:extLst>
              <a:ext uri="{FF2B5EF4-FFF2-40B4-BE49-F238E27FC236}">
                <a16:creationId xmlns:a16="http://schemas.microsoft.com/office/drawing/2014/main" id="{6579309A-98EB-A61A-4E64-0E71A617B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2" y="3535250"/>
            <a:ext cx="9210675" cy="56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84616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721100"/>
            <a:ext cx="16675100" cy="581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100" y="1384300"/>
            <a:ext cx="927100" cy="6223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4000500"/>
            <a:ext cx="15976600" cy="5295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4572000"/>
            <a:ext cx="419100" cy="431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022600" y="2311400"/>
            <a:ext cx="12242800" cy="2324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400" b="0" i="0" u="none" strike="noStrike" dirty="0" err="1">
                <a:solidFill>
                  <a:srgbClr val="654234"/>
                </a:solidFill>
                <a:latin typeface="Geologica Light"/>
              </a:rPr>
              <a:t>Kriteria</a:t>
            </a: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 Desain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84300" y="4330700"/>
            <a:ext cx="15557500" cy="4787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Kriteria</a:t>
            </a:r>
            <a:r>
              <a:rPr lang="en-ID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8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8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eksplisit</a:t>
            </a:r>
            <a:r>
              <a:rPr lang="en-ID" sz="28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8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dicapai</a:t>
            </a:r>
            <a:r>
              <a:rPr lang="en-ID" sz="28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8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8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28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berhasil</a:t>
            </a:r>
            <a:r>
              <a:rPr lang="en-ID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b="0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Khususnya</a:t>
            </a:r>
            <a:r>
              <a:rPr lang="en-ID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ID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rekomendasi</a:t>
            </a:r>
            <a:r>
              <a:rPr lang="en-ID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kelayakan</a:t>
            </a:r>
            <a:r>
              <a:rPr lang="en-ID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ID" sz="2800" b="0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kriteria</a:t>
            </a:r>
            <a:r>
              <a:rPr lang="en-ID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ID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rekomendasi</a:t>
            </a:r>
            <a:r>
              <a:rPr lang="en-ID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endParaRPr lang="en-ID" sz="2800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en-ID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 yang </a:t>
            </a:r>
            <a:r>
              <a:rPr lang="en-ID" sz="2800" b="1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Diperhatikan</a:t>
            </a:r>
            <a:r>
              <a:rPr lang="en-ID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</a:p>
          <a:p>
            <a:pPr marL="914400" lvl="1" indent="-457200" fontAlgn="ctr">
              <a:buFont typeface="Arial" panose="020B0604020202020204" pitchFamily="34" charset="0"/>
              <a:buChar char="•"/>
            </a:pPr>
            <a:r>
              <a:rPr lang="en-ID" sz="2800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</a:p>
          <a:p>
            <a:pPr marL="914400" lvl="1" indent="-457200" fontAlgn="ctr">
              <a:buFont typeface="Arial" panose="020B0604020202020204" pitchFamily="34" charset="0"/>
              <a:buChar char="•"/>
            </a:pPr>
            <a:r>
              <a:rPr lang="en-ID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</a:p>
          <a:p>
            <a:pPr marL="914400" lvl="1" indent="-457200" fontAlgn="ctr">
              <a:buFont typeface="Arial" panose="020B0604020202020204" pitchFamily="34" charset="0"/>
              <a:buChar char="•"/>
            </a:pPr>
            <a:r>
              <a:rPr lang="en-ID" sz="2800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</a:p>
          <a:p>
            <a:pPr marL="914400" lvl="1" indent="-457200" fontAlgn="ctr">
              <a:buFont typeface="Arial" panose="020B0604020202020204" pitchFamily="34" charset="0"/>
              <a:buChar char="•"/>
            </a:pPr>
            <a:r>
              <a:rPr lang="en-ID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</a:p>
          <a:p>
            <a:pPr marL="914400" lvl="1" indent="-457200" fontAlgn="ctr">
              <a:buFont typeface="Arial" panose="020B0604020202020204" pitchFamily="34" charset="0"/>
              <a:buChar char="•"/>
            </a:pPr>
            <a:r>
              <a:rPr lang="en-ID" sz="2800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Manufacturability</a:t>
            </a:r>
          </a:p>
          <a:p>
            <a:pPr marL="914400" lvl="1" indent="-457200" fontAlgn="ctr">
              <a:buFont typeface="Arial" panose="020B0604020202020204" pitchFamily="34" charset="0"/>
              <a:buChar char="•"/>
            </a:pPr>
            <a:r>
              <a:rPr lang="en-ID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Marketability</a:t>
            </a:r>
            <a:endParaRPr lang="en-ID" sz="2800" b="1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8448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4584700"/>
            <a:ext cx="16675100" cy="4953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08100" y="2311400"/>
            <a:ext cx="15697200" cy="2324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400" b="0" i="0" u="none" strike="noStrike" dirty="0" err="1">
                <a:solidFill>
                  <a:srgbClr val="654234"/>
                </a:solidFill>
                <a:latin typeface="Geologica Light"/>
              </a:rPr>
              <a:t>Perencanaan</a:t>
            </a: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 Awal </a:t>
            </a:r>
            <a:r>
              <a:rPr lang="en-US" sz="7400" b="0" i="0" u="none" strike="noStrike" dirty="0" err="1">
                <a:solidFill>
                  <a:srgbClr val="654234"/>
                </a:solidFill>
                <a:latin typeface="Geologica Light"/>
              </a:rPr>
              <a:t>Mesin</a:t>
            </a:r>
            <a:endParaRPr lang="en-US" sz="74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100" y="1206500"/>
            <a:ext cx="927100" cy="622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500" y="4775200"/>
            <a:ext cx="15100300" cy="4178300"/>
          </a:xfrm>
          <a:prstGeom prst="rect">
            <a:avLst/>
          </a:prstGeom>
          <a:effectLst>
            <a:outerShdw blurRad="108840" dist="128664" dir="2700000">
              <a:srgbClr val="000000">
                <a:alpha val="13000"/>
              </a:srgbClr>
            </a:outerShdw>
          </a:effec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156200"/>
            <a:ext cx="14033500" cy="34798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-624459" y="8018065"/>
            <a:ext cx="15792704" cy="299102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just">
              <a:lnSpc>
                <a:spcPct val="103749"/>
              </a:lnSpc>
            </a:pPr>
            <a:endParaRPr lang="en-US" sz="2300" b="0" i="0" u="none" strike="noStrike" dirty="0">
              <a:solidFill>
                <a:srgbClr val="000000">
                  <a:alpha val="85098"/>
                </a:srgbClr>
              </a:solidFill>
              <a:latin typeface="Geologica Thin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D0A4BBB-A53A-4D56-34BD-A0383C0F2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06" y="5395976"/>
            <a:ext cx="4725194" cy="30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444500"/>
            <a:ext cx="16840200" cy="9271000"/>
          </a:xfrm>
          <a:prstGeom prst="rect">
            <a:avLst/>
          </a:prstGeom>
          <a:effectLst>
            <a:outerShdw blurRad="749084" dist="356595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685800"/>
            <a:ext cx="16319500" cy="8775700"/>
          </a:xfrm>
          <a:prstGeom prst="rect">
            <a:avLst/>
          </a:prstGeom>
          <a:effectLst>
            <a:outerShdw blurRad="670210" dist="337299" dir="2700000">
              <a:srgbClr val="000000">
                <a:alpha val="24000"/>
              </a:srgbClr>
            </a:outerShdw>
          </a:effectLst>
        </p:spPr>
      </p:pic>
      <p:sp>
        <p:nvSpPr>
          <p:cNvPr id="6" name="TextBox 6"/>
          <p:cNvSpPr txBox="1"/>
          <p:nvPr/>
        </p:nvSpPr>
        <p:spPr>
          <a:xfrm>
            <a:off x="2082800" y="1981200"/>
            <a:ext cx="14135100" cy="278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15700" b="0" i="0" u="none" strike="noStrike" dirty="0">
                <a:solidFill>
                  <a:srgbClr val="654234"/>
                </a:solidFill>
                <a:latin typeface="Geologica Light"/>
              </a:rPr>
              <a:t>DISCUSSION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3124200"/>
            <a:ext cx="14503400" cy="4711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9800" y="1206500"/>
            <a:ext cx="1181100" cy="78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40B0B7-1C39-509E-E7F0-EF7EC3707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900" y="5892801"/>
            <a:ext cx="16332200" cy="35687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592C7A-C599-EE3D-EB14-3F8EE7086256}"/>
              </a:ext>
            </a:extLst>
          </p:cNvPr>
          <p:cNvSpPr txBox="1"/>
          <p:nvPr/>
        </p:nvSpPr>
        <p:spPr>
          <a:xfrm>
            <a:off x="1295400" y="1409700"/>
            <a:ext cx="14249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KUIS. Max jam 11 </a:t>
            </a:r>
            <a:r>
              <a:rPr lang="en-US" sz="3000" dirty="0" err="1"/>
              <a:t>malam</a:t>
            </a:r>
            <a:r>
              <a:rPr lang="en-US" sz="3000" dirty="0"/>
              <a:t> </a:t>
            </a:r>
            <a:r>
              <a:rPr lang="en-US" sz="3000" dirty="0" err="1"/>
              <a:t>lewat</a:t>
            </a:r>
            <a:r>
              <a:rPr lang="en-US" sz="3000" dirty="0"/>
              <a:t> WA </a:t>
            </a:r>
            <a:r>
              <a:rPr lang="en-US" sz="3000" dirty="0" err="1"/>
              <a:t>Japri</a:t>
            </a:r>
            <a:r>
              <a:rPr lang="en-US" sz="3000" dirty="0"/>
              <a:t> Tulis </a:t>
            </a:r>
            <a:r>
              <a:rPr lang="en-US" sz="3000" dirty="0" err="1"/>
              <a:t>tangan</a:t>
            </a:r>
            <a:r>
              <a:rPr lang="en-US" sz="3000" dirty="0"/>
              <a:t>, </a:t>
            </a:r>
            <a:r>
              <a:rPr lang="en-US" sz="3000" dirty="0" err="1"/>
              <a:t>bentuk</a:t>
            </a:r>
            <a:r>
              <a:rPr lang="en-US" sz="3000" dirty="0"/>
              <a:t> </a:t>
            </a:r>
            <a:r>
              <a:rPr lang="en-US" sz="3000" dirty="0" err="1"/>
              <a:t>foto</a:t>
            </a:r>
            <a:r>
              <a:rPr lang="en-US" sz="3000" dirty="0"/>
              <a:t>  </a:t>
            </a:r>
          </a:p>
          <a:p>
            <a:endParaRPr lang="en-US" sz="3000" dirty="0"/>
          </a:p>
          <a:p>
            <a:r>
              <a:rPr lang="en-US" sz="3000" dirty="0"/>
              <a:t>Soal 1</a:t>
            </a:r>
          </a:p>
          <a:p>
            <a:endParaRPr lang="en-US" sz="3000" dirty="0"/>
          </a:p>
          <a:p>
            <a:r>
              <a:rPr lang="en-ID" sz="3000" dirty="0" err="1"/>
              <a:t>Batang</a:t>
            </a:r>
            <a:r>
              <a:rPr lang="en-ID" sz="3000" dirty="0"/>
              <a:t> Baja </a:t>
            </a:r>
            <a:r>
              <a:rPr lang="en-ID" sz="3000" dirty="0" err="1"/>
              <a:t>Silindris</a:t>
            </a:r>
            <a:r>
              <a:rPr lang="en-ID" sz="3000" dirty="0"/>
              <a:t> </a:t>
            </a:r>
            <a:r>
              <a:rPr lang="en-ID" sz="3000" dirty="0" err="1"/>
              <a:t>lurus</a:t>
            </a:r>
            <a:r>
              <a:rPr lang="en-ID" sz="3000" dirty="0"/>
              <a:t> </a:t>
            </a:r>
            <a:r>
              <a:rPr lang="en-ID" sz="3000" dirty="0" err="1"/>
              <a:t>berfungsi</a:t>
            </a:r>
            <a:r>
              <a:rPr lang="en-ID" sz="3000" dirty="0"/>
              <a:t> </a:t>
            </a:r>
            <a:r>
              <a:rPr lang="en-ID" sz="3000" dirty="0" err="1"/>
              <a:t>sebagai</a:t>
            </a:r>
            <a:r>
              <a:rPr lang="en-ID" sz="3000" dirty="0"/>
              <a:t> </a:t>
            </a:r>
            <a:r>
              <a:rPr lang="en-ID" sz="3000" dirty="0" err="1"/>
              <a:t>batang</a:t>
            </a:r>
            <a:r>
              <a:rPr lang="en-ID" sz="3000" dirty="0"/>
              <a:t> </a:t>
            </a:r>
            <a:r>
              <a:rPr lang="en-ID" sz="3000" dirty="0" err="1"/>
              <a:t>penarik</a:t>
            </a:r>
            <a:r>
              <a:rPr lang="en-ID" sz="3000" dirty="0"/>
              <a:t> </a:t>
            </a:r>
            <a:r>
              <a:rPr lang="en-ID" sz="3000" dirty="0" err="1"/>
              <a:t>dalam</a:t>
            </a:r>
            <a:r>
              <a:rPr lang="en-ID" sz="3000" dirty="0"/>
              <a:t> </a:t>
            </a:r>
            <a:r>
              <a:rPr lang="en-ID" sz="3000" dirty="0" err="1"/>
              <a:t>rangka</a:t>
            </a:r>
            <a:r>
              <a:rPr lang="en-ID" sz="3000" dirty="0"/>
              <a:t> </a:t>
            </a:r>
            <a:r>
              <a:rPr lang="en-ID" sz="3000" dirty="0" err="1"/>
              <a:t>mesin</a:t>
            </a:r>
            <a:r>
              <a:rPr lang="en-ID" sz="3000" dirty="0"/>
              <a:t> </a:t>
            </a:r>
            <a:r>
              <a:rPr lang="en-ID" sz="3000" dirty="0" err="1"/>
              <a:t>dengan</a:t>
            </a:r>
            <a:r>
              <a:rPr lang="en-ID" sz="3000" dirty="0"/>
              <a:t>:</a:t>
            </a:r>
          </a:p>
          <a:p>
            <a:endParaRPr lang="en-ID" sz="3000" dirty="0"/>
          </a:p>
          <a:p>
            <a:r>
              <a:rPr lang="en-ID" sz="3000" dirty="0"/>
              <a:t>Diameter = 20mm</a:t>
            </a:r>
          </a:p>
          <a:p>
            <a:r>
              <a:rPr lang="en-ID" sz="3000" dirty="0"/>
              <a:t>Panjang = 400mm </a:t>
            </a:r>
          </a:p>
          <a:p>
            <a:r>
              <a:rPr lang="en-ID" sz="3000" dirty="0"/>
              <a:t>F = 30kN</a:t>
            </a:r>
          </a:p>
          <a:p>
            <a:endParaRPr lang="en-ID" sz="3000" dirty="0"/>
          </a:p>
          <a:p>
            <a:r>
              <a:rPr lang="en-ID" sz="3000" dirty="0" err="1"/>
              <a:t>Hitung</a:t>
            </a:r>
            <a:r>
              <a:rPr lang="en-ID" sz="3000" dirty="0"/>
              <a:t>:</a:t>
            </a:r>
          </a:p>
          <a:p>
            <a:pPr marL="514350" indent="-514350">
              <a:buAutoNum type="arabicPeriod"/>
            </a:pPr>
            <a:r>
              <a:rPr lang="en-ID" sz="3000" dirty="0"/>
              <a:t>Besar </a:t>
            </a:r>
            <a:r>
              <a:rPr lang="en-ID" sz="3000" dirty="0" err="1"/>
              <a:t>Tegangan</a:t>
            </a:r>
            <a:r>
              <a:rPr lang="en-ID" sz="3000" dirty="0"/>
              <a:t> Normal</a:t>
            </a:r>
          </a:p>
          <a:p>
            <a:pPr marL="514350" indent="-514350">
              <a:buAutoNum type="arabicPeriod"/>
            </a:pPr>
            <a:r>
              <a:rPr lang="en-ID" sz="3000" dirty="0" err="1"/>
              <a:t>Tentukan</a:t>
            </a:r>
            <a:r>
              <a:rPr lang="en-ID" sz="3000" dirty="0"/>
              <a:t> </a:t>
            </a:r>
            <a:r>
              <a:rPr lang="en-ID" sz="3000" dirty="0" err="1"/>
              <a:t>batang</a:t>
            </a:r>
            <a:r>
              <a:rPr lang="en-ID" sz="3000" dirty="0"/>
              <a:t> </a:t>
            </a:r>
            <a:r>
              <a:rPr lang="en-ID" sz="3000" dirty="0" err="1"/>
              <a:t>tersebut</a:t>
            </a:r>
            <a:r>
              <a:rPr lang="en-ID" sz="3000" dirty="0"/>
              <a:t> </a:t>
            </a:r>
            <a:r>
              <a:rPr lang="en-ID" sz="3000" dirty="0" err="1"/>
              <a:t>aman</a:t>
            </a:r>
            <a:r>
              <a:rPr lang="en-ID" sz="3000" dirty="0"/>
              <a:t> </a:t>
            </a:r>
            <a:r>
              <a:rPr lang="en-ID" sz="3000" dirty="0" err="1"/>
              <a:t>atau</a:t>
            </a:r>
            <a:r>
              <a:rPr lang="en-ID" sz="3000" dirty="0"/>
              <a:t> </a:t>
            </a:r>
            <a:r>
              <a:rPr lang="en-ID" sz="3000" dirty="0" err="1"/>
              <a:t>tidak</a:t>
            </a:r>
            <a:r>
              <a:rPr lang="en-ID" sz="3000" dirty="0"/>
              <a:t> </a:t>
            </a:r>
            <a:r>
              <a:rPr lang="en-ID" sz="3000" dirty="0" err="1"/>
              <a:t>jika</a:t>
            </a:r>
            <a:r>
              <a:rPr lang="en-ID" sz="3000" dirty="0"/>
              <a:t> </a:t>
            </a:r>
            <a:r>
              <a:rPr lang="en-ID" sz="3000" dirty="0" err="1"/>
              <a:t>kekuatan</a:t>
            </a:r>
            <a:r>
              <a:rPr lang="en-ID" sz="3000" dirty="0"/>
              <a:t> Tarik yang di </a:t>
            </a:r>
            <a:r>
              <a:rPr lang="en-ID" sz="3000" dirty="0" err="1"/>
              <a:t>izinkan</a:t>
            </a:r>
            <a:r>
              <a:rPr lang="en-ID" sz="3000" dirty="0"/>
              <a:t> </a:t>
            </a:r>
            <a:r>
              <a:rPr lang="en-ID" sz="3000" dirty="0" err="1"/>
              <a:t>nya</a:t>
            </a:r>
            <a:r>
              <a:rPr lang="en-ID" sz="3000" dirty="0"/>
              <a:t> = 150 MPa</a:t>
            </a:r>
          </a:p>
        </p:txBody>
      </p:sp>
    </p:spTree>
    <p:extLst>
      <p:ext uri="{BB962C8B-B14F-4D97-AF65-F5344CB8AC3E}">
        <p14:creationId xmlns:p14="http://schemas.microsoft.com/office/powerpoint/2010/main" val="406109791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4584700"/>
            <a:ext cx="16675100" cy="4953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089275" y="2306595"/>
            <a:ext cx="12147550" cy="1320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Dasar – Dasar </a:t>
            </a:r>
            <a:r>
              <a:rPr lang="en-US" sz="7400" b="0" i="0" u="none" strike="noStrike" dirty="0" err="1">
                <a:solidFill>
                  <a:srgbClr val="654234"/>
                </a:solidFill>
                <a:latin typeface="Geologica Light"/>
              </a:rPr>
              <a:t>Perencanaan</a:t>
            </a:r>
            <a:endParaRPr lang="en-US" sz="74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400" y="1257300"/>
            <a:ext cx="1206500" cy="8001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300" y="5067300"/>
            <a:ext cx="9512300" cy="37846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264400" y="5337090"/>
            <a:ext cx="8801100" cy="3098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iagram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alir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Proses design thinking</a:t>
            </a:r>
          </a:p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riteria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desain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encanaan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awal</a:t>
            </a:r>
            <a:endParaRPr lang="en-ID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3749"/>
              </a:lnSpc>
            </a:pPr>
            <a:endParaRPr lang="en-US" sz="3600" b="0" i="0" u="none" strike="noStrike" dirty="0">
              <a:solidFill>
                <a:srgbClr val="363433">
                  <a:alpha val="85098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7700" y="5067300"/>
            <a:ext cx="4940300" cy="3784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57400" y="6324600"/>
            <a:ext cx="4648200" cy="1219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6900" b="0" i="1" u="none" strike="noStrike" dirty="0">
                <a:solidFill>
                  <a:srgbClr val="EFE9DB">
                    <a:alpha val="76078"/>
                  </a:srgbClr>
                </a:solidFill>
                <a:latin typeface="Allura"/>
              </a:rPr>
              <a:t>Why?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4584700"/>
            <a:ext cx="16675100" cy="4953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100" y="1384300"/>
            <a:ext cx="927100" cy="6223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4762500"/>
            <a:ext cx="15976600" cy="4533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4572000"/>
            <a:ext cx="419100" cy="431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022600" y="2311400"/>
            <a:ext cx="12242800" cy="2324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Dasar – Dasar </a:t>
            </a:r>
            <a:r>
              <a:rPr lang="en-US" sz="7400" b="0" i="0" u="none" strike="noStrike" dirty="0" err="1">
                <a:solidFill>
                  <a:srgbClr val="654234"/>
                </a:solidFill>
                <a:latin typeface="Geologica Light"/>
              </a:rPr>
              <a:t>Perencanaan</a:t>
            </a:r>
            <a:endParaRPr lang="en-US" sz="74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84300" y="4953000"/>
            <a:ext cx="15557500" cy="4165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Gaya yang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Tegangan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Tegangan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normal dan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geser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sambungan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Sambungan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paku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keling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mur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baut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las </a:t>
            </a: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Bantalan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Bantalan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luncur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bola </a:t>
            </a: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Poros: Poros pada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Kopling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cluth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Kopling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cluth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Rem: Rem pada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transmisi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transmisi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sabuk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pulley,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rantai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roda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gigi</a:t>
            </a:r>
            <a:endParaRPr lang="en-ID" sz="28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810FA87-E410-12CF-5C1D-A552D90CDAA2}"/>
                  </a:ext>
                </a:extLst>
              </p14:cNvPr>
              <p14:cNvContentPartPr/>
              <p14:nvPr/>
            </p14:nvContentPartPr>
            <p14:xfrm>
              <a:off x="12090660" y="3174840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810FA87-E410-12CF-5C1D-A552D90CDAA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081660" y="316584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147DE-AFF1-DA85-CD8B-4EFF3646D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1BC0E04-FDD7-AD46-8D0B-FBACEBB9C3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AC93A9F-4441-F8B4-20A7-A874529E0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F4248BC-C21F-4EAB-D92E-BAF4B429A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97171ED-50B0-0997-0241-8D792C20975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4584700"/>
            <a:ext cx="16675100" cy="49530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7D56A508-273A-7F69-BD0D-7B7A78376157}"/>
              </a:ext>
            </a:extLst>
          </p:cNvPr>
          <p:cNvSpPr txBox="1"/>
          <p:nvPr/>
        </p:nvSpPr>
        <p:spPr>
          <a:xfrm>
            <a:off x="3089275" y="2306595"/>
            <a:ext cx="12147550" cy="1320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Dasar – Dasar </a:t>
            </a:r>
            <a:r>
              <a:rPr lang="en-US" sz="7400" b="0" i="0" u="none" strike="noStrike" dirty="0" err="1">
                <a:solidFill>
                  <a:srgbClr val="654234"/>
                </a:solidFill>
                <a:latin typeface="Geologica Light"/>
              </a:rPr>
              <a:t>Perencanaan</a:t>
            </a:r>
            <a:endParaRPr lang="en-US" sz="74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BC80DB5-87D0-7807-B880-62809E1CE6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B205644-1922-4713-25F0-BF0FE5DBC0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400" y="1257300"/>
            <a:ext cx="1206500" cy="800100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1CCCECAA-4785-7448-7331-0DE417BC6400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D092696E-4BD0-01E7-1F00-A730A16514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6900" y="4806950"/>
            <a:ext cx="10613556" cy="422275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87C2661C-E1DE-82A6-B768-0C257A03CED4}"/>
              </a:ext>
            </a:extLst>
          </p:cNvPr>
          <p:cNvSpPr txBox="1"/>
          <p:nvPr/>
        </p:nvSpPr>
        <p:spPr>
          <a:xfrm>
            <a:off x="7213772" y="4873540"/>
            <a:ext cx="4368800" cy="442286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03749"/>
              </a:lnSpc>
            </a:pPr>
            <a:r>
              <a:rPr lang="en-US" sz="3600" b="0" i="0" u="none" strike="noStrike" dirty="0" err="1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Batang</a:t>
            </a:r>
            <a:r>
              <a:rPr lang="en-US" sz="3600" b="0" i="0" u="none" strike="noStrike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Baja </a:t>
            </a:r>
            <a:r>
              <a:rPr lang="en-US" sz="3600" b="0" i="0" u="none" strike="noStrike" dirty="0" err="1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Silinder</a:t>
            </a:r>
            <a:endParaRPr lang="en-US" sz="3600" b="0" i="0" u="none" strike="noStrike" dirty="0">
              <a:solidFill>
                <a:srgbClr val="363433">
                  <a:alpha val="85098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3749"/>
              </a:lnSpc>
            </a:pPr>
            <a:endParaRPr lang="en-US" sz="3600" dirty="0">
              <a:solidFill>
                <a:srgbClr val="363433">
                  <a:alpha val="85098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3749"/>
              </a:lnSpc>
            </a:pPr>
            <a:r>
              <a:rPr lang="en-US" sz="3600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17mm</a:t>
            </a:r>
          </a:p>
          <a:p>
            <a:pPr lvl="0" algn="l">
              <a:lnSpc>
                <a:spcPct val="103749"/>
              </a:lnSpc>
            </a:pPr>
            <a:r>
              <a:rPr lang="en-US" sz="3600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10.000 N</a:t>
            </a:r>
          </a:p>
          <a:p>
            <a:pPr lvl="0" algn="l">
              <a:lnSpc>
                <a:spcPct val="103749"/>
              </a:lnSpc>
            </a:pPr>
            <a:r>
              <a:rPr lang="en-US" sz="3600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F/A</a:t>
            </a:r>
          </a:p>
          <a:p>
            <a:pPr lvl="0" algn="l">
              <a:lnSpc>
                <a:spcPct val="103749"/>
              </a:lnSpc>
            </a:pPr>
            <a:r>
              <a:rPr lang="en-US" sz="3600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10.000 N/226 </a:t>
            </a:r>
          </a:p>
          <a:p>
            <a:pPr lvl="0" algn="l">
              <a:lnSpc>
                <a:spcPct val="103749"/>
              </a:lnSpc>
            </a:pPr>
            <a:r>
              <a:rPr lang="en-US" sz="3600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44 MPa</a:t>
            </a:r>
          </a:p>
          <a:p>
            <a:pPr lvl="0" algn="l">
              <a:lnSpc>
                <a:spcPct val="103749"/>
              </a:lnSpc>
            </a:pPr>
            <a:endParaRPr lang="en-US" sz="3600" dirty="0">
              <a:solidFill>
                <a:srgbClr val="363433">
                  <a:alpha val="85098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3749"/>
              </a:lnSpc>
            </a:pPr>
            <a:endParaRPr lang="en-US" sz="3600" b="0" i="0" u="none" strike="noStrike" dirty="0">
              <a:solidFill>
                <a:srgbClr val="363433">
                  <a:alpha val="85098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D9A7257-55B1-5A41-DB65-66CAEB7B44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7700" y="5067300"/>
            <a:ext cx="4940300" cy="3784600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C322E69C-FCC6-21B8-EEE8-DE02AA1E7C93}"/>
              </a:ext>
            </a:extLst>
          </p:cNvPr>
          <p:cNvSpPr txBox="1"/>
          <p:nvPr/>
        </p:nvSpPr>
        <p:spPr>
          <a:xfrm>
            <a:off x="2057400" y="6324600"/>
            <a:ext cx="4648200" cy="1219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6900" b="0" i="1" u="none" strike="noStrike" dirty="0">
                <a:solidFill>
                  <a:srgbClr val="EFE9DB">
                    <a:alpha val="76078"/>
                  </a:srgbClr>
                </a:solidFill>
                <a:latin typeface="Allura"/>
              </a:rPr>
              <a:t>Why?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227BE73C-6FCB-ACBC-B544-F4A963C38B64}"/>
              </a:ext>
            </a:extLst>
          </p:cNvPr>
          <p:cNvSpPr txBox="1"/>
          <p:nvPr/>
        </p:nvSpPr>
        <p:spPr>
          <a:xfrm>
            <a:off x="11777428" y="5978440"/>
            <a:ext cx="4368800" cy="369261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03749"/>
              </a:lnSpc>
            </a:pPr>
            <a:r>
              <a:rPr lang="en-US" sz="3600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phi x d^2 / 4</a:t>
            </a:r>
          </a:p>
          <a:p>
            <a:pPr lvl="0" algn="l">
              <a:lnSpc>
                <a:spcPct val="103749"/>
              </a:lnSpc>
            </a:pPr>
            <a:r>
              <a:rPr lang="en-US" sz="3600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(3,14 x 17^2)/4</a:t>
            </a:r>
          </a:p>
          <a:p>
            <a:pPr lvl="0" algn="l">
              <a:lnSpc>
                <a:spcPct val="103749"/>
              </a:lnSpc>
            </a:pPr>
            <a:r>
              <a:rPr lang="en-US" sz="3600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907.46 / 4 </a:t>
            </a:r>
          </a:p>
          <a:p>
            <a:pPr lvl="0" algn="l">
              <a:lnSpc>
                <a:spcPct val="103749"/>
              </a:lnSpc>
            </a:pPr>
            <a:r>
              <a:rPr lang="en-US" sz="3600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226 mm^2</a:t>
            </a:r>
          </a:p>
          <a:p>
            <a:pPr lvl="0" algn="l">
              <a:lnSpc>
                <a:spcPct val="103749"/>
              </a:lnSpc>
            </a:pPr>
            <a:r>
              <a:rPr lang="en-US" sz="3600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l">
              <a:lnSpc>
                <a:spcPct val="103749"/>
              </a:lnSpc>
            </a:pPr>
            <a:endParaRPr lang="en-US" sz="3600" dirty="0">
              <a:solidFill>
                <a:srgbClr val="363433">
                  <a:alpha val="85098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3749"/>
              </a:lnSpc>
            </a:pPr>
            <a:endParaRPr lang="en-US" sz="3600" b="0" i="0" u="none" strike="noStrike" dirty="0">
              <a:solidFill>
                <a:srgbClr val="363433">
                  <a:alpha val="85098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9841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0AEF9-AAFF-C0B6-14E4-3B6C4422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4FEB1E4-A222-F1BA-5EC8-2538A779BF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E381638-15C8-ACF0-B3C1-213CA14CB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2E5AF13-53B0-6676-E392-41CDFA765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0D9195E-7237-28B5-7B0C-2B8959C4CA3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4584700"/>
            <a:ext cx="16675100" cy="49530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8BA77DC8-C519-BFC4-0DCD-5532299CF6FE}"/>
              </a:ext>
            </a:extLst>
          </p:cNvPr>
          <p:cNvSpPr txBox="1"/>
          <p:nvPr/>
        </p:nvSpPr>
        <p:spPr>
          <a:xfrm>
            <a:off x="3089275" y="2306595"/>
            <a:ext cx="12147550" cy="1320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Dasar – Dasar </a:t>
            </a:r>
            <a:r>
              <a:rPr lang="en-US" sz="7400" b="0" i="0" u="none" strike="noStrike" dirty="0" err="1">
                <a:solidFill>
                  <a:srgbClr val="654234"/>
                </a:solidFill>
                <a:latin typeface="Geologica Light"/>
              </a:rPr>
              <a:t>Perencanaan</a:t>
            </a:r>
            <a:endParaRPr lang="en-US" sz="74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7670282-54BB-4F32-71C0-6BD497BCD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03B5637-5396-A305-47F1-E1B6793E0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400" y="1257300"/>
            <a:ext cx="1206500" cy="800100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ACD6D092-DD02-F6C4-E8D5-7181D426CFFD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4D8A3F9E-056A-9E56-B1CA-A681F47A5E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1" y="4785498"/>
            <a:ext cx="10252508" cy="4079102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775555B0-9809-96BF-3F80-8C87ECC5BDAE}"/>
              </a:ext>
            </a:extLst>
          </p:cNvPr>
          <p:cNvSpPr txBox="1"/>
          <p:nvPr/>
        </p:nvSpPr>
        <p:spPr>
          <a:xfrm>
            <a:off x="7071739" y="4849770"/>
            <a:ext cx="4368800" cy="442286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03749"/>
              </a:lnSpc>
            </a:pPr>
            <a:r>
              <a:rPr lang="en-US" sz="3600" b="0" i="0" u="none" strike="noStrike" dirty="0" err="1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Tegangan</a:t>
            </a:r>
            <a:r>
              <a:rPr lang="en-US" sz="3600" b="0" i="0" u="none" strike="noStrike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Geser (Shear Stress)</a:t>
            </a:r>
          </a:p>
          <a:p>
            <a:pPr lvl="0" algn="l">
              <a:lnSpc>
                <a:spcPct val="103749"/>
              </a:lnSpc>
            </a:pPr>
            <a:endParaRPr lang="en-US" sz="3600" dirty="0">
              <a:solidFill>
                <a:srgbClr val="363433">
                  <a:alpha val="85098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3749"/>
              </a:lnSpc>
            </a:pPr>
            <a:endParaRPr lang="en-US" sz="3600" b="0" i="0" u="none" strike="noStrike" dirty="0">
              <a:solidFill>
                <a:srgbClr val="363433">
                  <a:alpha val="85098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3749"/>
              </a:lnSpc>
            </a:pPr>
            <a:r>
              <a:rPr lang="en-US" sz="3600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 F/A</a:t>
            </a:r>
          </a:p>
          <a:p>
            <a:pPr lvl="0" algn="l">
              <a:lnSpc>
                <a:spcPct val="103749"/>
              </a:lnSpc>
            </a:pPr>
            <a:endParaRPr lang="en-US" sz="3600" b="0" i="0" u="none" strike="noStrike" dirty="0">
              <a:solidFill>
                <a:srgbClr val="363433">
                  <a:alpha val="85098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5348EE31-785E-6420-6433-E5F46E8C19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7700" y="5067300"/>
            <a:ext cx="4940300" cy="3784600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F27B7A9F-7805-2FCE-5724-6AF652A699AB}"/>
              </a:ext>
            </a:extLst>
          </p:cNvPr>
          <p:cNvSpPr txBox="1"/>
          <p:nvPr/>
        </p:nvSpPr>
        <p:spPr>
          <a:xfrm>
            <a:off x="2057400" y="6324600"/>
            <a:ext cx="4648200" cy="1219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6900" b="0" i="1" u="none" strike="noStrike" dirty="0">
                <a:solidFill>
                  <a:srgbClr val="EFE9DB">
                    <a:alpha val="76078"/>
                  </a:srgbClr>
                </a:solidFill>
                <a:latin typeface="Allura"/>
              </a:rPr>
              <a:t>Why?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006F97F7-DF48-AAC6-356A-45177495464A}"/>
              </a:ext>
            </a:extLst>
          </p:cNvPr>
          <p:cNvSpPr txBox="1"/>
          <p:nvPr/>
        </p:nvSpPr>
        <p:spPr>
          <a:xfrm>
            <a:off x="11766550" y="4812058"/>
            <a:ext cx="5854700" cy="369261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03749"/>
              </a:lnSpc>
            </a:pPr>
            <a:r>
              <a:rPr lang="en-US" sz="3600" b="0" i="0" u="none" strike="noStrike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Poros </a:t>
            </a:r>
            <a:r>
              <a:rPr lang="en-US" sz="3600" b="0" i="0" u="none" strike="noStrike" dirty="0" err="1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Puntir</a:t>
            </a:r>
            <a:endParaRPr lang="en-US" sz="3600" b="0" i="0" u="none" strike="noStrike" dirty="0">
              <a:solidFill>
                <a:srgbClr val="363433">
                  <a:alpha val="85098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3749"/>
              </a:lnSpc>
            </a:pPr>
            <a:r>
              <a:rPr lang="en-US" sz="3600" b="0" i="0" u="none" strike="noStrike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Poros </a:t>
            </a:r>
            <a:r>
              <a:rPr lang="en-US" sz="3600" b="0" i="0" u="none" strike="noStrike" dirty="0" err="1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bulat</a:t>
            </a:r>
            <a:r>
              <a:rPr lang="en-US" sz="3600" b="0" i="0" u="none" strike="noStrike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US" sz="3600" b="0" i="0" u="none" strike="noStrike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Torsi?</a:t>
            </a:r>
          </a:p>
          <a:p>
            <a:pPr lvl="0" algn="l">
              <a:lnSpc>
                <a:spcPct val="103749"/>
              </a:lnSpc>
            </a:pPr>
            <a:endParaRPr lang="en-US" sz="3600" dirty="0">
              <a:solidFill>
                <a:srgbClr val="363433">
                  <a:alpha val="85098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3749"/>
              </a:lnSpc>
            </a:pPr>
            <a:r>
              <a:rPr lang="en-US" sz="3600" b="0" i="0" u="none" strike="noStrike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 Geser = (Torsi x r) / J (</a:t>
            </a:r>
            <a:r>
              <a:rPr lang="en-US" sz="3600" b="0" i="0" u="none" strike="noStrike" dirty="0" err="1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</a:t>
            </a:r>
            <a:r>
              <a:rPr lang="en-US" sz="3600" b="0" i="0" u="none" strike="noStrike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dirty="0" err="1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inersia</a:t>
            </a:r>
            <a:r>
              <a:rPr lang="en-US" sz="3600" b="0" i="0" u="none" strike="noStrike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polar )</a:t>
            </a:r>
          </a:p>
          <a:p>
            <a:pPr lvl="0" algn="l">
              <a:lnSpc>
                <a:spcPct val="103749"/>
              </a:lnSpc>
            </a:pPr>
            <a:endParaRPr lang="en-US" sz="3600" dirty="0">
              <a:solidFill>
                <a:srgbClr val="363433">
                  <a:alpha val="85098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3749"/>
              </a:lnSpc>
            </a:pPr>
            <a:r>
              <a:rPr lang="en-US" sz="3600" b="0" i="0" u="none" strike="noStrike" dirty="0">
                <a:solidFill>
                  <a:srgbClr val="363433">
                    <a:alpha val="85098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 (phi x d^2) / 32</a:t>
            </a:r>
          </a:p>
        </p:txBody>
      </p:sp>
    </p:spTree>
    <p:extLst>
      <p:ext uri="{BB962C8B-B14F-4D97-AF65-F5344CB8AC3E}">
        <p14:creationId xmlns:p14="http://schemas.microsoft.com/office/powerpoint/2010/main" val="23351230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4584700"/>
            <a:ext cx="16675100" cy="4953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100" y="1384300"/>
            <a:ext cx="927100" cy="6223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4762500"/>
            <a:ext cx="15976600" cy="4533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4572000"/>
            <a:ext cx="419100" cy="431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022600" y="2311400"/>
            <a:ext cx="12242800" cy="2324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400" b="0" i="0" u="none" strike="noStrike" dirty="0" err="1">
                <a:solidFill>
                  <a:srgbClr val="654234"/>
                </a:solidFill>
                <a:latin typeface="Geologica Light"/>
              </a:rPr>
              <a:t>Konsep</a:t>
            </a: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 Dasar </a:t>
            </a:r>
            <a:r>
              <a:rPr lang="en-US" sz="7400" b="0" i="0" u="none" strike="noStrike" dirty="0" err="1">
                <a:solidFill>
                  <a:srgbClr val="654234"/>
                </a:solidFill>
                <a:latin typeface="Geologica Light"/>
              </a:rPr>
              <a:t>Perencanaan</a:t>
            </a:r>
            <a:endParaRPr lang="en-US" sz="74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84300" y="4953000"/>
            <a:ext cx="15557500" cy="4165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en-ID" sz="28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Tumpuan</a:t>
            </a:r>
            <a:r>
              <a:rPr lang="en-ID" sz="28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Sendi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tumpuan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reaksi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Reaksi</a:t>
            </a:r>
            <a:r>
              <a:rPr lang="en-ID" sz="28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Vertikal</a:t>
            </a:r>
            <a:r>
              <a:rPr lang="en-ID" sz="28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ID" sz="28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Reaksi</a:t>
            </a:r>
            <a:r>
              <a:rPr lang="en-ID" sz="28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Horizontal. </a:t>
            </a:r>
            <a:r>
              <a:rPr lang="en-ID" sz="280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Tumpuan</a:t>
            </a:r>
            <a:r>
              <a:rPr lang="en-ID" sz="28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b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b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800" b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Momen, </a:t>
            </a:r>
            <a:r>
              <a:rPr lang="en-ID" sz="280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28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ID" sz="28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ID" sz="28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8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momen</a:t>
            </a:r>
            <a:r>
              <a:rPr lang="en-ID" sz="28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8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ID" sz="28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berputar</a:t>
            </a:r>
            <a:r>
              <a:rPr lang="en-ID" sz="28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8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arah</a:t>
            </a:r>
            <a:r>
              <a:rPr lang="en-ID" sz="28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momen</a:t>
            </a:r>
            <a:r>
              <a:rPr lang="en-ID" sz="28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ID" sz="28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800" b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Gaya </a:t>
            </a:r>
            <a:r>
              <a:rPr lang="en-ID" sz="2800" b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b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ID" sz="2800" b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Arah</a:t>
            </a:r>
            <a:r>
              <a:rPr lang="en-ID" sz="2800" b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Garis </a:t>
            </a:r>
            <a:r>
              <a:rPr lang="en-ID" sz="2800" b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800" b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ID" sz="2800" b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2800" b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pusat</a:t>
            </a:r>
            <a:r>
              <a:rPr lang="en-ID" sz="2800" b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sendi</a:t>
            </a:r>
            <a:r>
              <a:rPr lang="en-ID" sz="2800" b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b="1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B9E671-EC2F-2FD2-8C4C-9B5D962BB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743700"/>
            <a:ext cx="685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3544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4584700"/>
            <a:ext cx="16675100" cy="4953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100" y="1384300"/>
            <a:ext cx="927100" cy="6223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4762500"/>
            <a:ext cx="15976600" cy="4533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4572000"/>
            <a:ext cx="419100" cy="431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022600" y="2311400"/>
            <a:ext cx="12242800" cy="2324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400" b="0" i="0" u="none" strike="noStrike" dirty="0" err="1">
                <a:solidFill>
                  <a:srgbClr val="654234"/>
                </a:solidFill>
                <a:latin typeface="Geologica Light"/>
              </a:rPr>
              <a:t>Konsep</a:t>
            </a: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 Dasar </a:t>
            </a:r>
            <a:r>
              <a:rPr lang="en-US" sz="7400" b="0" i="0" u="none" strike="noStrike" dirty="0" err="1">
                <a:solidFill>
                  <a:srgbClr val="654234"/>
                </a:solidFill>
                <a:latin typeface="Geologica Light"/>
              </a:rPr>
              <a:t>Perencanaan</a:t>
            </a:r>
            <a:endParaRPr lang="en-US" sz="74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84300" y="4953000"/>
            <a:ext cx="15557500" cy="4165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en-ID" sz="28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Tumpuan</a:t>
            </a:r>
            <a:r>
              <a:rPr lang="en-ID" sz="28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Roll, </a:t>
            </a:r>
            <a:r>
              <a:rPr lang="en-ID" sz="28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Hanya </a:t>
            </a:r>
            <a:r>
              <a:rPr lang="en-ID" sz="28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8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8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ID" sz="28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ID" sz="28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Arah</a:t>
            </a:r>
            <a:r>
              <a:rPr lang="en-ID" sz="28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Vertikal</a:t>
            </a:r>
            <a:r>
              <a:rPr lang="en-ID" sz="28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ID" sz="28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Tumpuan</a:t>
            </a:r>
            <a:r>
              <a:rPr lang="en-ID" sz="28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Bisa </a:t>
            </a:r>
            <a:r>
              <a:rPr lang="en-ID" sz="28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8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Gaya Horizontal dan Momen.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B2C75F0-4C0C-9C50-E990-AE229F806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6445250"/>
            <a:ext cx="685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70600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4584700"/>
            <a:ext cx="16675100" cy="4953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100" y="1384300"/>
            <a:ext cx="927100" cy="6223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4762500"/>
            <a:ext cx="15976600" cy="4533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4572000"/>
            <a:ext cx="419100" cy="431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022600" y="2311400"/>
            <a:ext cx="12242800" cy="2324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400" b="0" i="0" u="none" strike="noStrike" dirty="0" err="1">
                <a:solidFill>
                  <a:srgbClr val="654234"/>
                </a:solidFill>
                <a:latin typeface="Geologica Light"/>
              </a:rPr>
              <a:t>Konsep</a:t>
            </a: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 Dasar </a:t>
            </a:r>
            <a:r>
              <a:rPr lang="en-US" sz="7400" b="0" i="0" u="none" strike="noStrike" dirty="0" err="1">
                <a:solidFill>
                  <a:srgbClr val="654234"/>
                </a:solidFill>
                <a:latin typeface="Geologica Light"/>
              </a:rPr>
              <a:t>Perencanaan</a:t>
            </a:r>
            <a:endParaRPr lang="en-US" sz="74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84300" y="4953000"/>
            <a:ext cx="15557500" cy="4165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en-ID" sz="28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Tumpuan</a:t>
            </a:r>
            <a:r>
              <a:rPr lang="en-ID" sz="28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Jepit</a:t>
            </a:r>
            <a:r>
              <a:rPr lang="en-ID" sz="28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8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Gaya Horizontal, Gaya </a:t>
            </a:r>
            <a:r>
              <a:rPr lang="en-ID" sz="28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Vertikal</a:t>
            </a:r>
            <a:r>
              <a:rPr lang="en-ID" sz="28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Momen. </a:t>
            </a:r>
            <a:r>
              <a:rPr lang="en-ID" sz="28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ID" sz="28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tumpuan</a:t>
            </a:r>
            <a:r>
              <a:rPr lang="en-ID" sz="28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ID" sz="28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8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Gerakan Sama </a:t>
            </a:r>
            <a:r>
              <a:rPr lang="en-ID" sz="2800" b="1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Sekali</a:t>
            </a:r>
            <a:r>
              <a:rPr lang="en-ID" sz="28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8E8BC83-C197-140D-D199-CE99B9E23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6645876"/>
            <a:ext cx="685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7741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4584700"/>
            <a:ext cx="16675100" cy="4953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100" y="1384300"/>
            <a:ext cx="927100" cy="6223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4762500"/>
            <a:ext cx="15976600" cy="4533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4572000"/>
            <a:ext cx="419100" cy="431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022600" y="2311400"/>
            <a:ext cx="12242800" cy="2324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400" b="0" i="0" u="none" strike="noStrike" dirty="0" err="1">
                <a:solidFill>
                  <a:srgbClr val="654234"/>
                </a:solidFill>
                <a:latin typeface="Geologica Light"/>
              </a:rPr>
              <a:t>Konsep</a:t>
            </a: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 Dasar </a:t>
            </a:r>
            <a:r>
              <a:rPr lang="en-US" sz="7400" b="0" i="0" u="none" strike="noStrike" dirty="0" err="1">
                <a:solidFill>
                  <a:srgbClr val="654234"/>
                </a:solidFill>
                <a:latin typeface="Geologica Light"/>
              </a:rPr>
              <a:t>Perencanaan</a:t>
            </a:r>
            <a:endParaRPr lang="en-US" sz="74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84300" y="4953000"/>
            <a:ext cx="15557500" cy="4165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57200" indent="-457200" algn="l" fontAlgn="ctr">
              <a:buFont typeface="Arial" panose="020B0604020202020204" pitchFamily="34" charset="0"/>
              <a:buChar char="•"/>
            </a:pPr>
            <a:r>
              <a:rPr lang="en-ID" sz="2800" b="1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Beban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31C3EF5-90C1-4A8E-8B9E-D21DCA40B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42" y="5099050"/>
            <a:ext cx="6944216" cy="406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19624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464</Words>
  <Application>Microsoft Office PowerPoint</Application>
  <PresentationFormat>Custom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Geologica Light</vt:lpstr>
      <vt:lpstr>Geologica Thin</vt:lpstr>
      <vt:lpstr>Arial</vt:lpstr>
      <vt:lpstr>Times New Roman</vt:lpstr>
      <vt:lpstr>Geologica Regular</vt:lpstr>
      <vt:lpstr>Allura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 2022</cp:lastModifiedBy>
  <cp:revision>28</cp:revision>
  <dcterms:created xsi:type="dcterms:W3CDTF">2006-08-16T00:00:00Z</dcterms:created>
  <dcterms:modified xsi:type="dcterms:W3CDTF">2025-10-17T12:13:09Z</dcterms:modified>
</cp:coreProperties>
</file>