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embeddedFontLs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806030504020204" pitchFamily="34" charset="0"/>
      <p:bold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10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15EAA-DD30-6456-2D38-194AA5BBC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3E9B6-D7A0-13C7-8915-AB79E5913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77142-2FBC-7A7E-06ED-D4BAED660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C5BC8-C18F-6658-6620-761FE74B4B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23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FF240-9CF9-5421-CA33-528D7D2D9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158AB-7762-4D13-24EF-6A374D5D2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75BD8-2115-038C-7F49-3B0DB4694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D49FF-569E-C2A7-0CD6-A8C103314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01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487BF-06B4-9F68-19BC-4BE3D7A2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22D8E-522A-2EE0-F89D-3EEF5AB90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7DD7D-6FF7-6192-1CA7-11C24DD3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4EC56-A18C-F0FB-D217-52678CEF6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0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D0E39-7B01-39C4-1F14-F661C6504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02BB2-83FA-C7B5-DA75-0AFDE4800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1A78D-CF54-C2A7-2F6F-37234A865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DA41F-C62A-1FE4-1038-C3ED3A6B4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6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A2A15-0E29-4730-0F04-86C4A68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1FAD2-6F1A-B4E9-7C51-9A352D289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A2B00-3342-18B3-DC12-F0DDAD354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AA698-EAE3-8729-6259-78FDCB942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DC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8408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Perancangan</a:t>
            </a: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</a:t>
            </a:r>
            <a:r>
              <a:rPr lang="en-US" sz="445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Fasilitas</a:t>
            </a: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</a:t>
            </a:r>
            <a:r>
              <a:rPr lang="en-US" sz="445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Manufaktur</a:t>
            </a: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: </a:t>
            </a:r>
            <a:r>
              <a:rPr lang="en-US" sz="445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Pertemuan</a:t>
            </a: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5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41802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434376" y="5798106"/>
            <a:ext cx="54531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756440" y="5648563"/>
            <a:ext cx="165223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</a:rPr>
              <a:t>Novriyanti</a:t>
            </a:r>
            <a:r>
              <a:rPr lang="en-US" sz="220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</a:rPr>
              <a:t>, S.T., M.T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0734F-D78F-BF7C-6229-A9DC51AD9E57}"/>
              </a:ext>
            </a:extLst>
          </p:cNvPr>
          <p:cNvSpPr txBox="1"/>
          <p:nvPr/>
        </p:nvSpPr>
        <p:spPr>
          <a:xfrm>
            <a:off x="6280190" y="3856792"/>
            <a:ext cx="7315200" cy="69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80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Ketepatan</a:t>
            </a: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</a:t>
            </a:r>
            <a:r>
              <a:rPr lang="en-US" sz="180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Analisis</a:t>
            </a: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</a:t>
            </a:r>
            <a:r>
              <a:rPr lang="en-US" sz="180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Produk</a:t>
            </a: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 &amp; Proses </a:t>
            </a:r>
            <a:r>
              <a:rPr lang="en-US" sz="1800" b="1" dirty="0" err="1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Manufaktur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9815" y="810816"/>
            <a:ext cx="7837170" cy="1166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Mapping Alur Proses Menggunakan Flowchart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349841" y="2257663"/>
            <a:ext cx="22860" cy="5161121"/>
          </a:xfrm>
          <a:prstGeom prst="roundRect">
            <a:avLst>
              <a:gd name="adj" fmla="val 343028"/>
            </a:avLst>
          </a:prstGeom>
          <a:solidFill>
            <a:srgbClr val="D6C6C1"/>
          </a:solidFill>
          <a:ln/>
        </p:spPr>
      </p:sp>
      <p:sp>
        <p:nvSpPr>
          <p:cNvPr id="5" name="Shape 2"/>
          <p:cNvSpPr/>
          <p:nvPr/>
        </p:nvSpPr>
        <p:spPr>
          <a:xfrm>
            <a:off x="6537008" y="2666286"/>
            <a:ext cx="560070" cy="22860"/>
          </a:xfrm>
          <a:prstGeom prst="roundRect">
            <a:avLst>
              <a:gd name="adj" fmla="val 343028"/>
            </a:avLst>
          </a:prstGeom>
          <a:solidFill>
            <a:srgbClr val="D6C6C1"/>
          </a:solidFill>
          <a:ln/>
        </p:spPr>
      </p:sp>
      <p:sp>
        <p:nvSpPr>
          <p:cNvPr id="6" name="Shape 3"/>
          <p:cNvSpPr/>
          <p:nvPr/>
        </p:nvSpPr>
        <p:spPr>
          <a:xfrm>
            <a:off x="6139815" y="2467689"/>
            <a:ext cx="420053" cy="420053"/>
          </a:xfrm>
          <a:prstGeom prst="roundRect">
            <a:avLst>
              <a:gd name="adj" fmla="val 1866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24" y="2502694"/>
            <a:ext cx="280035" cy="3500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283291" y="2444353"/>
            <a:ext cx="2333744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Persiapan Diagram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283291" y="2847975"/>
            <a:ext cx="6693694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Kumpulkan data operasi, waktu, dan ketergantungan antar proses.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6537008" y="3928586"/>
            <a:ext cx="560070" cy="22860"/>
          </a:xfrm>
          <a:prstGeom prst="roundRect">
            <a:avLst>
              <a:gd name="adj" fmla="val 343028"/>
            </a:avLst>
          </a:prstGeom>
          <a:solidFill>
            <a:srgbClr val="D6C6C1"/>
          </a:solidFill>
          <a:ln/>
        </p:spPr>
      </p:sp>
      <p:sp>
        <p:nvSpPr>
          <p:cNvPr id="11" name="Shape 7"/>
          <p:cNvSpPr/>
          <p:nvPr/>
        </p:nvSpPr>
        <p:spPr>
          <a:xfrm>
            <a:off x="6139815" y="3729990"/>
            <a:ext cx="420053" cy="420053"/>
          </a:xfrm>
          <a:prstGeom prst="roundRect">
            <a:avLst>
              <a:gd name="adj" fmla="val 1866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824" y="3764994"/>
            <a:ext cx="280035" cy="35004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283291" y="3706654"/>
            <a:ext cx="2333744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Pembuatan Flowchart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283291" y="4110276"/>
            <a:ext cx="6693694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Gunakan simbol standar untuk operasi, transportasi, inspeksi, dan delay.</a:t>
            </a:r>
            <a:endParaRPr lang="en-US" sz="1450" dirty="0"/>
          </a:p>
        </p:txBody>
      </p:sp>
      <p:sp>
        <p:nvSpPr>
          <p:cNvPr id="15" name="Shape 10"/>
          <p:cNvSpPr/>
          <p:nvPr/>
        </p:nvSpPr>
        <p:spPr>
          <a:xfrm>
            <a:off x="6537008" y="5190887"/>
            <a:ext cx="560070" cy="22860"/>
          </a:xfrm>
          <a:prstGeom prst="roundRect">
            <a:avLst>
              <a:gd name="adj" fmla="val 343028"/>
            </a:avLst>
          </a:prstGeom>
          <a:solidFill>
            <a:srgbClr val="D6C6C1"/>
          </a:solidFill>
          <a:ln/>
        </p:spPr>
      </p:sp>
      <p:sp>
        <p:nvSpPr>
          <p:cNvPr id="16" name="Shape 11"/>
          <p:cNvSpPr/>
          <p:nvPr/>
        </p:nvSpPr>
        <p:spPr>
          <a:xfrm>
            <a:off x="6139815" y="4992291"/>
            <a:ext cx="420053" cy="420053"/>
          </a:xfrm>
          <a:prstGeom prst="roundRect">
            <a:avLst>
              <a:gd name="adj" fmla="val 1866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824" y="5027295"/>
            <a:ext cx="280035" cy="35004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283291" y="4968954"/>
            <a:ext cx="2333744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Analisis Alur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7283291" y="5372576"/>
            <a:ext cx="6693694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Identifikasi bottleneck, duplikasi, dan tahapan yang tidak bernilai tambah.</a:t>
            </a:r>
            <a:endParaRPr lang="en-US" sz="1450" dirty="0"/>
          </a:p>
        </p:txBody>
      </p:sp>
      <p:sp>
        <p:nvSpPr>
          <p:cNvPr id="20" name="Shape 14"/>
          <p:cNvSpPr/>
          <p:nvPr/>
        </p:nvSpPr>
        <p:spPr>
          <a:xfrm>
            <a:off x="6537008" y="6453188"/>
            <a:ext cx="560070" cy="22860"/>
          </a:xfrm>
          <a:prstGeom prst="roundRect">
            <a:avLst>
              <a:gd name="adj" fmla="val 343028"/>
            </a:avLst>
          </a:prstGeom>
          <a:solidFill>
            <a:srgbClr val="D6C6C1"/>
          </a:solidFill>
          <a:ln/>
        </p:spPr>
      </p:sp>
      <p:sp>
        <p:nvSpPr>
          <p:cNvPr id="21" name="Shape 15"/>
          <p:cNvSpPr/>
          <p:nvPr/>
        </p:nvSpPr>
        <p:spPr>
          <a:xfrm>
            <a:off x="6139815" y="6254591"/>
            <a:ext cx="420053" cy="420053"/>
          </a:xfrm>
          <a:prstGeom prst="roundRect">
            <a:avLst>
              <a:gd name="adj" fmla="val 1866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824" y="6289596"/>
            <a:ext cx="280035" cy="35004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283291" y="6231255"/>
            <a:ext cx="2333744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Optimasi Proses</a:t>
            </a:r>
            <a:endParaRPr lang="en-US" sz="1800" dirty="0"/>
          </a:p>
        </p:txBody>
      </p:sp>
      <p:sp>
        <p:nvSpPr>
          <p:cNvPr id="24" name="Text 17"/>
          <p:cNvSpPr/>
          <p:nvPr/>
        </p:nvSpPr>
        <p:spPr>
          <a:xfrm>
            <a:off x="7283291" y="6634877"/>
            <a:ext cx="6693694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Flowchart yang baik dapat memangkas waktu transfer antar stasiun hingga 10%.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0777" y="618768"/>
            <a:ext cx="7071598" cy="447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Pemilihan Mesin dan Teknologi yang Optimal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00777" y="1351955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95%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3677602" y="2002869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Tingkat Utilitas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00777" y="2312194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Target utilisasi mesin optimal dalam perancangan fasilitas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00777" y="3041809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35%</a:t>
            </a:r>
            <a:endParaRPr lang="en-US" sz="3700" dirty="0"/>
          </a:p>
        </p:txBody>
      </p:sp>
      <p:sp>
        <p:nvSpPr>
          <p:cNvPr id="8" name="Text 5"/>
          <p:cNvSpPr/>
          <p:nvPr/>
        </p:nvSpPr>
        <p:spPr>
          <a:xfrm>
            <a:off x="3677602" y="3692723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Efisiensi Energi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00777" y="4002048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Penghematan energi dengan teknologi terbaru dibanding model lama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00777" y="4731663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20%</a:t>
            </a:r>
            <a:endParaRPr lang="en-US" sz="3700" dirty="0"/>
          </a:p>
        </p:txBody>
      </p:sp>
      <p:sp>
        <p:nvSpPr>
          <p:cNvPr id="11" name="Text 8"/>
          <p:cNvSpPr/>
          <p:nvPr/>
        </p:nvSpPr>
        <p:spPr>
          <a:xfrm>
            <a:off x="3677602" y="5382578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Peningkatan Output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00777" y="5691902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Kenaikan produktivitas dengan automasi vs. proses manual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500777" y="6421517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40%</a:t>
            </a:r>
            <a:endParaRPr lang="en-US" sz="3700" dirty="0"/>
          </a:p>
        </p:txBody>
      </p:sp>
      <p:sp>
        <p:nvSpPr>
          <p:cNvPr id="14" name="Text 11"/>
          <p:cNvSpPr/>
          <p:nvPr/>
        </p:nvSpPr>
        <p:spPr>
          <a:xfrm>
            <a:off x="3677602" y="7072432"/>
            <a:ext cx="1788676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Penurunan Variasi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00777" y="7381756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Berkurangnya variasi produk dengan penerapan CNC presisi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8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Metode Analisis Value Engineering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43520"/>
            <a:ext cx="170021" cy="1352312"/>
          </a:xfrm>
          <a:prstGeom prst="roundRect">
            <a:avLst>
              <a:gd name="adj" fmla="val 56033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443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Fase Informasi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933938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Mengumpulkan data tentang produk, fungsi, dan biaya.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303973" y="343292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Identifikasi komponen-komponen kritis beserta nilai fungsinya.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133951" y="4022646"/>
            <a:ext cx="170021" cy="1352312"/>
          </a:xfrm>
          <a:prstGeom prst="roundRect">
            <a:avLst>
              <a:gd name="adj" fmla="val 56033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644134" y="4022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Fase Analisis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644134" y="451306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Mengevaluasi fungsi relatif terhadap biaya.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644134" y="5012055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Menentukan rasio nilai (value ratio) untuk tiap komponen.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1474232" y="5601772"/>
            <a:ext cx="170021" cy="1715214"/>
          </a:xfrm>
          <a:prstGeom prst="roundRect">
            <a:avLst>
              <a:gd name="adj" fmla="val 56033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984415" y="5601772"/>
            <a:ext cx="38939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Fase Kreatif dan Pengembangan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984415" y="6092190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Mencari alternatif untuk meningkatkan nilai.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984415" y="6591181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Studi kasus menunjukkan penghematan hingga 25% di industri otomotif.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440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Quality Function Deployment (QFD) dalam Analisis Produk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4559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675828"/>
            <a:ext cx="30936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Matriks House of Quality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6624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Menerjemahkan keinginan pelanggan menjadi parameter teknis yang terukur.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84559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675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Proses Analisis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616636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Tim lintas disiplin mengidentifikasi hubungan antara kebutuhan dan spesifikasi.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84559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675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Hasil Implementasi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16624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Peningkatan kepuasan pelanggan hingga 15% dengan implementasi QFD yang tepat.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752" y="628531"/>
            <a:ext cx="7780496" cy="1217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Failure Mode and Effect Analysis (FMEA) pada Proses Manufaktur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52" y="2172295"/>
            <a:ext cx="486966" cy="4869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63504" y="2138243"/>
            <a:ext cx="1716881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Identifikasi Kegagalan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363504" y="2863691"/>
            <a:ext cx="1716881" cy="155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Menganalisis potensi kegagalan pada setiap tahap proses manufaktur.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564" y="2172295"/>
            <a:ext cx="486966" cy="4869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54316" y="2138243"/>
            <a:ext cx="1717000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Perhitungan RPN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054316" y="2863691"/>
            <a:ext cx="1717000" cy="1246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Severity × Occurrence × Detection = Risk Priority Number.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496" y="2172295"/>
            <a:ext cx="486966" cy="4869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45248" y="2138243"/>
            <a:ext cx="1717000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Prioritas Mitigasi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745248" y="2863691"/>
            <a:ext cx="1717000" cy="1246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 pertama pada kegagalan dengan nilai RPN tertinggi.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52" y="5040035"/>
            <a:ext cx="486966" cy="4869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63504" y="5005983"/>
            <a:ext cx="1716881" cy="60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Hasil Implementasi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363504" y="5731431"/>
            <a:ext cx="1716881" cy="186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Penurunan downtime mesin hingga 12% setelah implementasi FMEA.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4018"/>
            <a:ext cx="57628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Time and Motion Study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762958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1989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Rekam Proses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4801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Dokumentasi gerakan pekerja dan aliran material.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123843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3506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Analisis Waktu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38410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Ukur durasi setiap gerakan dan identifikasi waktu tidak produktif.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793694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0205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Eliminasi Waste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51092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Kurangi gerakan tidak perlu dan waktu menunggu.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154579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381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Standarisasi Metode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2268022" y="687181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Tetapkan prosedur standar berdasarkan hasil analisis.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5305" y="420648"/>
            <a:ext cx="8133109" cy="336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Studi Kasus: Optimalisasi Proses Pembuatan Komponen Mesin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" y="1204555"/>
            <a:ext cx="10787691" cy="567592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455265" y="7016054"/>
            <a:ext cx="121623" cy="107592"/>
          </a:xfrm>
          <a:prstGeom prst="roundRect">
            <a:avLst>
              <a:gd name="adj" fmla="val 11963"/>
            </a:avLst>
          </a:prstGeom>
          <a:solidFill>
            <a:srgbClr val="361E16"/>
          </a:solidFill>
          <a:ln/>
        </p:spPr>
      </p:sp>
      <p:sp>
        <p:nvSpPr>
          <p:cNvPr id="5" name="Text 2"/>
          <p:cNvSpPr/>
          <p:nvPr/>
        </p:nvSpPr>
        <p:spPr>
          <a:xfrm>
            <a:off x="4669101" y="7016054"/>
            <a:ext cx="1471979" cy="107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Sebelum Optimasi (menit)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391400" y="7016054"/>
            <a:ext cx="121623" cy="107592"/>
          </a:xfrm>
          <a:prstGeom prst="roundRect">
            <a:avLst>
              <a:gd name="adj" fmla="val 11963"/>
            </a:avLst>
          </a:prstGeom>
          <a:solidFill>
            <a:srgbClr val="854B37"/>
          </a:solidFill>
          <a:ln/>
        </p:spPr>
      </p:sp>
      <p:sp>
        <p:nvSpPr>
          <p:cNvPr id="7" name="Text 4"/>
          <p:cNvSpPr/>
          <p:nvPr/>
        </p:nvSpPr>
        <p:spPr>
          <a:xfrm>
            <a:off x="7605236" y="7016054"/>
            <a:ext cx="1395917" cy="107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Setelah Optimasi (menit)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35305" y="7647087"/>
            <a:ext cx="10787691" cy="172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Hasil redesign proses meningkatkan output crankshaft hingga 22% dengan identifikasi bottleneck di tahap rough machining dan persiapan material.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114973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Penggunaan Simulasi Digital (Contoh: FlexSim)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Simulasi digital memangkas biaya perubahan layout hingga 60% dengan memvisualisasikan alur proses sebelum implementasi fisik di pabrik spare part.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081"/>
            <a:ext cx="89875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Tantangan dalam Ketepatan Analisis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217087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628912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628912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217087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919" y="3083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Faktor Manusia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793790" y="3573542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Human error dan bias kognitif dalam pengambilan data dan interpretasi.</a:t>
            </a:r>
            <a:endParaRPr lang="en-US" sz="1750" dirty="0"/>
          </a:p>
        </p:txBody>
      </p:sp>
      <p:sp>
        <p:nvSpPr>
          <p:cNvPr id="13" name="Text 3"/>
          <p:cNvSpPr/>
          <p:nvPr/>
        </p:nvSpPr>
        <p:spPr>
          <a:xfrm>
            <a:off x="4224576" y="1812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Keterbatasan Data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39446" y="2302907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historis tidak lengkap atau tidak mencerminkan kondisi aktual.</a:t>
            </a:r>
            <a:endParaRPr lang="en-US" sz="1750" dirty="0"/>
          </a:p>
        </p:txBody>
      </p:sp>
      <p:sp>
        <p:nvSpPr>
          <p:cNvPr id="15" name="Text 5"/>
          <p:cNvSpPr/>
          <p:nvPr/>
        </p:nvSpPr>
        <p:spPr>
          <a:xfrm>
            <a:off x="7531298" y="1812488"/>
            <a:ext cx="2913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Keterbatasan Teknologi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7485221" y="2302907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 pengukuran dan sensor dengan tingkat presisi yang belum memadai.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10916126" y="3083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Dampak Kegagalan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10830997" y="3573542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8% kegagalan implementasi disebabkan oleh analisis yang kurang tepat.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05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329" y="3482697"/>
            <a:ext cx="11964591" cy="647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Rekomendasi Praktis dalam Analisis Produk &amp; Proses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5329" y="4674394"/>
            <a:ext cx="466249" cy="466249"/>
          </a:xfrm>
          <a:prstGeom prst="roundRect">
            <a:avLst>
              <a:gd name="adj" fmla="val 18670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17" y="4713268"/>
            <a:ext cx="310872" cy="3885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98746" y="4674394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Kolaborasi Lintas Tim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398746" y="512254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Libatkan desainer, engineer produksi, dan quality control sejak awal proyek.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418784" y="4674394"/>
            <a:ext cx="466249" cy="466249"/>
          </a:xfrm>
          <a:prstGeom prst="roundRect">
            <a:avLst>
              <a:gd name="adj" fmla="val 18670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473" y="4713268"/>
            <a:ext cx="310872" cy="388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92202" y="4674394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Pemanfaatan Software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8092202" y="512254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Gunakan CAD/CAM, simulasi, dan software analitik untuk visualisasi dan validasi.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725329" y="6226016"/>
            <a:ext cx="466249" cy="466249"/>
          </a:xfrm>
          <a:prstGeom prst="roundRect">
            <a:avLst>
              <a:gd name="adj" fmla="val 18670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017" y="6264890"/>
            <a:ext cx="310872" cy="38850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98746" y="6226016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Audit Berkala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398746" y="6674168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Lakukan verifikasi hasil analisis dengan kondisi aktual di lantai produksi.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418784" y="6226016"/>
            <a:ext cx="466249" cy="466249"/>
          </a:xfrm>
          <a:prstGeom prst="roundRect">
            <a:avLst>
              <a:gd name="adj" fmla="val 18670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473" y="6264890"/>
            <a:ext cx="310872" cy="38850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092202" y="6226016"/>
            <a:ext cx="2734628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Pelatihan Berkelanjutan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8092202" y="6674168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Tingkatkan kompetensi tim dalam teknik analisis terbaru dan best practices.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96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Pentingnya Perancangan Fasilitas Manufaktur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9425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98501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942511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Definisi Perancangan Fasilitas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78725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Aktivitas mengatur seluruh elemen fisik industri untuk mengoptimalkan aliran material, informasi, dan sumber daya manusia.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29425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937" y="298501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29425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Tujuan Utama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3432929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Menciptakan sistem produksi yang efisien, adaptif, dan berkelanjutan dengan biaya optimal.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608373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612624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6083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Dampak Efisiensi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57415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Studi menunjukkan peningkatan efisiensi hingga 20% dengan perancangan tata letak yang tepat.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FMEA</a:t>
            </a:r>
            <a:endParaRPr lang="en-US" sz="38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E92C3E-C648-5377-90FB-016BF5E5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67" y="838200"/>
            <a:ext cx="8720895" cy="5074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EAA3366-8D78-FE63-27F9-748DE1594E4A}"/>
              </a:ext>
            </a:extLst>
          </p:cNvPr>
          <p:cNvSpPr txBox="1"/>
          <p:nvPr/>
        </p:nvSpPr>
        <p:spPr>
          <a:xfrm>
            <a:off x="689848" y="6136479"/>
            <a:ext cx="13317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 (Failure Mode and Effects Analysis)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metode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sistematis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mengidentifikasi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(failure modes)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suatu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FMEA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membantu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memprioritaskan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berdasarkan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dampaknya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keselamatan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efisiensi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operasional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analisis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FMEA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perancangan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fasilitas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manufaktur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AF022-F129-8424-A45F-B9835D26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0BFE348-BF1C-5F69-BAD3-A49982648A99}"/>
              </a:ext>
            </a:extLst>
          </p:cNvPr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4437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04E93-E230-AD82-3A38-B9C2BDBB947F}"/>
              </a:ext>
            </a:extLst>
          </p:cNvPr>
          <p:cNvSpPr txBox="1"/>
          <p:nvPr/>
        </p:nvSpPr>
        <p:spPr>
          <a:xfrm>
            <a:off x="505838" y="1538765"/>
            <a:ext cx="649807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1: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Identifikasi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endParaRPr lang="en-ID" sz="2000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Misalkan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merancang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fasilitas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membuat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komponen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logam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CNC.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Beberapa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utama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meliputi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Pemotongan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logam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Pengeboran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Finishing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permukaan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Inspeksi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Kita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menganalisis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salah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yaitu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pengeboran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karena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merupakan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kritis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menyebabkan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jika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benar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01022-C4E8-00C4-C448-7B9E777ACB17}"/>
              </a:ext>
            </a:extLst>
          </p:cNvPr>
          <p:cNvSpPr txBox="1"/>
          <p:nvPr/>
        </p:nvSpPr>
        <p:spPr>
          <a:xfrm>
            <a:off x="7315200" y="1441790"/>
            <a:ext cx="7315200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2: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Menentukan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endParaRPr lang="en-ID" sz="2000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pengeboran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beberapa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(failure modes) yang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terlalu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besar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kecil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lurus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Permukaan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kasar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selama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proses.</a:t>
            </a:r>
          </a:p>
        </p:txBody>
      </p:sp>
    </p:spTree>
    <p:extLst>
      <p:ext uri="{BB962C8B-B14F-4D97-AF65-F5344CB8AC3E}">
        <p14:creationId xmlns:p14="http://schemas.microsoft.com/office/powerpoint/2010/main" val="104145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A0806-32C9-83D7-F10F-81DACC8A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21AA369-7366-E783-6FD1-D0EF8FE32AE8}"/>
              </a:ext>
            </a:extLst>
          </p:cNvPr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4437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29107-3181-48A8-1497-A7CD12894AA2}"/>
              </a:ext>
            </a:extLst>
          </p:cNvPr>
          <p:cNvSpPr txBox="1"/>
          <p:nvPr/>
        </p:nvSpPr>
        <p:spPr>
          <a:xfrm>
            <a:off x="689848" y="1932118"/>
            <a:ext cx="13298526" cy="467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3: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Menilai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Kemungkinan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Deteksi</a:t>
            </a:r>
            <a:endParaRPr lang="en-ID" sz="2000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dinilai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berdasarkan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parameter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utama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Severity (S): 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Tingkat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keparahan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skala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1–10,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Occurrence (O):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Frekuensi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kemungkinan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skala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1–10,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Detection (D):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Kemampuan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mendeteksi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sebelum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mencapai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pelanggan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skala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1–10,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semakin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sulit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dideteksi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Kemudian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RPN (Risk Priority Number)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dihitung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sz="4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RPN=</a:t>
            </a:r>
            <a:r>
              <a:rPr lang="en-ID" sz="4000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ID" sz="4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×</a:t>
            </a:r>
            <a:r>
              <a:rPr lang="en-ID" sz="4000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ID" sz="4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×</a:t>
            </a:r>
            <a:r>
              <a:rPr lang="en-ID" sz="4000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en-ID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78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FF992-9CE7-824A-E82A-B674AFA7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EB64C33-1613-9E90-4BE4-D9D79DB64C63}"/>
              </a:ext>
            </a:extLst>
          </p:cNvPr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4437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7D737-6783-7DEA-EE7A-6D2BF658F0EE}"/>
              </a:ext>
            </a:extLst>
          </p:cNvPr>
          <p:cNvSpPr txBox="1"/>
          <p:nvPr/>
        </p:nvSpPr>
        <p:spPr>
          <a:xfrm>
            <a:off x="689848" y="1932118"/>
            <a:ext cx="1329852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4: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Analisis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FMEA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Pengeboran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Lubang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tabel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analisis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FMEA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pengeboran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2000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55BD6-D635-F882-9A03-641CE13E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48" y="3433703"/>
            <a:ext cx="7401958" cy="1695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ACE11-91F8-006B-FEFD-4557218B3A0C}"/>
              </a:ext>
            </a:extLst>
          </p:cNvPr>
          <p:cNvSpPr txBox="1"/>
          <p:nvPr/>
        </p:nvSpPr>
        <p:spPr>
          <a:xfrm>
            <a:off x="8793804" y="1932118"/>
            <a:ext cx="583659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5: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Prioritasi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endParaRPr lang="en-ID" sz="2000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Berdasarkan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RPN,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prioritas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penanganan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ukuran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336).</a:t>
            </a: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lurus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270).</a:t>
            </a: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patah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240).</a:t>
            </a: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Permukaan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kasar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140).</a:t>
            </a: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86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3477-FB6A-EA79-1BEB-52ACB02F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7043685-A5A0-6180-E176-72C15670E409}"/>
              </a:ext>
            </a:extLst>
          </p:cNvPr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4437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82860-6CC2-9F9D-905F-14CFB617EC98}"/>
              </a:ext>
            </a:extLst>
          </p:cNvPr>
          <p:cNvSpPr txBox="1"/>
          <p:nvPr/>
        </p:nvSpPr>
        <p:spPr>
          <a:xfrm>
            <a:off x="689848" y="3183027"/>
            <a:ext cx="73152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ukuran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336):</a:t>
            </a:r>
            <a:endParaRPr lang="en-ID" sz="2000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Tindakan: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Kalibrasi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berkala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Hasil: Occurrence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8×3×7=168.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302A-F1B6-F42F-499D-E830816EEAFA}"/>
              </a:ext>
            </a:extLst>
          </p:cNvPr>
          <p:cNvSpPr txBox="1"/>
          <p:nvPr/>
        </p:nvSpPr>
        <p:spPr>
          <a:xfrm>
            <a:off x="7421393" y="3150659"/>
            <a:ext cx="7315200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000" dirty="0">
                <a:solidFill>
                  <a:srgbClr val="1118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Lubang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lurus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270):</a:t>
            </a:r>
            <a:endParaRPr lang="en-ID" sz="2000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Tindakan: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Gunakan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penjepit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Hasil: Severity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7×5×6=210.</a:t>
            </a:r>
          </a:p>
          <a:p>
            <a:pPr>
              <a:buNone/>
            </a:pPr>
            <a:b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87768-7B57-15E8-09F9-24AB98181372}"/>
              </a:ext>
            </a:extLst>
          </p:cNvPr>
          <p:cNvSpPr txBox="1"/>
          <p:nvPr/>
        </p:nvSpPr>
        <p:spPr>
          <a:xfrm>
            <a:off x="689848" y="5706045"/>
            <a:ext cx="73152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Alat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patah</a:t>
            </a:r>
            <a:r>
              <a:rPr lang="en-ID" sz="2000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(RPN = 240):</a:t>
            </a:r>
            <a:endParaRPr lang="en-ID" sz="20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Tindakan: Pasang sensor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suhu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memantau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kondisi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bor.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Hasil: Detection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10×3×4=120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B8E9E-35DF-9E1D-B1A6-361378C38319}"/>
              </a:ext>
            </a:extLst>
          </p:cNvPr>
          <p:cNvSpPr txBox="1"/>
          <p:nvPr/>
        </p:nvSpPr>
        <p:spPr>
          <a:xfrm>
            <a:off x="704561" y="1741487"/>
            <a:ext cx="1299198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sz="18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6: Tindakan </a:t>
            </a:r>
            <a:r>
              <a:rPr lang="en-ID" sz="18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endParaRPr lang="en-ID" sz="18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RPN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harus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diambil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mengurangi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18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Contohnya</a:t>
            </a:r>
            <a:r>
              <a:rPr lang="en-ID" sz="18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746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F85D8-4DB3-8E85-3D85-3448536E8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3891C3C-6366-DF9C-3F4E-CAE0DB2BEB46}"/>
              </a:ext>
            </a:extLst>
          </p:cNvPr>
          <p:cNvSpPr/>
          <p:nvPr/>
        </p:nvSpPr>
        <p:spPr>
          <a:xfrm>
            <a:off x="689848" y="838200"/>
            <a:ext cx="492799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4437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FMEA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12B30-4B43-35CF-8868-803685FAFCE7}"/>
              </a:ext>
            </a:extLst>
          </p:cNvPr>
          <p:cNvSpPr txBox="1"/>
          <p:nvPr/>
        </p:nvSpPr>
        <p:spPr>
          <a:xfrm>
            <a:off x="836579" y="2548647"/>
            <a:ext cx="13443625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 7: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</a:t>
            </a:r>
            <a:r>
              <a:rPr lang="en-ID" sz="2000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Ulang</a:t>
            </a:r>
            <a:endParaRPr lang="en-ID" sz="2000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Setelah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nilai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diperbarui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dievaluasi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ulang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Jika RPN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masih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tindakan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tambahan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perlu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diambil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hingga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berada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level yang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diterima</a:t>
            </a:r>
            <a:r>
              <a:rPr lang="en-ID" sz="20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None/>
            </a:pPr>
            <a:b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6912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Ruang Lingkup Analisis pada Teknik Mesin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Fokus Analisis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Karakteristik produk dan tahapan proses manufaktur sebagai dasar pengambilan keputusan.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11" y="420909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Integrasi Keilmuan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Terhubung dengan mata kuliah perancangan elemen mesin, mekanika, dan material teknik.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307" y="3258026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Aplikasi Industri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2308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Relevan di industri otomotif, permesinan, dan manufaktur umum dalam meningkatkan produktivitas.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533" y="59842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6736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Pengertian Analisis Produk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8948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Definisi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89887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Proses sistematis mengidentifikasi karakteristik produk untuk keperluan manufaktur.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D6C6C1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861078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31518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Peran dalam Desain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578310"/>
            <a:ext cx="7480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Menjembatani konsep desain dengan realitas produksi di lantai pabrik.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152787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D6C6C1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281374"/>
            <a:ext cx="6521410" cy="1669852"/>
          </a:xfrm>
          <a:prstGeom prst="roundRect">
            <a:avLst>
              <a:gd name="adj" fmla="val 5705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508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Dampak Efisiensi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998607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Perubahan desain berdasarkan analisis tepat meningkatkan efisiensi produksi hingga 30%.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75872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Identifikasi Spesifikasi Produk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Parameter Fisik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Dimensi dan toleransi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Material dan propertinya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Finishing permukaan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Parameter Fungsional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32928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Kekuatan mekanis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Ketahanan terhadap lingkungan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Kompatibilitas dengan sistem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Dampak Kesalahan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2067" y="437995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Spesifikasi yang salah menyebabkan tingkat penolakan (reject) hingga 15% dalam proses produksi.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1579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Studi Kasus: Analisis Produk Gearbox Otomotif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Hasil Akhir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2120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Penghematan biaya 5% dengan spesifikasi presisi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D6C6C1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Proses Pemesinan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4828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Pemilihan proses dan urutan yang optimal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D6C6C1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2576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Kompatibilitas Komponen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52605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Toleransi antar-komponen untuk perakitan lancar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D6C6C1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Spesifikasi Teknis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0788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Material, dimensi, dan toleransi presisi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8399" y="765096"/>
            <a:ext cx="7640003" cy="134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Dampak Ketepatan Analisis Produk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8399" y="2430423"/>
            <a:ext cx="3712607" cy="3093244"/>
          </a:xfrm>
          <a:prstGeom prst="roundRect">
            <a:avLst>
              <a:gd name="adj" fmla="val 291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60808" y="2652832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Pengurangan Cacat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60808" y="3117413"/>
            <a:ext cx="3267789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Analisis tepat mengidentifikasi potensi masalah sebelum produksi dimulai.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60808" y="4277797"/>
            <a:ext cx="3267789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Mengurangi biaya rework dan scrap material.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65794" y="2430423"/>
            <a:ext cx="3712607" cy="3093244"/>
          </a:xfrm>
          <a:prstGeom prst="roundRect">
            <a:avLst>
              <a:gd name="adj" fmla="val 2918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88203" y="2652832"/>
            <a:ext cx="3267789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Kompatibilitas Antar-Komponen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388203" y="3453170"/>
            <a:ext cx="3267789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Memastikan seluruh komponen bekerja sebagai sistem yang harmonis.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10388203" y="4613553"/>
            <a:ext cx="3267789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Meminimalisir masalah perakitan di lini produksi.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38399" y="5738455"/>
            <a:ext cx="7640003" cy="1725930"/>
          </a:xfrm>
          <a:prstGeom prst="roundRect">
            <a:avLst>
              <a:gd name="adj" fmla="val 5229"/>
            </a:avLst>
          </a:prstGeom>
          <a:solidFill>
            <a:srgbClr val="F0E0DB"/>
          </a:solidFill>
          <a:ln w="7620">
            <a:solidFill>
              <a:srgbClr val="D6C6C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60808" y="5960864"/>
            <a:ext cx="287702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Kasus Konveyor Industri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460808" y="6425446"/>
            <a:ext cx="719518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Analisis tepat mengurangi 12% waktu perakitan dan 8% biaya material.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6460808" y="6898124"/>
            <a:ext cx="719518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Meningkatkan umur pakai hingga 25%.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29" y="572333"/>
            <a:ext cx="6237923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Analisis Proses Manufaktur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1534001"/>
            <a:ext cx="1039773" cy="15307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9427" y="174188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Routing Proses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79427" y="219134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Menentukan urutan operasi optimal dari bahan mentah hingga produk jadi.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3064788"/>
            <a:ext cx="1039773" cy="15307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79427" y="327267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Seleksi Mesin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79427" y="3722132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Memilih peralatan dan mesin yang sesuai dengan spesifikasi produk.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29" y="4595574"/>
            <a:ext cx="1039773" cy="15307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79427" y="4803458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Persiapan Alat Kerja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794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Menentukan fixture, jig, dan tooling yang diperlukan untuk setiap tahapan.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29" y="6126361"/>
            <a:ext cx="1039773" cy="15307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794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Optimasi Waktu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79427" y="678370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Analisis proses tepat menurunkan cycle time hingga 18% dalam studi industri.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14005"/>
            <a:ext cx="7327106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Crimson Text Bold" pitchFamily="34" charset="0"/>
                <a:ea typeface="Crimson Text Bold" pitchFamily="34" charset="-122"/>
                <a:cs typeface="Crimson Text Bold" pitchFamily="34" charset="-120"/>
              </a:rPr>
              <a:t>Penentuan Proses yang Efektif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7926" y="1646753"/>
            <a:ext cx="7580948" cy="5003959"/>
          </a:xfrm>
          <a:prstGeom prst="roundRect">
            <a:avLst>
              <a:gd name="adj" fmla="val 187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75546" y="1654373"/>
            <a:ext cx="7565708" cy="997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99265" y="1795939"/>
            <a:ext cx="106275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Proses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016121" y="1795939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Biaya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529167" y="1795939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Waktu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1042213" y="1795939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Kualitas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2555260" y="1795939"/>
            <a:ext cx="106275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Volume Produksi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75546" y="2664149"/>
            <a:ext cx="7565708" cy="9977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499265" y="2793683"/>
            <a:ext cx="106275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Casting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8016121" y="2793683"/>
            <a:ext cx="105894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Menengah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9529167" y="2793683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Cepat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1042213" y="2793683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Sedang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2555260" y="2793683"/>
            <a:ext cx="106275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Tinggi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75546" y="3649861"/>
            <a:ext cx="7565708" cy="997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99265" y="3791426"/>
            <a:ext cx="106275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Forging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8016121" y="3791426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Tinggi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529167" y="3791426"/>
            <a:ext cx="105894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Menengah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11042213" y="3791426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Tinggi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12555260" y="3791426"/>
            <a:ext cx="106275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Menengah</a:t>
            </a:r>
            <a:endParaRPr lang="en-US" sz="1750" dirty="0"/>
          </a:p>
        </p:txBody>
      </p:sp>
      <p:sp>
        <p:nvSpPr>
          <p:cNvPr id="23" name="Shape 20"/>
          <p:cNvSpPr/>
          <p:nvPr/>
        </p:nvSpPr>
        <p:spPr>
          <a:xfrm>
            <a:off x="6275546" y="4647605"/>
            <a:ext cx="7565708" cy="9977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6499265" y="4789170"/>
            <a:ext cx="106275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Machining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8016121" y="4789170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Tinggi</a:t>
            </a:r>
            <a:endParaRPr lang="en-US" sz="1750" dirty="0"/>
          </a:p>
        </p:txBody>
      </p:sp>
      <p:sp>
        <p:nvSpPr>
          <p:cNvPr id="26" name="Text 23"/>
          <p:cNvSpPr/>
          <p:nvPr/>
        </p:nvSpPr>
        <p:spPr>
          <a:xfrm>
            <a:off x="9529167" y="4789170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Lambat</a:t>
            </a:r>
            <a:endParaRPr lang="en-US" sz="1750" dirty="0"/>
          </a:p>
        </p:txBody>
      </p:sp>
      <p:sp>
        <p:nvSpPr>
          <p:cNvPr id="27" name="Text 24"/>
          <p:cNvSpPr/>
          <p:nvPr/>
        </p:nvSpPr>
        <p:spPr>
          <a:xfrm>
            <a:off x="11042213" y="4789170"/>
            <a:ext cx="105894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Sangat Tinggi</a:t>
            </a:r>
            <a:endParaRPr lang="en-US" sz="1750" dirty="0"/>
          </a:p>
        </p:txBody>
      </p:sp>
      <p:sp>
        <p:nvSpPr>
          <p:cNvPr id="28" name="Text 25"/>
          <p:cNvSpPr/>
          <p:nvPr/>
        </p:nvSpPr>
        <p:spPr>
          <a:xfrm>
            <a:off x="12555260" y="4789170"/>
            <a:ext cx="106275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Rendah</a:t>
            </a:r>
            <a:endParaRPr lang="en-US" sz="1750" dirty="0"/>
          </a:p>
        </p:txBody>
      </p:sp>
      <p:sp>
        <p:nvSpPr>
          <p:cNvPr id="29" name="Shape 26"/>
          <p:cNvSpPr/>
          <p:nvPr/>
        </p:nvSpPr>
        <p:spPr>
          <a:xfrm>
            <a:off x="6275546" y="5645348"/>
            <a:ext cx="7565708" cy="997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6499265" y="5786914"/>
            <a:ext cx="106275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3D Printing</a:t>
            </a:r>
            <a:endParaRPr lang="en-US" sz="1750" dirty="0"/>
          </a:p>
        </p:txBody>
      </p:sp>
      <p:sp>
        <p:nvSpPr>
          <p:cNvPr id="31" name="Text 28"/>
          <p:cNvSpPr/>
          <p:nvPr/>
        </p:nvSpPr>
        <p:spPr>
          <a:xfrm>
            <a:off x="8016121" y="5786914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Tinggi</a:t>
            </a:r>
            <a:endParaRPr lang="en-US" sz="1750" dirty="0"/>
          </a:p>
        </p:txBody>
      </p:sp>
      <p:sp>
        <p:nvSpPr>
          <p:cNvPr id="32" name="Text 29"/>
          <p:cNvSpPr/>
          <p:nvPr/>
        </p:nvSpPr>
        <p:spPr>
          <a:xfrm>
            <a:off x="9529167" y="5786914"/>
            <a:ext cx="105894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Sedang</a:t>
            </a:r>
            <a:endParaRPr lang="en-US" sz="1750" dirty="0"/>
          </a:p>
        </p:txBody>
      </p:sp>
      <p:sp>
        <p:nvSpPr>
          <p:cNvPr id="33" name="Text 30"/>
          <p:cNvSpPr/>
          <p:nvPr/>
        </p:nvSpPr>
        <p:spPr>
          <a:xfrm>
            <a:off x="11042213" y="5786914"/>
            <a:ext cx="105894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Menengah</a:t>
            </a:r>
            <a:endParaRPr lang="en-US" sz="1750" dirty="0"/>
          </a:p>
        </p:txBody>
      </p:sp>
      <p:sp>
        <p:nvSpPr>
          <p:cNvPr id="34" name="Text 31"/>
          <p:cNvSpPr/>
          <p:nvPr/>
        </p:nvSpPr>
        <p:spPr>
          <a:xfrm>
            <a:off x="12555260" y="5786914"/>
            <a:ext cx="1062752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Sangat Rendah</a:t>
            </a:r>
            <a:endParaRPr lang="en-US" sz="1750" dirty="0"/>
          </a:p>
        </p:txBody>
      </p:sp>
      <p:sp>
        <p:nvSpPr>
          <p:cNvPr id="35" name="Text 32"/>
          <p:cNvSpPr/>
          <p:nvPr/>
        </p:nvSpPr>
        <p:spPr>
          <a:xfrm>
            <a:off x="6267926" y="6901934"/>
            <a:ext cx="7580948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Pemilihan proses harus mempertimbangkan keseimbangan faktor-faktor di atas sesuai kebutuhan spesifik produk.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1444</Words>
  <Application>Microsoft Office PowerPoint</Application>
  <PresentationFormat>Custom</PresentationFormat>
  <Paragraphs>250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Open Sans</vt:lpstr>
      <vt:lpstr>Tahoma</vt:lpstr>
      <vt:lpstr>Arial</vt:lpstr>
      <vt:lpstr>Crimson Text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Novriyanti 2022</cp:lastModifiedBy>
  <cp:revision>6</cp:revision>
  <dcterms:created xsi:type="dcterms:W3CDTF">2025-04-19T02:59:25Z</dcterms:created>
  <dcterms:modified xsi:type="dcterms:W3CDTF">2025-04-19T03:28:38Z</dcterms:modified>
</cp:coreProperties>
</file>