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5" r:id="rId10"/>
    <p:sldId id="27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4630400" cy="8229600"/>
  <p:notesSz cx="8229600" cy="14630400"/>
  <p:embeddedFontLst>
    <p:embeddedFont>
      <p:font typeface="Crimson Pro Semi Bold" panose="020B0604020202020204" charset="0"/>
      <p:regular r:id="rId22"/>
    </p:embeddedFont>
    <p:embeddedFont>
      <p:font typeface="Heebo" pitchFamily="2" charset="-79"/>
      <p:regular r:id="rId23"/>
      <p:bold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47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8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05442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Elemen</a:t>
            </a: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</a:t>
            </a:r>
            <a:r>
              <a:rPr lang="en-US" sz="4450" dirty="0" err="1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Mesin</a:t>
            </a: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II </a:t>
            </a:r>
            <a:r>
              <a:rPr lang="en-US" sz="4450" dirty="0" err="1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Pertemuan</a:t>
            </a:r>
            <a:r>
              <a:rPr lang="en-US" sz="445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7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81214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280413-5D28-DD95-2962-1BAC389F3B57}"/>
              </a:ext>
            </a:extLst>
          </p:cNvPr>
          <p:cNvSpPr txBox="1"/>
          <p:nvPr/>
        </p:nvSpPr>
        <p:spPr>
          <a:xfrm>
            <a:off x="757992" y="393013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Perancangan</a:t>
            </a:r>
            <a:r>
              <a:rPr lang="en-US" sz="18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Poros </a:t>
            </a:r>
            <a:endParaRPr lang="en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829740-614B-3EBD-AC7D-5D4E15BABFBF}"/>
              </a:ext>
            </a:extLst>
          </p:cNvPr>
          <p:cNvSpPr txBox="1"/>
          <p:nvPr/>
        </p:nvSpPr>
        <p:spPr>
          <a:xfrm>
            <a:off x="1696453" y="1367894"/>
            <a:ext cx="1165860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Soal: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bulat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solid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mentransmisikan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daya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sebesar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kW 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putaran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250 rpm 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Di salah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kritis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juga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menerima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lentur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sebesar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400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N·m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Diketahui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kekuatan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luluh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1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​=380MPa</a:t>
            </a:r>
            <a:endParaRPr lang="en-ID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keamanan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diinginkan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Diminta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torsi yang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ditransmisikan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Tentukan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diameter minimum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 algn="just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 von Mises (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distorsi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ID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tegangan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geser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maksimum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(Guest)</a:t>
            </a:r>
            <a:endParaRPr lang="en-ID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2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61153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Soal:</a:t>
            </a:r>
            <a:endParaRPr lang="en-US" sz="2650" dirty="0"/>
          </a:p>
        </p:txBody>
      </p:sp>
      <p:sp>
        <p:nvSpPr>
          <p:cNvPr id="3" name="Text 1"/>
          <p:cNvSpPr/>
          <p:nvPr/>
        </p:nvSpPr>
        <p:spPr>
          <a:xfrm>
            <a:off x="793790" y="344007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Desain kopling flens yang terbuat dari </a:t>
            </a:r>
            <a:r>
              <a:rPr lang="en-US" sz="17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cast iron 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untuk menyambung 2 poros dengan diameter </a:t>
            </a:r>
            <a:r>
              <a:rPr lang="en-US" sz="17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8 cm 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 putaran poros </a:t>
            </a:r>
            <a:r>
              <a:rPr lang="en-US" sz="17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250 rpm 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 dan meneruskan torsi </a:t>
            </a:r>
            <a:r>
              <a:rPr lang="en-US" sz="17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4300 N·m 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. Tegangan yang terjadi dibatasi sebagai berikut: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42102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Tegangan geser maksimum (τ) 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: 5000 N/cm²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6322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Tegangan tarik maksimum (σ_t) 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: 15000 N/cm²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30542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Tegangan lentur maksimum (σ_r) 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: 800 N/cm²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33456"/>
            <a:ext cx="4599265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Langkah-langkah Penyelesaian:</a:t>
            </a:r>
            <a:endParaRPr lang="en-US" sz="2650" dirty="0"/>
          </a:p>
        </p:txBody>
      </p:sp>
      <p:sp>
        <p:nvSpPr>
          <p:cNvPr id="3" name="Text 1"/>
          <p:cNvSpPr/>
          <p:nvPr/>
        </p:nvSpPr>
        <p:spPr>
          <a:xfrm>
            <a:off x="793790" y="2585561"/>
            <a:ext cx="48375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1. Identifikasi Parameter yang Diberikan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8005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Diameter poros, </a:t>
            </a:r>
            <a:r>
              <a:rPr lang="en-US" sz="17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=8 cm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72225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Kecepatan putar, </a:t>
            </a:r>
            <a:r>
              <a:rPr lang="en-US" sz="17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=250 rpm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16444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Torsi yang harus ditransmisikan, </a:t>
            </a:r>
            <a:r>
              <a:rPr lang="en-US" sz="17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=4300 N·m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60664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Batas tegangan: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04884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Tegangan geser maksimum, </a:t>
            </a:r>
            <a:r>
              <a:rPr lang="en-US" sz="17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τ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max​=5000 N/cm²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49104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Tegangan tarik maksimum, </a:t>
            </a:r>
            <a:r>
              <a:rPr lang="en-US" sz="17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σt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​=15000 N/cm²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3790" y="593324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Tegangan lentur maksimum, </a:t>
            </a:r>
            <a:r>
              <a:rPr lang="en-US" sz="17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σr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​=800 N/cm²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976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2. Desain Kopling Flens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93790" y="180558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Kopling flens biasanya terdiri dari dua bagian flens yang saling bertaut melalui sejumlah baut atau paku. Untuk desain ini, kita perlu memastikan bahwa: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278653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Tegangan geser pada permukaan kontak tidak melebihi batas tegangan geser.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22873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Tegangan tarik pada baut atau paku tidak melebihi batas tegangan tarik.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367093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Tegangan lentur pada poros tidak melebihi batas tegangan lentur.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28898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Langkah 2.1: Hitung Jumlah Baut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4907042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Misalkan jumlah baut adalah </a:t>
            </a:r>
            <a:r>
              <a:rPr lang="en-US" sz="17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 dan diameter setiap baut adalah </a:t>
            </a:r>
            <a:r>
              <a:rPr lang="en-US" sz="17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db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​. Kita akan menghitung jumlah baut berdasarkan tegangan geser maksimum.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88799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Langkah 2.2: Distribusi Torsi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3790" y="650605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Torsi yang ditransmisikan oleh kopling harus disebar merata di antara semua baut. Setiap baut akan menerima bagian torsi tertentu, sehingga tegangan geser pada permukaan kontak tidak melebihi batas yang diberikan.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8530" y="486013"/>
            <a:ext cx="2912388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3. Perhitungan Tegangan Geser</a:t>
            </a:r>
            <a:endParaRPr lang="en-US" sz="1700" dirty="0"/>
          </a:p>
        </p:txBody>
      </p:sp>
      <p:sp>
        <p:nvSpPr>
          <p:cNvPr id="3" name="Text 1"/>
          <p:cNvSpPr/>
          <p:nvPr/>
        </p:nvSpPr>
        <p:spPr>
          <a:xfrm>
            <a:off x="618530" y="1115735"/>
            <a:ext cx="13393341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Tegangan geser pada permukaan kontak antara flens dan baut dapat dihitung menggunakan rumus:</a:t>
            </a:r>
            <a:endParaRPr lang="en-US" sz="13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30" y="1597462"/>
            <a:ext cx="1137761" cy="60745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18530" y="2403753"/>
            <a:ext cx="13393341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 mana: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618530" y="2885480"/>
            <a:ext cx="13393341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</a:t>
            </a:r>
            <a:r>
              <a:rPr lang="en-US" sz="13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adalah torsi total (4300 N·m),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618530" y="3230166"/>
            <a:ext cx="13393341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Z</a:t>
            </a:r>
            <a:r>
              <a:rPr lang="en-US" sz="13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adalah luas kontak geser total.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618530" y="3711892"/>
            <a:ext cx="13393341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Luas kontak geser total (</a:t>
            </a:r>
            <a:r>
              <a:rPr lang="en-US" sz="13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Z</a:t>
            </a:r>
            <a:r>
              <a:rPr lang="en-US" sz="13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) dapat dihitung sebagai:</a:t>
            </a:r>
            <a:endParaRPr lang="en-US" sz="13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30" y="4193619"/>
            <a:ext cx="1723192" cy="45279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18530" y="4845248"/>
            <a:ext cx="13393341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618530" y="5326975"/>
            <a:ext cx="13393341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 mana:</a:t>
            </a:r>
            <a:endParaRPr lang="en-US" sz="1350" dirty="0"/>
          </a:p>
        </p:txBody>
      </p:sp>
      <p:sp>
        <p:nvSpPr>
          <p:cNvPr id="12" name="Text 8"/>
          <p:cNvSpPr/>
          <p:nvPr/>
        </p:nvSpPr>
        <p:spPr>
          <a:xfrm>
            <a:off x="618530" y="5808702"/>
            <a:ext cx="13393341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</a:t>
            </a:r>
            <a:r>
              <a:rPr lang="en-US" sz="13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adalah jumlah baut,</a:t>
            </a:r>
            <a:endParaRPr lang="en-US" sz="1350" dirty="0"/>
          </a:p>
        </p:txBody>
      </p:sp>
      <p:sp>
        <p:nvSpPr>
          <p:cNvPr id="13" name="Text 9"/>
          <p:cNvSpPr/>
          <p:nvPr/>
        </p:nvSpPr>
        <p:spPr>
          <a:xfrm>
            <a:off x="618530" y="6153388"/>
            <a:ext cx="13393341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db</a:t>
            </a:r>
            <a:r>
              <a:rPr lang="en-US" sz="13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 adalah diameter baut,</a:t>
            </a:r>
            <a:endParaRPr lang="en-US" sz="1350" dirty="0"/>
          </a:p>
        </p:txBody>
      </p:sp>
      <p:sp>
        <p:nvSpPr>
          <p:cNvPr id="14" name="Text 10"/>
          <p:cNvSpPr/>
          <p:nvPr/>
        </p:nvSpPr>
        <p:spPr>
          <a:xfrm>
            <a:off x="618530" y="6498074"/>
            <a:ext cx="13393341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</a:t>
            </a:r>
            <a:r>
              <a:rPr lang="en-US" sz="13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adalah panjang kontak geser (biasanya sama dengan tinggi flens).</a:t>
            </a:r>
            <a:endParaRPr lang="en-US" sz="1350" dirty="0"/>
          </a:p>
        </p:txBody>
      </p:sp>
      <p:sp>
        <p:nvSpPr>
          <p:cNvPr id="15" name="Text 11"/>
          <p:cNvSpPr/>
          <p:nvPr/>
        </p:nvSpPr>
        <p:spPr>
          <a:xfrm>
            <a:off x="618530" y="6979801"/>
            <a:ext cx="13393341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Untuk memenuhi batas tegangan geser:</a:t>
            </a:r>
            <a:endParaRPr lang="en-US" sz="1350" dirty="0"/>
          </a:p>
        </p:txBody>
      </p:sp>
      <p:sp>
        <p:nvSpPr>
          <p:cNvPr id="16" name="Text 12"/>
          <p:cNvSpPr/>
          <p:nvPr/>
        </p:nvSpPr>
        <p:spPr>
          <a:xfrm>
            <a:off x="618530" y="7461528"/>
            <a:ext cx="13393341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τ</a:t>
            </a:r>
            <a:r>
              <a:rPr lang="en-US" sz="13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≤</a:t>
            </a:r>
            <a:r>
              <a:rPr lang="en-US" sz="13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τ</a:t>
            </a:r>
            <a:r>
              <a:rPr lang="en-US" sz="13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max​=5000N/cm2</a:t>
            </a:r>
            <a:endParaRPr lang="en-US" sz="13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8879" y="441484"/>
            <a:ext cx="3513058" cy="2495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4. Perhitungan Tegangan Tarik pada Baut</a:t>
            </a:r>
            <a:endParaRPr lang="en-US" sz="1550" dirty="0"/>
          </a:p>
        </p:txBody>
      </p:sp>
      <p:sp>
        <p:nvSpPr>
          <p:cNvPr id="3" name="Text 1"/>
          <p:cNvSpPr/>
          <p:nvPr/>
        </p:nvSpPr>
        <p:spPr>
          <a:xfrm>
            <a:off x="558879" y="1010364"/>
            <a:ext cx="13512641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Setiap baut akan menerima gaya tarik yang disebabkan oleh torsi. Gaya tarik pada setiap baut dapat dihitung menggunakan rumus:</a:t>
            </a:r>
            <a:endParaRPr lang="en-US" sz="12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79" y="1445300"/>
            <a:ext cx="1237536" cy="6286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58879" y="2253496"/>
            <a:ext cx="13512641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</a:t>
            </a:r>
            <a:endParaRPr lang="en-US" sz="1250" dirty="0"/>
          </a:p>
        </p:txBody>
      </p:sp>
      <p:sp>
        <p:nvSpPr>
          <p:cNvPr id="6" name="Text 3"/>
          <p:cNvSpPr/>
          <p:nvPr/>
        </p:nvSpPr>
        <p:spPr>
          <a:xfrm>
            <a:off x="558879" y="2688431"/>
            <a:ext cx="13512641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 mana: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558879" y="3123367"/>
            <a:ext cx="13512641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Fb</a:t>
            </a: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 adalah gaya tarik pada setiap baut,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58879" y="3434596"/>
            <a:ext cx="13512641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</a:t>
            </a: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adalah jari-jari poros (setengah diameter poros),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558879" y="3745825"/>
            <a:ext cx="13512641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</a:t>
            </a: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adalah eksentrisitas (jarak dari pusat poros ke sumbu baut).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558879" y="4180761"/>
            <a:ext cx="13512641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Tegangan tarik pada baut kemudian dihitung menggunakan rumus:</a:t>
            </a:r>
            <a:endParaRPr lang="en-US" sz="125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79" y="4795242"/>
            <a:ext cx="928092" cy="638651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373749" y="4759404"/>
            <a:ext cx="11705273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3" name="Text 9"/>
          <p:cNvSpPr/>
          <p:nvPr/>
        </p:nvSpPr>
        <p:spPr>
          <a:xfrm>
            <a:off x="558879" y="5792986"/>
            <a:ext cx="13512641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4" name="Text 10"/>
          <p:cNvSpPr/>
          <p:nvPr/>
        </p:nvSpPr>
        <p:spPr>
          <a:xfrm>
            <a:off x="558879" y="6227921"/>
            <a:ext cx="13512641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 mana:</a:t>
            </a:r>
            <a:endParaRPr lang="en-US" sz="1250" dirty="0"/>
          </a:p>
        </p:txBody>
      </p:sp>
      <p:sp>
        <p:nvSpPr>
          <p:cNvPr id="15" name="Text 11"/>
          <p:cNvSpPr/>
          <p:nvPr/>
        </p:nvSpPr>
        <p:spPr>
          <a:xfrm>
            <a:off x="558879" y="6662857"/>
            <a:ext cx="13512641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Ab</a:t>
            </a: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 adalah luas penampang baut.</a:t>
            </a:r>
            <a:endParaRPr lang="en-US" sz="1250" dirty="0"/>
          </a:p>
        </p:txBody>
      </p:sp>
      <p:sp>
        <p:nvSpPr>
          <p:cNvPr id="16" name="Text 12"/>
          <p:cNvSpPr/>
          <p:nvPr/>
        </p:nvSpPr>
        <p:spPr>
          <a:xfrm>
            <a:off x="558879" y="7097792"/>
            <a:ext cx="13512641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Untuk memenuhi batas tegangan tarik:</a:t>
            </a:r>
            <a:endParaRPr lang="en-US" sz="1250" dirty="0"/>
          </a:p>
        </p:txBody>
      </p:sp>
      <p:sp>
        <p:nvSpPr>
          <p:cNvPr id="17" name="Text 13"/>
          <p:cNvSpPr/>
          <p:nvPr/>
        </p:nvSpPr>
        <p:spPr>
          <a:xfrm>
            <a:off x="558879" y="7532727"/>
            <a:ext cx="13512641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σt</a:t>
            </a: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​≤</a:t>
            </a:r>
            <a:r>
              <a:rPr lang="en-US" sz="12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σt</a:t>
            </a: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,max​=15000N/cm2</a:t>
            </a:r>
            <a:endParaRPr lang="en-US" sz="12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9215"/>
            <a:ext cx="1075443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5. </a:t>
            </a:r>
            <a:r>
              <a:rPr lang="en-US" sz="4450" b="1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. Perhitungan Tegangan Lentur pada Poros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50162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Tegangan lentur pada poros dapat dihitung menggunakan rumus: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119676"/>
            <a:ext cx="1956316" cy="68044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405526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67332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 mana: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529137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adalah diameter poros.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590942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Untuk memenuhi batas tegangan lentur: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93790" y="652748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σr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​≤</a:t>
            </a:r>
            <a:r>
              <a:rPr lang="en-US" sz="17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σr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,max​=800N/cm2</a:t>
            </a:r>
            <a:endParaRPr lang="en-US" sz="1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8760" y="439102"/>
            <a:ext cx="1995964" cy="249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6. Solusi Numerik</a:t>
            </a:r>
            <a:endParaRPr lang="en-US" sz="1550" dirty="0"/>
          </a:p>
        </p:txBody>
      </p:sp>
      <p:sp>
        <p:nvSpPr>
          <p:cNvPr id="3" name="Text 1"/>
          <p:cNvSpPr/>
          <p:nvPr/>
        </p:nvSpPr>
        <p:spPr>
          <a:xfrm>
            <a:off x="558760" y="1007864"/>
            <a:ext cx="13512879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Kita akan mencari jumlah baut (</a:t>
            </a:r>
            <a:r>
              <a:rPr lang="en-US" sz="12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</a:t>
            </a: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) dan diameter baut (</a:t>
            </a:r>
            <a:r>
              <a:rPr lang="en-US" sz="12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db</a:t>
            </a: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​) yang memenuhi semua kriteria tegangan.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558760" y="1442799"/>
            <a:ext cx="13512879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Langkah 6.1: Tegangan Lentur pada Poros</a:t>
            </a:r>
            <a:endParaRPr lang="en-US" sz="1250" dirty="0"/>
          </a:p>
        </p:txBody>
      </p:sp>
      <p:sp>
        <p:nvSpPr>
          <p:cNvPr id="5" name="Text 3"/>
          <p:cNvSpPr/>
          <p:nvPr/>
        </p:nvSpPr>
        <p:spPr>
          <a:xfrm>
            <a:off x="558760" y="1877735"/>
            <a:ext cx="13512879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Diameter poros </a:t>
            </a:r>
            <a:r>
              <a:rPr lang="en-US" sz="12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</a:t>
            </a: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=8 cm, maka:</a:t>
            </a:r>
            <a:endParaRPr lang="en-US" sz="12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60" y="2312670"/>
            <a:ext cx="3482935" cy="115764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58760" y="3649861"/>
            <a:ext cx="13512879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58760" y="4084796"/>
            <a:ext cx="13512879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Karena </a:t>
            </a:r>
            <a:r>
              <a:rPr lang="en-US" sz="12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σr</a:t>
            </a: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​=85.5N/cm2≤800N/cm2, poros memenuhi kriteria tegangan lentur.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558760" y="4519732"/>
            <a:ext cx="13512879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Langkah 6.2: Tegangan Geser pada Permukaan Kontak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558760" y="4954667"/>
            <a:ext cx="13512879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Misalkan jumlah baut </a:t>
            </a:r>
            <a:r>
              <a:rPr lang="en-US" sz="12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</a:t>
            </a: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dan diameter baut </a:t>
            </a:r>
            <a:r>
              <a:rPr lang="en-US" sz="12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db</a:t>
            </a: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 belum diketahui. Luas kontak geser total:</a:t>
            </a:r>
            <a:endParaRPr lang="en-US" sz="125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60" y="5389602"/>
            <a:ext cx="1526858" cy="26943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58760" y="5838587"/>
            <a:ext cx="13512879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3" name="Text 9"/>
          <p:cNvSpPr/>
          <p:nvPr/>
        </p:nvSpPr>
        <p:spPr>
          <a:xfrm>
            <a:off x="558760" y="6273522"/>
            <a:ext cx="13512879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Tegangan geser:</a:t>
            </a:r>
            <a:endParaRPr lang="en-US" sz="125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60" y="6708458"/>
            <a:ext cx="2085737" cy="648653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58760" y="7536656"/>
            <a:ext cx="13512879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Kita akan mencoba nilai </a:t>
            </a:r>
            <a:r>
              <a:rPr lang="en-US" sz="12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</a:t>
            </a: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dan </a:t>
            </a:r>
            <a:r>
              <a:rPr lang="en-US" sz="12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db</a:t>
            </a: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 untuk memenuhi </a:t>
            </a:r>
            <a:r>
              <a:rPr lang="en-US" sz="12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τ</a:t>
            </a: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≤5000N/cm2.</a:t>
            </a:r>
            <a:endParaRPr lang="en-US" sz="12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5439" y="514945"/>
            <a:ext cx="7844433" cy="5853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Langkah 6.3: Tegangan Tarik pada Baut</a:t>
            </a:r>
            <a:endParaRPr lang="en-US" sz="3650" dirty="0"/>
          </a:p>
        </p:txBody>
      </p:sp>
      <p:sp>
        <p:nvSpPr>
          <p:cNvPr id="3" name="Text 1"/>
          <p:cNvSpPr/>
          <p:nvPr/>
        </p:nvSpPr>
        <p:spPr>
          <a:xfrm>
            <a:off x="655439" y="1474827"/>
            <a:ext cx="13319522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Gaya tarik pada setiap baut:</a:t>
            </a:r>
            <a:endParaRPr lang="en-US" sz="14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39" y="1985010"/>
            <a:ext cx="1463159" cy="77247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55439" y="2968109"/>
            <a:ext cx="13319522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655439" y="3478292"/>
            <a:ext cx="13319522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Luas penampang baut:</a:t>
            </a:r>
            <a:endParaRPr lang="en-US" sz="14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9" y="3988475"/>
            <a:ext cx="1357789" cy="6319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55439" y="4831080"/>
            <a:ext cx="13319522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1450" dirty="0"/>
          </a:p>
        </p:txBody>
      </p:sp>
      <p:sp>
        <p:nvSpPr>
          <p:cNvPr id="9" name="Text 5"/>
          <p:cNvSpPr/>
          <p:nvPr/>
        </p:nvSpPr>
        <p:spPr>
          <a:xfrm>
            <a:off x="655439" y="5341263"/>
            <a:ext cx="13319522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Tegangan tarik:</a:t>
            </a:r>
            <a:endParaRPr lang="en-US" sz="14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39" y="5851446"/>
            <a:ext cx="3207306" cy="84272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55439" y="6904792"/>
            <a:ext cx="13319522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</a:t>
            </a:r>
            <a:endParaRPr lang="en-US" sz="1450" dirty="0"/>
          </a:p>
        </p:txBody>
      </p:sp>
      <p:sp>
        <p:nvSpPr>
          <p:cNvPr id="12" name="Text 7"/>
          <p:cNvSpPr/>
          <p:nvPr/>
        </p:nvSpPr>
        <p:spPr>
          <a:xfrm>
            <a:off x="655439" y="7414974"/>
            <a:ext cx="13319522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Kita akan mencari </a:t>
            </a:r>
            <a:r>
              <a:rPr lang="en-US" sz="14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</a:t>
            </a: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dan </a:t>
            </a:r>
            <a:r>
              <a:rPr lang="en-US" sz="14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db</a:t>
            </a: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 yang memenuhi </a:t>
            </a:r>
            <a:r>
              <a:rPr lang="en-US" sz="14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σt</a:t>
            </a: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​≤15000N/cm2.</a:t>
            </a:r>
            <a:endParaRPr lang="en-US" sz="14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9233" y="416243"/>
            <a:ext cx="1890117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7. Pemilihan Parameter</a:t>
            </a:r>
            <a:endParaRPr lang="en-US" sz="1450" dirty="0"/>
          </a:p>
        </p:txBody>
      </p:sp>
      <p:sp>
        <p:nvSpPr>
          <p:cNvPr id="3" name="Text 1"/>
          <p:cNvSpPr/>
          <p:nvPr/>
        </p:nvSpPr>
        <p:spPr>
          <a:xfrm>
            <a:off x="529233" y="955000"/>
            <a:ext cx="13571934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Misalkan kita pilih: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29233" y="1366957"/>
            <a:ext cx="13571934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Jumlah baut, </a:t>
            </a:r>
            <a:r>
              <a:rPr lang="en-US" sz="11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</a:t>
            </a: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=12</a:t>
            </a:r>
            <a:endParaRPr lang="en-US" sz="1150" dirty="0"/>
          </a:p>
        </p:txBody>
      </p:sp>
      <p:sp>
        <p:nvSpPr>
          <p:cNvPr id="5" name="Text 3"/>
          <p:cNvSpPr/>
          <p:nvPr/>
        </p:nvSpPr>
        <p:spPr>
          <a:xfrm>
            <a:off x="529233" y="1661755"/>
            <a:ext cx="13571934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Diameter baut, </a:t>
            </a:r>
            <a:r>
              <a:rPr lang="en-US" sz="11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db</a:t>
            </a: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​=2 cm</a:t>
            </a:r>
            <a:endParaRPr lang="en-US" sz="1150" dirty="0"/>
          </a:p>
        </p:txBody>
      </p:sp>
      <p:sp>
        <p:nvSpPr>
          <p:cNvPr id="6" name="Text 4"/>
          <p:cNvSpPr/>
          <p:nvPr/>
        </p:nvSpPr>
        <p:spPr>
          <a:xfrm>
            <a:off x="529233" y="1956554"/>
            <a:ext cx="13571934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Panjang kontak geser, </a:t>
            </a:r>
            <a:r>
              <a:rPr lang="en-US" sz="11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</a:t>
            </a: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=2 cm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529233" y="2251353"/>
            <a:ext cx="13571934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Eksentrisitas, </a:t>
            </a:r>
            <a:r>
              <a:rPr lang="en-US" sz="11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</a:t>
            </a: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=4 cm (jari-jari poros)</a:t>
            </a:r>
            <a:endParaRPr lang="en-US" sz="1150" dirty="0"/>
          </a:p>
        </p:txBody>
      </p:sp>
      <p:sp>
        <p:nvSpPr>
          <p:cNvPr id="8" name="Text 6"/>
          <p:cNvSpPr/>
          <p:nvPr/>
        </p:nvSpPr>
        <p:spPr>
          <a:xfrm>
            <a:off x="529233" y="2663309"/>
            <a:ext cx="13571934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Periksa Tegangan Geser</a:t>
            </a:r>
            <a:endParaRPr lang="en-US" sz="115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3" y="3075265"/>
            <a:ext cx="3468529" cy="812721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529233" y="4058007"/>
            <a:ext cx="13571934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Karena </a:t>
            </a:r>
            <a:r>
              <a:rPr lang="en-US" sz="11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τ</a:t>
            </a: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=2853N/cm2≤5000N/cm2, kondisi ini memenuhi.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529233" y="4469963"/>
            <a:ext cx="13571934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Periksa Tegangan Tarik</a:t>
            </a:r>
            <a:endParaRPr lang="en-US" sz="115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33" y="4881920"/>
            <a:ext cx="5009078" cy="2107525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29233" y="7159466"/>
            <a:ext cx="13571934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Karena </a:t>
            </a:r>
            <a:r>
              <a:rPr lang="en-US" sz="11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σt</a:t>
            </a: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​=11400N/cm2≤15000N/cm2, kondisi ini juga memenuhi.</a:t>
            </a:r>
            <a:endParaRPr lang="en-US" sz="1150" dirty="0"/>
          </a:p>
        </p:txBody>
      </p:sp>
      <p:sp>
        <p:nvSpPr>
          <p:cNvPr id="14" name="Text 10"/>
          <p:cNvSpPr/>
          <p:nvPr/>
        </p:nvSpPr>
        <p:spPr>
          <a:xfrm>
            <a:off x="529233" y="7571423"/>
            <a:ext cx="13571934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9357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Tipe dan Fungsi Poros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69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Poros Transmisi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750469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Berfungsi untuk meneruskan daya dan torsi dari sumber ke komponen yang digerakkan. Umumnya terhubung dengan roda gigi, pulley, atau kopling.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40615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Contoh: Poros pada sistem transmisi kendaraan dan mesin industri berat.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3169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Poros Tumpuan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3750469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Dirancang khusus untuk menopang beban radial dan aksial tanpa harus mentransmisikan daya. Lebih berfokus pada kekuatan struktur.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540615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Contoh: Poros penopang pada mesin pemotong dan konveyor industri.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3169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As (Axle)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3750469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Merupakan poros stasioner yang tidak berputar, berfungsi sebagai penopang beban dan menjadi sumbu rotasi bagi komponen lain.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540615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Contoh: As roda pada beberapa jenis kendaraan roda empat.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8454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3644" y="2656761"/>
            <a:ext cx="4479012" cy="5211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Analisis Beban pada Poros</a:t>
            </a:r>
            <a:endParaRPr lang="en-US" sz="3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44" y="3428048"/>
            <a:ext cx="833795" cy="12275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67589" y="3594735"/>
            <a:ext cx="2084546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Beban Lentur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1667589" y="3955256"/>
            <a:ext cx="12379166" cy="533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Terjadi akibat gaya radial yang bekerja pada poros, seperti beban dari roda gigi, pulley, dan bantalan. Menghasilkan momen lentur yang dapat menyebabkan defleksi dan tegangan.</a:t>
            </a:r>
            <a:endParaRPr lang="en-US" sz="13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44" y="4655582"/>
            <a:ext cx="833795" cy="10006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67589" y="4822269"/>
            <a:ext cx="2084546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Beban Torsi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1667589" y="5182791"/>
            <a:ext cx="12379166" cy="266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Dihasilkan dari transmisi daya putar, menyebabkan momen puntir pada poros. Berhubungan langsung dengan daya dan kecepatan putaran poros.</a:t>
            </a:r>
            <a:endParaRPr lang="en-US" sz="13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644" y="5656183"/>
            <a:ext cx="833795" cy="100060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67589" y="5822871"/>
            <a:ext cx="2084546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Beban Kombinasi</a:t>
            </a: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1667589" y="6183392"/>
            <a:ext cx="12379166" cy="266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Sebagian besar poros mengalami kombinasi beban lentur dan torsi secara simultan. Analisis kompleks ini memerlukan pendekatan tegangan von Mises.</a:t>
            </a:r>
            <a:endParaRPr lang="en-US" sz="13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644" y="6656784"/>
            <a:ext cx="833795" cy="100060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667589" y="6823472"/>
            <a:ext cx="2084546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Beban Dinamis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1667589" y="7183993"/>
            <a:ext cx="12379166" cy="266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Perubahan beban yang terjadi seiring waktu, termasuk beban kejut dan beban siklik yang dapat menyebabkan kelelahan material.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320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Pemilihan Bahan Poros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313861" y="20056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Baja Karbon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496026"/>
            <a:ext cx="435530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Jenis AISI 1040-1050 umum digunakan untuk poros standar. Kandungan karbon 0,4-0,5% memberikan keseimbangan kekuatan dan ketangguhan.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083725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Ekonomis dan mudah diperoleh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525923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Kekuatan tarik 520-770 MPa</a:t>
            </a:r>
            <a:endParaRPr lang="en-US" sz="17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578893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DBDDED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3293626"/>
            <a:ext cx="255151" cy="31896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9481304" y="21870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Baja Paduan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9481304" y="2677478"/>
            <a:ext cx="435530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AISI 4140, 4340 mengandung Cr, Ni, Mo yang meningkatkan kekuatan, ketahanan lelah, dan hardenability.</a:t>
            </a:r>
            <a:endParaRPr lang="en-US" sz="1750" dirty="0"/>
          </a:p>
        </p:txBody>
      </p:sp>
      <p:sp>
        <p:nvSpPr>
          <p:cNvPr id="12" name="Text 8"/>
          <p:cNvSpPr/>
          <p:nvPr/>
        </p:nvSpPr>
        <p:spPr>
          <a:xfrm>
            <a:off x="9481304" y="3902273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Kekuatan tarik hingga 1100 MPa</a:t>
            </a:r>
            <a:endParaRPr lang="en-US" sz="1750" dirty="0"/>
          </a:p>
        </p:txBody>
      </p:sp>
      <p:sp>
        <p:nvSpPr>
          <p:cNvPr id="13" name="Text 9"/>
          <p:cNvSpPr/>
          <p:nvPr/>
        </p:nvSpPr>
        <p:spPr>
          <a:xfrm>
            <a:off x="9481304" y="4344472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Cocok untuk beban berat</a:t>
            </a:r>
            <a:endParaRPr lang="en-US" sz="175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827436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DBDDED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3293626"/>
            <a:ext cx="255151" cy="31896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481304" y="52289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Baja Tahan Karat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9481304" y="5719405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Seri 300 dan 400 digunakan untuk lingkungan korosif atau aplikasi pangan.</a:t>
            </a:r>
            <a:endParaRPr lang="en-US" sz="1750" dirty="0"/>
          </a:p>
        </p:txBody>
      </p:sp>
      <p:sp>
        <p:nvSpPr>
          <p:cNvPr id="19" name="Text 13"/>
          <p:cNvSpPr/>
          <p:nvPr/>
        </p:nvSpPr>
        <p:spPr>
          <a:xfrm>
            <a:off x="9481304" y="6581299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Tahan korosi tinggi</a:t>
            </a:r>
            <a:endParaRPr lang="en-US" sz="1750" dirty="0"/>
          </a:p>
        </p:txBody>
      </p:sp>
      <p:sp>
        <p:nvSpPr>
          <p:cNvPr id="20" name="Text 14"/>
          <p:cNvSpPr/>
          <p:nvPr/>
        </p:nvSpPr>
        <p:spPr>
          <a:xfrm>
            <a:off x="9481304" y="7023497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Aplikasi khusus</a:t>
            </a:r>
            <a:endParaRPr lang="en-US" sz="175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2" name="Shape 15"/>
          <p:cNvSpPr/>
          <p:nvPr/>
        </p:nvSpPr>
        <p:spPr>
          <a:xfrm>
            <a:off x="827436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DBDDED"/>
          </a:solidFill>
          <a:ln/>
        </p:spPr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20" y="5779056"/>
            <a:ext cx="255151" cy="318968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2313861" y="52289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Non-Ferrous</a:t>
            </a:r>
            <a:endParaRPr lang="en-US" sz="2200" dirty="0"/>
          </a:p>
        </p:txBody>
      </p:sp>
      <p:sp>
        <p:nvSpPr>
          <p:cNvPr id="25" name="Text 17"/>
          <p:cNvSpPr/>
          <p:nvPr/>
        </p:nvSpPr>
        <p:spPr>
          <a:xfrm>
            <a:off x="793790" y="5719405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Aluminium dan titanium untuk aplikasi ringan dengan kebutuhan khusus.</a:t>
            </a:r>
            <a:endParaRPr lang="en-US" sz="1750" dirty="0"/>
          </a:p>
        </p:txBody>
      </p:sp>
      <p:sp>
        <p:nvSpPr>
          <p:cNvPr id="26" name="Text 18"/>
          <p:cNvSpPr/>
          <p:nvPr/>
        </p:nvSpPr>
        <p:spPr>
          <a:xfrm>
            <a:off x="793790" y="6581299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Berat lebih ringan</a:t>
            </a:r>
            <a:endParaRPr lang="en-US" sz="1750" dirty="0"/>
          </a:p>
        </p:txBody>
      </p:sp>
      <p:sp>
        <p:nvSpPr>
          <p:cNvPr id="27" name="Text 19"/>
          <p:cNvSpPr/>
          <p:nvPr/>
        </p:nvSpPr>
        <p:spPr>
          <a:xfrm>
            <a:off x="793790" y="7023497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Ketahanan korosi alami</a:t>
            </a:r>
            <a:endParaRPr lang="en-US" sz="1750" dirty="0"/>
          </a:p>
        </p:txBody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9" name="Shape 20"/>
          <p:cNvSpPr/>
          <p:nvPr/>
        </p:nvSpPr>
        <p:spPr>
          <a:xfrm>
            <a:off x="578893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DBDDED"/>
          </a:solidFill>
          <a:ln/>
        </p:spPr>
      </p:sp>
      <p:pic>
        <p:nvPicPr>
          <p:cNvPr id="3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791" y="5779056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43506" y="784741"/>
            <a:ext cx="6627733" cy="5867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Perhitungan Tegangan pada Poros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6143506" y="1653064"/>
            <a:ext cx="3821073" cy="2696408"/>
          </a:xfrm>
          <a:prstGeom prst="roundRect">
            <a:avLst>
              <a:gd name="adj" fmla="val 1045"/>
            </a:avLst>
          </a:prstGeom>
          <a:solidFill>
            <a:srgbClr val="DBDDED"/>
          </a:solidFill>
          <a:ln/>
        </p:spPr>
      </p:sp>
      <p:sp>
        <p:nvSpPr>
          <p:cNvPr id="5" name="Text 2"/>
          <p:cNvSpPr/>
          <p:nvPr/>
        </p:nvSpPr>
        <p:spPr>
          <a:xfrm>
            <a:off x="6331268" y="1840825"/>
            <a:ext cx="2347198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Tegangan Lentur (σb)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6331268" y="2246709"/>
            <a:ext cx="3445550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σb = (M × y) / I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6331268" y="2659737"/>
            <a:ext cx="3445550" cy="1501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Dimana M adalah momen lentur, y adalah jarak dari sumbu netral, dan I adalah momen inersia penampang. Tegangan ini maksimum pada permukaan poros.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10152340" y="1653064"/>
            <a:ext cx="3821073" cy="2696408"/>
          </a:xfrm>
          <a:prstGeom prst="roundRect">
            <a:avLst>
              <a:gd name="adj" fmla="val 1045"/>
            </a:avLst>
          </a:prstGeom>
          <a:solidFill>
            <a:srgbClr val="DBDDED"/>
          </a:solidFill>
          <a:ln/>
        </p:spPr>
      </p:sp>
      <p:sp>
        <p:nvSpPr>
          <p:cNvPr id="9" name="Text 6"/>
          <p:cNvSpPr/>
          <p:nvPr/>
        </p:nvSpPr>
        <p:spPr>
          <a:xfrm>
            <a:off x="10340102" y="1840825"/>
            <a:ext cx="2347198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Tegangan Torsi (τ)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10340102" y="2246709"/>
            <a:ext cx="3445550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τ = (T × r) / J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10340102" y="2659737"/>
            <a:ext cx="3445550" cy="1201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Dimana T adalah momen torsi, r adalah jari-jari poros, dan J adalah momen inersia polar. Tegangan ini bekerja pada bidang geser.</a:t>
            </a:r>
            <a:endParaRPr lang="en-US" sz="1450" dirty="0"/>
          </a:p>
        </p:txBody>
      </p:sp>
      <p:sp>
        <p:nvSpPr>
          <p:cNvPr id="12" name="Shape 9"/>
          <p:cNvSpPr/>
          <p:nvPr/>
        </p:nvSpPr>
        <p:spPr>
          <a:xfrm>
            <a:off x="6143506" y="4537234"/>
            <a:ext cx="7829788" cy="1795224"/>
          </a:xfrm>
          <a:prstGeom prst="roundRect">
            <a:avLst>
              <a:gd name="adj" fmla="val 1569"/>
            </a:avLst>
          </a:prstGeom>
          <a:solidFill>
            <a:srgbClr val="DBDDED"/>
          </a:solidFill>
          <a:ln/>
        </p:spPr>
      </p:sp>
      <p:sp>
        <p:nvSpPr>
          <p:cNvPr id="13" name="Text 10"/>
          <p:cNvSpPr/>
          <p:nvPr/>
        </p:nvSpPr>
        <p:spPr>
          <a:xfrm>
            <a:off x="6331268" y="4724995"/>
            <a:ext cx="2347198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Tegangan Kombinasi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6331268" y="5130879"/>
            <a:ext cx="7454265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σeq = √(σb² + 3τ²)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6331268" y="5543907"/>
            <a:ext cx="7454265" cy="600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Menggunakan teori energi distorsi (von Mises), tegangan ekuivalen ini dibandingkan dengan kekuatan luluh material untuk menilai keamanan desain.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6143506" y="6543675"/>
            <a:ext cx="7829788" cy="901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Perhitungan tegangan menjadi dasar dalam menentukan dimensi poros yang aman. Untuk poros dengan beban dinamis, faktor konsentrasi tegangan dan faktor kelelahan material juga harus dipertimbangkan dalam analisis.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4359" y="460653"/>
            <a:ext cx="4986218" cy="521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Perancangan Diameter Poros</a:t>
            </a:r>
            <a:endParaRPr lang="en-US" sz="3250" dirty="0"/>
          </a:p>
        </p:txBody>
      </p:sp>
      <p:sp>
        <p:nvSpPr>
          <p:cNvPr id="3" name="Shape 1"/>
          <p:cNvSpPr/>
          <p:nvPr/>
        </p:nvSpPr>
        <p:spPr>
          <a:xfrm>
            <a:off x="584359" y="1316355"/>
            <a:ext cx="1682710" cy="962025"/>
          </a:xfrm>
          <a:prstGeom prst="roundRect">
            <a:avLst>
              <a:gd name="adj" fmla="val 2604"/>
            </a:avLst>
          </a:prstGeom>
          <a:solidFill>
            <a:srgbClr val="DBDDED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259" y="1650563"/>
            <a:ext cx="234791" cy="29348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433995" y="1483281"/>
            <a:ext cx="2087285" cy="260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Identifikasi Beban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433995" y="1844278"/>
            <a:ext cx="2872740" cy="2671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Tentukan momen dan torsi maksimum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2350532" y="2268855"/>
            <a:ext cx="11612047" cy="11430"/>
          </a:xfrm>
          <a:prstGeom prst="roundRect">
            <a:avLst>
              <a:gd name="adj" fmla="val 219147"/>
            </a:avLst>
          </a:prstGeom>
          <a:solidFill>
            <a:srgbClr val="C1C3D3"/>
          </a:solidFill>
          <a:ln/>
        </p:spPr>
      </p:sp>
      <p:sp>
        <p:nvSpPr>
          <p:cNvPr id="8" name="Shape 5"/>
          <p:cNvSpPr/>
          <p:nvPr/>
        </p:nvSpPr>
        <p:spPr>
          <a:xfrm>
            <a:off x="584359" y="2361843"/>
            <a:ext cx="3365421" cy="962025"/>
          </a:xfrm>
          <a:prstGeom prst="roundRect">
            <a:avLst>
              <a:gd name="adj" fmla="val 2604"/>
            </a:avLst>
          </a:prstGeom>
          <a:solidFill>
            <a:srgbClr val="DBDDED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673" y="2696051"/>
            <a:ext cx="234791" cy="29348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116705" y="2528768"/>
            <a:ext cx="2087285" cy="260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Pilih Material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4116705" y="2889766"/>
            <a:ext cx="3309342" cy="2671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Tentukan tegangan ijin berdasarkan material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4033242" y="3314343"/>
            <a:ext cx="9929336" cy="11430"/>
          </a:xfrm>
          <a:prstGeom prst="roundRect">
            <a:avLst>
              <a:gd name="adj" fmla="val 219147"/>
            </a:avLst>
          </a:prstGeom>
          <a:solidFill>
            <a:srgbClr val="C1C3D3"/>
          </a:solidFill>
          <a:ln/>
        </p:spPr>
      </p:sp>
      <p:sp>
        <p:nvSpPr>
          <p:cNvPr id="13" name="Shape 9"/>
          <p:cNvSpPr/>
          <p:nvPr/>
        </p:nvSpPr>
        <p:spPr>
          <a:xfrm>
            <a:off x="584359" y="3407331"/>
            <a:ext cx="5048131" cy="962025"/>
          </a:xfrm>
          <a:prstGeom prst="roundRect">
            <a:avLst>
              <a:gd name="adj" fmla="val 2604"/>
            </a:avLst>
          </a:prstGeom>
          <a:solidFill>
            <a:srgbClr val="DBDDED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969" y="3741539"/>
            <a:ext cx="234791" cy="293489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799415" y="3574256"/>
            <a:ext cx="2087285" cy="260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Hitung Diameter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5799415" y="3935254"/>
            <a:ext cx="2402324" cy="2671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Terapkan rumus diameter ASME</a:t>
            </a:r>
            <a:endParaRPr lang="en-US" sz="1300" dirty="0"/>
          </a:p>
        </p:txBody>
      </p:sp>
      <p:sp>
        <p:nvSpPr>
          <p:cNvPr id="17" name="Shape 12"/>
          <p:cNvSpPr/>
          <p:nvPr/>
        </p:nvSpPr>
        <p:spPr>
          <a:xfrm>
            <a:off x="5715953" y="4359831"/>
            <a:ext cx="8246626" cy="11430"/>
          </a:xfrm>
          <a:prstGeom prst="roundRect">
            <a:avLst>
              <a:gd name="adj" fmla="val 219147"/>
            </a:avLst>
          </a:prstGeom>
          <a:solidFill>
            <a:srgbClr val="C1C3D3"/>
          </a:solidFill>
          <a:ln/>
        </p:spPr>
      </p:sp>
      <p:sp>
        <p:nvSpPr>
          <p:cNvPr id="18" name="Shape 13"/>
          <p:cNvSpPr/>
          <p:nvPr/>
        </p:nvSpPr>
        <p:spPr>
          <a:xfrm>
            <a:off x="584359" y="4452818"/>
            <a:ext cx="6730841" cy="962025"/>
          </a:xfrm>
          <a:prstGeom prst="roundRect">
            <a:avLst>
              <a:gd name="adj" fmla="val 2604"/>
            </a:avLst>
          </a:prstGeom>
          <a:solidFill>
            <a:srgbClr val="DBDDED"/>
          </a:solidFill>
          <a:ln/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384" y="4787027"/>
            <a:ext cx="234791" cy="293489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482126" y="4619744"/>
            <a:ext cx="2087285" cy="260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Verifikasi Desain</a:t>
            </a:r>
            <a:endParaRPr lang="en-US" sz="1600" dirty="0"/>
          </a:p>
        </p:txBody>
      </p:sp>
      <p:sp>
        <p:nvSpPr>
          <p:cNvPr id="21" name="Text 15"/>
          <p:cNvSpPr/>
          <p:nvPr/>
        </p:nvSpPr>
        <p:spPr>
          <a:xfrm>
            <a:off x="7482126" y="4980742"/>
            <a:ext cx="2504718" cy="2671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Cek faktor keamanan dan standar</a:t>
            </a:r>
            <a:endParaRPr lang="en-US" sz="1300" dirty="0"/>
          </a:p>
        </p:txBody>
      </p:sp>
      <p:sp>
        <p:nvSpPr>
          <p:cNvPr id="22" name="Text 16"/>
          <p:cNvSpPr/>
          <p:nvPr/>
        </p:nvSpPr>
        <p:spPr>
          <a:xfrm>
            <a:off x="584359" y="5602605"/>
            <a:ext cx="13461683" cy="2671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Rumus ASME untuk diameter minimum poros adalah:</a:t>
            </a:r>
            <a:endParaRPr lang="en-US" sz="1300" dirty="0"/>
          </a:p>
        </p:txBody>
      </p:sp>
      <p:sp>
        <p:nvSpPr>
          <p:cNvPr id="23" name="Text 17"/>
          <p:cNvSpPr/>
          <p:nvPr/>
        </p:nvSpPr>
        <p:spPr>
          <a:xfrm>
            <a:off x="584359" y="6057543"/>
            <a:ext cx="13461683" cy="2671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d³ = (16/πSs) × √[(KbM)² + (KtT)²]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584359" y="6512481"/>
            <a:ext cx="13461683" cy="534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Dimana d adalah diameter, Ss adalah tegangan geser ijin, Kb adalah faktor kejut untuk momen lentur, Kt adalah faktor kejut untuk torsi, M adalah momen lentur maksimum, dan T adalah torsi.</a:t>
            </a:r>
            <a:endParaRPr lang="en-US" sz="1300" dirty="0"/>
          </a:p>
        </p:txBody>
      </p:sp>
      <p:sp>
        <p:nvSpPr>
          <p:cNvPr id="25" name="Text 19"/>
          <p:cNvSpPr/>
          <p:nvPr/>
        </p:nvSpPr>
        <p:spPr>
          <a:xfrm>
            <a:off x="584359" y="7234595"/>
            <a:ext cx="13461683" cy="534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Faktor keamanan umum yang digunakan dalam perancangan poros berkisar antara 2-3 untuk beban statis dan 3-4 untuk beban dinamis, tergantung pada keandalan data dan kondisi operasi.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07306"/>
            <a:ext cx="92633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Konsentrasi Tegangan dan Desain Fillet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46971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DBDDED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60" y="2512219"/>
            <a:ext cx="340162" cy="4252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30906" y="2547580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Penyebab Konsentrasi Tegangan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3392329"/>
            <a:ext cx="3421499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Perubahan penampang, alur pasak, lubang, ulir, dan fitur geometris lainnya menyebabkan distribusi tegangan tidak merata dan menciptakan titik kritis pada poros. Tegangan lokal bisa 2-3 kali lipat dari tegangan nominal.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35893" y="246971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DBDDED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963" y="2512219"/>
            <a:ext cx="340162" cy="42529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73008" y="2547580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Faktor Konsentrasi Tegangan (Kt)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973008" y="3392329"/>
            <a:ext cx="3421499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Nilai Kt bervariasi berdasarkan geometri dan jenis pembebanan. Untuk tekuk, Kt = 1.5-3.0 pada perubahan diameter dengan fillet; untuk torsi, Kt = 1.2-2.5. Nilai ini diperlukan dalam perhitungan tegangan efektif.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9677995" y="246971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DBDDED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065" y="2512219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415111" y="2547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Rekomendasi Desain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10415111" y="3037999"/>
            <a:ext cx="3421499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Gunakan fillet dengan radius minimal 0.02-0.05 dari diameter poros. Hindari perubahan diameter yang drastis; rasio diameter sebaiknya tidak melebihi 1.5. Untuk alur pasak, gunakan radius ujung dan panjang yang cukup.</a:t>
            </a:r>
            <a:endParaRPr lang="en-US" sz="1750" dirty="0"/>
          </a:p>
        </p:txBody>
      </p:sp>
      <p:sp>
        <p:nvSpPr>
          <p:cNvPr id="15" name="Text 10"/>
          <p:cNvSpPr/>
          <p:nvPr/>
        </p:nvSpPr>
        <p:spPr>
          <a:xfrm>
            <a:off x="793790" y="619637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Pengujian eksperimental menunjukkan bahwa 80% kegagalan poros dimulai dari lokasi konsentrasi tegangan. Oleh karena itu, pemahaman dan mitigasi efek ini sangat penting dalam perancangan poros yang andal dan tahan lama.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7231" y="555665"/>
            <a:ext cx="6930033" cy="631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Studi Kasus dan Aplikasi Industri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1" y="1591151"/>
            <a:ext cx="4236958" cy="261854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7231" y="4462224"/>
            <a:ext cx="2526149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Gearbox Otomotif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707231" y="4899184"/>
            <a:ext cx="4236958" cy="19395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Poros utama pada gearbox mobil sport harus mentransmisikan torsi tinggi (&gt;300 Nm) sambil menahan beban lentur dari roda gigi. Material AISI 4340 dengan perlakuan panas digunakan untuk mencapai kekuatan 1000 MPa dengan keuletan yang baik.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721" y="1591151"/>
            <a:ext cx="4236958" cy="261854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196721" y="4462224"/>
            <a:ext cx="2526149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Turbin Industri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5196721" y="4899184"/>
            <a:ext cx="4236958" cy="19395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Poros turbin gas beroperasi pada suhu tinggi (&gt;400°C) dan kecepatan 15000 RPM. Menggunakan superalloy berbasis nikel dengan sistem pendinginan internal untuk mengatasi tantangan ekspansi termal dan kelelahan material akibat siklus termal.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6211" y="1591151"/>
            <a:ext cx="4236958" cy="261854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86211" y="4462224"/>
            <a:ext cx="2526149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Spindle Mesin CNC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9686211" y="4899184"/>
            <a:ext cx="4236958" cy="19395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Presisi tinggi diperlukan dengan toleransi defleksi &lt;0,01 mm. Menggunakan baja paduan yang dikeraskan permukaan dan grinding presisi untuk mencapai kehalusan permukaan Ra 0,2μm, dengan balancing dinamis G1 untuk meminimalkan getaran.</a:t>
            </a:r>
            <a:endParaRPr lang="en-US" sz="1550" dirty="0"/>
          </a:p>
        </p:txBody>
      </p:sp>
      <p:sp>
        <p:nvSpPr>
          <p:cNvPr id="12" name="Text 7"/>
          <p:cNvSpPr/>
          <p:nvPr/>
        </p:nvSpPr>
        <p:spPr>
          <a:xfrm>
            <a:off x="707231" y="7066002"/>
            <a:ext cx="13215938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Analisis Elemen Hingga (FEA) pada kasus-kasus di atas menunjukkan bahwa optimasi topologi dapat mengurangi berat poros hingga 15% tanpa mengorbankan kekuatan, sementara desain fillet adaptif dapat memperpanjang umur lelah hingga 40% dibandingkan desain konvensional.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A21E6D-2278-FB41-815C-4CDEFC914EF8}"/>
              </a:ext>
            </a:extLst>
          </p:cNvPr>
          <p:cNvSpPr txBox="1"/>
          <p:nvPr/>
        </p:nvSpPr>
        <p:spPr>
          <a:xfrm>
            <a:off x="1130968" y="565483"/>
            <a:ext cx="1188720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Soal: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bulat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solid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meneruskan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daya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sebesar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kW 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putaran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rpm 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Poros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juga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mendapat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lenturan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yang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menyebabkan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lentur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sebesar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N·m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kritis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dibuat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baja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sifat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mekanik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berikut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Kekuatan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tarik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ultimate (S&lt;sub&gt;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&lt;/sub&gt;) = 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 MPa</a:t>
            </a:r>
            <a:endParaRPr lang="en-ID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Kekuatan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luluh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(S&lt;sub&gt;y&lt;/sub&gt;) = 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 MPa</a:t>
            </a:r>
            <a:endParaRPr lang="en-ID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keamanan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(n) = 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ID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Desain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maksimum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tegangan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geser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(Guest)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distorsi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(von Mises)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Tentukan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diameter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minimum 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kedua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9CC31C-A613-3891-FCA7-325BFB285CF1}"/>
              </a:ext>
            </a:extLst>
          </p:cNvPr>
          <p:cNvSpPr txBox="1"/>
          <p:nvPr/>
        </p:nvSpPr>
        <p:spPr>
          <a:xfrm>
            <a:off x="1130967" y="6671809"/>
            <a:ext cx="12958011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 </a:t>
            </a:r>
            <a:r>
              <a:rPr lang="en-ID" sz="1400" b="1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 Mises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biasanya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kecil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mempertimbangkan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distorsi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realistis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 </a:t>
            </a:r>
            <a:r>
              <a:rPr lang="en-ID" sz="1400" b="1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Guest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konservatif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saat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lengkap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sifat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kompleks</a:t>
            </a:r>
            <a:r>
              <a:rPr lang="en-ID" sz="1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89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1884</Words>
  <Application>Microsoft Office PowerPoint</Application>
  <PresentationFormat>Custom</PresentationFormat>
  <Paragraphs>196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Heebo</vt:lpstr>
      <vt:lpstr>Crimson Pro Semi Bold</vt:lpstr>
      <vt:lpstr>Tahoma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Novriyanti 2022</cp:lastModifiedBy>
  <cp:revision>3</cp:revision>
  <dcterms:created xsi:type="dcterms:W3CDTF">2025-04-29T09:10:59Z</dcterms:created>
  <dcterms:modified xsi:type="dcterms:W3CDTF">2025-04-29T13:12:35Z</dcterms:modified>
</cp:coreProperties>
</file>