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1" r:id="rId18"/>
    <p:sldId id="277" r:id="rId19"/>
    <p:sldId id="278" r:id="rId20"/>
    <p:sldId id="279" r:id="rId21"/>
    <p:sldId id="271" r:id="rId22"/>
    <p:sldId id="272" r:id="rId23"/>
    <p:sldId id="273" r:id="rId24"/>
    <p:sldId id="274" r:id="rId25"/>
    <p:sldId id="275" r:id="rId26"/>
    <p:sldId id="276" r:id="rId27"/>
  </p:sldIdLst>
  <p:sldSz cx="14630400" cy="8229600"/>
  <p:notesSz cx="8229600" cy="14630400"/>
  <p:embeddedFontLst>
    <p:embeddedFont>
      <p:font typeface="Fira Sans" panose="020B0503050000020004" pitchFamily="34" charset="0"/>
      <p:regular r:id="rId29"/>
      <p:bold r:id="rId30"/>
      <p:italic r:id="rId31"/>
      <p:boldItalic r:id="rId32"/>
    </p:embeddedFont>
    <p:embeddedFont>
      <p:font typeface="Fira Sans Bold" panose="020B0604020202020204" charset="0"/>
      <p:bold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4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F048-3DBB-7FAA-33C4-802434A5E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F4F58-5DDF-C12A-ACD8-8A6000996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A506D-53A2-209A-4C89-7892F3AD6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490FB-EEC9-3E64-6BC4-D52D6F6FB3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13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4F0A-9E16-77D5-C2BC-FEFA3BF73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E41F03-3FDF-125C-ED1B-F52821DC3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EDC1A-FEE9-77A7-B3D0-F68831F5E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CC3EA-2EFD-17AD-9622-84E794B05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5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302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Elemen</a:t>
            </a:r>
            <a:r>
              <a:rPr lang="en-US" sz="40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Mesin II: </a:t>
            </a:r>
            <a:r>
              <a:rPr lang="en-US" sz="400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Pertemuan</a:t>
            </a:r>
            <a:r>
              <a:rPr lang="en-US" sz="40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6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</a:t>
            </a:r>
            <a:r>
              <a:rPr lang="en-US" sz="40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Daya &amp; Speed Ratio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80190" y="34967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8406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122466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Sistem Penggerak: Kombinasi Beberapa Elemen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30360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Mobil Manual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Integrasi roda gigi, kopling, poros dengan rasio berbeda untuk mengubah kecepatan dan torsi.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Sistem Konveyor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Kombinasi motor, sabuk, dan roller untuk memindahkan material dengan kecepatan konstan.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Turbin Angin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Mengkonversi putaran lambat blade menjadi putaran tinggi untuk generator melalui gearbox.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121587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Konsep Perbandingan Kecepatan (Speed Ratio)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Definisi Speed Ratio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49029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Perbandingan kecepatan input terhadap output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997C19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Rumus Dasar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28940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Speed Ratio = ω₁/ω₂ = n₁/n₂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997C19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Aplikasi Desain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42145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Menentukan ukuran komponen transmisi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213" y="441722"/>
            <a:ext cx="5060633" cy="501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Speed Ratio pada Roda Gigi</a:t>
            </a:r>
            <a:endParaRPr lang="en-US" sz="3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13" y="1264920"/>
            <a:ext cx="9826387" cy="55027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7613" y="6951464"/>
            <a:ext cx="13505974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Rumus speed ratio pada roda gigi: i = N₁/N₂ = T₂/T₁, di mana N adalah kecepatan putaran dan T adalah jumlah gigi.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Speed Ratio pada Transmisi Sabuk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Diameter Pulley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Ukuran pulley menentukan rasio kecepatan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Rumus Dasar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D₁ × n₁ = D₂ × n₂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Variasi Sabuk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Sabuk terbuka vs. silang mempengaruhi arah putaran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99629"/>
            <a:ext cx="89713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Speed Ratio pada Transmisi Rantai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61917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1:1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436489" y="58937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Rasio Sama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384131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Sprocket dengan jumlah gigi sama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54704" y="4861917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1:2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5897523" y="58937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Reduksi Kecepatan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4704" y="6384131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Sprocket output lebih besar dari input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715738" y="4861917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2:1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0254139" y="5893713"/>
            <a:ext cx="30439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Peningkatan Kecepatan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5738" y="6384131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Sprocket input lebih besar dari output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700218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Rumus speed ratio: i = n₁/n₂ = Z₂/Z₁, di mana Z adalah jumlah gigi sprocket. Efisiensi transmisi rantai mencapai 97%.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10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Aplikasi Praktis dan Analisa Efisiensi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78731"/>
            <a:ext cx="7556421" cy="3629739"/>
          </a:xfrm>
          <a:prstGeom prst="roundRect">
            <a:avLst>
              <a:gd name="adj" fmla="val 2625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3186351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333005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Jenis Transmisi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3330059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Efisiensi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333005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Aplikasi Utama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3836670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398037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Roda Gigi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3980378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94-98%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3980378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Otomotif, Mesin Presisi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4849892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499360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Sabuk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3546038" y="4993600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90-96%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59210" y="499360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HVAC, Mesin Ringan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801410" y="5500211"/>
            <a:ext cx="7540347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057" y="564392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Rantai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3546038" y="5643920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95-97%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6059210" y="564392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Sepeda, Conveyor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801410" y="6150531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029057" y="629423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Kopling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3546038" y="6294239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98-99%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6059210" y="629423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Sistem Poros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062871"/>
            <a:ext cx="73310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Contoh</a:t>
            </a: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Soal</a:t>
            </a:r>
            <a:endParaRPr lang="en-US" sz="44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B32435-C9F5-C4D2-12F9-F2679D0D9658}"/>
              </a:ext>
            </a:extLst>
          </p:cNvPr>
          <p:cNvSpPr txBox="1"/>
          <p:nvPr/>
        </p:nvSpPr>
        <p:spPr>
          <a:xfrm>
            <a:off x="419100" y="2056537"/>
            <a:ext cx="135255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Gear Ratio:</a:t>
            </a:r>
          </a:p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Z1 = 20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gigi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N1 = 1200 rpm</a:t>
            </a:r>
          </a:p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Z2 = 60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gigi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N1/n2 = z2/z1</a:t>
            </a:r>
          </a:p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1200/n2 = 60/20</a:t>
            </a:r>
          </a:p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N2 = 400rpm</a:t>
            </a:r>
            <a:endParaRPr lang="en-ID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B3EE3-C9D5-3E30-E030-EE0D5285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FB46DDB5-92DD-BDB4-71B2-F519FC09F9C3}"/>
              </a:ext>
            </a:extLst>
          </p:cNvPr>
          <p:cNvSpPr/>
          <p:nvPr/>
        </p:nvSpPr>
        <p:spPr>
          <a:xfrm>
            <a:off x="793790" y="1062871"/>
            <a:ext cx="73310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Contoh</a:t>
            </a: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Soal</a:t>
            </a:r>
            <a:endParaRPr lang="en-US" sz="44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E6D54-F5B5-8595-C7ED-F6C0CDFA02AC}"/>
              </a:ext>
            </a:extLst>
          </p:cNvPr>
          <p:cNvSpPr txBox="1"/>
          <p:nvPr/>
        </p:nvSpPr>
        <p:spPr>
          <a:xfrm>
            <a:off x="419100" y="2056537"/>
            <a:ext cx="135255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Kopling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meneruskan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HP, pada 3000 r/min. Jika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plat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tunggal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dua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sisi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kontak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(both sides of the plate effective),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aksial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0,9 kg/cm2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dibagian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3200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ID" sz="32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ID" sz="3200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ntukan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diperlukan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Asumsikan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diameter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1,4 x diameter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l-GR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 = 0,3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uniform wear</a:t>
            </a:r>
            <a:endParaRPr lang="en-ID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5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9B5ABF-B853-384C-2A4A-B58689F0FE17}"/>
              </a:ext>
            </a:extLst>
          </p:cNvPr>
          <p:cNvSpPr txBox="1"/>
          <p:nvPr/>
        </p:nvSpPr>
        <p:spPr>
          <a:xfrm>
            <a:off x="187384" y="93754"/>
            <a:ext cx="7693299" cy="847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Konversi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Daya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HP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Watt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 yang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diberikan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HP 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Konversi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HP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Watt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(Watt)=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(HP)×746</a:t>
            </a:r>
          </a:p>
          <a:p>
            <a:pPr>
              <a:buNone/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15 x 746</a:t>
            </a:r>
          </a:p>
          <a:p>
            <a:pPr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11.190 watt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Sudut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ω)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putaran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mesin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3000 r/min 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Konversi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sudut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 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rad/s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=2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N/60</a:t>
            </a:r>
          </a:p>
          <a:p>
            <a:pPr>
              <a:buNone/>
            </a:pPr>
            <a:r>
              <a:rPr lang="en-ID" i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= 2.3,14.3000/60</a:t>
            </a:r>
          </a:p>
          <a:p>
            <a:pPr>
              <a:buNone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= 314 rad/s</a:t>
            </a:r>
          </a:p>
          <a:p>
            <a:pPr>
              <a:buNone/>
            </a:pPr>
            <a:endParaRPr lang="en-ID" i="1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Hubungan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Antara Daya, Torsi, dan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Sudut</a:t>
            </a:r>
            <a:endParaRPr lang="en-ID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 (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dihubungkan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torsi (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dan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sudut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>
              <a:buNone/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T=?</a:t>
            </a:r>
          </a:p>
          <a:p>
            <a:pPr>
              <a:buNone/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 = 11.190/314 = 35.64 Nm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Luas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Gesek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endParaRPr lang="en-ID" b="1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tunggal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dua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berarti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dua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Luas total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b="0" i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dihitung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luas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lingkaran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n-ID" b="0" i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​=2⋅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⋅(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luar^2​−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dalam^2​​)/4 =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asumsikn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dluaar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1.4 x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Ddalam</a:t>
            </a:r>
            <a:endParaRPr lang="en-ID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45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028F2E-297D-68EE-62B4-979697F4ED1D}"/>
              </a:ext>
            </a:extLst>
          </p:cNvPr>
          <p:cNvSpPr txBox="1"/>
          <p:nvPr/>
        </p:nvSpPr>
        <p:spPr>
          <a:xfrm>
            <a:off x="541866" y="383951"/>
            <a:ext cx="12412134" cy="565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ID" b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Hubungan</a:t>
            </a: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antara</a:t>
            </a: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Torsi, </a:t>
            </a:r>
            <a:r>
              <a:rPr lang="en-ID" b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Aksial</a:t>
            </a: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 Luas Gesek</a:t>
            </a:r>
          </a:p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Torsi (</a:t>
            </a: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juga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dihubungkan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aksial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koefisien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luas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l-GR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​⋅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>
              <a:buNone/>
            </a:pP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Tmean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(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Dluar+Ddalam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)/4</a:t>
            </a:r>
          </a:p>
          <a:p>
            <a:pPr>
              <a:spcBef>
                <a:spcPts val="900"/>
              </a:spcBef>
              <a:spcAft>
                <a:spcPts val="900"/>
              </a:spcAft>
              <a:buNone/>
            </a:pPr>
            <a:endParaRPr lang="en-ID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Substitusi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Nilai yang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Diketahui</a:t>
            </a:r>
            <a:endParaRPr lang="en-ID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Diketahui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=35.64Nm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=0.3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=0.9kg/cm2=0.9×9.81N/cm2=8.829N/cm2=88290N/m2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l-GR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​⋅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35.64 = 0.3 x  88290 x </a:t>
            </a:r>
            <a:r>
              <a:rPr lang="en-ID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Atotal</a:t>
            </a: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</a:t>
            </a:r>
            <a:r>
              <a:rPr lang="en-ID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rmean</a:t>
            </a:r>
            <a:endParaRPr lang="en-ID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5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7548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Konsep Dasar Transmisi Daya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Definisi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Transmisi daya mekanik adalah sistem yang mentransfer energi dari satu komponen ke komponen lain dalam mesin.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Fungsi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Fungsi utamanya adalah menyalurkan daya dari sumber penggerak ke beban kerja yang dituju.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Peran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Menjadi jembatan vital dalam mengatur torsi, kecepatan, dan arah putaran mesin.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ACF863-BF52-1B4F-DF9D-6FBE419322FC}"/>
              </a:ext>
            </a:extLst>
          </p:cNvPr>
          <p:cNvSpPr txBox="1"/>
          <p:nvPr/>
        </p:nvSpPr>
        <p:spPr>
          <a:xfrm>
            <a:off x="938463" y="675397"/>
            <a:ext cx="11947358" cy="6717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sv-SE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Ekspresikan </a:t>
            </a:r>
            <a:r>
              <a:rPr lang="sv-SE" b="1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sv-SE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total​ dan </a:t>
            </a:r>
            <a:r>
              <a:rPr lang="sv-SE" b="1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sv-SE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mean​ dalam </a:t>
            </a:r>
            <a:r>
              <a:rPr lang="sv-SE" b="1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v-SE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dalam​</a:t>
            </a:r>
          </a:p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sv-S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 asumsi:</a:t>
            </a:r>
          </a:p>
          <a:p>
            <a:pPr>
              <a:buNone/>
            </a:pPr>
            <a:r>
              <a:rPr lang="sv-SE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v-S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luar​=1.4⋅</a:t>
            </a:r>
            <a:r>
              <a:rPr lang="sv-SE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dalam​</a:t>
            </a:r>
          </a:p>
          <a:p>
            <a:pPr>
              <a:buNone/>
            </a:pPr>
            <a:endParaRPr lang="sv-SE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Atotal = 2 x phi x ((((1.4xddlm)^2) – Ddlm^2)/4)</a:t>
            </a:r>
          </a:p>
          <a:p>
            <a:pPr>
              <a:buNone/>
            </a:pPr>
            <a:r>
              <a:rPr lang="sv-SE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= 2 x phi x (1.96xddlm^2-ddlm^2)/4)</a:t>
            </a:r>
          </a:p>
          <a:p>
            <a:pPr>
              <a:buNone/>
            </a:pP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= </a:t>
            </a:r>
            <a:r>
              <a:rPr lang="sv-SE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phi x (0.96 x ddlm^2) / 4</a:t>
            </a:r>
          </a:p>
          <a:p>
            <a:pPr>
              <a:buNone/>
            </a:pP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= 2 x phi x 0.24 x ddlm^2</a:t>
            </a:r>
          </a:p>
          <a:p>
            <a:pPr>
              <a:buNone/>
            </a:pPr>
            <a:r>
              <a:rPr lang="sv-SE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sv-SE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0.48 phi x Ddlm^2</a:t>
            </a:r>
          </a:p>
          <a:p>
            <a:pPr>
              <a:buNone/>
            </a:pPr>
            <a:r>
              <a:rPr lang="sv-SE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sv-SE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 = (Dluar + Ddlm) / 4</a:t>
            </a:r>
          </a:p>
          <a:p>
            <a:r>
              <a:rPr lang="sv-SE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=</a:t>
            </a:r>
            <a:r>
              <a:rPr lang="sv-S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1.4⋅</a:t>
            </a:r>
            <a:r>
              <a:rPr lang="sv-SE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dalam​ + Ddlm / 4</a:t>
            </a:r>
          </a:p>
          <a:p>
            <a:r>
              <a:rPr lang="sv-SE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=2.4 ddalam/ 4</a:t>
            </a:r>
          </a:p>
          <a:p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</a:t>
            </a:r>
            <a:r>
              <a:rPr lang="sv-SE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0.6 ddlm</a:t>
            </a:r>
            <a:endParaRPr lang="en-ID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Substitusi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 dan </a:t>
            </a:r>
            <a:r>
              <a:rPr lang="en-ID" b="1" i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Persamaan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Torsi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l-GR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​⋅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  <a:endParaRPr lang="en-ID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35.65=0.3⋅88290⋅(0.48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dalam2​)⋅(0.6⋅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dalam​)</a:t>
            </a:r>
          </a:p>
          <a:p>
            <a:pPr>
              <a:buNone/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= ????</a:t>
            </a:r>
          </a:p>
          <a:p>
            <a:pPr>
              <a:buNone/>
            </a:pPr>
            <a:endParaRPr lang="en-ID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ID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</a:t>
            </a:r>
            <a:r>
              <a:rPr lang="en-ID" b="1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</a:t>
            </a:r>
            <a:r>
              <a:rPr lang="en-ID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dimeter </a:t>
            </a:r>
            <a:r>
              <a:rPr lang="en-ID" b="1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endParaRPr lang="en-ID" b="1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endParaRPr lang="en-ID" b="1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ID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</a:t>
            </a:r>
            <a:r>
              <a:rPr lang="en-ID" b="1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Verivikasi</a:t>
            </a:r>
            <a:r>
              <a:rPr lang="en-ID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Luas Gesek</a:t>
            </a:r>
          </a:p>
        </p:txBody>
      </p:sp>
    </p:spTree>
    <p:extLst>
      <p:ext uri="{BB962C8B-B14F-4D97-AF65-F5344CB8AC3E}">
        <p14:creationId xmlns:p14="http://schemas.microsoft.com/office/powerpoint/2010/main" val="3599625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20712-9505-4D7B-3605-B82A5FA05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900A9-4676-08EF-F328-24E50B227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90680" cy="80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10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F91CCA-E9B3-491B-EB35-30D84E5E6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0" cy="376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33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E0203-1913-7DDF-8041-20151A352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61130-CE1F-3796-7E98-4A2A414D1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36100" cy="82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0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2CB22-4EDD-A68F-1685-2524E4833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C00DA-8AED-56B7-A5C9-AC1D48E4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88500" cy="82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21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17906-0712-8497-8DFD-FB9990968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F932F-8AB4-E6E7-CD70-15529A1F2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445500" cy="82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7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2778F-EBDD-811B-3827-DCBB76B7A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FDCD2-0710-0B97-A263-44F40AD1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10"/>
          <a:stretch/>
        </p:blipFill>
        <p:spPr>
          <a:xfrm>
            <a:off x="0" y="-1"/>
            <a:ext cx="8397369" cy="3136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B587FE-9DDF-6FB1-78FB-623C0545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6899"/>
            <a:ext cx="8397369" cy="50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82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657D0F-DF11-683D-C070-91DC39022959}"/>
              </a:ext>
            </a:extLst>
          </p:cNvPr>
          <p:cNvSpPr txBox="1"/>
          <p:nvPr/>
        </p:nvSpPr>
        <p:spPr>
          <a:xfrm>
            <a:off x="1504709" y="909829"/>
            <a:ext cx="7315200" cy="2846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P=Torsi x w </a:t>
            </a:r>
            <a:r>
              <a:rPr lang="en-US" sz="180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kec</a:t>
            </a:r>
            <a:r>
              <a:rPr lang="en-US" sz="18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sudut</a:t>
            </a:r>
            <a:endParaRPr lang="en-US" sz="1800" b="1" dirty="0">
              <a:solidFill>
                <a:srgbClr val="FFFFFF"/>
              </a:solidFill>
              <a:latin typeface="Fira Sans Bold" pitchFamily="34" charset="0"/>
              <a:ea typeface="Fira Sans Bold" pitchFamily="34" charset="-122"/>
              <a:cs typeface="Fira Sans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b="1" dirty="0">
              <a:solidFill>
                <a:srgbClr val="FFFFFF"/>
              </a:solidFill>
              <a:latin typeface="Fira Sans Bold" pitchFamily="34" charset="0"/>
              <a:ea typeface="Fira Sans Bold" pitchFamily="34" charset="-122"/>
              <a:cs typeface="Fira Sans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 = 2phinT/60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1800" b="1" dirty="0">
              <a:solidFill>
                <a:srgbClr val="FFFFFF"/>
              </a:solidFill>
              <a:latin typeface="Fira Sans Bold" pitchFamily="34" charset="0"/>
              <a:ea typeface="Fira Sans Bold" pitchFamily="34" charset="-122"/>
              <a:cs typeface="Fira Sans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334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24038"/>
            <a:ext cx="66755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Klasifikasi Transmisi Daya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281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3170634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1281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Mekanik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618548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Menggunakan komponen fisik seperti roda gigi, sabuk, rantai untuk menyalurkan daya.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685467" y="31281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537" y="317063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31281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Hidrolik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22583" y="3618548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Memanfaatkan fluida bertekanan untuk menyalurkan daya dari satu titik ke titik lain.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55212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594628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552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Elektrik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04254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Menggunakan energi listrik untuk transfer daya antar komponen.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4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Roda Gigi (Gears)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Roda Gigi Lurus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557111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Gigi sejajar dengan poros. Mentransmisikan daya antar poros yang sejajar.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Roda Gigi Miring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Gigi membentuk sudut dengan poros. Beroperasi lebih halus dan dapat mentransmisikan beban lebih besar.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99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704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Roda Gigi Kerucut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48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Mentransmisikan daya antara poros yang berpotongan. Umumnya digunakan pada diferensial mobil.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2" y="602456"/>
            <a:ext cx="8497967" cy="684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Sabuk (Belt Drive)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02" y="1866543"/>
            <a:ext cx="4243626" cy="4243626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387" y="1866543"/>
            <a:ext cx="4243626" cy="424362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273" y="1866543"/>
            <a:ext cx="4243626" cy="424362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66882" y="6497836"/>
            <a:ext cx="13096637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Sabuk datar cocok untuk transmisi daya rendah. V-belt memiliki kapasitas beban lebih tinggi dengan slip minimal.</a:t>
            </a:r>
            <a:endParaRPr lang="en-US" sz="1700" dirty="0"/>
          </a:p>
        </p:txBody>
      </p:sp>
      <p:sp>
        <p:nvSpPr>
          <p:cNvPr id="7" name="Text 2"/>
          <p:cNvSpPr/>
          <p:nvPr/>
        </p:nvSpPr>
        <p:spPr>
          <a:xfrm>
            <a:off x="766882" y="7094815"/>
            <a:ext cx="13096637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Timing belt memiliki gigi presisi untuk sinkronisasi sempurna. Material sabuk bervariasi dari karet hingga komposit berkekuatan tinggi.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Rantai (Chain Drive)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50605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997C19"/>
          </a:solidFill>
          <a:ln/>
        </p:spPr>
      </p:sp>
      <p:sp>
        <p:nvSpPr>
          <p:cNvPr id="5" name="Shape 2"/>
          <p:cNvSpPr/>
          <p:nvPr/>
        </p:nvSpPr>
        <p:spPr>
          <a:xfrm>
            <a:off x="6723578" y="2795707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997C19"/>
          </a:solidFill>
          <a:ln/>
        </p:spPr>
      </p:sp>
      <p:sp>
        <p:nvSpPr>
          <p:cNvPr id="6" name="Shape 3"/>
          <p:cNvSpPr/>
          <p:nvPr/>
        </p:nvSpPr>
        <p:spPr>
          <a:xfrm>
            <a:off x="6258044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733" y="2604254"/>
            <a:ext cx="330637" cy="41338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08570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Roller Chain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7608570" y="301204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Paling umum digunakan pada sepeda dan sepeda motor. Terdiri dari pin, roller, dan plate.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6723578" y="4639151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997C19"/>
          </a:solidFill>
          <a:ln/>
        </p:spPr>
      </p:sp>
      <p:sp>
        <p:nvSpPr>
          <p:cNvPr id="11" name="Shape 7"/>
          <p:cNvSpPr/>
          <p:nvPr/>
        </p:nvSpPr>
        <p:spPr>
          <a:xfrm>
            <a:off x="6258044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733" y="4447699"/>
            <a:ext cx="330637" cy="41338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08570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Silent Chain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7608570" y="4855488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Memiliki profil gigi mirip roda gigi. Beroperasi lebih senyap dengan kapasitas beban tinggi.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6723578" y="6482596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997C19"/>
          </a:solidFill>
          <a:ln/>
        </p:spPr>
      </p:sp>
      <p:sp>
        <p:nvSpPr>
          <p:cNvPr id="16" name="Shape 11"/>
          <p:cNvSpPr/>
          <p:nvPr/>
        </p:nvSpPr>
        <p:spPr>
          <a:xfrm>
            <a:off x="6258044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733" y="6291143"/>
            <a:ext cx="330637" cy="41338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08570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Inverted Tooth Chain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7608570" y="669893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Digunakan untuk aplikasi presisi tinggi seperti timing system pada mesin.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89089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Kopling (Coupling)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Flexible Coupling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57927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Menyerap getaran dan mengakomodasi ketidaksejajaran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997C19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Rigid Coupling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469511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Menghubungkan poros secara kaku tanpa slip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997C19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Fluid Coupling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41501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Menggunakan fluida untuk transfer daya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7727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Poros (Shafts)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Poros Transmisi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Mentransmisikan torsi dan putaran antar komponen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Poros Spline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Memiliki alur untuk koneksi yang dapat bergeser aksial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Poros Kardans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Menghubungkan poros dengan sudut tidak sejajar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Poros Hollow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Ringan dengan kekakuan torsional tinggi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1198</Words>
  <Application>Microsoft Office PowerPoint</Application>
  <PresentationFormat>Custom</PresentationFormat>
  <Paragraphs>184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Fira Sans</vt:lpstr>
      <vt:lpstr>Tahoma</vt:lpstr>
      <vt:lpstr>Fira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Novriyanti</cp:lastModifiedBy>
  <cp:revision>6</cp:revision>
  <dcterms:created xsi:type="dcterms:W3CDTF">2025-04-21T12:47:54Z</dcterms:created>
  <dcterms:modified xsi:type="dcterms:W3CDTF">2026-05-12T13:12:36Z</dcterms:modified>
</cp:coreProperties>
</file>