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8" r:id="rId3"/>
    <p:sldId id="267" r:id="rId4"/>
    <p:sldId id="269" r:id="rId5"/>
    <p:sldId id="258" r:id="rId6"/>
    <p:sldId id="270" r:id="rId7"/>
    <p:sldId id="271" r:id="rId8"/>
    <p:sldId id="272" r:id="rId9"/>
    <p:sldId id="273" r:id="rId10"/>
    <p:sldId id="277" r:id="rId11"/>
    <p:sldId id="274" r:id="rId12"/>
    <p:sldId id="275" r:id="rId13"/>
    <p:sldId id="276" r:id="rId14"/>
    <p:sldId id="278" r:id="rId15"/>
    <p:sldId id="266" r:id="rId16"/>
  </p:sldIdLst>
  <p:sldSz cx="18288000" cy="10287000"/>
  <p:notesSz cx="6858000" cy="9144000"/>
  <p:embeddedFontLst>
    <p:embeddedFont>
      <p:font typeface="210 클레이토이" panose="020B0604020202020204" charset="-127"/>
      <p:regular r:id="rId17"/>
    </p:embeddedFont>
    <p:embeddedFont>
      <p:font typeface="Arimo" panose="020B0604020202020204" charset="0"/>
      <p:regular r:id="rId18"/>
    </p:embeddedFont>
    <p:embeddedFont>
      <p:font typeface="Sitka Display" pitchFamily="2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1" d="100"/>
          <a:sy n="41" d="100"/>
        </p:scale>
        <p:origin x="82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Novriyanti@jayabaya.ac.id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4.svg"/><Relationship Id="rId10" Type="http://schemas.openxmlformats.org/officeDocument/2006/relationships/image" Target="../media/image8.sv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2.jpeg"/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11" Type="http://schemas.openxmlformats.org/officeDocument/2006/relationships/image" Target="../media/image40.png"/><Relationship Id="rId5" Type="http://schemas.openxmlformats.org/officeDocument/2006/relationships/image" Target="../media/image34.jpe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3.svg"/><Relationship Id="rId7" Type="http://schemas.openxmlformats.org/officeDocument/2006/relationships/image" Target="../media/image8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45.png"/><Relationship Id="rId5" Type="http://schemas.openxmlformats.org/officeDocument/2006/relationships/image" Target="../media/image4.svg"/><Relationship Id="rId10" Type="http://schemas.openxmlformats.org/officeDocument/2006/relationships/image" Target="../media/image44.png"/><Relationship Id="rId4" Type="http://schemas.openxmlformats.org/officeDocument/2006/relationships/image" Target="../media/image3.png"/><Relationship Id="rId9" Type="http://schemas.openxmlformats.org/officeDocument/2006/relationships/image" Target="../media/image10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3.svg"/><Relationship Id="rId7" Type="http://schemas.openxmlformats.org/officeDocument/2006/relationships/image" Target="../media/image8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47.png"/><Relationship Id="rId5" Type="http://schemas.openxmlformats.org/officeDocument/2006/relationships/image" Target="../media/image4.svg"/><Relationship Id="rId10" Type="http://schemas.openxmlformats.org/officeDocument/2006/relationships/image" Target="../media/image46.png"/><Relationship Id="rId4" Type="http://schemas.openxmlformats.org/officeDocument/2006/relationships/image" Target="../media/image3.png"/><Relationship Id="rId9" Type="http://schemas.openxmlformats.org/officeDocument/2006/relationships/image" Target="../media/image10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3.svg"/><Relationship Id="rId7" Type="http://schemas.openxmlformats.org/officeDocument/2006/relationships/image" Target="../media/image8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49.png"/><Relationship Id="rId5" Type="http://schemas.openxmlformats.org/officeDocument/2006/relationships/image" Target="../media/image4.svg"/><Relationship Id="rId10" Type="http://schemas.openxmlformats.org/officeDocument/2006/relationships/image" Target="../media/image48.png"/><Relationship Id="rId4" Type="http://schemas.openxmlformats.org/officeDocument/2006/relationships/image" Target="../media/image3.png"/><Relationship Id="rId9" Type="http://schemas.openxmlformats.org/officeDocument/2006/relationships/image" Target="../media/image10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3.svg"/><Relationship Id="rId7" Type="http://schemas.openxmlformats.org/officeDocument/2006/relationships/image" Target="../media/image8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0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5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4.jpeg"/><Relationship Id="rId5" Type="http://schemas.openxmlformats.org/officeDocument/2006/relationships/image" Target="../media/image6.svg"/><Relationship Id="rId10" Type="http://schemas.openxmlformats.org/officeDocument/2006/relationships/image" Target="../media/image13.jpe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12" Type="http://schemas.openxmlformats.org/officeDocument/2006/relationships/image" Target="../media/image1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6.jpeg"/><Relationship Id="rId5" Type="http://schemas.openxmlformats.org/officeDocument/2006/relationships/image" Target="../media/image6.svg"/><Relationship Id="rId10" Type="http://schemas.openxmlformats.org/officeDocument/2006/relationships/image" Target="../media/image15.jpe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9.svg"/><Relationship Id="rId7" Type="http://schemas.openxmlformats.org/officeDocument/2006/relationships/image" Target="../media/image8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1.svg"/><Relationship Id="rId7" Type="http://schemas.openxmlformats.org/officeDocument/2006/relationships/image" Target="../media/image4.svg"/><Relationship Id="rId12" Type="http://schemas.openxmlformats.org/officeDocument/2006/relationships/image" Target="../media/image24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23.svg"/><Relationship Id="rId10" Type="http://schemas.openxmlformats.org/officeDocument/2006/relationships/image" Target="../media/image9.png"/><Relationship Id="rId4" Type="http://schemas.openxmlformats.org/officeDocument/2006/relationships/image" Target="../media/image22.png"/><Relationship Id="rId9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1.svg"/><Relationship Id="rId7" Type="http://schemas.openxmlformats.org/officeDocument/2006/relationships/image" Target="../media/image4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23.svg"/><Relationship Id="rId10" Type="http://schemas.openxmlformats.org/officeDocument/2006/relationships/image" Target="../media/image9.png"/><Relationship Id="rId4" Type="http://schemas.openxmlformats.org/officeDocument/2006/relationships/image" Target="../media/image22.png"/><Relationship Id="rId9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3.svg"/><Relationship Id="rId7" Type="http://schemas.openxmlformats.org/officeDocument/2006/relationships/image" Target="../media/image8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10" Type="http://schemas.openxmlformats.org/officeDocument/2006/relationships/image" Target="../media/image25.png"/><Relationship Id="rId4" Type="http://schemas.openxmlformats.org/officeDocument/2006/relationships/image" Target="../media/image3.png"/><Relationship Id="rId9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3.svg"/><Relationship Id="rId7" Type="http://schemas.openxmlformats.org/officeDocument/2006/relationships/image" Target="../media/image8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7.png"/><Relationship Id="rId5" Type="http://schemas.openxmlformats.org/officeDocument/2006/relationships/image" Target="../media/image4.svg"/><Relationship Id="rId10" Type="http://schemas.openxmlformats.org/officeDocument/2006/relationships/image" Target="../media/image26.png"/><Relationship Id="rId4" Type="http://schemas.openxmlformats.org/officeDocument/2006/relationships/image" Target="../media/image3.png"/><Relationship Id="rId9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3.svg"/><Relationship Id="rId7" Type="http://schemas.openxmlformats.org/officeDocument/2006/relationships/image" Target="../media/image8.svg"/><Relationship Id="rId12" Type="http://schemas.openxmlformats.org/officeDocument/2006/relationships/image" Target="../media/image3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9.png"/><Relationship Id="rId5" Type="http://schemas.openxmlformats.org/officeDocument/2006/relationships/image" Target="../media/image4.svg"/><Relationship Id="rId10" Type="http://schemas.openxmlformats.org/officeDocument/2006/relationships/image" Target="../media/image28.png"/><Relationship Id="rId4" Type="http://schemas.openxmlformats.org/officeDocument/2006/relationships/image" Target="../media/image3.png"/><Relationship Id="rId9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>
            <a:extLst>
              <a:ext uri="{FF2B5EF4-FFF2-40B4-BE49-F238E27FC236}">
                <a16:creationId xmlns:a16="http://schemas.microsoft.com/office/drawing/2014/main" id="{F11D2179-2DE4-4055-A51D-710E99D19A13}"/>
              </a:ext>
            </a:extLst>
          </p:cNvPr>
          <p:cNvSpPr/>
          <p:nvPr/>
        </p:nvSpPr>
        <p:spPr>
          <a:xfrm>
            <a:off x="7631024" y="5806720"/>
            <a:ext cx="10047376" cy="4137380"/>
          </a:xfrm>
          <a:custGeom>
            <a:avLst/>
            <a:gdLst/>
            <a:ahLst/>
            <a:cxnLst/>
            <a:rect l="l" t="t" r="r" b="b"/>
            <a:pathLst>
              <a:path w="7315200" h="1316736">
                <a:moveTo>
                  <a:pt x="0" y="0"/>
                </a:moveTo>
                <a:lnTo>
                  <a:pt x="7315200" y="0"/>
                </a:lnTo>
                <a:lnTo>
                  <a:pt x="7315200" y="1316736"/>
                </a:lnTo>
                <a:lnTo>
                  <a:pt x="0" y="13167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 dirty="0"/>
          </a:p>
        </p:txBody>
      </p:sp>
      <p:sp>
        <p:nvSpPr>
          <p:cNvPr id="2" name="Freeform 2"/>
          <p:cNvSpPr/>
          <p:nvPr/>
        </p:nvSpPr>
        <p:spPr>
          <a:xfrm>
            <a:off x="0" y="6815"/>
            <a:ext cx="1411199" cy="2601289"/>
          </a:xfrm>
          <a:custGeom>
            <a:avLst/>
            <a:gdLst/>
            <a:ahLst/>
            <a:cxnLst/>
            <a:rect l="l" t="t" r="r" b="b"/>
            <a:pathLst>
              <a:path w="1411199" h="2601289">
                <a:moveTo>
                  <a:pt x="0" y="0"/>
                </a:moveTo>
                <a:lnTo>
                  <a:pt x="1411199" y="0"/>
                </a:lnTo>
                <a:lnTo>
                  <a:pt x="1411199" y="2601289"/>
                </a:lnTo>
                <a:lnTo>
                  <a:pt x="0" y="26012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 dirty="0"/>
          </a:p>
        </p:txBody>
      </p:sp>
      <p:sp>
        <p:nvSpPr>
          <p:cNvPr id="3" name="TextBox 3"/>
          <p:cNvSpPr txBox="1"/>
          <p:nvPr/>
        </p:nvSpPr>
        <p:spPr>
          <a:xfrm>
            <a:off x="1463060" y="6815"/>
            <a:ext cx="14368756" cy="2708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9600" dirty="0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Background</a:t>
            </a:r>
          </a:p>
          <a:p>
            <a:pPr algn="ctr"/>
            <a:r>
              <a:rPr lang="en-US" sz="8000" dirty="0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IR. NOVRIYANTI, S.T., M.T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870619" y="6993020"/>
            <a:ext cx="4215982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400" dirty="0">
                <a:solidFill>
                  <a:srgbClr val="6B3E3E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Contact</a:t>
            </a:r>
          </a:p>
          <a:p>
            <a:pPr algn="ctr"/>
            <a:r>
              <a:rPr lang="en-US" sz="2400" dirty="0">
                <a:solidFill>
                  <a:srgbClr val="6B3E3E"/>
                </a:solidFill>
                <a:latin typeface="210 클레이토이"/>
                <a:ea typeface="210 클레이토이"/>
                <a:cs typeface="210 클레이토이"/>
                <a:sym typeface="210 클레이토이"/>
                <a:hlinkClick r:id="rId6"/>
              </a:rPr>
              <a:t>Novriyanti@jayabaya.ac.id</a:t>
            </a:r>
            <a:endParaRPr lang="en-US" sz="2400" dirty="0">
              <a:solidFill>
                <a:srgbClr val="6B3E3E"/>
              </a:solidFill>
              <a:latin typeface="210 클레이토이"/>
              <a:ea typeface="210 클레이토이"/>
              <a:cs typeface="210 클레이토이"/>
              <a:sym typeface="210 클레이토이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-228600" y="2777211"/>
            <a:ext cx="12307086" cy="3204489"/>
          </a:xfrm>
          <a:custGeom>
            <a:avLst/>
            <a:gdLst/>
            <a:ahLst/>
            <a:cxnLst/>
            <a:rect l="l" t="t" r="r" b="b"/>
            <a:pathLst>
              <a:path w="7315200" h="1316736">
                <a:moveTo>
                  <a:pt x="0" y="0"/>
                </a:moveTo>
                <a:lnTo>
                  <a:pt x="7315200" y="0"/>
                </a:lnTo>
                <a:lnTo>
                  <a:pt x="7315200" y="1316736"/>
                </a:lnTo>
                <a:lnTo>
                  <a:pt x="0" y="13167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399653" y="7362352"/>
            <a:ext cx="1362711" cy="1410309"/>
          </a:xfrm>
          <a:custGeom>
            <a:avLst/>
            <a:gdLst/>
            <a:ahLst/>
            <a:cxnLst/>
            <a:rect l="l" t="t" r="r" b="b"/>
            <a:pathLst>
              <a:path w="1362711" h="1410309">
                <a:moveTo>
                  <a:pt x="0" y="0"/>
                </a:moveTo>
                <a:lnTo>
                  <a:pt x="1362712" y="0"/>
                </a:lnTo>
                <a:lnTo>
                  <a:pt x="1362712" y="1410309"/>
                </a:lnTo>
                <a:lnTo>
                  <a:pt x="0" y="14103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3331616">
            <a:off x="-1833911" y="6737298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D083EF-120B-9302-0D7A-12D6075CDFC7}"/>
              </a:ext>
            </a:extLst>
          </p:cNvPr>
          <p:cNvSpPr txBox="1"/>
          <p:nvPr/>
        </p:nvSpPr>
        <p:spPr>
          <a:xfrm>
            <a:off x="8223906" y="6262002"/>
            <a:ext cx="11714204" cy="3682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2000" b="1" kern="100" dirty="0">
                <a:ln>
                  <a:noFill/>
                </a:ln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WORK EXPERIENCES</a:t>
            </a:r>
            <a:endParaRPr lang="en-ID" sz="2000" b="1" kern="100" dirty="0">
              <a:ln>
                <a:noFill/>
              </a:ln>
              <a:latin typeface="Sitka Displa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2000" kern="100" dirty="0"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 MECH ENG LECTURER			</a:t>
            </a:r>
            <a:r>
              <a:rPr lang="en-US" sz="2000" kern="100" dirty="0" err="1"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Krisnadwipayana</a:t>
            </a:r>
            <a:r>
              <a:rPr lang="en-US" sz="2000" kern="100" dirty="0"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University</a:t>
            </a:r>
          </a:p>
          <a:p>
            <a:pPr>
              <a:spcAft>
                <a:spcPts val="800"/>
              </a:spcAft>
            </a:pPr>
            <a:r>
              <a:rPr lang="en-US" sz="2000" kern="100" dirty="0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				17 Agustus 1945 Jakarta University	</a:t>
            </a:r>
          </a:p>
          <a:p>
            <a:pPr>
              <a:spcAft>
                <a:spcPts val="800"/>
              </a:spcAft>
            </a:pPr>
            <a:r>
              <a:rPr lang="en-US" sz="2000" kern="100" dirty="0"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2000" kern="100" dirty="0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PLANNER &amp; TECHNICAL RECORD	PT. </a:t>
            </a:r>
            <a:r>
              <a:rPr lang="en-US" sz="2000" kern="100" dirty="0" err="1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Travira</a:t>
            </a:r>
            <a:r>
              <a:rPr lang="en-US" sz="2000" kern="100" dirty="0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Air</a:t>
            </a:r>
            <a:endParaRPr lang="en-ID" sz="2000" kern="100" dirty="0">
              <a:latin typeface="Sitka Displa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2000" kern="100" dirty="0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 TEACHER 				SMK </a:t>
            </a:r>
            <a:r>
              <a:rPr lang="en-US" sz="2000" kern="100" dirty="0" err="1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Penerbangan</a:t>
            </a:r>
            <a:r>
              <a:rPr lang="en-US" sz="2000" kern="100" dirty="0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Taufiq </a:t>
            </a:r>
            <a:r>
              <a:rPr lang="en-US" sz="2000" kern="100" dirty="0" err="1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Mubarok</a:t>
            </a:r>
            <a:endParaRPr lang="en-US" sz="2000" kern="100" dirty="0">
              <a:effectLst/>
              <a:latin typeface="Sitka Displa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2000" kern="100" dirty="0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 DOCUMENT CONTROLLER		PT. Jabil Circuit Indonesia</a:t>
            </a:r>
            <a:endParaRPr lang="en-ID" sz="2000" kern="100" dirty="0">
              <a:latin typeface="Sitka Displa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2000" kern="100" dirty="0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 AIRCRAFT MECHANIC			PT. Mulya Sejahtera Technology</a:t>
            </a:r>
            <a:endParaRPr lang="en-ID" sz="2000" kern="100" dirty="0">
              <a:latin typeface="Sitka Displa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2000" kern="100" dirty="0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 NDT INSPECTOR			PT. Taka Turbo Machinery</a:t>
            </a:r>
            <a:endParaRPr lang="en-ID" sz="2000" kern="100" dirty="0">
              <a:effectLst/>
              <a:latin typeface="Sitka Displa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>
              <a:lnSpc>
                <a:spcPct val="107000"/>
              </a:lnSpc>
              <a:spcAft>
                <a:spcPts val="800"/>
              </a:spcAft>
            </a:pPr>
            <a:r>
              <a:rPr lang="en-US" sz="2000" kern="100" dirty="0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D" sz="2000" dirty="0">
              <a:latin typeface="Sitka Display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A8311A-6AB9-988D-7671-F59F0F66E8CC}"/>
              </a:ext>
            </a:extLst>
          </p:cNvPr>
          <p:cNvSpPr txBox="1"/>
          <p:nvPr/>
        </p:nvSpPr>
        <p:spPr>
          <a:xfrm>
            <a:off x="418312" y="3016542"/>
            <a:ext cx="12307087" cy="2780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2400" b="1" kern="100" dirty="0">
                <a:ln>
                  <a:noFill/>
                </a:ln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EDUCATIONS</a:t>
            </a:r>
          </a:p>
          <a:p>
            <a:pPr lvl="0"/>
            <a:r>
              <a:rPr lang="en-US" sz="2400" kern="100" dirty="0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Doctor of Mechanical Engineering – Pancasila University (Manufacture) – On Study</a:t>
            </a:r>
            <a:endParaRPr lang="en-ID" sz="2400" kern="100" dirty="0">
              <a:latin typeface="Sitka Displa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US" sz="2400" kern="100" dirty="0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Engineer of Technic – </a:t>
            </a:r>
            <a:r>
              <a:rPr lang="en-US" sz="2400" kern="100" dirty="0" err="1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Trisakti</a:t>
            </a:r>
            <a:r>
              <a:rPr lang="en-US" sz="2400" kern="100" dirty="0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University (</a:t>
            </a:r>
            <a:r>
              <a:rPr lang="en-US" sz="2400" kern="100" dirty="0" err="1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Profesi</a:t>
            </a:r>
            <a:r>
              <a:rPr lang="en-US" sz="2400" kern="100" dirty="0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ID" sz="2400" b="1" kern="100" dirty="0">
              <a:effectLst/>
              <a:latin typeface="Sitka Displa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US" sz="2400" kern="100" dirty="0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Master of Mechanical Engineering</a:t>
            </a:r>
            <a:r>
              <a:rPr lang="en-ID" sz="2400" kern="100" dirty="0"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-</a:t>
            </a:r>
            <a:r>
              <a:rPr lang="en-US" sz="2400" kern="100" dirty="0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Pancasila University  (Manufacture)</a:t>
            </a:r>
            <a:endParaRPr lang="en-ID" sz="2400" kern="100" dirty="0">
              <a:latin typeface="Sitka Displa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US" sz="2400" kern="100" dirty="0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Bachelor of Mechanical Engineering</a:t>
            </a:r>
            <a:r>
              <a:rPr lang="en-ID" sz="2400" kern="100" dirty="0"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400" kern="100" dirty="0" err="1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Jayabaya</a:t>
            </a:r>
            <a:r>
              <a:rPr lang="en-US" sz="2400" kern="100" dirty="0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University (Manufacture)</a:t>
            </a:r>
            <a:endParaRPr lang="en-ID" sz="2400" kern="100" dirty="0">
              <a:effectLst/>
              <a:latin typeface="Sitka Displa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US" sz="2400" kern="100" dirty="0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Associate’s Degree of Mechanical Engineering</a:t>
            </a:r>
            <a:r>
              <a:rPr lang="en-ID" sz="2400" kern="100" dirty="0"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400" kern="100" dirty="0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Bandung State Polytechnic  (Aeronautics)</a:t>
            </a:r>
            <a:endParaRPr lang="en-ID" sz="2400" kern="100" dirty="0">
              <a:effectLst/>
              <a:latin typeface="Sitka Displa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US" sz="2400" kern="100" dirty="0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Bandung 4 Senior High School (Science)</a:t>
            </a:r>
            <a:endParaRPr lang="en-ID" sz="2400" kern="100" dirty="0">
              <a:effectLst/>
              <a:latin typeface="Sitka Displa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6EF1C1-78CF-BE7F-9A5B-48722A6718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989" y="4841485"/>
            <a:ext cx="3571875" cy="4762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3BE03A-EF47-5B44-29F4-2452630EDA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200" y="418160"/>
            <a:ext cx="3552381" cy="25904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ABFD47-19CA-DE20-162B-8870E73F5B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887" y="2863900"/>
            <a:ext cx="3810000" cy="16859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2CB3CE9-5C74-9867-C03C-FB11A64484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89" y="5236530"/>
            <a:ext cx="3657600" cy="2743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ECD69D5-EBC2-A122-6342-F998F79F3E0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264" y="5804223"/>
            <a:ext cx="3263261" cy="435101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F3DB170-7187-5E70-74BF-A5A00108C0A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6340" y="5986462"/>
            <a:ext cx="5232400" cy="39243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CA996AA-2B99-2658-E6A9-31FBD9A7D72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7166" y="3285249"/>
            <a:ext cx="2787374" cy="371649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96385D4-6719-0C36-E85E-68E761CB138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391" y="8250237"/>
            <a:ext cx="1647825" cy="1905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8AE2AB6-DEF6-EEAD-6927-BF171CC2449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297" y="3417854"/>
            <a:ext cx="1314450" cy="1905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283DC59-B1FF-A5FC-37F9-8BA99BD8FC3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414" y="241300"/>
            <a:ext cx="1581150" cy="1905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A57F252-CE4B-DE95-B031-C1D87C68A6A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225" y="231385"/>
            <a:ext cx="3457575" cy="46101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CDF1531-DA1E-AE5F-B7ED-D501CE28129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470" y="241300"/>
            <a:ext cx="2282962" cy="304394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0380DF7-C626-806D-8FD4-6A806C0206B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" y="81286"/>
            <a:ext cx="2805113" cy="374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179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44A744-0853-B840-644D-8CCB531CD0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0">
            <a:extLst>
              <a:ext uri="{FF2B5EF4-FFF2-40B4-BE49-F238E27FC236}">
                <a16:creationId xmlns:a16="http://schemas.microsoft.com/office/drawing/2014/main" id="{ED5C5CEE-2A17-2636-4CFC-C465BE1D129E}"/>
              </a:ext>
            </a:extLst>
          </p:cNvPr>
          <p:cNvSpPr/>
          <p:nvPr/>
        </p:nvSpPr>
        <p:spPr>
          <a:xfrm rot="-591255">
            <a:off x="4382538" y="854552"/>
            <a:ext cx="2318635" cy="1437827"/>
          </a:xfrm>
          <a:custGeom>
            <a:avLst/>
            <a:gdLst/>
            <a:ahLst/>
            <a:cxnLst/>
            <a:rect l="l" t="t" r="r" b="b"/>
            <a:pathLst>
              <a:path w="2318635" h="1437827">
                <a:moveTo>
                  <a:pt x="0" y="0"/>
                </a:moveTo>
                <a:lnTo>
                  <a:pt x="2318635" y="0"/>
                </a:lnTo>
                <a:lnTo>
                  <a:pt x="2318635" y="1437826"/>
                </a:lnTo>
                <a:lnTo>
                  <a:pt x="0" y="14378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C079FD02-D3C0-7077-2493-F2B024569579}"/>
              </a:ext>
            </a:extLst>
          </p:cNvPr>
          <p:cNvSpPr txBox="1"/>
          <p:nvPr/>
        </p:nvSpPr>
        <p:spPr>
          <a:xfrm>
            <a:off x="6551723" y="1264230"/>
            <a:ext cx="8795105" cy="12396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Rivet</a:t>
            </a:r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372AE850-9433-4664-A4DD-C0F02D957E8B}"/>
              </a:ext>
            </a:extLst>
          </p:cNvPr>
          <p:cNvSpPr/>
          <p:nvPr/>
        </p:nvSpPr>
        <p:spPr>
          <a:xfrm rot="1887665">
            <a:off x="589096" y="-183856"/>
            <a:ext cx="1097491" cy="2023025"/>
          </a:xfrm>
          <a:custGeom>
            <a:avLst/>
            <a:gdLst/>
            <a:ahLst/>
            <a:cxnLst/>
            <a:rect l="l" t="t" r="r" b="b"/>
            <a:pathLst>
              <a:path w="1097491" h="2023025">
                <a:moveTo>
                  <a:pt x="0" y="0"/>
                </a:moveTo>
                <a:lnTo>
                  <a:pt x="1097491" y="0"/>
                </a:lnTo>
                <a:lnTo>
                  <a:pt x="1097491" y="2023024"/>
                </a:lnTo>
                <a:lnTo>
                  <a:pt x="0" y="20230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B5E40ECF-5845-C179-F721-CA6C16E820AB}"/>
              </a:ext>
            </a:extLst>
          </p:cNvPr>
          <p:cNvSpPr/>
          <p:nvPr/>
        </p:nvSpPr>
        <p:spPr>
          <a:xfrm rot="3331616">
            <a:off x="-1833911" y="6737298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009732E5-AC05-4EE5-40B7-FF2C8E471EBA}"/>
              </a:ext>
            </a:extLst>
          </p:cNvPr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0EC49FB-C6BE-BB07-F335-7C1E9558514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77919" y="3421872"/>
            <a:ext cx="9910081" cy="675082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D29801D-2057-C1BD-8B26-04FD171CE3C8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t="2129"/>
          <a:stretch/>
        </p:blipFill>
        <p:spPr>
          <a:xfrm>
            <a:off x="75823" y="3543300"/>
            <a:ext cx="8306177" cy="284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095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8D2A03-5D73-7714-F9C9-C5A7B6569F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0">
            <a:extLst>
              <a:ext uri="{FF2B5EF4-FFF2-40B4-BE49-F238E27FC236}">
                <a16:creationId xmlns:a16="http://schemas.microsoft.com/office/drawing/2014/main" id="{BA389F35-0387-3ADA-F3ED-E05B30CB57C6}"/>
              </a:ext>
            </a:extLst>
          </p:cNvPr>
          <p:cNvSpPr/>
          <p:nvPr/>
        </p:nvSpPr>
        <p:spPr>
          <a:xfrm rot="-591255">
            <a:off x="4382538" y="854552"/>
            <a:ext cx="2318635" cy="1437827"/>
          </a:xfrm>
          <a:custGeom>
            <a:avLst/>
            <a:gdLst/>
            <a:ahLst/>
            <a:cxnLst/>
            <a:rect l="l" t="t" r="r" b="b"/>
            <a:pathLst>
              <a:path w="2318635" h="1437827">
                <a:moveTo>
                  <a:pt x="0" y="0"/>
                </a:moveTo>
                <a:lnTo>
                  <a:pt x="2318635" y="0"/>
                </a:lnTo>
                <a:lnTo>
                  <a:pt x="2318635" y="1437826"/>
                </a:lnTo>
                <a:lnTo>
                  <a:pt x="0" y="14378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7AF5C24F-827F-CF86-24C3-276FBDF829F0}"/>
              </a:ext>
            </a:extLst>
          </p:cNvPr>
          <p:cNvSpPr txBox="1"/>
          <p:nvPr/>
        </p:nvSpPr>
        <p:spPr>
          <a:xfrm>
            <a:off x="6551723" y="1264230"/>
            <a:ext cx="8795105" cy="12396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Rivet</a:t>
            </a:r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B62069FC-2665-69ED-141D-17906648B7DD}"/>
              </a:ext>
            </a:extLst>
          </p:cNvPr>
          <p:cNvSpPr/>
          <p:nvPr/>
        </p:nvSpPr>
        <p:spPr>
          <a:xfrm rot="1887665">
            <a:off x="589096" y="-183856"/>
            <a:ext cx="1097491" cy="2023025"/>
          </a:xfrm>
          <a:custGeom>
            <a:avLst/>
            <a:gdLst/>
            <a:ahLst/>
            <a:cxnLst/>
            <a:rect l="l" t="t" r="r" b="b"/>
            <a:pathLst>
              <a:path w="1097491" h="2023025">
                <a:moveTo>
                  <a:pt x="0" y="0"/>
                </a:moveTo>
                <a:lnTo>
                  <a:pt x="1097491" y="0"/>
                </a:lnTo>
                <a:lnTo>
                  <a:pt x="1097491" y="2023024"/>
                </a:lnTo>
                <a:lnTo>
                  <a:pt x="0" y="20230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787038C7-C039-7BEA-70EE-8FC2D322D150}"/>
              </a:ext>
            </a:extLst>
          </p:cNvPr>
          <p:cNvSpPr/>
          <p:nvPr/>
        </p:nvSpPr>
        <p:spPr>
          <a:xfrm rot="3331616">
            <a:off x="-1833911" y="6737298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58B14D2A-CA74-0217-D4E8-284A627B45EA}"/>
              </a:ext>
            </a:extLst>
          </p:cNvPr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50C4FB-9720-27C4-E0F7-0DC0F8A893B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1836" y="3421872"/>
            <a:ext cx="7196298" cy="35504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E510D3-AC84-5390-0DEE-4425D060203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42627" y="3421872"/>
            <a:ext cx="10331786" cy="667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886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F9DFDF-6D1A-8074-F93D-42FE0F8316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0">
            <a:extLst>
              <a:ext uri="{FF2B5EF4-FFF2-40B4-BE49-F238E27FC236}">
                <a16:creationId xmlns:a16="http://schemas.microsoft.com/office/drawing/2014/main" id="{EBA81738-DDE6-D131-EEF0-6BE4692BA092}"/>
              </a:ext>
            </a:extLst>
          </p:cNvPr>
          <p:cNvSpPr/>
          <p:nvPr/>
        </p:nvSpPr>
        <p:spPr>
          <a:xfrm rot="-591255">
            <a:off x="4382538" y="854552"/>
            <a:ext cx="2318635" cy="1437827"/>
          </a:xfrm>
          <a:custGeom>
            <a:avLst/>
            <a:gdLst/>
            <a:ahLst/>
            <a:cxnLst/>
            <a:rect l="l" t="t" r="r" b="b"/>
            <a:pathLst>
              <a:path w="2318635" h="1437827">
                <a:moveTo>
                  <a:pt x="0" y="0"/>
                </a:moveTo>
                <a:lnTo>
                  <a:pt x="2318635" y="0"/>
                </a:lnTo>
                <a:lnTo>
                  <a:pt x="2318635" y="1437826"/>
                </a:lnTo>
                <a:lnTo>
                  <a:pt x="0" y="14378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DD932D35-6313-213F-7F07-6B0611FF03B8}"/>
              </a:ext>
            </a:extLst>
          </p:cNvPr>
          <p:cNvSpPr txBox="1"/>
          <p:nvPr/>
        </p:nvSpPr>
        <p:spPr>
          <a:xfrm>
            <a:off x="6551723" y="1264230"/>
            <a:ext cx="8795105" cy="12396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Rivet</a:t>
            </a:r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A512240D-D324-C828-91E7-3B6173AD0765}"/>
              </a:ext>
            </a:extLst>
          </p:cNvPr>
          <p:cNvSpPr/>
          <p:nvPr/>
        </p:nvSpPr>
        <p:spPr>
          <a:xfrm rot="1887665">
            <a:off x="589096" y="-183856"/>
            <a:ext cx="1097491" cy="2023025"/>
          </a:xfrm>
          <a:custGeom>
            <a:avLst/>
            <a:gdLst/>
            <a:ahLst/>
            <a:cxnLst/>
            <a:rect l="l" t="t" r="r" b="b"/>
            <a:pathLst>
              <a:path w="1097491" h="2023025">
                <a:moveTo>
                  <a:pt x="0" y="0"/>
                </a:moveTo>
                <a:lnTo>
                  <a:pt x="1097491" y="0"/>
                </a:lnTo>
                <a:lnTo>
                  <a:pt x="1097491" y="2023024"/>
                </a:lnTo>
                <a:lnTo>
                  <a:pt x="0" y="20230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A9361292-ACCA-5B35-1BB4-24598D9D331C}"/>
              </a:ext>
            </a:extLst>
          </p:cNvPr>
          <p:cNvSpPr/>
          <p:nvPr/>
        </p:nvSpPr>
        <p:spPr>
          <a:xfrm rot="3331616">
            <a:off x="-1833911" y="6737298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F5971ABC-D375-FCD7-DBA2-C3204BC47187}"/>
              </a:ext>
            </a:extLst>
          </p:cNvPr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6892F3-E7E9-2826-3FEB-78F9FA703E4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2949" y="3018870"/>
            <a:ext cx="6038773" cy="37890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01B396-0CF8-4464-50FC-1EEFFDF06FC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40957" y="3101345"/>
            <a:ext cx="10947044" cy="696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630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B327C2-2E19-F719-53ED-1E9275B45D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0">
            <a:extLst>
              <a:ext uri="{FF2B5EF4-FFF2-40B4-BE49-F238E27FC236}">
                <a16:creationId xmlns:a16="http://schemas.microsoft.com/office/drawing/2014/main" id="{941F16D7-6D11-B157-4421-3C4A2EA4C5B3}"/>
              </a:ext>
            </a:extLst>
          </p:cNvPr>
          <p:cNvSpPr/>
          <p:nvPr/>
        </p:nvSpPr>
        <p:spPr>
          <a:xfrm rot="-591255">
            <a:off x="4382538" y="854552"/>
            <a:ext cx="2318635" cy="1437827"/>
          </a:xfrm>
          <a:custGeom>
            <a:avLst/>
            <a:gdLst/>
            <a:ahLst/>
            <a:cxnLst/>
            <a:rect l="l" t="t" r="r" b="b"/>
            <a:pathLst>
              <a:path w="2318635" h="1437827">
                <a:moveTo>
                  <a:pt x="0" y="0"/>
                </a:moveTo>
                <a:lnTo>
                  <a:pt x="2318635" y="0"/>
                </a:lnTo>
                <a:lnTo>
                  <a:pt x="2318635" y="1437826"/>
                </a:lnTo>
                <a:lnTo>
                  <a:pt x="0" y="14378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33834472-5454-B388-E454-719888B4E89C}"/>
              </a:ext>
            </a:extLst>
          </p:cNvPr>
          <p:cNvSpPr/>
          <p:nvPr/>
        </p:nvSpPr>
        <p:spPr>
          <a:xfrm rot="1887665">
            <a:off x="589096" y="-183856"/>
            <a:ext cx="1097491" cy="2023025"/>
          </a:xfrm>
          <a:custGeom>
            <a:avLst/>
            <a:gdLst/>
            <a:ahLst/>
            <a:cxnLst/>
            <a:rect l="l" t="t" r="r" b="b"/>
            <a:pathLst>
              <a:path w="1097491" h="2023025">
                <a:moveTo>
                  <a:pt x="0" y="0"/>
                </a:moveTo>
                <a:lnTo>
                  <a:pt x="1097491" y="0"/>
                </a:lnTo>
                <a:lnTo>
                  <a:pt x="1097491" y="2023024"/>
                </a:lnTo>
                <a:lnTo>
                  <a:pt x="0" y="20230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CF1ED9ED-DDF5-4443-5973-135DDCD71C95}"/>
              </a:ext>
            </a:extLst>
          </p:cNvPr>
          <p:cNvSpPr/>
          <p:nvPr/>
        </p:nvSpPr>
        <p:spPr>
          <a:xfrm rot="3331616">
            <a:off x="-1833911" y="6737298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BCF77DDD-8226-BE4D-87A8-793616D5EEE7}"/>
              </a:ext>
            </a:extLst>
          </p:cNvPr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AB527520-0726-C670-CF5A-8834F5222373}"/>
              </a:ext>
            </a:extLst>
          </p:cNvPr>
          <p:cNvSpPr txBox="1"/>
          <p:nvPr/>
        </p:nvSpPr>
        <p:spPr>
          <a:xfrm>
            <a:off x="457200" y="2436789"/>
            <a:ext cx="7243494" cy="69249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dirty="0">
                <a:solidFill>
                  <a:srgbClr val="DB5C5C"/>
                </a:solidFill>
                <a:highlight>
                  <a:srgbClr val="FFFF00"/>
                </a:highlight>
                <a:latin typeface="210 클레이토이"/>
                <a:ea typeface="210 클레이토이"/>
                <a:cs typeface="210 클레이토이"/>
                <a:sym typeface="210 클레이토이"/>
              </a:rPr>
              <a:t>Rivet</a:t>
            </a:r>
          </a:p>
          <a:p>
            <a:pPr algn="ctr"/>
            <a:endParaRPr lang="en-US" sz="3000" dirty="0">
              <a:solidFill>
                <a:srgbClr val="DB5C5C"/>
              </a:solidFill>
              <a:highlight>
                <a:srgbClr val="FFFF00"/>
              </a:highlight>
              <a:latin typeface="Arial" panose="020B0604020202020204" pitchFamily="34" charset="0"/>
              <a:ea typeface="210 클레이토이"/>
              <a:cs typeface="Arial" panose="020B0604020202020204" pitchFamily="34" charset="0"/>
              <a:sym typeface="210 클레이토이"/>
            </a:endParaRPr>
          </a:p>
          <a:p>
            <a:r>
              <a:rPr lang="en-US" sz="3000" dirty="0">
                <a:solidFill>
                  <a:srgbClr val="DB5C5C"/>
                </a:solidFill>
                <a:highlight>
                  <a:srgbClr val="FFFF00"/>
                </a:highlight>
                <a:latin typeface="Arial" panose="020B0604020202020204" pitchFamily="34" charset="0"/>
                <a:ea typeface="210 클레이토이"/>
                <a:cs typeface="Arial" panose="020B0604020202020204" pitchFamily="34" charset="0"/>
                <a:sym typeface="210 클레이토이"/>
              </a:rPr>
              <a:t>KUIS 1</a:t>
            </a:r>
          </a:p>
          <a:p>
            <a:r>
              <a:rPr lang="en-US" sz="3000" dirty="0">
                <a:solidFill>
                  <a:srgbClr val="DB5C5C"/>
                </a:solidFill>
                <a:highlight>
                  <a:srgbClr val="FFFF00"/>
                </a:highlight>
                <a:latin typeface="Arial" panose="020B0604020202020204" pitchFamily="34" charset="0"/>
                <a:ea typeface="210 클레이토이"/>
                <a:cs typeface="Arial" panose="020B0604020202020204" pitchFamily="34" charset="0"/>
                <a:sym typeface="210 클레이토이"/>
              </a:rPr>
              <a:t>Nom Shank </a:t>
            </a:r>
            <a:r>
              <a:rPr lang="en-US" sz="3000" dirty="0" err="1">
                <a:solidFill>
                  <a:srgbClr val="DB5C5C"/>
                </a:solidFill>
                <a:highlight>
                  <a:srgbClr val="FFFF00"/>
                </a:highlight>
                <a:latin typeface="Arial" panose="020B0604020202020204" pitchFamily="34" charset="0"/>
                <a:ea typeface="210 클레이토이"/>
                <a:cs typeface="Arial" panose="020B0604020202020204" pitchFamily="34" charset="0"/>
                <a:sym typeface="210 클레이토이"/>
              </a:rPr>
              <a:t>dia</a:t>
            </a:r>
            <a:r>
              <a:rPr lang="en-US" sz="3000" dirty="0">
                <a:solidFill>
                  <a:srgbClr val="DB5C5C"/>
                </a:solidFill>
                <a:highlight>
                  <a:srgbClr val="FFFF00"/>
                </a:highlight>
                <a:latin typeface="Arial" panose="020B0604020202020204" pitchFamily="34" charset="0"/>
                <a:ea typeface="210 클레이토이"/>
                <a:cs typeface="Arial" panose="020B0604020202020204" pitchFamily="34" charset="0"/>
                <a:sym typeface="210 클레이토이"/>
              </a:rPr>
              <a:t> = 3mm</a:t>
            </a:r>
          </a:p>
          <a:p>
            <a:r>
              <a:rPr lang="en-US" sz="3000" dirty="0" err="1">
                <a:solidFill>
                  <a:srgbClr val="DB5C5C"/>
                </a:solidFill>
                <a:highlight>
                  <a:srgbClr val="FFFF00"/>
                </a:highlight>
                <a:latin typeface="Arial" panose="020B0604020202020204" pitchFamily="34" charset="0"/>
                <a:ea typeface="210 클레이토이"/>
                <a:cs typeface="Arial" panose="020B0604020202020204" pitchFamily="34" charset="0"/>
                <a:sym typeface="210 클레이토이"/>
              </a:rPr>
              <a:t>Tentukan</a:t>
            </a:r>
            <a:r>
              <a:rPr lang="en-US" sz="3000" dirty="0">
                <a:solidFill>
                  <a:srgbClr val="DB5C5C"/>
                </a:solidFill>
                <a:highlight>
                  <a:srgbClr val="FFFF00"/>
                </a:highlight>
                <a:latin typeface="Arial" panose="020B0604020202020204" pitchFamily="34" charset="0"/>
                <a:ea typeface="210 클레이토이"/>
                <a:cs typeface="Arial" panose="020B0604020202020204" pitchFamily="34" charset="0"/>
                <a:sym typeface="210 클레이토이"/>
              </a:rPr>
              <a:t> </a:t>
            </a:r>
            <a:r>
              <a:rPr lang="en-US" sz="3000" dirty="0" err="1">
                <a:solidFill>
                  <a:srgbClr val="DB5C5C"/>
                </a:solidFill>
                <a:highlight>
                  <a:srgbClr val="FFFF00"/>
                </a:highlight>
                <a:latin typeface="Arial" panose="020B0604020202020204" pitchFamily="34" charset="0"/>
                <a:ea typeface="210 클레이토이"/>
                <a:cs typeface="Arial" panose="020B0604020202020204" pitchFamily="34" charset="0"/>
                <a:sym typeface="210 클레이토이"/>
              </a:rPr>
              <a:t>rentang</a:t>
            </a:r>
            <a:r>
              <a:rPr lang="en-US" sz="3000" dirty="0">
                <a:solidFill>
                  <a:srgbClr val="DB5C5C"/>
                </a:solidFill>
                <a:highlight>
                  <a:srgbClr val="FFFF00"/>
                </a:highlight>
                <a:latin typeface="Arial" panose="020B0604020202020204" pitchFamily="34" charset="0"/>
                <a:ea typeface="210 클레이토이"/>
                <a:cs typeface="Arial" panose="020B0604020202020204" pitchFamily="34" charset="0"/>
                <a:sym typeface="210 클레이토이"/>
              </a:rPr>
              <a:t> diameter actual rivet</a:t>
            </a:r>
          </a:p>
          <a:p>
            <a:r>
              <a:rPr lang="en-US" sz="3000" dirty="0" err="1">
                <a:solidFill>
                  <a:srgbClr val="DB5C5C"/>
                </a:solidFill>
                <a:highlight>
                  <a:srgbClr val="FFFF00"/>
                </a:highlight>
                <a:latin typeface="Arial" panose="020B0604020202020204" pitchFamily="34" charset="0"/>
                <a:ea typeface="210 클레이토이"/>
                <a:cs typeface="Arial" panose="020B0604020202020204" pitchFamily="34" charset="0"/>
                <a:sym typeface="210 클레이토이"/>
              </a:rPr>
              <a:t>Rekomendari</a:t>
            </a:r>
            <a:r>
              <a:rPr lang="en-US" sz="3000" dirty="0">
                <a:solidFill>
                  <a:srgbClr val="DB5C5C"/>
                </a:solidFill>
                <a:highlight>
                  <a:srgbClr val="FFFF00"/>
                </a:highlight>
                <a:latin typeface="Arial" panose="020B0604020202020204" pitchFamily="34" charset="0"/>
                <a:ea typeface="210 클레이토이"/>
                <a:cs typeface="Arial" panose="020B0604020202020204" pitchFamily="34" charset="0"/>
                <a:sym typeface="210 클레이토이"/>
              </a:rPr>
              <a:t> diameter </a:t>
            </a:r>
            <a:r>
              <a:rPr lang="en-US" sz="3000" dirty="0" err="1">
                <a:solidFill>
                  <a:srgbClr val="DB5C5C"/>
                </a:solidFill>
                <a:highlight>
                  <a:srgbClr val="FFFF00"/>
                </a:highlight>
                <a:latin typeface="Arial" panose="020B0604020202020204" pitchFamily="34" charset="0"/>
                <a:ea typeface="210 클레이토이"/>
                <a:cs typeface="Arial" panose="020B0604020202020204" pitchFamily="34" charset="0"/>
                <a:sym typeface="210 클레이토이"/>
              </a:rPr>
              <a:t>lubang</a:t>
            </a:r>
            <a:r>
              <a:rPr lang="en-US" sz="3000" dirty="0">
                <a:solidFill>
                  <a:srgbClr val="DB5C5C"/>
                </a:solidFill>
                <a:highlight>
                  <a:srgbClr val="FFFF00"/>
                </a:highlight>
                <a:latin typeface="Arial" panose="020B0604020202020204" pitchFamily="34" charset="0"/>
                <a:ea typeface="210 클레이토이"/>
                <a:cs typeface="Arial" panose="020B0604020202020204" pitchFamily="34" charset="0"/>
                <a:sym typeface="210 클레이토이"/>
              </a:rPr>
              <a:t> </a:t>
            </a:r>
            <a:r>
              <a:rPr lang="en-US" sz="3000" dirty="0" err="1">
                <a:solidFill>
                  <a:srgbClr val="DB5C5C"/>
                </a:solidFill>
                <a:highlight>
                  <a:srgbClr val="FFFF00"/>
                </a:highlight>
                <a:latin typeface="Arial" panose="020B0604020202020204" pitchFamily="34" charset="0"/>
                <a:ea typeface="210 클레이토이"/>
                <a:cs typeface="Arial" panose="020B0604020202020204" pitchFamily="34" charset="0"/>
                <a:sym typeface="210 클레이토이"/>
              </a:rPr>
              <a:t>jika</a:t>
            </a:r>
            <a:r>
              <a:rPr lang="en-US" sz="3000" dirty="0">
                <a:solidFill>
                  <a:srgbClr val="DB5C5C"/>
                </a:solidFill>
                <a:highlight>
                  <a:srgbClr val="FFFF00"/>
                </a:highlight>
                <a:latin typeface="Arial" panose="020B0604020202020204" pitchFamily="34" charset="0"/>
                <a:ea typeface="210 클레이토이"/>
                <a:cs typeface="Arial" panose="020B0604020202020204" pitchFamily="34" charset="0"/>
                <a:sym typeface="210 클레이토이"/>
              </a:rPr>
              <a:t> </a:t>
            </a:r>
            <a:r>
              <a:rPr lang="en-US" sz="3000" dirty="0" err="1">
                <a:solidFill>
                  <a:srgbClr val="DB5C5C"/>
                </a:solidFill>
                <a:highlight>
                  <a:srgbClr val="FFFF00"/>
                </a:highlight>
                <a:latin typeface="Arial" panose="020B0604020202020204" pitchFamily="34" charset="0"/>
                <a:ea typeface="210 클레이토이"/>
                <a:cs typeface="Arial" panose="020B0604020202020204" pitchFamily="34" charset="0"/>
                <a:sym typeface="210 클레이토이"/>
              </a:rPr>
              <a:t>diberi</a:t>
            </a:r>
            <a:r>
              <a:rPr lang="en-US" sz="3000" dirty="0">
                <a:solidFill>
                  <a:srgbClr val="DB5C5C"/>
                </a:solidFill>
                <a:highlight>
                  <a:srgbClr val="FFFF00"/>
                </a:highlight>
                <a:latin typeface="Arial" panose="020B0604020202020204" pitchFamily="34" charset="0"/>
                <a:ea typeface="210 클레이토이"/>
                <a:cs typeface="Arial" panose="020B0604020202020204" pitchFamily="34" charset="0"/>
                <a:sym typeface="210 클레이토이"/>
              </a:rPr>
              <a:t> </a:t>
            </a:r>
            <a:r>
              <a:rPr lang="en-US" sz="3000" dirty="0" err="1">
                <a:solidFill>
                  <a:srgbClr val="DB5C5C"/>
                </a:solidFill>
                <a:highlight>
                  <a:srgbClr val="FFFF00"/>
                </a:highlight>
                <a:latin typeface="Arial" panose="020B0604020202020204" pitchFamily="34" charset="0"/>
                <a:ea typeface="210 클레이토이"/>
                <a:cs typeface="Arial" panose="020B0604020202020204" pitchFamily="34" charset="0"/>
                <a:sym typeface="210 클레이토이"/>
              </a:rPr>
              <a:t>kelonggaran</a:t>
            </a:r>
            <a:r>
              <a:rPr lang="en-US" sz="3000" dirty="0">
                <a:solidFill>
                  <a:srgbClr val="DB5C5C"/>
                </a:solidFill>
                <a:highlight>
                  <a:srgbClr val="FFFF00"/>
                </a:highlight>
                <a:latin typeface="Arial" panose="020B0604020202020204" pitchFamily="34" charset="0"/>
                <a:ea typeface="210 클레이토이"/>
                <a:cs typeface="Arial" panose="020B0604020202020204" pitchFamily="34" charset="0"/>
                <a:sym typeface="210 클레이토이"/>
              </a:rPr>
              <a:t> </a:t>
            </a:r>
            <a:r>
              <a:rPr lang="en-US" sz="3000" dirty="0" err="1">
                <a:solidFill>
                  <a:srgbClr val="DB5C5C"/>
                </a:solidFill>
                <a:highlight>
                  <a:srgbClr val="FFFF00"/>
                </a:highlight>
                <a:latin typeface="Arial" panose="020B0604020202020204" pitchFamily="34" charset="0"/>
                <a:ea typeface="210 클레이토이"/>
                <a:cs typeface="Arial" panose="020B0604020202020204" pitchFamily="34" charset="0"/>
                <a:sym typeface="210 클레이토이"/>
              </a:rPr>
              <a:t>pemasnagan</a:t>
            </a:r>
            <a:r>
              <a:rPr lang="en-US" sz="3000" dirty="0">
                <a:solidFill>
                  <a:srgbClr val="DB5C5C"/>
                </a:solidFill>
                <a:highlight>
                  <a:srgbClr val="FFFF00"/>
                </a:highlight>
                <a:latin typeface="Arial" panose="020B0604020202020204" pitchFamily="34" charset="0"/>
                <a:ea typeface="210 클레이토이"/>
                <a:cs typeface="Arial" panose="020B0604020202020204" pitchFamily="34" charset="0"/>
                <a:sym typeface="210 클레이토이"/>
              </a:rPr>
              <a:t> +0.10mm</a:t>
            </a:r>
          </a:p>
          <a:p>
            <a:endParaRPr lang="en-US" sz="3000" dirty="0">
              <a:solidFill>
                <a:srgbClr val="DB5C5C"/>
              </a:solidFill>
              <a:highlight>
                <a:srgbClr val="FFFF00"/>
              </a:highlight>
              <a:latin typeface="Arial" panose="020B0604020202020204" pitchFamily="34" charset="0"/>
              <a:ea typeface="210 클레이토이"/>
              <a:cs typeface="Arial" panose="020B0604020202020204" pitchFamily="34" charset="0"/>
              <a:sym typeface="210 클레이토이"/>
            </a:endParaRPr>
          </a:p>
          <a:p>
            <a:r>
              <a:rPr lang="en-US" sz="3000" dirty="0">
                <a:solidFill>
                  <a:srgbClr val="DB5C5C"/>
                </a:solidFill>
                <a:highlight>
                  <a:srgbClr val="FFFF00"/>
                </a:highlight>
                <a:latin typeface="Arial" panose="020B0604020202020204" pitchFamily="34" charset="0"/>
                <a:ea typeface="210 클레이토이"/>
                <a:cs typeface="Arial" panose="020B0604020202020204" pitchFamily="34" charset="0"/>
                <a:sym typeface="210 클레이토이"/>
              </a:rPr>
              <a:t>Total </a:t>
            </a:r>
            <a:r>
              <a:rPr lang="en-US" sz="3000" dirty="0" err="1">
                <a:solidFill>
                  <a:srgbClr val="DB5C5C"/>
                </a:solidFill>
                <a:highlight>
                  <a:srgbClr val="FFFF00"/>
                </a:highlight>
                <a:latin typeface="Arial" panose="020B0604020202020204" pitchFamily="34" charset="0"/>
                <a:ea typeface="210 클레이토이"/>
                <a:cs typeface="Arial" panose="020B0604020202020204" pitchFamily="34" charset="0"/>
                <a:sym typeface="210 클레이토이"/>
              </a:rPr>
              <a:t>ketebalan</a:t>
            </a:r>
            <a:r>
              <a:rPr lang="en-US" sz="3000" dirty="0">
                <a:solidFill>
                  <a:srgbClr val="DB5C5C"/>
                </a:solidFill>
                <a:highlight>
                  <a:srgbClr val="FFFF00"/>
                </a:highlight>
                <a:latin typeface="Arial" panose="020B0604020202020204" pitchFamily="34" charset="0"/>
                <a:ea typeface="210 클레이토이"/>
                <a:cs typeface="Arial" panose="020B0604020202020204" pitchFamily="34" charset="0"/>
                <a:sym typeface="210 클레이토이"/>
              </a:rPr>
              <a:t> </a:t>
            </a:r>
            <a:r>
              <a:rPr lang="en-US" sz="3000" dirty="0" err="1">
                <a:solidFill>
                  <a:srgbClr val="DB5C5C"/>
                </a:solidFill>
                <a:highlight>
                  <a:srgbClr val="FFFF00"/>
                </a:highlight>
                <a:latin typeface="Arial" panose="020B0604020202020204" pitchFamily="34" charset="0"/>
                <a:ea typeface="210 클레이토이"/>
                <a:cs typeface="Arial" panose="020B0604020202020204" pitchFamily="34" charset="0"/>
                <a:sym typeface="210 클레이토이"/>
              </a:rPr>
              <a:t>pelat</a:t>
            </a:r>
            <a:r>
              <a:rPr lang="en-US" sz="3000" dirty="0">
                <a:solidFill>
                  <a:srgbClr val="DB5C5C"/>
                </a:solidFill>
                <a:highlight>
                  <a:srgbClr val="FFFF00"/>
                </a:highlight>
                <a:latin typeface="Arial" panose="020B0604020202020204" pitchFamily="34" charset="0"/>
                <a:ea typeface="210 클레이토이"/>
                <a:cs typeface="Arial" panose="020B0604020202020204" pitchFamily="34" charset="0"/>
                <a:sym typeface="210 클레이토이"/>
              </a:rPr>
              <a:t> 3mm, </a:t>
            </a:r>
            <a:r>
              <a:rPr lang="en-US" sz="3000" dirty="0" err="1">
                <a:solidFill>
                  <a:srgbClr val="DB5C5C"/>
                </a:solidFill>
                <a:highlight>
                  <a:srgbClr val="FFFF00"/>
                </a:highlight>
                <a:latin typeface="Arial" panose="020B0604020202020204" pitchFamily="34" charset="0"/>
                <a:ea typeface="210 클레이토이"/>
                <a:cs typeface="Arial" panose="020B0604020202020204" pitchFamily="34" charset="0"/>
                <a:sym typeface="210 클레이토이"/>
              </a:rPr>
              <a:t>jika</a:t>
            </a:r>
            <a:r>
              <a:rPr lang="en-US" sz="3000" dirty="0">
                <a:solidFill>
                  <a:srgbClr val="DB5C5C"/>
                </a:solidFill>
                <a:highlight>
                  <a:srgbClr val="FFFF00"/>
                </a:highlight>
                <a:latin typeface="Arial" panose="020B0604020202020204" pitchFamily="34" charset="0"/>
                <a:ea typeface="210 클레이토이"/>
                <a:cs typeface="Arial" panose="020B0604020202020204" pitchFamily="34" charset="0"/>
                <a:sym typeface="210 클레이토이"/>
              </a:rPr>
              <a:t> </a:t>
            </a:r>
            <a:r>
              <a:rPr lang="en-US" sz="3000" dirty="0" err="1">
                <a:solidFill>
                  <a:srgbClr val="DB5C5C"/>
                </a:solidFill>
                <a:highlight>
                  <a:srgbClr val="FFFF00"/>
                </a:highlight>
                <a:latin typeface="Arial" panose="020B0604020202020204" pitchFamily="34" charset="0"/>
                <a:ea typeface="210 클레이토이"/>
                <a:cs typeface="Arial" panose="020B0604020202020204" pitchFamily="34" charset="0"/>
                <a:sym typeface="210 클레이토이"/>
              </a:rPr>
              <a:t>ingin</a:t>
            </a:r>
            <a:r>
              <a:rPr lang="en-US" sz="3000" dirty="0">
                <a:solidFill>
                  <a:srgbClr val="DB5C5C"/>
                </a:solidFill>
                <a:highlight>
                  <a:srgbClr val="FFFF00"/>
                </a:highlight>
                <a:latin typeface="Arial" panose="020B0604020202020204" pitchFamily="34" charset="0"/>
                <a:ea typeface="210 클레이토이"/>
                <a:cs typeface="Arial" panose="020B0604020202020204" pitchFamily="34" charset="0"/>
                <a:sym typeface="210 클레이토이"/>
              </a:rPr>
              <a:t> </a:t>
            </a:r>
            <a:r>
              <a:rPr lang="en-US" sz="3000" dirty="0" err="1">
                <a:solidFill>
                  <a:srgbClr val="DB5C5C"/>
                </a:solidFill>
                <a:highlight>
                  <a:srgbClr val="FFFF00"/>
                </a:highlight>
                <a:latin typeface="Arial" panose="020B0604020202020204" pitchFamily="34" charset="0"/>
                <a:ea typeface="210 클레이토이"/>
                <a:cs typeface="Arial" panose="020B0604020202020204" pitchFamily="34" charset="0"/>
                <a:sym typeface="210 클레이토이"/>
              </a:rPr>
              <a:t>kepala</a:t>
            </a:r>
            <a:r>
              <a:rPr lang="en-US" sz="3000" dirty="0">
                <a:solidFill>
                  <a:srgbClr val="DB5C5C"/>
                </a:solidFill>
                <a:highlight>
                  <a:srgbClr val="FFFF00"/>
                </a:highlight>
                <a:latin typeface="Arial" panose="020B0604020202020204" pitchFamily="34" charset="0"/>
                <a:ea typeface="210 클레이토이"/>
                <a:cs typeface="Arial" panose="020B0604020202020204" pitchFamily="34" charset="0"/>
                <a:sym typeface="210 클레이토이"/>
              </a:rPr>
              <a:t> </a:t>
            </a:r>
            <a:r>
              <a:rPr lang="en-US" sz="3000" dirty="0" err="1">
                <a:solidFill>
                  <a:srgbClr val="DB5C5C"/>
                </a:solidFill>
                <a:highlight>
                  <a:srgbClr val="FFFF00"/>
                </a:highlight>
                <a:latin typeface="Arial" panose="020B0604020202020204" pitchFamily="34" charset="0"/>
                <a:ea typeface="210 클레이토이"/>
                <a:cs typeface="Arial" panose="020B0604020202020204" pitchFamily="34" charset="0"/>
                <a:sym typeface="210 클레이토이"/>
              </a:rPr>
              <a:t>tidak</a:t>
            </a:r>
            <a:r>
              <a:rPr lang="en-US" sz="3000" dirty="0">
                <a:solidFill>
                  <a:srgbClr val="DB5C5C"/>
                </a:solidFill>
                <a:highlight>
                  <a:srgbClr val="FFFF00"/>
                </a:highlight>
                <a:latin typeface="Arial" panose="020B0604020202020204" pitchFamily="34" charset="0"/>
                <a:ea typeface="210 클레이토이"/>
                <a:cs typeface="Arial" panose="020B0604020202020204" pitchFamily="34" charset="0"/>
                <a:sym typeface="210 클레이토이"/>
              </a:rPr>
              <a:t> </a:t>
            </a:r>
            <a:r>
              <a:rPr lang="en-US" sz="3000" dirty="0" err="1">
                <a:solidFill>
                  <a:srgbClr val="DB5C5C"/>
                </a:solidFill>
                <a:highlight>
                  <a:srgbClr val="FFFF00"/>
                </a:highlight>
                <a:latin typeface="Arial" panose="020B0604020202020204" pitchFamily="34" charset="0"/>
                <a:ea typeface="210 클레이토이"/>
                <a:cs typeface="Arial" panose="020B0604020202020204" pitchFamily="34" charset="0"/>
                <a:sym typeface="210 클레이토이"/>
              </a:rPr>
              <a:t>terlalu</a:t>
            </a:r>
            <a:r>
              <a:rPr lang="en-US" sz="3000" dirty="0">
                <a:solidFill>
                  <a:srgbClr val="DB5C5C"/>
                </a:solidFill>
                <a:highlight>
                  <a:srgbClr val="FFFF00"/>
                </a:highlight>
                <a:latin typeface="Arial" panose="020B0604020202020204" pitchFamily="34" charset="0"/>
                <a:ea typeface="210 클레이토이"/>
                <a:cs typeface="Arial" panose="020B0604020202020204" pitchFamily="34" charset="0"/>
                <a:sym typeface="210 클레이토이"/>
              </a:rPr>
              <a:t> </a:t>
            </a:r>
            <a:r>
              <a:rPr lang="en-US" sz="3000" dirty="0" err="1">
                <a:solidFill>
                  <a:srgbClr val="DB5C5C"/>
                </a:solidFill>
                <a:highlight>
                  <a:srgbClr val="FFFF00"/>
                </a:highlight>
                <a:latin typeface="Arial" panose="020B0604020202020204" pitchFamily="34" charset="0"/>
                <a:ea typeface="210 클레이토이"/>
                <a:cs typeface="Arial" panose="020B0604020202020204" pitchFamily="34" charset="0"/>
                <a:sym typeface="210 클레이토이"/>
              </a:rPr>
              <a:t>menonjol</a:t>
            </a:r>
            <a:r>
              <a:rPr lang="en-US" sz="3000" dirty="0">
                <a:solidFill>
                  <a:srgbClr val="DB5C5C"/>
                </a:solidFill>
                <a:highlight>
                  <a:srgbClr val="FFFF00"/>
                </a:highlight>
                <a:latin typeface="Arial" panose="020B0604020202020204" pitchFamily="34" charset="0"/>
                <a:ea typeface="210 클레이토이"/>
                <a:cs typeface="Arial" panose="020B0604020202020204" pitchFamily="34" charset="0"/>
                <a:sym typeface="210 클레이토이"/>
              </a:rPr>
              <a:t> di </a:t>
            </a:r>
            <a:r>
              <a:rPr lang="en-US" sz="3000" dirty="0" err="1">
                <a:solidFill>
                  <a:srgbClr val="DB5C5C"/>
                </a:solidFill>
                <a:highlight>
                  <a:srgbClr val="FFFF00"/>
                </a:highlight>
                <a:latin typeface="Arial" panose="020B0604020202020204" pitchFamily="34" charset="0"/>
                <a:ea typeface="210 클레이토이"/>
                <a:cs typeface="Arial" panose="020B0604020202020204" pitchFamily="34" charset="0"/>
                <a:sym typeface="210 클레이토이"/>
              </a:rPr>
              <a:t>permukaan</a:t>
            </a:r>
            <a:r>
              <a:rPr lang="en-US" sz="3000" dirty="0">
                <a:solidFill>
                  <a:srgbClr val="DB5C5C"/>
                </a:solidFill>
                <a:highlight>
                  <a:srgbClr val="FFFF00"/>
                </a:highlight>
                <a:latin typeface="Arial" panose="020B0604020202020204" pitchFamily="34" charset="0"/>
                <a:ea typeface="210 클레이토이"/>
                <a:cs typeface="Arial" panose="020B0604020202020204" pitchFamily="34" charset="0"/>
                <a:sym typeface="210 클레이토이"/>
              </a:rPr>
              <a:t> (rata) </a:t>
            </a:r>
            <a:r>
              <a:rPr lang="en-US" sz="3000" dirty="0" err="1">
                <a:solidFill>
                  <a:srgbClr val="DB5C5C"/>
                </a:solidFill>
                <a:highlight>
                  <a:srgbClr val="FFFF00"/>
                </a:highlight>
                <a:latin typeface="Arial" panose="020B0604020202020204" pitchFamily="34" charset="0"/>
                <a:ea typeface="210 클레이토이"/>
                <a:cs typeface="Arial" panose="020B0604020202020204" pitchFamily="34" charset="0"/>
                <a:sym typeface="210 클레이토이"/>
              </a:rPr>
              <a:t>lebih</a:t>
            </a:r>
            <a:r>
              <a:rPr lang="en-US" sz="3000" dirty="0">
                <a:solidFill>
                  <a:srgbClr val="DB5C5C"/>
                </a:solidFill>
                <a:highlight>
                  <a:srgbClr val="FFFF00"/>
                </a:highlight>
                <a:latin typeface="Arial" panose="020B0604020202020204" pitchFamily="34" charset="0"/>
                <a:ea typeface="210 클레이토이"/>
                <a:cs typeface="Arial" panose="020B0604020202020204" pitchFamily="34" charset="0"/>
                <a:sym typeface="210 클레이토이"/>
              </a:rPr>
              <a:t> </a:t>
            </a:r>
            <a:r>
              <a:rPr lang="en-US" sz="3000" dirty="0" err="1">
                <a:solidFill>
                  <a:srgbClr val="DB5C5C"/>
                </a:solidFill>
                <a:highlight>
                  <a:srgbClr val="FFFF00"/>
                </a:highlight>
                <a:latin typeface="Arial" panose="020B0604020202020204" pitchFamily="34" charset="0"/>
                <a:ea typeface="210 클레이토이"/>
                <a:cs typeface="Arial" panose="020B0604020202020204" pitchFamily="34" charset="0"/>
                <a:sym typeface="210 클레이토이"/>
              </a:rPr>
              <a:t>cocok</a:t>
            </a:r>
            <a:r>
              <a:rPr lang="en-US" sz="3000" dirty="0">
                <a:solidFill>
                  <a:srgbClr val="DB5C5C"/>
                </a:solidFill>
                <a:highlight>
                  <a:srgbClr val="FFFF00"/>
                </a:highlight>
                <a:latin typeface="Arial" panose="020B0604020202020204" pitchFamily="34" charset="0"/>
                <a:ea typeface="210 클레이토이"/>
                <a:cs typeface="Arial" panose="020B0604020202020204" pitchFamily="34" charset="0"/>
                <a:sym typeface="210 클레이토이"/>
              </a:rPr>
              <a:t> snap head </a:t>
            </a:r>
            <a:r>
              <a:rPr lang="en-US" sz="3000" dirty="0" err="1">
                <a:solidFill>
                  <a:srgbClr val="DB5C5C"/>
                </a:solidFill>
                <a:highlight>
                  <a:srgbClr val="FFFF00"/>
                </a:highlight>
                <a:latin typeface="Arial" panose="020B0604020202020204" pitchFamily="34" charset="0"/>
                <a:ea typeface="210 클레이토이"/>
                <a:cs typeface="Arial" panose="020B0604020202020204" pitchFamily="34" charset="0"/>
                <a:sym typeface="210 클레이토이"/>
              </a:rPr>
              <a:t>atau</a:t>
            </a:r>
            <a:r>
              <a:rPr lang="en-US" sz="3000" dirty="0">
                <a:solidFill>
                  <a:srgbClr val="DB5C5C"/>
                </a:solidFill>
                <a:highlight>
                  <a:srgbClr val="FFFF00"/>
                </a:highlight>
                <a:latin typeface="Arial" panose="020B0604020202020204" pitchFamily="34" charset="0"/>
                <a:ea typeface="210 클레이토이"/>
                <a:cs typeface="Arial" panose="020B0604020202020204" pitchFamily="34" charset="0"/>
                <a:sym typeface="210 클레이토이"/>
              </a:rPr>
              <a:t> universal head dan </a:t>
            </a:r>
            <a:r>
              <a:rPr lang="en-US" sz="3000" dirty="0" err="1">
                <a:solidFill>
                  <a:srgbClr val="DB5C5C"/>
                </a:solidFill>
                <a:highlight>
                  <a:srgbClr val="FFFF00"/>
                </a:highlight>
                <a:latin typeface="Arial" panose="020B0604020202020204" pitchFamily="34" charset="0"/>
                <a:ea typeface="210 클레이토이"/>
                <a:cs typeface="Arial" panose="020B0604020202020204" pitchFamily="34" charset="0"/>
                <a:sym typeface="210 클레이토이"/>
              </a:rPr>
              <a:t>berikan</a:t>
            </a:r>
            <a:r>
              <a:rPr lang="en-US" sz="3000" dirty="0">
                <a:solidFill>
                  <a:srgbClr val="DB5C5C"/>
                </a:solidFill>
                <a:highlight>
                  <a:srgbClr val="FFFF00"/>
                </a:highlight>
                <a:latin typeface="Arial" panose="020B0604020202020204" pitchFamily="34" charset="0"/>
                <a:ea typeface="210 클레이토이"/>
                <a:cs typeface="Arial" panose="020B0604020202020204" pitchFamily="34" charset="0"/>
                <a:sym typeface="210 클레이토이"/>
              </a:rPr>
              <a:t> alas an </a:t>
            </a:r>
            <a:r>
              <a:rPr lang="en-US" sz="3000" dirty="0" err="1">
                <a:solidFill>
                  <a:srgbClr val="DB5C5C"/>
                </a:solidFill>
                <a:highlight>
                  <a:srgbClr val="FFFF00"/>
                </a:highlight>
                <a:latin typeface="Arial" panose="020B0604020202020204" pitchFamily="34" charset="0"/>
                <a:ea typeface="210 클레이토이"/>
                <a:cs typeface="Arial" panose="020B0604020202020204" pitchFamily="34" charset="0"/>
                <a:sym typeface="210 클레이토이"/>
              </a:rPr>
              <a:t>nya</a:t>
            </a:r>
            <a:endParaRPr lang="en-US" sz="3000" dirty="0">
              <a:solidFill>
                <a:srgbClr val="DB5C5C"/>
              </a:solidFill>
              <a:highlight>
                <a:srgbClr val="FFFF00"/>
              </a:highlight>
              <a:latin typeface="Arial" panose="020B0604020202020204" pitchFamily="34" charset="0"/>
              <a:ea typeface="210 클레이토이"/>
              <a:cs typeface="Arial" panose="020B0604020202020204" pitchFamily="34" charset="0"/>
              <a:sym typeface="210 클레이토이"/>
            </a:endParaRPr>
          </a:p>
          <a:p>
            <a:endParaRPr lang="en-US" sz="3000" dirty="0">
              <a:solidFill>
                <a:srgbClr val="DB5C5C"/>
              </a:solidFill>
              <a:highlight>
                <a:srgbClr val="FFFF00"/>
              </a:highlight>
              <a:latin typeface="Arial" panose="020B0604020202020204" pitchFamily="34" charset="0"/>
              <a:ea typeface="210 클레이토이"/>
              <a:cs typeface="Arial" panose="020B0604020202020204" pitchFamily="34" charset="0"/>
              <a:sym typeface="210 클레이토이"/>
            </a:endParaRPr>
          </a:p>
          <a:p>
            <a:pPr algn="ctr"/>
            <a:endParaRPr lang="en-US" sz="3000" dirty="0">
              <a:solidFill>
                <a:srgbClr val="DB5C5C"/>
              </a:solidFill>
              <a:highlight>
                <a:srgbClr val="FFFF00"/>
              </a:highlight>
              <a:latin typeface="Arial" panose="020B0604020202020204" pitchFamily="34" charset="0"/>
              <a:ea typeface="210 클레이토이"/>
              <a:cs typeface="Arial" panose="020B0604020202020204" pitchFamily="34" charset="0"/>
              <a:sym typeface="210 클레이토이"/>
            </a:endParaRPr>
          </a:p>
          <a:p>
            <a:pPr algn="ctr"/>
            <a:endParaRPr lang="en-US" sz="2000" dirty="0">
              <a:solidFill>
                <a:srgbClr val="DB5C5C"/>
              </a:solidFill>
              <a:highlight>
                <a:srgbClr val="FFFF00"/>
              </a:highlight>
              <a:latin typeface="210 클레이토이"/>
              <a:ea typeface="210 클레이토이"/>
              <a:cs typeface="210 클레이토이"/>
              <a:sym typeface="210 클레이토이"/>
            </a:endParaRPr>
          </a:p>
          <a:p>
            <a:pPr algn="ctr"/>
            <a:endParaRPr lang="en-US" sz="2000" dirty="0">
              <a:solidFill>
                <a:srgbClr val="DB5C5C"/>
              </a:solidFill>
              <a:highlight>
                <a:srgbClr val="FFFF00"/>
              </a:highlight>
              <a:latin typeface="210 클레이토이"/>
              <a:ea typeface="210 클레이토이"/>
              <a:cs typeface="210 클레이토이"/>
              <a:sym typeface="210 클레이토이"/>
            </a:endParaRPr>
          </a:p>
        </p:txBody>
      </p:sp>
    </p:spTree>
    <p:extLst>
      <p:ext uri="{BB962C8B-B14F-4D97-AF65-F5344CB8AC3E}">
        <p14:creationId xmlns:p14="http://schemas.microsoft.com/office/powerpoint/2010/main" val="1342882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075239" y="3042398"/>
            <a:ext cx="10137521" cy="1824754"/>
          </a:xfrm>
          <a:custGeom>
            <a:avLst/>
            <a:gdLst/>
            <a:ahLst/>
            <a:cxnLst/>
            <a:rect l="l" t="t" r="r" b="b"/>
            <a:pathLst>
              <a:path w="10137521" h="1824754">
                <a:moveTo>
                  <a:pt x="0" y="0"/>
                </a:moveTo>
                <a:lnTo>
                  <a:pt x="10137522" y="0"/>
                </a:lnTo>
                <a:lnTo>
                  <a:pt x="10137522" y="1824753"/>
                </a:lnTo>
                <a:lnTo>
                  <a:pt x="0" y="18247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326923" y="2616087"/>
            <a:ext cx="1371121" cy="2527413"/>
          </a:xfrm>
          <a:custGeom>
            <a:avLst/>
            <a:gdLst/>
            <a:ahLst/>
            <a:cxnLst/>
            <a:rect l="l" t="t" r="r" b="b"/>
            <a:pathLst>
              <a:path w="1371121" h="2527413">
                <a:moveTo>
                  <a:pt x="0" y="0"/>
                </a:moveTo>
                <a:lnTo>
                  <a:pt x="1371122" y="0"/>
                </a:lnTo>
                <a:lnTo>
                  <a:pt x="1371122" y="2527413"/>
                </a:lnTo>
                <a:lnTo>
                  <a:pt x="0" y="25274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075239" y="5293462"/>
            <a:ext cx="10137521" cy="1824754"/>
          </a:xfrm>
          <a:custGeom>
            <a:avLst/>
            <a:gdLst/>
            <a:ahLst/>
            <a:cxnLst/>
            <a:rect l="l" t="t" r="r" b="b"/>
            <a:pathLst>
              <a:path w="10137521" h="1824754">
                <a:moveTo>
                  <a:pt x="0" y="0"/>
                </a:moveTo>
                <a:lnTo>
                  <a:pt x="10137522" y="0"/>
                </a:lnTo>
                <a:lnTo>
                  <a:pt x="10137522" y="1824754"/>
                </a:lnTo>
                <a:lnTo>
                  <a:pt x="0" y="18247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2184149" y="5846867"/>
            <a:ext cx="1362711" cy="1410309"/>
          </a:xfrm>
          <a:custGeom>
            <a:avLst/>
            <a:gdLst/>
            <a:ahLst/>
            <a:cxnLst/>
            <a:rect l="l" t="t" r="r" b="b"/>
            <a:pathLst>
              <a:path w="1362711" h="1410309">
                <a:moveTo>
                  <a:pt x="0" y="0"/>
                </a:moveTo>
                <a:lnTo>
                  <a:pt x="1362711" y="0"/>
                </a:lnTo>
                <a:lnTo>
                  <a:pt x="1362711" y="1410309"/>
                </a:lnTo>
                <a:lnTo>
                  <a:pt x="0" y="14103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422496" y="2273187"/>
            <a:ext cx="7443009" cy="3020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28"/>
              </a:lnSpc>
            </a:pPr>
            <a:r>
              <a:rPr lang="en-US" sz="17591">
                <a:solidFill>
                  <a:srgbClr val="6B3E3E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Thank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737841" y="4650638"/>
            <a:ext cx="4812318" cy="3020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28"/>
              </a:lnSpc>
            </a:pPr>
            <a:r>
              <a:rPr lang="en-US" sz="17591">
                <a:solidFill>
                  <a:srgbClr val="6B3E3E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You</a:t>
            </a:r>
          </a:p>
        </p:txBody>
      </p:sp>
      <p:sp>
        <p:nvSpPr>
          <p:cNvPr id="8" name="Freeform 8"/>
          <p:cNvSpPr/>
          <p:nvPr/>
        </p:nvSpPr>
        <p:spPr>
          <a:xfrm rot="3331616">
            <a:off x="-1833911" y="6737298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C1D3B2-4744-0157-7856-811954764A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FEBF02BA-01FD-19BE-B83D-01B36D2170E6}"/>
              </a:ext>
            </a:extLst>
          </p:cNvPr>
          <p:cNvSpPr/>
          <p:nvPr/>
        </p:nvSpPr>
        <p:spPr>
          <a:xfrm>
            <a:off x="1277700" y="7649546"/>
            <a:ext cx="2217511" cy="1291700"/>
          </a:xfrm>
          <a:custGeom>
            <a:avLst/>
            <a:gdLst/>
            <a:ahLst/>
            <a:cxnLst/>
            <a:rect l="l" t="t" r="r" b="b"/>
            <a:pathLst>
              <a:path w="2217511" h="1291700">
                <a:moveTo>
                  <a:pt x="0" y="0"/>
                </a:moveTo>
                <a:lnTo>
                  <a:pt x="2217510" y="0"/>
                </a:lnTo>
                <a:lnTo>
                  <a:pt x="2217510" y="1291700"/>
                </a:lnTo>
                <a:lnTo>
                  <a:pt x="0" y="1291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37C1E302-0121-BFBC-6527-79043BFEF059}"/>
              </a:ext>
            </a:extLst>
          </p:cNvPr>
          <p:cNvSpPr/>
          <p:nvPr/>
        </p:nvSpPr>
        <p:spPr>
          <a:xfrm>
            <a:off x="13963450" y="358976"/>
            <a:ext cx="1294242" cy="1339448"/>
          </a:xfrm>
          <a:custGeom>
            <a:avLst/>
            <a:gdLst/>
            <a:ahLst/>
            <a:cxnLst/>
            <a:rect l="l" t="t" r="r" b="b"/>
            <a:pathLst>
              <a:path w="1294242" h="1339448">
                <a:moveTo>
                  <a:pt x="0" y="0"/>
                </a:moveTo>
                <a:lnTo>
                  <a:pt x="1294241" y="0"/>
                </a:lnTo>
                <a:lnTo>
                  <a:pt x="1294241" y="1339448"/>
                </a:lnTo>
                <a:lnTo>
                  <a:pt x="0" y="1339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709DB374-ADF2-E94C-C5B8-511940B23559}"/>
              </a:ext>
            </a:extLst>
          </p:cNvPr>
          <p:cNvSpPr txBox="1"/>
          <p:nvPr/>
        </p:nvSpPr>
        <p:spPr>
          <a:xfrm>
            <a:off x="3274107" y="504379"/>
            <a:ext cx="11739783" cy="12407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 err="1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Klasifikasi</a:t>
            </a:r>
            <a:r>
              <a:rPr lang="en-US" sz="7500" dirty="0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 </a:t>
            </a:r>
            <a:r>
              <a:rPr lang="en-US" sz="7500" dirty="0" err="1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Sambungan</a:t>
            </a:r>
            <a:r>
              <a:rPr lang="en-US" sz="7500" dirty="0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?</a:t>
            </a: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09E88CF4-7A28-C03E-EF60-E5F0AFB1B186}"/>
              </a:ext>
            </a:extLst>
          </p:cNvPr>
          <p:cNvSpPr/>
          <p:nvPr/>
        </p:nvSpPr>
        <p:spPr>
          <a:xfrm rot="3331616">
            <a:off x="-1833911" y="6737298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CF2D0E17-27B6-F572-41FD-AFD0D928C539}"/>
              </a:ext>
            </a:extLst>
          </p:cNvPr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1026" name="Picture 2" descr="Tipe Sambungan Pengelasan">
            <a:extLst>
              <a:ext uri="{FF2B5EF4-FFF2-40B4-BE49-F238E27FC236}">
                <a16:creationId xmlns:a16="http://schemas.microsoft.com/office/drawing/2014/main" id="{26AA4070-FCCB-AE45-1187-34947EDBD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162300"/>
            <a:ext cx="9873505" cy="691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esta's Blog: Paku Keling (Rivet)">
            <a:extLst>
              <a:ext uri="{FF2B5EF4-FFF2-40B4-BE49-F238E27FC236}">
                <a16:creationId xmlns:a16="http://schemas.microsoft.com/office/drawing/2014/main" id="{3DC930D4-530A-1660-2532-5C4193AF6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52" y="3767429"/>
            <a:ext cx="7056147" cy="31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814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54897D-4D6A-4D2F-EDDA-23AAC1BFEB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8CD27839-AA1D-F039-DCF7-DB4117BA4A60}"/>
              </a:ext>
            </a:extLst>
          </p:cNvPr>
          <p:cNvSpPr/>
          <p:nvPr/>
        </p:nvSpPr>
        <p:spPr>
          <a:xfrm>
            <a:off x="1277700" y="7649546"/>
            <a:ext cx="2217511" cy="1291700"/>
          </a:xfrm>
          <a:custGeom>
            <a:avLst/>
            <a:gdLst/>
            <a:ahLst/>
            <a:cxnLst/>
            <a:rect l="l" t="t" r="r" b="b"/>
            <a:pathLst>
              <a:path w="2217511" h="1291700">
                <a:moveTo>
                  <a:pt x="0" y="0"/>
                </a:moveTo>
                <a:lnTo>
                  <a:pt x="2217510" y="0"/>
                </a:lnTo>
                <a:lnTo>
                  <a:pt x="2217510" y="1291700"/>
                </a:lnTo>
                <a:lnTo>
                  <a:pt x="0" y="1291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36028278-366C-2570-18E0-BD8B26BB5F43}"/>
              </a:ext>
            </a:extLst>
          </p:cNvPr>
          <p:cNvSpPr/>
          <p:nvPr/>
        </p:nvSpPr>
        <p:spPr>
          <a:xfrm>
            <a:off x="13963450" y="358976"/>
            <a:ext cx="1294242" cy="1339448"/>
          </a:xfrm>
          <a:custGeom>
            <a:avLst/>
            <a:gdLst/>
            <a:ahLst/>
            <a:cxnLst/>
            <a:rect l="l" t="t" r="r" b="b"/>
            <a:pathLst>
              <a:path w="1294242" h="1339448">
                <a:moveTo>
                  <a:pt x="0" y="0"/>
                </a:moveTo>
                <a:lnTo>
                  <a:pt x="1294241" y="0"/>
                </a:lnTo>
                <a:lnTo>
                  <a:pt x="1294241" y="1339448"/>
                </a:lnTo>
                <a:lnTo>
                  <a:pt x="0" y="1339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718E8545-6C86-B4A3-7C88-12AB89C1D345}"/>
              </a:ext>
            </a:extLst>
          </p:cNvPr>
          <p:cNvSpPr txBox="1"/>
          <p:nvPr/>
        </p:nvSpPr>
        <p:spPr>
          <a:xfrm>
            <a:off x="3274107" y="504379"/>
            <a:ext cx="11739783" cy="12407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 err="1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Klasifikasi</a:t>
            </a:r>
            <a:r>
              <a:rPr lang="en-US" sz="7500" dirty="0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 </a:t>
            </a:r>
            <a:r>
              <a:rPr lang="en-US" sz="7500" dirty="0" err="1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Sambungan</a:t>
            </a:r>
            <a:r>
              <a:rPr lang="en-US" sz="7500" dirty="0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?</a:t>
            </a: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249C5C1B-F73C-3E8F-00A1-45CE40FD4A5F}"/>
              </a:ext>
            </a:extLst>
          </p:cNvPr>
          <p:cNvSpPr/>
          <p:nvPr/>
        </p:nvSpPr>
        <p:spPr>
          <a:xfrm rot="3331616">
            <a:off x="-1833911" y="6737298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9FF7B71D-12CB-3B11-AF1B-B40AAD86A3AA}"/>
              </a:ext>
            </a:extLst>
          </p:cNvPr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2050" name="Picture 2" descr="Sambungan Baut Sebagai Metode Sambungan Mekanis Umum - Berita">
            <a:extLst>
              <a:ext uri="{FF2B5EF4-FFF2-40B4-BE49-F238E27FC236}">
                <a16:creationId xmlns:a16="http://schemas.microsoft.com/office/drawing/2014/main" id="{7975C1B6-BD2A-F6E2-5B5C-CD06FA3E1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0083" y="2807207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im Pengajar MEKANIKA FLUIDA DASAR - ppt download">
            <a:extLst>
              <a:ext uri="{FF2B5EF4-FFF2-40B4-BE49-F238E27FC236}">
                <a16:creationId xmlns:a16="http://schemas.microsoft.com/office/drawing/2014/main" id="{D5A04413-F5A3-B835-BB8A-095F9CC1C5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45"/>
          <a:stretch/>
        </p:blipFill>
        <p:spPr bwMode="auto">
          <a:xfrm>
            <a:off x="855763" y="2237243"/>
            <a:ext cx="9585799" cy="518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Sambungan Ulir Jantan Ganda/Sambungan Tubing/Aksesori Pompa  Pelumas/Distributor Sambungan Pipa Ganda M8x1 M10x1 - AliExpress">
            <a:extLst>
              <a:ext uri="{FF2B5EF4-FFF2-40B4-BE49-F238E27FC236}">
                <a16:creationId xmlns:a16="http://schemas.microsoft.com/office/drawing/2014/main" id="{698C25F3-3DE9-3D2E-91BA-779D572D4B1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7" name="AutoShape 10" descr="Sambungan Ulir Jantan Ganda/Sambungan Tubing/Aksesori Pompa  Pelumas/Distributor Sambungan Pipa Ganda M8x1 M10x1 - AliExpress">
            <a:extLst>
              <a:ext uri="{FF2B5EF4-FFF2-40B4-BE49-F238E27FC236}">
                <a16:creationId xmlns:a16="http://schemas.microsoft.com/office/drawing/2014/main" id="{A8C56262-F1AA-84DC-9B9D-195D085EFD0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144000" y="51435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10" name="AutoShape 12" descr="Sambungan Ulir Jantan Ganda/Sambungan Tubing/Aksesori Pompa  Pelumas/Distributor Sambungan Pipa Ganda M8x1 M10x1 - AliExpress">
            <a:extLst>
              <a:ext uri="{FF2B5EF4-FFF2-40B4-BE49-F238E27FC236}">
                <a16:creationId xmlns:a16="http://schemas.microsoft.com/office/drawing/2014/main" id="{55F1F98D-9842-C21D-1B33-ED2B5DBEA1A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296400" y="7200900"/>
            <a:ext cx="2895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pic>
        <p:nvPicPr>
          <p:cNvPr id="2062" name="Picture 14" descr="Aksesori heksagonal Sambungan Ulir jantan kuningan - Cina Puting Hex,  puting hexagonal">
            <a:extLst>
              <a:ext uri="{FF2B5EF4-FFF2-40B4-BE49-F238E27FC236}">
                <a16:creationId xmlns:a16="http://schemas.microsoft.com/office/drawing/2014/main" id="{8891BF36-01FD-A0F7-9B78-894F58746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3010" y="6044835"/>
            <a:ext cx="3827700" cy="382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586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D96F10-DCBF-1D0F-AC94-AE7B703E5A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30B8B56-3390-05CD-084B-F738DDA04463}"/>
              </a:ext>
            </a:extLst>
          </p:cNvPr>
          <p:cNvSpPr/>
          <p:nvPr/>
        </p:nvSpPr>
        <p:spPr>
          <a:xfrm>
            <a:off x="5725514" y="3467100"/>
            <a:ext cx="6240749" cy="6091533"/>
          </a:xfrm>
          <a:custGeom>
            <a:avLst/>
            <a:gdLst/>
            <a:ahLst/>
            <a:cxnLst/>
            <a:rect l="l" t="t" r="r" b="b"/>
            <a:pathLst>
              <a:path w="6240749" h="6091533">
                <a:moveTo>
                  <a:pt x="0" y="0"/>
                </a:moveTo>
                <a:lnTo>
                  <a:pt x="6240749" y="0"/>
                </a:lnTo>
                <a:lnTo>
                  <a:pt x="6240749" y="6091533"/>
                </a:lnTo>
                <a:lnTo>
                  <a:pt x="0" y="60915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D81B8AB6-5A32-3939-A24D-E147EE85F9C3}"/>
              </a:ext>
            </a:extLst>
          </p:cNvPr>
          <p:cNvSpPr/>
          <p:nvPr/>
        </p:nvSpPr>
        <p:spPr>
          <a:xfrm rot="1887665">
            <a:off x="16873199" y="7879106"/>
            <a:ext cx="1097491" cy="2023025"/>
          </a:xfrm>
          <a:custGeom>
            <a:avLst/>
            <a:gdLst/>
            <a:ahLst/>
            <a:cxnLst/>
            <a:rect l="l" t="t" r="r" b="b"/>
            <a:pathLst>
              <a:path w="1097491" h="2023025">
                <a:moveTo>
                  <a:pt x="0" y="0"/>
                </a:moveTo>
                <a:lnTo>
                  <a:pt x="1097491" y="0"/>
                </a:lnTo>
                <a:lnTo>
                  <a:pt x="1097491" y="2023025"/>
                </a:lnTo>
                <a:lnTo>
                  <a:pt x="0" y="20230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538662ED-F11F-258D-861D-E7B22AD425CB}"/>
              </a:ext>
            </a:extLst>
          </p:cNvPr>
          <p:cNvSpPr txBox="1"/>
          <p:nvPr/>
        </p:nvSpPr>
        <p:spPr>
          <a:xfrm>
            <a:off x="5263947" y="302441"/>
            <a:ext cx="7760105" cy="25872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 err="1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Klasifikasi</a:t>
            </a:r>
            <a:r>
              <a:rPr lang="en-US" sz="7500" dirty="0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 </a:t>
            </a:r>
            <a:r>
              <a:rPr lang="en-US" sz="7500" dirty="0" err="1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Sambungan</a:t>
            </a:r>
            <a:r>
              <a:rPr lang="en-US" sz="7500" dirty="0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?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17449E1A-1795-E856-DD7E-42205037348E}"/>
              </a:ext>
            </a:extLst>
          </p:cNvPr>
          <p:cNvSpPr txBox="1"/>
          <p:nvPr/>
        </p:nvSpPr>
        <p:spPr>
          <a:xfrm>
            <a:off x="6125203" y="4811012"/>
            <a:ext cx="5441372" cy="2158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</a:pPr>
            <a:r>
              <a:rPr lang="en-US" sz="3099" dirty="0" err="1">
                <a:solidFill>
                  <a:srgbClr val="6B3E3E"/>
                </a:solidFill>
                <a:latin typeface="Arimo"/>
                <a:ea typeface="Arimo"/>
                <a:cs typeface="Arimo"/>
                <a:sym typeface="Arimo"/>
              </a:rPr>
              <a:t>Sambungan</a:t>
            </a:r>
            <a:r>
              <a:rPr lang="en-US" sz="3099" dirty="0">
                <a:solidFill>
                  <a:srgbClr val="6B3E3E"/>
                </a:solidFill>
                <a:latin typeface="Arimo"/>
                <a:ea typeface="Arimo"/>
                <a:cs typeface="Arimo"/>
                <a:sym typeface="Arimo"/>
              </a:rPr>
              <a:t> Paku Keling  </a:t>
            </a:r>
          </a:p>
          <a:p>
            <a:pPr algn="ctr">
              <a:lnSpc>
                <a:spcPts val="4339"/>
              </a:lnSpc>
            </a:pPr>
            <a:r>
              <a:rPr lang="en-US" sz="3099" dirty="0" err="1">
                <a:solidFill>
                  <a:srgbClr val="6B3E3E"/>
                </a:solidFill>
                <a:latin typeface="Arimo"/>
                <a:ea typeface="Arimo"/>
                <a:cs typeface="Arimo"/>
                <a:sym typeface="Arimo"/>
              </a:rPr>
              <a:t>Sambungan</a:t>
            </a:r>
            <a:r>
              <a:rPr lang="en-US" sz="3099" dirty="0">
                <a:solidFill>
                  <a:srgbClr val="6B3E3E"/>
                </a:solidFill>
                <a:latin typeface="Arimo"/>
                <a:ea typeface="Arimo"/>
                <a:cs typeface="Arimo"/>
                <a:sym typeface="Arimo"/>
              </a:rPr>
              <a:t> Mur dan Baut</a:t>
            </a:r>
          </a:p>
          <a:p>
            <a:pPr algn="ctr">
              <a:lnSpc>
                <a:spcPts val="4339"/>
              </a:lnSpc>
            </a:pPr>
            <a:r>
              <a:rPr lang="en-US" sz="3099" dirty="0" err="1">
                <a:solidFill>
                  <a:srgbClr val="6B3E3E"/>
                </a:solidFill>
                <a:latin typeface="Arimo"/>
                <a:ea typeface="Arimo"/>
                <a:cs typeface="Arimo"/>
                <a:sym typeface="Arimo"/>
              </a:rPr>
              <a:t>Sambungan</a:t>
            </a:r>
            <a:r>
              <a:rPr lang="en-US" sz="3099" dirty="0">
                <a:solidFill>
                  <a:srgbClr val="6B3E3E"/>
                </a:solidFill>
                <a:latin typeface="Arimo"/>
                <a:ea typeface="Arimo"/>
                <a:cs typeface="Arimo"/>
                <a:sym typeface="Arimo"/>
              </a:rPr>
              <a:t> Las dan Solder</a:t>
            </a:r>
          </a:p>
          <a:p>
            <a:pPr algn="ctr">
              <a:lnSpc>
                <a:spcPts val="4339"/>
              </a:lnSpc>
            </a:pPr>
            <a:r>
              <a:rPr lang="en-US" sz="3099" dirty="0" err="1">
                <a:solidFill>
                  <a:srgbClr val="6B3E3E"/>
                </a:solidFill>
                <a:latin typeface="Arimo"/>
                <a:ea typeface="Arimo"/>
                <a:cs typeface="Arimo"/>
                <a:sym typeface="Arimo"/>
              </a:rPr>
              <a:t>Sambungan</a:t>
            </a:r>
            <a:r>
              <a:rPr lang="en-US" sz="3099" dirty="0">
                <a:solidFill>
                  <a:srgbClr val="6B3E3E"/>
                </a:solidFill>
                <a:latin typeface="Arimo"/>
                <a:ea typeface="Arimo"/>
                <a:cs typeface="Arimo"/>
                <a:sym typeface="Arimo"/>
              </a:rPr>
              <a:t> Pasak</a:t>
            </a:r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931C5D39-168C-2DBB-3F4A-4CD35994B1FC}"/>
              </a:ext>
            </a:extLst>
          </p:cNvPr>
          <p:cNvSpPr/>
          <p:nvPr/>
        </p:nvSpPr>
        <p:spPr>
          <a:xfrm rot="3331616">
            <a:off x="-1833911" y="6737298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E3389D0B-8494-CB4C-4AC9-7B5180203AB8}"/>
              </a:ext>
            </a:extLst>
          </p:cNvPr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396790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895600" y="2917334"/>
            <a:ext cx="13012054" cy="6294285"/>
          </a:xfrm>
          <a:custGeom>
            <a:avLst/>
            <a:gdLst/>
            <a:ahLst/>
            <a:cxnLst/>
            <a:rect l="l" t="t" r="r" b="b"/>
            <a:pathLst>
              <a:path w="6271502" h="5145068">
                <a:moveTo>
                  <a:pt x="0" y="0"/>
                </a:moveTo>
                <a:lnTo>
                  <a:pt x="6271503" y="0"/>
                </a:lnTo>
                <a:lnTo>
                  <a:pt x="6271503" y="5145068"/>
                </a:lnTo>
                <a:lnTo>
                  <a:pt x="0" y="51450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91255">
            <a:off x="4382538" y="854552"/>
            <a:ext cx="2318635" cy="1437827"/>
          </a:xfrm>
          <a:custGeom>
            <a:avLst/>
            <a:gdLst/>
            <a:ahLst/>
            <a:cxnLst/>
            <a:rect l="l" t="t" r="r" b="b"/>
            <a:pathLst>
              <a:path w="2318635" h="1437827">
                <a:moveTo>
                  <a:pt x="0" y="0"/>
                </a:moveTo>
                <a:lnTo>
                  <a:pt x="2318635" y="0"/>
                </a:lnTo>
                <a:lnTo>
                  <a:pt x="2318635" y="1437826"/>
                </a:lnTo>
                <a:lnTo>
                  <a:pt x="0" y="14378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6030679" y="1005710"/>
            <a:ext cx="8155817" cy="12407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 err="1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Kelebihan</a:t>
            </a:r>
            <a:r>
              <a:rPr lang="en-US" sz="7500" dirty="0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 Rivet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309993" y="4376360"/>
            <a:ext cx="12082407" cy="32611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4339"/>
              </a:lnSpc>
              <a:buFontTx/>
              <a:buChar char="-"/>
            </a:pPr>
            <a:r>
              <a:rPr lang="en-US" sz="30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Tidak </a:t>
            </a:r>
            <a:r>
              <a:rPr lang="en-US" sz="30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akan</a:t>
            </a:r>
            <a:r>
              <a:rPr lang="en-US" sz="30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Longgar</a:t>
            </a:r>
            <a:r>
              <a:rPr lang="en-US" sz="30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karena</a:t>
            </a:r>
            <a:r>
              <a:rPr lang="en-US" sz="30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adanya</a:t>
            </a:r>
            <a:r>
              <a:rPr lang="en-US" sz="30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getaran</a:t>
            </a:r>
            <a:r>
              <a:rPr lang="en-US" sz="30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atau</a:t>
            </a:r>
            <a:r>
              <a:rPr lang="en-US" sz="30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beban</a:t>
            </a:r>
            <a:r>
              <a:rPr lang="en-US" sz="30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kejut</a:t>
            </a:r>
            <a:endParaRPr lang="en-US" sz="3099" dirty="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  <a:p>
            <a:pPr marL="457200" indent="-457200">
              <a:lnSpc>
                <a:spcPts val="4339"/>
              </a:lnSpc>
              <a:buFontTx/>
              <a:buChar char="-"/>
            </a:pPr>
            <a:r>
              <a:rPr lang="en-US" sz="30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Relatif</a:t>
            </a:r>
            <a:r>
              <a:rPr lang="en-US" sz="30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murah</a:t>
            </a:r>
            <a:r>
              <a:rPr lang="en-US" sz="30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dan </a:t>
            </a:r>
            <a:r>
              <a:rPr lang="en-US" sz="30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pemasangan</a:t>
            </a:r>
            <a:r>
              <a:rPr lang="en-US" sz="30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yang </a:t>
            </a:r>
            <a:r>
              <a:rPr lang="en-US" sz="30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cepat</a:t>
            </a:r>
            <a:endParaRPr lang="en-US" sz="3099" dirty="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  <a:p>
            <a:pPr marL="457200" indent="-457200">
              <a:lnSpc>
                <a:spcPts val="4339"/>
              </a:lnSpc>
              <a:buFontTx/>
              <a:buChar char="-"/>
            </a:pPr>
            <a:r>
              <a:rPr lang="en-US" sz="30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Ringan</a:t>
            </a:r>
            <a:endParaRPr lang="en-US" sz="3099" dirty="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  <a:p>
            <a:pPr marL="457200" indent="-457200">
              <a:lnSpc>
                <a:spcPts val="4339"/>
              </a:lnSpc>
              <a:buFontTx/>
              <a:buChar char="-"/>
            </a:pPr>
            <a:r>
              <a:rPr lang="en-US" sz="30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Dapat</a:t>
            </a:r>
            <a:r>
              <a:rPr lang="en-US" sz="30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diasembling</a:t>
            </a:r>
            <a:r>
              <a:rPr lang="en-US" sz="30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dari</a:t>
            </a:r>
            <a:r>
              <a:rPr lang="en-US" sz="30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sisi</a:t>
            </a:r>
            <a:endParaRPr lang="en-US" sz="3099" dirty="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  <a:p>
            <a:pPr marL="457200" indent="-457200">
              <a:lnSpc>
                <a:spcPts val="4339"/>
              </a:lnSpc>
              <a:buFontTx/>
              <a:buChar char="-"/>
            </a:pPr>
            <a:r>
              <a:rPr lang="en-US" sz="30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Lebih</a:t>
            </a:r>
            <a:r>
              <a:rPr lang="en-US" sz="30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tahan</a:t>
            </a:r>
            <a:r>
              <a:rPr lang="en-US" sz="30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korosi</a:t>
            </a:r>
            <a:r>
              <a:rPr lang="en-US" sz="30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dibandingkan</a:t>
            </a:r>
            <a:r>
              <a:rPr lang="en-US" sz="30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sambungan</a:t>
            </a:r>
            <a:r>
              <a:rPr lang="en-US" sz="30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baut</a:t>
            </a:r>
            <a:endParaRPr lang="en-US" sz="3099" dirty="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  <a:p>
            <a:pPr marL="457200" indent="-457200">
              <a:lnSpc>
                <a:spcPts val="4339"/>
              </a:lnSpc>
              <a:buFontTx/>
              <a:buChar char="-"/>
            </a:pPr>
            <a:r>
              <a:rPr lang="en-US" sz="30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Kekuatan</a:t>
            </a:r>
            <a:r>
              <a:rPr lang="en-US" sz="30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Fatigue </a:t>
            </a:r>
            <a:r>
              <a:rPr lang="en-US" sz="30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lebih</a:t>
            </a:r>
            <a:r>
              <a:rPr lang="en-US" sz="30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baik</a:t>
            </a:r>
            <a:r>
              <a:rPr lang="en-US" sz="30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dari</a:t>
            </a:r>
            <a:r>
              <a:rPr lang="en-US" sz="30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099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sambungan</a:t>
            </a:r>
            <a:r>
              <a:rPr lang="en-US" sz="30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las</a:t>
            </a:r>
          </a:p>
        </p:txBody>
      </p:sp>
      <p:sp>
        <p:nvSpPr>
          <p:cNvPr id="16" name="Freeform 16"/>
          <p:cNvSpPr/>
          <p:nvPr/>
        </p:nvSpPr>
        <p:spPr>
          <a:xfrm rot="1887665">
            <a:off x="16276654" y="7805075"/>
            <a:ext cx="1097491" cy="2023025"/>
          </a:xfrm>
          <a:custGeom>
            <a:avLst/>
            <a:gdLst/>
            <a:ahLst/>
            <a:cxnLst/>
            <a:rect l="l" t="t" r="r" b="b"/>
            <a:pathLst>
              <a:path w="1097491" h="2023025">
                <a:moveTo>
                  <a:pt x="0" y="0"/>
                </a:moveTo>
                <a:lnTo>
                  <a:pt x="1097491" y="0"/>
                </a:lnTo>
                <a:lnTo>
                  <a:pt x="1097491" y="2023024"/>
                </a:lnTo>
                <a:lnTo>
                  <a:pt x="0" y="20230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3331616">
            <a:off x="-1833911" y="6737298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1026" name="Picture 2" descr="Cleco Temporary Fastener / Rivet for Body Panel Repair Work 1/8&quot; | eBay">
            <a:extLst>
              <a:ext uri="{FF2B5EF4-FFF2-40B4-BE49-F238E27FC236}">
                <a16:creationId xmlns:a16="http://schemas.microsoft.com/office/drawing/2014/main" id="{22DD5407-A823-D861-BFF9-A5928B5EF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2720"/>
            <a:ext cx="6324600" cy="420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4631E7-6F17-80D1-5325-86F041F705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8766670-9CA0-D541-9E32-73755279AB15}"/>
              </a:ext>
            </a:extLst>
          </p:cNvPr>
          <p:cNvSpPr/>
          <p:nvPr/>
        </p:nvSpPr>
        <p:spPr>
          <a:xfrm>
            <a:off x="4751755" y="3879794"/>
            <a:ext cx="8795105" cy="4662079"/>
          </a:xfrm>
          <a:custGeom>
            <a:avLst/>
            <a:gdLst/>
            <a:ahLst/>
            <a:cxnLst/>
            <a:rect l="l" t="t" r="r" b="b"/>
            <a:pathLst>
              <a:path w="6271502" h="5145068">
                <a:moveTo>
                  <a:pt x="0" y="0"/>
                </a:moveTo>
                <a:lnTo>
                  <a:pt x="6271503" y="0"/>
                </a:lnTo>
                <a:lnTo>
                  <a:pt x="6271503" y="5145068"/>
                </a:lnTo>
                <a:lnTo>
                  <a:pt x="0" y="51450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61328739-6B41-D251-B9B6-4632AC8E5244}"/>
              </a:ext>
            </a:extLst>
          </p:cNvPr>
          <p:cNvSpPr/>
          <p:nvPr/>
        </p:nvSpPr>
        <p:spPr>
          <a:xfrm rot="-591255">
            <a:off x="4382538" y="854552"/>
            <a:ext cx="2318635" cy="1437827"/>
          </a:xfrm>
          <a:custGeom>
            <a:avLst/>
            <a:gdLst/>
            <a:ahLst/>
            <a:cxnLst/>
            <a:rect l="l" t="t" r="r" b="b"/>
            <a:pathLst>
              <a:path w="2318635" h="1437827">
                <a:moveTo>
                  <a:pt x="0" y="0"/>
                </a:moveTo>
                <a:lnTo>
                  <a:pt x="2318635" y="0"/>
                </a:lnTo>
                <a:lnTo>
                  <a:pt x="2318635" y="1437826"/>
                </a:lnTo>
                <a:lnTo>
                  <a:pt x="0" y="14378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B6E7416A-A61E-2C63-D2BB-FB352B3A919E}"/>
              </a:ext>
            </a:extLst>
          </p:cNvPr>
          <p:cNvSpPr txBox="1"/>
          <p:nvPr/>
        </p:nvSpPr>
        <p:spPr>
          <a:xfrm>
            <a:off x="6030679" y="1005710"/>
            <a:ext cx="8155817" cy="25872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Rivet Baik di </a:t>
            </a:r>
            <a:r>
              <a:rPr lang="en-US" sz="7500" dirty="0" err="1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Gunakan</a:t>
            </a:r>
            <a:r>
              <a:rPr lang="en-US" sz="7500" dirty="0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 pada?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522F33A7-66F2-D232-CFBA-81F8B348A7B2}"/>
              </a:ext>
            </a:extLst>
          </p:cNvPr>
          <p:cNvSpPr txBox="1"/>
          <p:nvPr/>
        </p:nvSpPr>
        <p:spPr>
          <a:xfrm>
            <a:off x="5453891" y="4327608"/>
            <a:ext cx="12082407" cy="5039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39"/>
              </a:lnSpc>
            </a:pPr>
            <a:r>
              <a:rPr lang="en-US" sz="30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………………………</a:t>
            </a:r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29F824F9-5CF9-8C9A-4E24-9FD3FE7E7546}"/>
              </a:ext>
            </a:extLst>
          </p:cNvPr>
          <p:cNvSpPr/>
          <p:nvPr/>
        </p:nvSpPr>
        <p:spPr>
          <a:xfrm rot="1887665">
            <a:off x="16276654" y="7805075"/>
            <a:ext cx="1097491" cy="2023025"/>
          </a:xfrm>
          <a:custGeom>
            <a:avLst/>
            <a:gdLst/>
            <a:ahLst/>
            <a:cxnLst/>
            <a:rect l="l" t="t" r="r" b="b"/>
            <a:pathLst>
              <a:path w="1097491" h="2023025">
                <a:moveTo>
                  <a:pt x="0" y="0"/>
                </a:moveTo>
                <a:lnTo>
                  <a:pt x="1097491" y="0"/>
                </a:lnTo>
                <a:lnTo>
                  <a:pt x="1097491" y="2023024"/>
                </a:lnTo>
                <a:lnTo>
                  <a:pt x="0" y="20230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C0991589-45E9-FF13-ABF1-5360BA7B3D14}"/>
              </a:ext>
            </a:extLst>
          </p:cNvPr>
          <p:cNvSpPr/>
          <p:nvPr/>
        </p:nvSpPr>
        <p:spPr>
          <a:xfrm rot="3331616">
            <a:off x="-1833911" y="6737298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FD8A7E3F-EB43-C6FE-9796-912D52053037}"/>
              </a:ext>
            </a:extLst>
          </p:cNvPr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799325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301BC4-0F44-B10F-6D20-C9F93D3F6F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0">
            <a:extLst>
              <a:ext uri="{FF2B5EF4-FFF2-40B4-BE49-F238E27FC236}">
                <a16:creationId xmlns:a16="http://schemas.microsoft.com/office/drawing/2014/main" id="{9519C12B-370E-97B5-12ED-63B23D34C35C}"/>
              </a:ext>
            </a:extLst>
          </p:cNvPr>
          <p:cNvSpPr/>
          <p:nvPr/>
        </p:nvSpPr>
        <p:spPr>
          <a:xfrm rot="-591255">
            <a:off x="4382538" y="854552"/>
            <a:ext cx="2318635" cy="1437827"/>
          </a:xfrm>
          <a:custGeom>
            <a:avLst/>
            <a:gdLst/>
            <a:ahLst/>
            <a:cxnLst/>
            <a:rect l="l" t="t" r="r" b="b"/>
            <a:pathLst>
              <a:path w="2318635" h="1437827">
                <a:moveTo>
                  <a:pt x="0" y="0"/>
                </a:moveTo>
                <a:lnTo>
                  <a:pt x="2318635" y="0"/>
                </a:lnTo>
                <a:lnTo>
                  <a:pt x="2318635" y="1437826"/>
                </a:lnTo>
                <a:lnTo>
                  <a:pt x="0" y="14378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D2972C47-7030-AC91-6F2B-6B38BC6FCE8A}"/>
              </a:ext>
            </a:extLst>
          </p:cNvPr>
          <p:cNvSpPr txBox="1"/>
          <p:nvPr/>
        </p:nvSpPr>
        <p:spPr>
          <a:xfrm>
            <a:off x="6551723" y="1264230"/>
            <a:ext cx="8795105" cy="12396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Jenis – Jenis Rivet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834EE5AA-AB66-4C38-0995-4F01BA43591D}"/>
              </a:ext>
            </a:extLst>
          </p:cNvPr>
          <p:cNvSpPr txBox="1"/>
          <p:nvPr/>
        </p:nvSpPr>
        <p:spPr>
          <a:xfrm>
            <a:off x="3309993" y="4376360"/>
            <a:ext cx="12082407" cy="5039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39"/>
              </a:lnSpc>
            </a:pPr>
            <a:r>
              <a:rPr lang="en-US" sz="3099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………………………</a:t>
            </a:r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0AC967E6-30C0-E315-CC29-46926B16C8C1}"/>
              </a:ext>
            </a:extLst>
          </p:cNvPr>
          <p:cNvSpPr/>
          <p:nvPr/>
        </p:nvSpPr>
        <p:spPr>
          <a:xfrm rot="1887665">
            <a:off x="16276654" y="7805075"/>
            <a:ext cx="1097491" cy="2023025"/>
          </a:xfrm>
          <a:custGeom>
            <a:avLst/>
            <a:gdLst/>
            <a:ahLst/>
            <a:cxnLst/>
            <a:rect l="l" t="t" r="r" b="b"/>
            <a:pathLst>
              <a:path w="1097491" h="2023025">
                <a:moveTo>
                  <a:pt x="0" y="0"/>
                </a:moveTo>
                <a:lnTo>
                  <a:pt x="1097491" y="0"/>
                </a:lnTo>
                <a:lnTo>
                  <a:pt x="1097491" y="2023024"/>
                </a:lnTo>
                <a:lnTo>
                  <a:pt x="0" y="20230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C3695F39-722A-DB4A-E52A-9D9B2A0C0F12}"/>
              </a:ext>
            </a:extLst>
          </p:cNvPr>
          <p:cNvSpPr/>
          <p:nvPr/>
        </p:nvSpPr>
        <p:spPr>
          <a:xfrm rot="3331616">
            <a:off x="-1833911" y="6737298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BF625086-55C1-31D3-9763-C68D47AA069E}"/>
              </a:ext>
            </a:extLst>
          </p:cNvPr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B25576-1C31-25F8-0FE9-46B37DF0D1F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26924" y="2481211"/>
            <a:ext cx="10440857" cy="738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871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36305A-7C44-659B-056B-5A0C0CA861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0">
            <a:extLst>
              <a:ext uri="{FF2B5EF4-FFF2-40B4-BE49-F238E27FC236}">
                <a16:creationId xmlns:a16="http://schemas.microsoft.com/office/drawing/2014/main" id="{B5F1B49E-2F30-BE22-D292-F6CEEBBCD4E5}"/>
              </a:ext>
            </a:extLst>
          </p:cNvPr>
          <p:cNvSpPr/>
          <p:nvPr/>
        </p:nvSpPr>
        <p:spPr>
          <a:xfrm rot="-591255">
            <a:off x="4382538" y="854552"/>
            <a:ext cx="2318635" cy="1437827"/>
          </a:xfrm>
          <a:custGeom>
            <a:avLst/>
            <a:gdLst/>
            <a:ahLst/>
            <a:cxnLst/>
            <a:rect l="l" t="t" r="r" b="b"/>
            <a:pathLst>
              <a:path w="2318635" h="1437827">
                <a:moveTo>
                  <a:pt x="0" y="0"/>
                </a:moveTo>
                <a:lnTo>
                  <a:pt x="2318635" y="0"/>
                </a:lnTo>
                <a:lnTo>
                  <a:pt x="2318635" y="1437826"/>
                </a:lnTo>
                <a:lnTo>
                  <a:pt x="0" y="14378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07230CE2-BA43-AA2E-839C-410F3F8F3D96}"/>
              </a:ext>
            </a:extLst>
          </p:cNvPr>
          <p:cNvSpPr txBox="1"/>
          <p:nvPr/>
        </p:nvSpPr>
        <p:spPr>
          <a:xfrm>
            <a:off x="6551723" y="1264230"/>
            <a:ext cx="8795105" cy="12396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 err="1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Sambungan</a:t>
            </a:r>
            <a:r>
              <a:rPr lang="en-US" sz="7500" dirty="0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 Rivet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26A7319A-74A4-848B-01AD-C14D80DED55C}"/>
              </a:ext>
            </a:extLst>
          </p:cNvPr>
          <p:cNvSpPr txBox="1"/>
          <p:nvPr/>
        </p:nvSpPr>
        <p:spPr>
          <a:xfrm>
            <a:off x="9251991" y="3626260"/>
            <a:ext cx="12082407" cy="5039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39"/>
              </a:lnSpc>
            </a:pPr>
            <a:r>
              <a:rPr lang="en-US" sz="3099" dirty="0">
                <a:latin typeface="Arimo"/>
                <a:ea typeface="Arimo"/>
                <a:cs typeface="Arimo"/>
                <a:sym typeface="Arimo"/>
              </a:rPr>
              <a:t>LAP JOINT</a:t>
            </a:r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FB7A0CFB-3EEC-2762-CA3F-8BB31340E4E1}"/>
              </a:ext>
            </a:extLst>
          </p:cNvPr>
          <p:cNvSpPr/>
          <p:nvPr/>
        </p:nvSpPr>
        <p:spPr>
          <a:xfrm rot="1887665">
            <a:off x="16276654" y="7805075"/>
            <a:ext cx="1097491" cy="2023025"/>
          </a:xfrm>
          <a:custGeom>
            <a:avLst/>
            <a:gdLst/>
            <a:ahLst/>
            <a:cxnLst/>
            <a:rect l="l" t="t" r="r" b="b"/>
            <a:pathLst>
              <a:path w="1097491" h="2023025">
                <a:moveTo>
                  <a:pt x="0" y="0"/>
                </a:moveTo>
                <a:lnTo>
                  <a:pt x="1097491" y="0"/>
                </a:lnTo>
                <a:lnTo>
                  <a:pt x="1097491" y="2023024"/>
                </a:lnTo>
                <a:lnTo>
                  <a:pt x="0" y="20230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0DF04965-CC6A-7BA7-87CF-710B28B7AEF2}"/>
              </a:ext>
            </a:extLst>
          </p:cNvPr>
          <p:cNvSpPr/>
          <p:nvPr/>
        </p:nvSpPr>
        <p:spPr>
          <a:xfrm rot="3331616">
            <a:off x="-1833911" y="6737298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328FADB1-39C0-DE0B-D8EA-75EE08859E72}"/>
              </a:ext>
            </a:extLst>
          </p:cNvPr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6A818C-7596-DFFE-C92D-9214EC8FE71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t="5437"/>
          <a:stretch/>
        </p:blipFill>
        <p:spPr>
          <a:xfrm>
            <a:off x="855763" y="2613006"/>
            <a:ext cx="8190545" cy="25304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82CEF49-0EB5-F303-B4C1-EFE25165DCE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89724" y="5593762"/>
            <a:ext cx="8513167" cy="28650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81ED9A-3AF6-BB7A-3D72-CB6F66CA1EBB}"/>
              </a:ext>
            </a:extLst>
          </p:cNvPr>
          <p:cNvSpPr txBox="1"/>
          <p:nvPr/>
        </p:nvSpPr>
        <p:spPr>
          <a:xfrm>
            <a:off x="13734799" y="6467780"/>
            <a:ext cx="11973696" cy="5584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339"/>
              </a:lnSpc>
            </a:pPr>
            <a:r>
              <a:rPr lang="en-US" dirty="0">
                <a:latin typeface="Arimo"/>
                <a:ea typeface="Arimo"/>
                <a:cs typeface="Arimo"/>
                <a:sym typeface="Arimo"/>
              </a:rPr>
              <a:t>BUTT</a:t>
            </a:r>
            <a:r>
              <a:rPr lang="en-US" sz="1800" dirty="0">
                <a:latin typeface="Arimo"/>
                <a:ea typeface="Arimo"/>
                <a:cs typeface="Arimo"/>
                <a:sym typeface="Arimo"/>
              </a:rPr>
              <a:t> JOINT</a:t>
            </a:r>
          </a:p>
        </p:txBody>
      </p:sp>
    </p:spTree>
    <p:extLst>
      <p:ext uri="{BB962C8B-B14F-4D97-AF65-F5344CB8AC3E}">
        <p14:creationId xmlns:p14="http://schemas.microsoft.com/office/powerpoint/2010/main" val="4293901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569113-ACDA-1E57-C93A-2A23735B89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0">
            <a:extLst>
              <a:ext uri="{FF2B5EF4-FFF2-40B4-BE49-F238E27FC236}">
                <a16:creationId xmlns:a16="http://schemas.microsoft.com/office/drawing/2014/main" id="{E02B52CF-E4A5-2B14-3CC9-05E4336F3D67}"/>
              </a:ext>
            </a:extLst>
          </p:cNvPr>
          <p:cNvSpPr/>
          <p:nvPr/>
        </p:nvSpPr>
        <p:spPr>
          <a:xfrm rot="-591255">
            <a:off x="4382538" y="854552"/>
            <a:ext cx="2318635" cy="1437827"/>
          </a:xfrm>
          <a:custGeom>
            <a:avLst/>
            <a:gdLst/>
            <a:ahLst/>
            <a:cxnLst/>
            <a:rect l="l" t="t" r="r" b="b"/>
            <a:pathLst>
              <a:path w="2318635" h="1437827">
                <a:moveTo>
                  <a:pt x="0" y="0"/>
                </a:moveTo>
                <a:lnTo>
                  <a:pt x="2318635" y="0"/>
                </a:lnTo>
                <a:lnTo>
                  <a:pt x="2318635" y="1437826"/>
                </a:lnTo>
                <a:lnTo>
                  <a:pt x="0" y="14378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34B2B04F-5252-D3C1-43FA-F10E9C902649}"/>
              </a:ext>
            </a:extLst>
          </p:cNvPr>
          <p:cNvSpPr txBox="1"/>
          <p:nvPr/>
        </p:nvSpPr>
        <p:spPr>
          <a:xfrm>
            <a:off x="6551723" y="1264230"/>
            <a:ext cx="8795105" cy="12396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Rivet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0594D5EE-DA03-330D-4AEA-C66BD3E7BD7A}"/>
              </a:ext>
            </a:extLst>
          </p:cNvPr>
          <p:cNvSpPr txBox="1"/>
          <p:nvPr/>
        </p:nvSpPr>
        <p:spPr>
          <a:xfrm>
            <a:off x="1981200" y="5569508"/>
            <a:ext cx="12082407" cy="5039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39"/>
              </a:lnSpc>
            </a:pPr>
            <a:r>
              <a:rPr lang="en-US" sz="3099" dirty="0">
                <a:latin typeface="Arimo"/>
                <a:ea typeface="Arimo"/>
                <a:cs typeface="Arimo"/>
                <a:sym typeface="Arimo"/>
              </a:rPr>
              <a:t>?????</a:t>
            </a:r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070DF02A-6F17-114B-C2A4-AC7511A26F32}"/>
              </a:ext>
            </a:extLst>
          </p:cNvPr>
          <p:cNvSpPr/>
          <p:nvPr/>
        </p:nvSpPr>
        <p:spPr>
          <a:xfrm rot="1887665">
            <a:off x="16276654" y="7805075"/>
            <a:ext cx="1097491" cy="2023025"/>
          </a:xfrm>
          <a:custGeom>
            <a:avLst/>
            <a:gdLst/>
            <a:ahLst/>
            <a:cxnLst/>
            <a:rect l="l" t="t" r="r" b="b"/>
            <a:pathLst>
              <a:path w="1097491" h="2023025">
                <a:moveTo>
                  <a:pt x="0" y="0"/>
                </a:moveTo>
                <a:lnTo>
                  <a:pt x="1097491" y="0"/>
                </a:lnTo>
                <a:lnTo>
                  <a:pt x="1097491" y="2023024"/>
                </a:lnTo>
                <a:lnTo>
                  <a:pt x="0" y="20230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FD40AFE0-B73C-3D60-2F8F-DDE1B8724DC3}"/>
              </a:ext>
            </a:extLst>
          </p:cNvPr>
          <p:cNvSpPr/>
          <p:nvPr/>
        </p:nvSpPr>
        <p:spPr>
          <a:xfrm rot="3331616">
            <a:off x="-1833911" y="6737298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3126AE72-FC4C-A2CC-6F27-6DE959E1E718}"/>
              </a:ext>
            </a:extLst>
          </p:cNvPr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F74C1F-EA1A-A8B9-C269-F705E944BEF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7772" y="2503865"/>
            <a:ext cx="4086795" cy="27531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FE5927-DFE9-898B-B55C-0C4BF7A2C22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15001" y="3024144"/>
            <a:ext cx="5594704" cy="11287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86586A-1445-B422-9F2D-94007610EF7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65631" y="4247141"/>
            <a:ext cx="6291065" cy="603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8845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291</Words>
  <Application>Microsoft Office PowerPoint</Application>
  <PresentationFormat>Custom</PresentationFormat>
  <Paragraphs>58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210 클레이토이</vt:lpstr>
      <vt:lpstr>Arial</vt:lpstr>
      <vt:lpstr>Calibri</vt:lpstr>
      <vt:lpstr>Arimo</vt:lpstr>
      <vt:lpstr>Sitka Display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Novriyanti</cp:lastModifiedBy>
  <cp:revision>11</cp:revision>
  <dcterms:created xsi:type="dcterms:W3CDTF">2006-08-16T00:00:00Z</dcterms:created>
  <dcterms:modified xsi:type="dcterms:W3CDTF">2026-04-10T12:09:29Z</dcterms:modified>
  <dc:identifier>DAGhUBClqDA</dc:identifier>
</cp:coreProperties>
</file>