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0"/>
  </p:notesMasterIdLst>
  <p:sldIdLst>
    <p:sldId id="264" r:id="rId5"/>
    <p:sldId id="312" r:id="rId6"/>
    <p:sldId id="313" r:id="rId7"/>
    <p:sldId id="320" r:id="rId8"/>
    <p:sldId id="315" r:id="rId9"/>
    <p:sldId id="321" r:id="rId10"/>
    <p:sldId id="316" r:id="rId11"/>
    <p:sldId id="322" r:id="rId12"/>
    <p:sldId id="318" r:id="rId13"/>
    <p:sldId id="323" r:id="rId14"/>
    <p:sldId id="317" r:id="rId15"/>
    <p:sldId id="324" r:id="rId16"/>
    <p:sldId id="319" r:id="rId17"/>
    <p:sldId id="325" r:id="rId18"/>
    <p:sldId id="31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9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11/3/2025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1904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0">
            <a:extLst>
              <a:ext uri="{FF2B5EF4-FFF2-40B4-BE49-F238E27FC236}">
                <a16:creationId xmlns:a16="http://schemas.microsoft.com/office/drawing/2014/main" id="{427354E3-DDFA-3A6A-1368-20F1D91F8690}"/>
              </a:ext>
            </a:extLst>
          </p:cNvPr>
          <p:cNvSpPr/>
          <p:nvPr/>
        </p:nvSpPr>
        <p:spPr>
          <a:xfrm>
            <a:off x="4288863" y="1962749"/>
            <a:ext cx="7556421" cy="3543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Ketegasan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dalam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Aspek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Produksi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1">
            <a:extLst>
              <a:ext uri="{FF2B5EF4-FFF2-40B4-BE49-F238E27FC236}">
                <a16:creationId xmlns:a16="http://schemas.microsoft.com/office/drawing/2014/main" id="{D3A12178-397D-F951-1C0E-694509CAD35B}"/>
              </a:ext>
            </a:extLst>
          </p:cNvPr>
          <p:cNvSpPr/>
          <p:nvPr/>
        </p:nvSpPr>
        <p:spPr>
          <a:xfrm>
            <a:off x="6280190" y="5693926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6" name="Picture 2" descr="Universitas-Jayabaya">
            <a:extLst>
              <a:ext uri="{FF2B5EF4-FFF2-40B4-BE49-F238E27FC236}">
                <a16:creationId xmlns:a16="http://schemas.microsoft.com/office/drawing/2014/main" id="{6ACBF255-03E5-F197-B043-D50A87C76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8375" y="1440383"/>
            <a:ext cx="2799914" cy="397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4">
            <a:extLst>
              <a:ext uri="{FF2B5EF4-FFF2-40B4-BE49-F238E27FC236}">
                <a16:creationId xmlns:a16="http://schemas.microsoft.com/office/drawing/2014/main" id="{B687D044-A025-A6C4-BB71-7E86937E4010}"/>
              </a:ext>
            </a:extLst>
          </p:cNvPr>
          <p:cNvSpPr/>
          <p:nvPr/>
        </p:nvSpPr>
        <p:spPr>
          <a:xfrm>
            <a:off x="4473536" y="3474731"/>
            <a:ext cx="6273196" cy="1941207"/>
          </a:xfrm>
          <a:prstGeom prst="roundRect">
            <a:avLst>
              <a:gd name="adj" fmla="val 4137"/>
            </a:avLst>
          </a:prstGeom>
          <a:solidFill>
            <a:srgbClr val="FFFFFF"/>
          </a:solidFill>
          <a:ln w="30480">
            <a:solidFill>
              <a:srgbClr val="C5C7D2"/>
            </a:solidFill>
            <a:prstDash val="solid"/>
          </a:ln>
        </p:spPr>
        <p:txBody>
          <a:bodyPr/>
          <a:lstStyle/>
          <a:p>
            <a:r>
              <a:rPr lang="en-US" sz="2400" dirty="0"/>
              <a:t>KEWIRAUSAHAAN</a:t>
            </a:r>
          </a:p>
          <a:p>
            <a:r>
              <a:rPr lang="en-US" sz="2400" dirty="0"/>
              <a:t>PERTEMUAN 5</a:t>
            </a:r>
          </a:p>
          <a:p>
            <a:endParaRPr lang="en-US" sz="2400" dirty="0"/>
          </a:p>
          <a:p>
            <a:r>
              <a:rPr lang="en-US" sz="2400" dirty="0"/>
              <a:t>IR. NOVRIYANTI, S.T., M.T.</a:t>
            </a:r>
          </a:p>
          <a:p>
            <a:r>
              <a:rPr lang="en-US" sz="2400" dirty="0"/>
              <a:t>UNIVERSITAS JAYABAYA</a:t>
            </a:r>
          </a:p>
          <a:p>
            <a:endParaRPr lang="en-US" sz="2400" dirty="0"/>
          </a:p>
          <a:p>
            <a:endParaRPr lang="en-ID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EDECC8-F882-0315-00C9-069CAB15E45F}"/>
              </a:ext>
            </a:extLst>
          </p:cNvPr>
          <p:cNvSpPr/>
          <p:nvPr/>
        </p:nvSpPr>
        <p:spPr>
          <a:xfrm>
            <a:off x="12164397" y="7730291"/>
            <a:ext cx="2429907" cy="3970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Novriyanti@jayabya.ac.id</a:t>
            </a:r>
            <a:endParaRPr lang="en-ID" sz="1600" dirty="0"/>
          </a:p>
        </p:txBody>
      </p: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6886C-23F9-07CF-7368-71EBAEAE0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C0CB9-C7F5-9978-DA13-44AE2BD3D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74767D"/>
                </a:solidFill>
                <a:highlight>
                  <a:srgbClr val="C0C0C0"/>
                </a:highlight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Biaya</a:t>
            </a:r>
            <a:r>
              <a:rPr lang="en-US" dirty="0">
                <a:solidFill>
                  <a:srgbClr val="74767D"/>
                </a:solidFill>
                <a:highlight>
                  <a:srgbClr val="C0C0C0"/>
                </a:highlight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dirty="0" err="1">
                <a:solidFill>
                  <a:srgbClr val="74767D"/>
                </a:solidFill>
                <a:highlight>
                  <a:srgbClr val="C0C0C0"/>
                </a:highlight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Produksi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AE2AD-327D-452C-AEF0-E7EFA6AA04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APA ITU KETEGASAN BIAYA PRODUKSI????</a:t>
            </a:r>
            <a:endParaRPr lang="en-ID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789430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DA6F0-6322-9864-0842-0B06BF6D23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9387E-52E7-C81E-BC0F-F3C4A4AFB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>
                <a:highlight>
                  <a:srgbClr val="C0C0C0"/>
                </a:highlight>
              </a:rPr>
              <a:t>Proses </a:t>
            </a:r>
            <a:r>
              <a:rPr lang="en-ID" dirty="0" err="1">
                <a:highlight>
                  <a:srgbClr val="C0C0C0"/>
                </a:highlight>
              </a:rPr>
              <a:t>Produksi</a:t>
            </a:r>
            <a:endParaRPr lang="en-ID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6A637BF-6CF8-89A4-ACBF-66009C9943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7396701"/>
              </p:ext>
            </p:extLst>
          </p:nvPr>
        </p:nvGraphicFramePr>
        <p:xfrm>
          <a:off x="922421" y="3366544"/>
          <a:ext cx="10058400" cy="1920240"/>
        </p:xfrm>
        <a:graphic>
          <a:graphicData uri="http://schemas.openxmlformats.org/drawingml/2006/table">
            <a:tbl>
              <a:tblPr/>
              <a:tblGrid>
                <a:gridCol w="3352800">
                  <a:extLst>
                    <a:ext uri="{9D8B030D-6E8A-4147-A177-3AD203B41FA5}">
                      <a16:colId xmlns:a16="http://schemas.microsoft.com/office/drawing/2014/main" val="3219874657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835985849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273827512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D"/>
                        <a:t>Jenis Proses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D"/>
                        <a:t>Karakteristik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D"/>
                        <a:t>Contoh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41818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D" b="1"/>
                        <a:t>Produksi terus-menerus (Continuous Process)</a:t>
                      </a:r>
                      <a:endParaRPr lang="en-ID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D"/>
                        <a:t>Produksi berjalan tanpa henti dalam volume besar.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D"/>
                        <a:t>Industri semen, air mineral, tekstil.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51969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D" b="1" dirty="0" err="1"/>
                        <a:t>Produksi</a:t>
                      </a:r>
                      <a:r>
                        <a:rPr lang="en-ID" b="1" dirty="0"/>
                        <a:t> </a:t>
                      </a:r>
                      <a:r>
                        <a:rPr lang="en-ID" b="1" dirty="0" err="1"/>
                        <a:t>terputus-putus</a:t>
                      </a:r>
                      <a:r>
                        <a:rPr lang="en-ID" b="1" dirty="0"/>
                        <a:t> (Intermittent Process)</a:t>
                      </a:r>
                      <a:endParaRPr lang="en-ID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D"/>
                        <a:t>Produksi dilakukan berdasarkan pesanan atau batch.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ID" dirty="0" err="1"/>
                        <a:t>Bengkel</a:t>
                      </a:r>
                      <a:r>
                        <a:rPr lang="en-ID" dirty="0"/>
                        <a:t>, </a:t>
                      </a:r>
                      <a:r>
                        <a:rPr lang="en-ID" dirty="0" err="1"/>
                        <a:t>konveksi</a:t>
                      </a:r>
                      <a:r>
                        <a:rPr lang="en-ID" dirty="0"/>
                        <a:t>, </a:t>
                      </a:r>
                      <a:r>
                        <a:rPr lang="en-ID" dirty="0" err="1"/>
                        <a:t>mebel</a:t>
                      </a:r>
                      <a:r>
                        <a:rPr lang="en-ID"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1232806"/>
                  </a:ext>
                </a:extLst>
              </a:tr>
            </a:tbl>
          </a:graphicData>
        </a:graphic>
      </p:graphicFrame>
      <p:sp>
        <p:nvSpPr>
          <p:cNvPr id="7" name="Rectangle 2">
            <a:extLst>
              <a:ext uri="{FF2B5EF4-FFF2-40B4-BE49-F238E27FC236}">
                <a16:creationId xmlns:a16="http://schemas.microsoft.com/office/drawing/2014/main" id="{02121109-5B81-5B5E-3D6C-ED372D4C2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421" y="2228704"/>
            <a:ext cx="942473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Proses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produksi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merupakan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tahapan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pengolahan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bahan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baku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menjadi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produk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akhir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Jenis proses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produksi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dapat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dibagi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menjadi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4" name="Picture 4" descr="Proses Produksi adalah Serangkaian Tahapan dalam Menghasilkan Produk, Ini  Ulasannya">
            <a:extLst>
              <a:ext uri="{FF2B5EF4-FFF2-40B4-BE49-F238E27FC236}">
                <a16:creationId xmlns:a16="http://schemas.microsoft.com/office/drawing/2014/main" id="{442E7DC4-17E1-9B5E-895B-BD9958F67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757" y="575919"/>
            <a:ext cx="3028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342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1CD5B2-EC6A-0E1F-9CF2-BA63B606D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414B4-DA51-4AF6-C0B1-C8A95CBAD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4767D"/>
                </a:solidFill>
                <a:highlight>
                  <a:srgbClr val="C0C0C0"/>
                </a:highlight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Proses </a:t>
            </a:r>
            <a:r>
              <a:rPr lang="en-US" dirty="0" err="1">
                <a:solidFill>
                  <a:srgbClr val="74767D"/>
                </a:solidFill>
                <a:highlight>
                  <a:srgbClr val="C0C0C0"/>
                </a:highlight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Produksi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9067AF-6D5B-0621-E49D-88D7953DE0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APA ITU KETEGASAN PROSES PRODUKSI????</a:t>
            </a:r>
            <a:endParaRPr lang="en-ID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2958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4EFEE-E7A5-6FA0-A223-BEA879423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E9CF2-C3A6-A830-8E10-AD57A00E3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>
                <a:highlight>
                  <a:srgbClr val="C0C0C0"/>
                </a:highlight>
              </a:rPr>
              <a:t>Pengendalian</a:t>
            </a:r>
            <a:r>
              <a:rPr lang="en-ID" dirty="0">
                <a:highlight>
                  <a:srgbClr val="C0C0C0"/>
                </a:highlight>
              </a:rPr>
              <a:t> </a:t>
            </a:r>
            <a:r>
              <a:rPr lang="en-ID" dirty="0" err="1">
                <a:highlight>
                  <a:srgbClr val="C0C0C0"/>
                </a:highlight>
              </a:rPr>
              <a:t>produksi</a:t>
            </a:r>
            <a:endParaRPr lang="en-ID" dirty="0"/>
          </a:p>
        </p:txBody>
      </p:sp>
      <p:pic>
        <p:nvPicPr>
          <p:cNvPr id="5124" name="Picture 4" descr="Proses Produksi adalah Serangkaian Tahapan dalam Menghasilkan Produk, Ini  Ulasannya">
            <a:extLst>
              <a:ext uri="{FF2B5EF4-FFF2-40B4-BE49-F238E27FC236}">
                <a16:creationId xmlns:a16="http://schemas.microsoft.com/office/drawing/2014/main" id="{5AE439C9-62F2-361B-833F-7A68C28F2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757" y="575919"/>
            <a:ext cx="30289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8700D1-CC9E-B8B9-96CA-0641CCC0D045}"/>
              </a:ext>
            </a:extLst>
          </p:cNvPr>
          <p:cNvSpPr txBox="1"/>
          <p:nvPr/>
        </p:nvSpPr>
        <p:spPr>
          <a:xfrm>
            <a:off x="1066800" y="2350492"/>
            <a:ext cx="846070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ID" b="1" dirty="0" err="1"/>
              <a:t>Pengendalian</a:t>
            </a:r>
            <a:r>
              <a:rPr lang="en-ID" b="1" dirty="0"/>
              <a:t> </a:t>
            </a:r>
            <a:r>
              <a:rPr lang="en-ID" b="1" dirty="0" err="1"/>
              <a:t>produksi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kegiatan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memastikan</a:t>
            </a:r>
            <a:r>
              <a:rPr lang="en-ID" dirty="0"/>
              <a:t> </a:t>
            </a:r>
            <a:r>
              <a:rPr lang="en-ID" dirty="0" err="1"/>
              <a:t>seluruh</a:t>
            </a:r>
            <a:r>
              <a:rPr lang="en-ID" dirty="0"/>
              <a:t> proses </a:t>
            </a:r>
            <a:r>
              <a:rPr lang="en-ID" dirty="0" err="1"/>
              <a:t>berjalan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rencana</a:t>
            </a:r>
            <a:r>
              <a:rPr lang="en-ID" dirty="0"/>
              <a:t>: </a:t>
            </a:r>
            <a:r>
              <a:rPr lang="en-ID" dirty="0" err="1"/>
              <a:t>tepat</a:t>
            </a:r>
            <a:r>
              <a:rPr lang="en-ID" dirty="0"/>
              <a:t> </a:t>
            </a:r>
            <a:r>
              <a:rPr lang="en-ID" dirty="0" err="1"/>
              <a:t>waktu</a:t>
            </a:r>
            <a:r>
              <a:rPr lang="en-ID" dirty="0"/>
              <a:t>, </a:t>
            </a:r>
            <a:r>
              <a:rPr lang="en-ID" dirty="0" err="1"/>
              <a:t>tepat</a:t>
            </a:r>
            <a:r>
              <a:rPr lang="en-ID" dirty="0"/>
              <a:t> </a:t>
            </a:r>
            <a:r>
              <a:rPr lang="en-ID" dirty="0" err="1"/>
              <a:t>jumlah</a:t>
            </a:r>
            <a:r>
              <a:rPr lang="en-ID" dirty="0"/>
              <a:t>, dan </a:t>
            </a:r>
            <a:r>
              <a:rPr lang="en-ID" dirty="0" err="1"/>
              <a:t>tepat</a:t>
            </a:r>
            <a:r>
              <a:rPr lang="en-ID" dirty="0"/>
              <a:t> </a:t>
            </a:r>
            <a:r>
              <a:rPr lang="en-ID" dirty="0" err="1"/>
              <a:t>kualitas</a:t>
            </a:r>
            <a:r>
              <a:rPr lang="en-ID" dirty="0"/>
              <a:t>.</a:t>
            </a:r>
          </a:p>
          <a:p>
            <a:pPr>
              <a:buNone/>
            </a:pPr>
            <a:r>
              <a:rPr lang="en-ID" dirty="0"/>
              <a:t>Langkah-</a:t>
            </a:r>
            <a:r>
              <a:rPr lang="en-ID" dirty="0" err="1"/>
              <a:t>langkah</a:t>
            </a:r>
            <a:r>
              <a:rPr lang="en-ID" dirty="0"/>
              <a:t> </a:t>
            </a:r>
            <a:r>
              <a:rPr lang="en-ID" dirty="0" err="1"/>
              <a:t>utama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pengendalian</a:t>
            </a:r>
            <a:r>
              <a:rPr lang="en-ID" dirty="0"/>
              <a:t> </a:t>
            </a:r>
            <a:r>
              <a:rPr lang="en-ID" dirty="0" err="1"/>
              <a:t>produksi</a:t>
            </a:r>
            <a:r>
              <a:rPr lang="en-ID" dirty="0"/>
              <a:t>:</a:t>
            </a:r>
          </a:p>
          <a:p>
            <a:pPr>
              <a:buFont typeface="+mj-lt"/>
              <a:buAutoNum type="arabicPeriod"/>
            </a:pPr>
            <a:r>
              <a:rPr lang="en-ID" b="1" dirty="0" err="1"/>
              <a:t>Perencanaan</a:t>
            </a:r>
            <a:r>
              <a:rPr lang="en-ID" b="1" dirty="0"/>
              <a:t> </a:t>
            </a:r>
            <a:r>
              <a:rPr lang="en-ID" b="1" dirty="0" err="1"/>
              <a:t>produksi</a:t>
            </a:r>
            <a:r>
              <a:rPr lang="en-ID" b="1" dirty="0"/>
              <a:t> (Production Planning)</a:t>
            </a:r>
            <a:br>
              <a:rPr lang="en-ID" dirty="0"/>
            </a:br>
            <a:r>
              <a:rPr lang="en-ID" dirty="0" err="1"/>
              <a:t>Menentukan</a:t>
            </a:r>
            <a:r>
              <a:rPr lang="en-ID" dirty="0"/>
              <a:t> target, </a:t>
            </a:r>
            <a:r>
              <a:rPr lang="en-ID" dirty="0" err="1"/>
              <a:t>kapasitas</a:t>
            </a:r>
            <a:r>
              <a:rPr lang="en-ID" dirty="0"/>
              <a:t>, dan </a:t>
            </a:r>
            <a:r>
              <a:rPr lang="en-ID" dirty="0" err="1"/>
              <a:t>jadwal</a:t>
            </a:r>
            <a:r>
              <a:rPr lang="en-ID" dirty="0"/>
              <a:t> </a:t>
            </a:r>
            <a:r>
              <a:rPr lang="en-ID" dirty="0" err="1"/>
              <a:t>produksi</a:t>
            </a:r>
            <a:r>
              <a:rPr lang="en-ID" dirty="0"/>
              <a:t>.</a:t>
            </a:r>
          </a:p>
          <a:p>
            <a:pPr>
              <a:buFont typeface="+mj-lt"/>
              <a:buAutoNum type="arabicPeriod"/>
            </a:pPr>
            <a:r>
              <a:rPr lang="en-ID" b="1" dirty="0" err="1"/>
              <a:t>Pengawasan</a:t>
            </a:r>
            <a:r>
              <a:rPr lang="en-ID" b="1" dirty="0"/>
              <a:t> (Supervision)</a:t>
            </a:r>
            <a:br>
              <a:rPr lang="en-ID" dirty="0"/>
            </a:br>
            <a:r>
              <a:rPr lang="en-ID" dirty="0" err="1"/>
              <a:t>Memastikan</a:t>
            </a:r>
            <a:r>
              <a:rPr lang="en-ID" dirty="0"/>
              <a:t> proses </a:t>
            </a:r>
            <a:r>
              <a:rPr lang="en-ID" dirty="0" err="1"/>
              <a:t>berjalan</a:t>
            </a:r>
            <a:r>
              <a:rPr lang="en-ID" dirty="0"/>
              <a:t> </a:t>
            </a:r>
            <a:r>
              <a:rPr lang="en-ID" dirty="0" err="1"/>
              <a:t>sesuai</a:t>
            </a:r>
            <a:r>
              <a:rPr lang="en-ID" dirty="0"/>
              <a:t> </a:t>
            </a:r>
            <a:r>
              <a:rPr lang="en-ID" dirty="0" err="1"/>
              <a:t>rencana</a:t>
            </a:r>
            <a:r>
              <a:rPr lang="en-ID" dirty="0"/>
              <a:t> dan SOP.</a:t>
            </a:r>
          </a:p>
          <a:p>
            <a:pPr>
              <a:buFont typeface="+mj-lt"/>
              <a:buAutoNum type="arabicPeriod"/>
            </a:pPr>
            <a:r>
              <a:rPr lang="en-ID" b="1" dirty="0" err="1"/>
              <a:t>Evaluasi</a:t>
            </a:r>
            <a:r>
              <a:rPr lang="en-ID" b="1" dirty="0"/>
              <a:t> </a:t>
            </a:r>
            <a:r>
              <a:rPr lang="en-ID" b="1" dirty="0" err="1"/>
              <a:t>hasil</a:t>
            </a:r>
            <a:r>
              <a:rPr lang="en-ID" b="1" dirty="0"/>
              <a:t> (Inspection &amp; Quality Control)</a:t>
            </a:r>
            <a:br>
              <a:rPr lang="en-ID" dirty="0"/>
            </a:br>
            <a:r>
              <a:rPr lang="en-ID" dirty="0" err="1"/>
              <a:t>Memeriksa</a:t>
            </a:r>
            <a:r>
              <a:rPr lang="en-ID" dirty="0"/>
              <a:t> </a:t>
            </a:r>
            <a:r>
              <a:rPr lang="en-ID" dirty="0" err="1"/>
              <a:t>kesesuaian</a:t>
            </a:r>
            <a:r>
              <a:rPr lang="en-ID" dirty="0"/>
              <a:t> </a:t>
            </a:r>
            <a:r>
              <a:rPr lang="en-ID" dirty="0" err="1"/>
              <a:t>produk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standar</a:t>
            </a:r>
            <a:r>
              <a:rPr lang="en-ID" dirty="0"/>
              <a:t> </a:t>
            </a:r>
            <a:r>
              <a:rPr lang="en-ID" dirty="0" err="1"/>
              <a:t>kualitas</a:t>
            </a:r>
            <a:r>
              <a:rPr lang="en-ID" dirty="0"/>
              <a:t>.</a:t>
            </a:r>
          </a:p>
          <a:p>
            <a:pPr>
              <a:buFont typeface="+mj-lt"/>
              <a:buAutoNum type="arabicPeriod"/>
            </a:pPr>
            <a:r>
              <a:rPr lang="en-ID" b="1" dirty="0"/>
              <a:t>Tindakan </a:t>
            </a:r>
            <a:r>
              <a:rPr lang="en-ID" b="1" dirty="0" err="1"/>
              <a:t>korektif</a:t>
            </a:r>
            <a:r>
              <a:rPr lang="en-ID" b="1" dirty="0"/>
              <a:t> (Corrective Action)</a:t>
            </a:r>
            <a:br>
              <a:rPr lang="en-ID" dirty="0"/>
            </a:br>
            <a:r>
              <a:rPr lang="en-ID" dirty="0"/>
              <a:t>Jika </a:t>
            </a:r>
            <a:r>
              <a:rPr lang="en-ID" dirty="0" err="1"/>
              <a:t>ada</a:t>
            </a:r>
            <a:r>
              <a:rPr lang="en-ID" dirty="0"/>
              <a:t> </a:t>
            </a:r>
            <a:r>
              <a:rPr lang="en-ID" dirty="0" err="1"/>
              <a:t>penyimpangan</a:t>
            </a:r>
            <a:r>
              <a:rPr lang="en-ID" dirty="0"/>
              <a:t>,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perbaikan</a:t>
            </a:r>
            <a:r>
              <a:rPr lang="en-ID" dirty="0"/>
              <a:t> </a:t>
            </a:r>
            <a:r>
              <a:rPr lang="en-ID" dirty="0" err="1"/>
              <a:t>segera</a:t>
            </a:r>
            <a:r>
              <a:rPr lang="en-ID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0367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90D5F0-5C78-5E25-362E-454320360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52991-06BF-873E-2FAE-C96EE1F09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74767D"/>
                </a:solidFill>
                <a:highlight>
                  <a:srgbClr val="C0C0C0"/>
                </a:highlight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Pengendalian</a:t>
            </a:r>
            <a:r>
              <a:rPr lang="en-US" dirty="0">
                <a:solidFill>
                  <a:srgbClr val="74767D"/>
                </a:solidFill>
                <a:highlight>
                  <a:srgbClr val="C0C0C0"/>
                </a:highlight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dirty="0" err="1">
                <a:solidFill>
                  <a:srgbClr val="74767D"/>
                </a:solidFill>
                <a:highlight>
                  <a:srgbClr val="C0C0C0"/>
                </a:highlight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Produksi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7D898-2BD5-D6F1-DF79-42F8A3736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APA ITU KETEGASAN PENGENDALIAN PRODUKSI????</a:t>
            </a:r>
            <a:endParaRPr lang="en-ID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168199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7D999-49B3-EDB6-46AD-61C11245C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571" y="1883566"/>
            <a:ext cx="10058400" cy="1371600"/>
          </a:xfrm>
        </p:spPr>
        <p:txBody>
          <a:bodyPr/>
          <a:lstStyle/>
          <a:p>
            <a:endParaRPr lang="en-ID" dirty="0"/>
          </a:p>
        </p:txBody>
      </p:sp>
      <p:pic>
        <p:nvPicPr>
          <p:cNvPr id="6146" name="Picture 2" descr="Thank you Images - Free Download on Freepik">
            <a:extLst>
              <a:ext uri="{FF2B5EF4-FFF2-40B4-BE49-F238E27FC236}">
                <a16:creationId xmlns:a16="http://schemas.microsoft.com/office/drawing/2014/main" id="{4F910864-EB47-3645-C9EE-A692F0BFB9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39" y="383210"/>
            <a:ext cx="5440817" cy="385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sk Us Anything!">
            <a:extLst>
              <a:ext uri="{FF2B5EF4-FFF2-40B4-BE49-F238E27FC236}">
                <a16:creationId xmlns:a16="http://schemas.microsoft.com/office/drawing/2014/main" id="{1EDFF753-FE81-B2A9-5BB1-D94B1ED87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935" y="3948495"/>
            <a:ext cx="4540026" cy="2542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985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>
              <a:lnSpc>
                <a:spcPts val="5550"/>
              </a:lnSpc>
            </a:pPr>
            <a:r>
              <a:rPr lang="en-US" dirty="0">
                <a:solidFill>
                  <a:srgbClr val="74767D"/>
                </a:solidFill>
                <a:latin typeface="Inter Light" panose="020B0604020202020204" charset="0"/>
                <a:ea typeface="Inter Light" panose="020B0604020202020204" charset="0"/>
                <a:cs typeface="Montserrat Medium" pitchFamily="34" charset="-120"/>
              </a:rPr>
              <a:t>Apa </a:t>
            </a:r>
            <a:r>
              <a:rPr lang="en-US" dirty="0" err="1">
                <a:solidFill>
                  <a:srgbClr val="74767D"/>
                </a:solidFill>
                <a:latin typeface="Inter Light" panose="020B0604020202020204" charset="0"/>
                <a:ea typeface="Inter Light" panose="020B0604020202020204" charset="0"/>
                <a:cs typeface="Montserrat Medium" pitchFamily="34" charset="-120"/>
              </a:rPr>
              <a:t>itu</a:t>
            </a:r>
            <a:r>
              <a:rPr lang="en-US" dirty="0">
                <a:solidFill>
                  <a:srgbClr val="74767D"/>
                </a:solidFill>
                <a:latin typeface="Inter Light" panose="020B0604020202020204" charset="0"/>
                <a:ea typeface="Inter Light" panose="020B0604020202020204" charset="0"/>
                <a:cs typeface="Montserrat Medium" pitchFamily="34" charset="-120"/>
              </a:rPr>
              <a:t> </a:t>
            </a:r>
            <a:r>
              <a:rPr lang="en-US" dirty="0" err="1">
                <a:solidFill>
                  <a:srgbClr val="74767D"/>
                </a:solidFill>
                <a:latin typeface="Inter Light" panose="020B0604020202020204" charset="0"/>
                <a:ea typeface="Inter Light" panose="020B0604020202020204" charset="0"/>
                <a:cs typeface="Montserrat Medium" pitchFamily="34" charset="-120"/>
              </a:rPr>
              <a:t>Ketegasan</a:t>
            </a:r>
            <a:r>
              <a:rPr lang="en-US" dirty="0">
                <a:solidFill>
                  <a:srgbClr val="74767D"/>
                </a:solidFill>
                <a:latin typeface="Inter Light" panose="020B0604020202020204" charset="0"/>
                <a:ea typeface="Inter Light" panose="020B0604020202020204" charset="0"/>
                <a:cs typeface="Montserrat Medium" pitchFamily="34" charset="-120"/>
              </a:rPr>
              <a:t> </a:t>
            </a:r>
            <a:r>
              <a:rPr lang="en-US" dirty="0" err="1">
                <a:solidFill>
                  <a:srgbClr val="74767D"/>
                </a:solidFill>
                <a:latin typeface="Inter Light" panose="020B0604020202020204" charset="0"/>
                <a:ea typeface="Inter Light" panose="020B0604020202020204" charset="0"/>
                <a:cs typeface="Montserrat Medium" pitchFamily="34" charset="-120"/>
              </a:rPr>
              <a:t>dalam</a:t>
            </a:r>
            <a:r>
              <a:rPr lang="en-US" dirty="0">
                <a:solidFill>
                  <a:srgbClr val="74767D"/>
                </a:solidFill>
                <a:latin typeface="Inter Light" panose="020B0604020202020204" charset="0"/>
                <a:ea typeface="Inter Light" panose="020B0604020202020204" charset="0"/>
                <a:cs typeface="Montserrat Medium" pitchFamily="34" charset="-120"/>
              </a:rPr>
              <a:t> </a:t>
            </a:r>
            <a:r>
              <a:rPr lang="en-US" dirty="0" err="1">
                <a:solidFill>
                  <a:srgbClr val="74767D"/>
                </a:solidFill>
                <a:latin typeface="Inter Light" panose="020B0604020202020204" charset="0"/>
                <a:ea typeface="Inter Light" panose="020B0604020202020204" charset="0"/>
                <a:cs typeface="Montserrat Medium" pitchFamily="34" charset="-120"/>
              </a:rPr>
              <a:t>Aspek</a:t>
            </a:r>
            <a:r>
              <a:rPr lang="en-US" dirty="0">
                <a:solidFill>
                  <a:srgbClr val="74767D"/>
                </a:solidFill>
                <a:latin typeface="Inter Light" panose="020B0604020202020204" charset="0"/>
                <a:ea typeface="Inter Light" panose="020B0604020202020204" charset="0"/>
                <a:cs typeface="Montserrat Medium" pitchFamily="34" charset="-120"/>
              </a:rPr>
              <a:t> </a:t>
            </a:r>
            <a:r>
              <a:rPr lang="en-US" dirty="0" err="1">
                <a:solidFill>
                  <a:srgbClr val="74767D"/>
                </a:solidFill>
                <a:latin typeface="Inter Light" panose="020B0604020202020204" charset="0"/>
                <a:ea typeface="Inter Light" panose="020B0604020202020204" charset="0"/>
                <a:cs typeface="Montserrat Medium" pitchFamily="34" charset="-120"/>
              </a:rPr>
              <a:t>Produksi</a:t>
            </a:r>
            <a:r>
              <a:rPr lang="en-US" dirty="0">
                <a:solidFill>
                  <a:srgbClr val="74767D"/>
                </a:solidFill>
                <a:latin typeface="Inter Light" panose="020B0604020202020204" charset="0"/>
                <a:ea typeface="Inter Light" panose="020B0604020202020204" charset="0"/>
                <a:cs typeface="Montserrat Medium" pitchFamily="34" charset="-120"/>
              </a:rPr>
              <a:t>?</a:t>
            </a:r>
            <a:endParaRPr lang="en-US" dirty="0">
              <a:latin typeface="Inter Light" panose="020B0604020202020204" charset="0"/>
              <a:ea typeface="Inter Light" panose="020B060402020202020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4060FDA-A2F7-C6C6-8894-1D7426815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z="1600" dirty="0" err="1"/>
              <a:t>Ketegasan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Aspek</a:t>
            </a:r>
            <a:r>
              <a:rPr lang="en-ID" sz="1600" dirty="0"/>
              <a:t> </a:t>
            </a:r>
            <a:r>
              <a:rPr lang="en-ID" sz="1600" dirty="0" err="1"/>
              <a:t>Produksi</a:t>
            </a:r>
            <a:r>
              <a:rPr lang="en-ID" sz="1600" dirty="0"/>
              <a:t> </a:t>
            </a:r>
            <a:r>
              <a:rPr lang="en-ID" sz="1600" dirty="0" err="1"/>
              <a:t>adalah</a:t>
            </a:r>
            <a:r>
              <a:rPr lang="en-ID" sz="1600" dirty="0"/>
              <a:t> </a:t>
            </a:r>
            <a:r>
              <a:rPr lang="en-ID" sz="1600" dirty="0" err="1"/>
              <a:t>sikap</a:t>
            </a:r>
            <a:r>
              <a:rPr lang="en-ID" sz="1600" dirty="0"/>
              <a:t> </a:t>
            </a:r>
            <a:r>
              <a:rPr lang="en-ID" sz="1600" dirty="0" err="1"/>
              <a:t>disiplin</a:t>
            </a:r>
            <a:r>
              <a:rPr lang="en-ID" sz="1600" dirty="0"/>
              <a:t>, </a:t>
            </a:r>
            <a:r>
              <a:rPr lang="en-ID" sz="1600" dirty="0" err="1"/>
              <a:t>konsisten</a:t>
            </a:r>
            <a:r>
              <a:rPr lang="en-ID" sz="1600" dirty="0"/>
              <a:t>, dan </a:t>
            </a:r>
            <a:r>
              <a:rPr lang="en-ID" sz="1600" dirty="0" err="1"/>
              <a:t>tegas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mengambil</a:t>
            </a:r>
            <a:r>
              <a:rPr lang="en-ID" sz="1600" dirty="0"/>
              <a:t> </a:t>
            </a:r>
            <a:r>
              <a:rPr lang="en-ID" sz="1600" dirty="0" err="1"/>
              <a:t>keputusan</a:t>
            </a:r>
            <a:r>
              <a:rPr lang="en-ID" sz="1600" dirty="0"/>
              <a:t> </a:t>
            </a:r>
            <a:r>
              <a:rPr lang="en-ID" sz="1600" dirty="0" err="1"/>
              <a:t>serta</a:t>
            </a:r>
            <a:r>
              <a:rPr lang="en-ID" sz="1600" dirty="0"/>
              <a:t> </a:t>
            </a:r>
            <a:r>
              <a:rPr lang="en-ID" sz="1600" dirty="0" err="1"/>
              <a:t>menjalankan</a:t>
            </a:r>
            <a:r>
              <a:rPr lang="en-ID" sz="1600" dirty="0"/>
              <a:t> </a:t>
            </a:r>
            <a:r>
              <a:rPr lang="en-ID" sz="1600" dirty="0" err="1"/>
              <a:t>setiap</a:t>
            </a:r>
            <a:r>
              <a:rPr lang="en-ID" sz="1600" dirty="0"/>
              <a:t> </a:t>
            </a:r>
            <a:r>
              <a:rPr lang="en-ID" sz="1600" dirty="0" err="1"/>
              <a:t>tahap</a:t>
            </a:r>
            <a:r>
              <a:rPr lang="en-ID" sz="1600" dirty="0"/>
              <a:t> </a:t>
            </a:r>
            <a:r>
              <a:rPr lang="en-ID" sz="1600" dirty="0" err="1"/>
              <a:t>kegiatan</a:t>
            </a:r>
            <a:r>
              <a:rPr lang="en-ID" sz="1600" dirty="0"/>
              <a:t> </a:t>
            </a:r>
            <a:r>
              <a:rPr lang="en-ID" sz="1600" dirty="0" err="1"/>
              <a:t>produksi</a:t>
            </a:r>
            <a:r>
              <a:rPr lang="en-ID" sz="1600" dirty="0"/>
              <a:t> agar proses </a:t>
            </a:r>
            <a:r>
              <a:rPr lang="en-ID" sz="1600" dirty="0" err="1"/>
              <a:t>menghasilkan</a:t>
            </a:r>
            <a:r>
              <a:rPr lang="en-ID" sz="1600" dirty="0"/>
              <a:t> </a:t>
            </a:r>
            <a:r>
              <a:rPr lang="en-ID" sz="1600" dirty="0" err="1"/>
              <a:t>barang</a:t>
            </a:r>
            <a:r>
              <a:rPr lang="en-ID" sz="1600" dirty="0"/>
              <a:t> </a:t>
            </a:r>
            <a:r>
              <a:rPr lang="en-ID" sz="1600" dirty="0" err="1"/>
              <a:t>atau</a:t>
            </a:r>
            <a:r>
              <a:rPr lang="en-ID" sz="1600" dirty="0"/>
              <a:t> </a:t>
            </a:r>
            <a:r>
              <a:rPr lang="en-ID" sz="1600" dirty="0" err="1"/>
              <a:t>jasa</a:t>
            </a:r>
            <a:r>
              <a:rPr lang="en-ID" sz="1600" dirty="0"/>
              <a:t> </a:t>
            </a:r>
            <a:r>
              <a:rPr lang="en-ID" sz="1600" dirty="0" err="1"/>
              <a:t>berjalan</a:t>
            </a:r>
            <a:r>
              <a:rPr lang="en-ID" sz="1600" dirty="0"/>
              <a:t> </a:t>
            </a:r>
            <a:r>
              <a:rPr lang="en-ID" sz="1600" dirty="0" err="1"/>
              <a:t>efektif</a:t>
            </a:r>
            <a:r>
              <a:rPr lang="en-ID" sz="1600" dirty="0"/>
              <a:t>, </a:t>
            </a:r>
            <a:r>
              <a:rPr lang="en-ID" sz="1600" dirty="0" err="1"/>
              <a:t>efisien</a:t>
            </a:r>
            <a:r>
              <a:rPr lang="en-ID" sz="1600" dirty="0"/>
              <a:t>, dan </a:t>
            </a:r>
            <a:r>
              <a:rPr lang="en-ID" sz="1600" dirty="0" err="1"/>
              <a:t>berkualitas</a:t>
            </a:r>
            <a:r>
              <a:rPr lang="en-ID" sz="1600" dirty="0"/>
              <a:t>.</a:t>
            </a:r>
          </a:p>
          <a:p>
            <a:endParaRPr lang="en-ID" sz="1600" dirty="0"/>
          </a:p>
          <a:p>
            <a:r>
              <a:rPr lang="en-ID" sz="1600" dirty="0"/>
              <a:t>Dalam </a:t>
            </a:r>
            <a:r>
              <a:rPr lang="en-ID" sz="1600" dirty="0" err="1"/>
              <a:t>konteks</a:t>
            </a:r>
            <a:r>
              <a:rPr lang="en-ID" sz="1600" dirty="0"/>
              <a:t> </a:t>
            </a:r>
            <a:r>
              <a:rPr lang="en-ID" sz="1600" dirty="0" err="1"/>
              <a:t>kewirausahaan</a:t>
            </a:r>
            <a:r>
              <a:rPr lang="en-ID" sz="1600" dirty="0"/>
              <a:t>, </a:t>
            </a:r>
            <a:r>
              <a:rPr lang="en-ID" sz="1600" dirty="0" err="1"/>
              <a:t>ketegasan</a:t>
            </a:r>
            <a:r>
              <a:rPr lang="en-ID" sz="1600" dirty="0"/>
              <a:t> </a:t>
            </a:r>
            <a:r>
              <a:rPr lang="en-ID" sz="1600" dirty="0" err="1"/>
              <a:t>ini</a:t>
            </a:r>
            <a:r>
              <a:rPr lang="en-ID" sz="1600" dirty="0"/>
              <a:t> </a:t>
            </a:r>
            <a:r>
              <a:rPr lang="en-ID" sz="1600" dirty="0" err="1"/>
              <a:t>berarti</a:t>
            </a:r>
            <a:r>
              <a:rPr lang="en-ID" sz="1600" dirty="0"/>
              <a:t> </a:t>
            </a:r>
            <a:r>
              <a:rPr lang="en-ID" sz="1600" dirty="0" err="1"/>
              <a:t>kemampuan</a:t>
            </a:r>
            <a:r>
              <a:rPr lang="en-ID" sz="1600" dirty="0"/>
              <a:t> </a:t>
            </a:r>
            <a:r>
              <a:rPr lang="en-ID" sz="1600" dirty="0" err="1"/>
              <a:t>seorang</a:t>
            </a:r>
            <a:r>
              <a:rPr lang="en-ID" sz="1600" dirty="0"/>
              <a:t> </a:t>
            </a:r>
            <a:r>
              <a:rPr lang="en-ID" sz="1600" dirty="0" err="1"/>
              <a:t>wirausahawan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mengatur</a:t>
            </a:r>
            <a:r>
              <a:rPr lang="en-ID" sz="1600" dirty="0"/>
              <a:t>, </a:t>
            </a:r>
            <a:r>
              <a:rPr lang="en-ID" sz="1600" dirty="0" err="1"/>
              <a:t>mengawasi</a:t>
            </a:r>
            <a:r>
              <a:rPr lang="en-ID" sz="1600" dirty="0"/>
              <a:t>, dan </a:t>
            </a:r>
            <a:r>
              <a:rPr lang="en-ID" sz="1600" dirty="0" err="1"/>
              <a:t>mengendalikan</a:t>
            </a:r>
            <a:r>
              <a:rPr lang="en-ID" sz="1600" dirty="0"/>
              <a:t> proses </a:t>
            </a:r>
            <a:r>
              <a:rPr lang="en-ID" sz="1600" dirty="0" err="1"/>
              <a:t>produksi</a:t>
            </a:r>
            <a:r>
              <a:rPr lang="en-ID" sz="1600" dirty="0"/>
              <a:t> </a:t>
            </a:r>
            <a:r>
              <a:rPr lang="en-ID" sz="1600" dirty="0" err="1"/>
              <a:t>dengan</a:t>
            </a:r>
            <a:r>
              <a:rPr lang="en-ID" sz="1600" dirty="0"/>
              <a:t> </a:t>
            </a:r>
            <a:r>
              <a:rPr lang="en-ID" sz="1600" dirty="0" err="1"/>
              <a:t>prinsip</a:t>
            </a:r>
            <a:r>
              <a:rPr lang="en-ID" sz="1600" dirty="0"/>
              <a:t> “</a:t>
            </a:r>
            <a:r>
              <a:rPr lang="en-ID" sz="1600" dirty="0" err="1"/>
              <a:t>tepat</a:t>
            </a:r>
            <a:r>
              <a:rPr lang="en-ID" sz="1600" dirty="0"/>
              <a:t> </a:t>
            </a:r>
            <a:r>
              <a:rPr lang="en-ID" sz="1600" dirty="0" err="1"/>
              <a:t>waktu</a:t>
            </a:r>
            <a:r>
              <a:rPr lang="en-ID" sz="1600" dirty="0"/>
              <a:t>, </a:t>
            </a:r>
            <a:r>
              <a:rPr lang="en-ID" sz="1600" dirty="0" err="1"/>
              <a:t>tepat</a:t>
            </a:r>
            <a:r>
              <a:rPr lang="en-ID" sz="1600" dirty="0"/>
              <a:t> </a:t>
            </a:r>
            <a:r>
              <a:rPr lang="en-ID" sz="1600" dirty="0" err="1"/>
              <a:t>mutu</a:t>
            </a:r>
            <a:r>
              <a:rPr lang="en-ID" sz="1600" dirty="0"/>
              <a:t>, dan </a:t>
            </a:r>
            <a:r>
              <a:rPr lang="en-ID" sz="1600" dirty="0" err="1"/>
              <a:t>tepat</a:t>
            </a:r>
            <a:r>
              <a:rPr lang="en-ID" sz="1600" dirty="0"/>
              <a:t> </a:t>
            </a:r>
            <a:r>
              <a:rPr lang="en-ID" sz="1600" dirty="0" err="1"/>
              <a:t>biaya</a:t>
            </a:r>
            <a:r>
              <a:rPr lang="en-ID" sz="16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192257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9CA85-9CEF-AD9C-1541-C9DCB4841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74767D"/>
                </a:solidFill>
                <a:highlight>
                  <a:srgbClr val="C0C0C0"/>
                </a:highlight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Definisi</a:t>
            </a:r>
            <a:r>
              <a:rPr lang="en-US" dirty="0">
                <a:solidFill>
                  <a:srgbClr val="74767D"/>
                </a:solidFill>
                <a:highlight>
                  <a:srgbClr val="C0C0C0"/>
                </a:highlight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dirty="0" err="1">
                <a:solidFill>
                  <a:srgbClr val="74767D"/>
                </a:solidFill>
                <a:highlight>
                  <a:srgbClr val="C0C0C0"/>
                </a:highlight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Produksi</a:t>
            </a:r>
            <a:endParaRPr lang="en-ID" dirty="0"/>
          </a:p>
        </p:txBody>
      </p:sp>
      <p:pic>
        <p:nvPicPr>
          <p:cNvPr id="6" name="Picture 2" descr="Dorong UMKM, PLN Berikan Bantuan Alat Proses Produksi - Wahana News Jatim">
            <a:extLst>
              <a:ext uri="{FF2B5EF4-FFF2-40B4-BE49-F238E27FC236}">
                <a16:creationId xmlns:a16="http://schemas.microsoft.com/office/drawing/2014/main" id="{CBBA26C3-644A-6597-4967-30BAA81C7C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67607"/>
            <a:ext cx="5132916" cy="38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5B13AC-26F1-9F8C-8075-BE84E547F7E3}"/>
              </a:ext>
            </a:extLst>
          </p:cNvPr>
          <p:cNvSpPr txBox="1"/>
          <p:nvPr/>
        </p:nvSpPr>
        <p:spPr>
          <a:xfrm>
            <a:off x="6673515" y="2014194"/>
            <a:ext cx="4973053" cy="3784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ID" sz="1800" dirty="0" err="1"/>
              <a:t>Produksi</a:t>
            </a:r>
            <a:r>
              <a:rPr lang="en-ID" sz="1800" dirty="0"/>
              <a:t> </a:t>
            </a:r>
            <a:r>
              <a:rPr lang="en-ID" sz="1800" dirty="0" err="1"/>
              <a:t>adalah</a:t>
            </a:r>
            <a:r>
              <a:rPr lang="en-ID" sz="1800" dirty="0"/>
              <a:t> </a:t>
            </a:r>
            <a:r>
              <a:rPr lang="en-ID" sz="1800" dirty="0" err="1"/>
              <a:t>suatu</a:t>
            </a:r>
            <a:r>
              <a:rPr lang="en-ID" sz="1800" dirty="0"/>
              <a:t> </a:t>
            </a:r>
            <a:r>
              <a:rPr lang="en-ID" sz="1800" dirty="0" err="1"/>
              <a:t>kegiatan</a:t>
            </a:r>
            <a:r>
              <a:rPr lang="en-ID" sz="1800" dirty="0"/>
              <a:t> yang </a:t>
            </a:r>
            <a:r>
              <a:rPr lang="en-ID" sz="1800" dirty="0" err="1"/>
              <a:t>bertujuan</a:t>
            </a:r>
            <a:r>
              <a:rPr lang="en-ID" sz="1800" dirty="0"/>
              <a:t> </a:t>
            </a:r>
            <a:r>
              <a:rPr lang="en-ID" sz="1800" dirty="0" err="1"/>
              <a:t>untuk</a:t>
            </a:r>
            <a:r>
              <a:rPr lang="en-ID" sz="1800" dirty="0"/>
              <a:t> </a:t>
            </a:r>
            <a:r>
              <a:rPr lang="en-ID" sz="1800" dirty="0" err="1"/>
              <a:t>menambah</a:t>
            </a:r>
            <a:r>
              <a:rPr lang="en-ID" sz="1800" dirty="0"/>
              <a:t> </a:t>
            </a:r>
            <a:r>
              <a:rPr lang="en-ID" sz="1800" dirty="0" err="1"/>
              <a:t>nilai</a:t>
            </a:r>
            <a:r>
              <a:rPr lang="en-ID" sz="1800" dirty="0"/>
              <a:t> guna (utility) </a:t>
            </a:r>
            <a:r>
              <a:rPr lang="en-ID" sz="1800" dirty="0" err="1"/>
              <a:t>suatu</a:t>
            </a:r>
            <a:r>
              <a:rPr lang="en-ID" sz="1800" dirty="0"/>
              <a:t> </a:t>
            </a:r>
            <a:r>
              <a:rPr lang="en-ID" sz="1800" dirty="0" err="1"/>
              <a:t>barang</a:t>
            </a:r>
            <a:r>
              <a:rPr lang="en-ID" sz="1800" dirty="0"/>
              <a:t> 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  <a:r>
              <a:rPr lang="en-ID" sz="1800" dirty="0" err="1"/>
              <a:t>jasa</a:t>
            </a:r>
            <a:r>
              <a:rPr lang="en-ID" sz="1800" dirty="0"/>
              <a:t> </a:t>
            </a:r>
            <a:r>
              <a:rPr lang="en-ID" sz="1800" dirty="0" err="1"/>
              <a:t>sehingga</a:t>
            </a:r>
            <a:r>
              <a:rPr lang="en-ID" sz="1800" dirty="0"/>
              <a:t> </a:t>
            </a:r>
            <a:r>
              <a:rPr lang="en-ID" sz="1800" dirty="0" err="1"/>
              <a:t>lebih</a:t>
            </a:r>
            <a:r>
              <a:rPr lang="en-ID" sz="1800" dirty="0"/>
              <a:t> </a:t>
            </a:r>
            <a:r>
              <a:rPr lang="en-ID" sz="1800" dirty="0" err="1"/>
              <a:t>bermanfaat</a:t>
            </a:r>
            <a:r>
              <a:rPr lang="en-ID" sz="1800" dirty="0"/>
              <a:t> </a:t>
            </a:r>
            <a:r>
              <a:rPr lang="en-ID" sz="1800" dirty="0" err="1"/>
              <a:t>bagi</a:t>
            </a:r>
            <a:r>
              <a:rPr lang="en-ID" sz="1800" dirty="0"/>
              <a:t> </a:t>
            </a:r>
            <a:r>
              <a:rPr lang="en-ID" sz="1800" dirty="0" err="1"/>
              <a:t>konsumen</a:t>
            </a:r>
            <a:r>
              <a:rPr lang="en-ID" sz="1800" dirty="0"/>
              <a:t>.</a:t>
            </a:r>
            <a:br>
              <a:rPr lang="en-ID" sz="1800" dirty="0"/>
            </a:br>
            <a:r>
              <a:rPr lang="en-ID" sz="1800" dirty="0"/>
              <a:t>Dalam </a:t>
            </a:r>
            <a:r>
              <a:rPr lang="en-ID" sz="1800" dirty="0" err="1"/>
              <a:t>konteks</a:t>
            </a:r>
            <a:r>
              <a:rPr lang="en-ID" sz="1800" dirty="0"/>
              <a:t> </a:t>
            </a:r>
            <a:r>
              <a:rPr lang="en-ID" sz="1800" dirty="0" err="1"/>
              <a:t>kewirausahaan</a:t>
            </a:r>
            <a:r>
              <a:rPr lang="en-ID" sz="1800" dirty="0"/>
              <a:t>, </a:t>
            </a:r>
            <a:r>
              <a:rPr lang="en-ID" sz="1800" dirty="0" err="1"/>
              <a:t>produksi</a:t>
            </a:r>
            <a:r>
              <a:rPr lang="en-ID" sz="1800" dirty="0"/>
              <a:t> </a:t>
            </a:r>
            <a:r>
              <a:rPr lang="en-ID" sz="1800" dirty="0" err="1"/>
              <a:t>mencakup</a:t>
            </a:r>
            <a:r>
              <a:rPr lang="en-ID" sz="1800" dirty="0"/>
              <a:t> </a:t>
            </a:r>
            <a:r>
              <a:rPr lang="en-ID" sz="1800" dirty="0" err="1"/>
              <a:t>seluruh</a:t>
            </a:r>
            <a:r>
              <a:rPr lang="en-ID" sz="1800" dirty="0"/>
              <a:t> </a:t>
            </a:r>
            <a:r>
              <a:rPr lang="en-ID" sz="1800" dirty="0" err="1"/>
              <a:t>aktivitas</a:t>
            </a:r>
            <a:r>
              <a:rPr lang="en-ID" sz="1800" dirty="0"/>
              <a:t> </a:t>
            </a:r>
            <a:r>
              <a:rPr lang="en-ID" sz="1800" dirty="0" err="1"/>
              <a:t>dari</a:t>
            </a:r>
            <a:r>
              <a:rPr lang="en-ID" sz="1800" dirty="0"/>
              <a:t> </a:t>
            </a:r>
            <a:r>
              <a:rPr lang="en-ID" sz="1800" dirty="0" err="1"/>
              <a:t>pengolahan</a:t>
            </a:r>
            <a:r>
              <a:rPr lang="en-ID" sz="1800" dirty="0"/>
              <a:t> </a:t>
            </a:r>
            <a:r>
              <a:rPr lang="en-ID" sz="1800" dirty="0" err="1"/>
              <a:t>bahan</a:t>
            </a:r>
            <a:r>
              <a:rPr lang="en-ID" sz="1800" dirty="0"/>
              <a:t> </a:t>
            </a:r>
            <a:r>
              <a:rPr lang="en-ID" sz="1800" dirty="0" err="1"/>
              <a:t>mentah</a:t>
            </a:r>
            <a:r>
              <a:rPr lang="en-ID" sz="1800" dirty="0"/>
              <a:t> </a:t>
            </a:r>
            <a:r>
              <a:rPr lang="en-ID" sz="1800" dirty="0" err="1"/>
              <a:t>menjadi</a:t>
            </a:r>
            <a:r>
              <a:rPr lang="en-ID" sz="1800" dirty="0"/>
              <a:t> </a:t>
            </a:r>
            <a:r>
              <a:rPr lang="en-ID" sz="1800" dirty="0" err="1"/>
              <a:t>barang</a:t>
            </a:r>
            <a:r>
              <a:rPr lang="en-ID" sz="1800" dirty="0"/>
              <a:t> </a:t>
            </a:r>
            <a:r>
              <a:rPr lang="en-ID" sz="1800" dirty="0" err="1"/>
              <a:t>jadi</a:t>
            </a:r>
            <a:r>
              <a:rPr lang="en-ID" sz="1800" dirty="0"/>
              <a:t> </a:t>
            </a:r>
            <a:r>
              <a:rPr lang="en-ID" sz="1800" dirty="0" err="1"/>
              <a:t>atau</a:t>
            </a:r>
            <a:r>
              <a:rPr lang="en-ID" sz="1800" dirty="0"/>
              <a:t> </a:t>
            </a:r>
            <a:r>
              <a:rPr lang="en-ID" sz="1800" dirty="0" err="1"/>
              <a:t>jasa</a:t>
            </a:r>
            <a:r>
              <a:rPr lang="en-ID" sz="1800" dirty="0"/>
              <a:t> </a:t>
            </a:r>
            <a:r>
              <a:rPr lang="en-ID" sz="1800" dirty="0" err="1"/>
              <a:t>siap</a:t>
            </a:r>
            <a:r>
              <a:rPr lang="en-ID" sz="1800" dirty="0"/>
              <a:t> </a:t>
            </a:r>
            <a:r>
              <a:rPr lang="en-ID" sz="1800" dirty="0" err="1"/>
              <a:t>jual</a:t>
            </a:r>
            <a:r>
              <a:rPr lang="en-ID" sz="1800" dirty="0"/>
              <a:t> </a:t>
            </a:r>
            <a:r>
              <a:rPr lang="en-ID" sz="1800" dirty="0" err="1"/>
              <a:t>dengan</a:t>
            </a:r>
            <a:r>
              <a:rPr lang="en-ID" sz="1800" dirty="0"/>
              <a:t> </a:t>
            </a:r>
            <a:r>
              <a:rPr lang="en-ID" sz="1800" dirty="0" err="1"/>
              <a:t>efisiensi</a:t>
            </a:r>
            <a:r>
              <a:rPr lang="en-ID" sz="1800" dirty="0"/>
              <a:t> </a:t>
            </a:r>
            <a:r>
              <a:rPr lang="en-ID" sz="1800" dirty="0" err="1"/>
              <a:t>tinggi</a:t>
            </a:r>
            <a:r>
              <a:rPr lang="en-ID" sz="1800" dirty="0"/>
              <a:t> dan </a:t>
            </a:r>
            <a:r>
              <a:rPr lang="en-ID" sz="1800" dirty="0" err="1"/>
              <a:t>kualitas</a:t>
            </a:r>
            <a:r>
              <a:rPr lang="en-ID" sz="1800" dirty="0"/>
              <a:t> </a:t>
            </a:r>
            <a:r>
              <a:rPr lang="en-ID" sz="1800" dirty="0" err="1"/>
              <a:t>terjaga</a:t>
            </a:r>
            <a:endParaRPr kumimoji="0" lang="en-US" altLang="en-US" sz="1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ter Light" panose="020B0604020202020204" charset="0"/>
              <a:ea typeface="Inter Light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864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99004-441C-8114-7F7B-DD0C1B2C7F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C059C-9CCE-6DE6-AF89-4552E7336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74767D"/>
                </a:solidFill>
                <a:highlight>
                  <a:srgbClr val="C0C0C0"/>
                </a:highlight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Definisi</a:t>
            </a:r>
            <a:r>
              <a:rPr lang="en-US" dirty="0">
                <a:solidFill>
                  <a:srgbClr val="74767D"/>
                </a:solidFill>
                <a:highlight>
                  <a:srgbClr val="C0C0C0"/>
                </a:highlight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</a:t>
            </a:r>
            <a:r>
              <a:rPr lang="en-US" dirty="0" err="1">
                <a:solidFill>
                  <a:srgbClr val="74767D"/>
                </a:solidFill>
                <a:highlight>
                  <a:srgbClr val="C0C0C0"/>
                </a:highlight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Produksi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74AA5-3D10-ADD2-7817-327BC91E68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APA ITU KETEGASAN PRODUKSI????</a:t>
            </a:r>
            <a:endParaRPr lang="en-ID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61085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5B72D-99ED-223F-BEDD-6BA5FC3FC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3F43E-38AA-1E4E-AFD3-71D61F865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>
                <a:highlight>
                  <a:srgbClr val="C0C0C0"/>
                </a:highlight>
              </a:rPr>
              <a:t>Kebutuhan</a:t>
            </a:r>
            <a:r>
              <a:rPr lang="en-ID" dirty="0">
                <a:highlight>
                  <a:srgbClr val="C0C0C0"/>
                </a:highlight>
              </a:rPr>
              <a:t> Proses </a:t>
            </a:r>
            <a:r>
              <a:rPr lang="en-ID" dirty="0" err="1">
                <a:highlight>
                  <a:srgbClr val="C0C0C0"/>
                </a:highlight>
              </a:rPr>
              <a:t>Produksi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39B779-F044-A402-92B4-D90DE49DE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D" dirty="0"/>
          </a:p>
        </p:txBody>
      </p:sp>
      <p:pic>
        <p:nvPicPr>
          <p:cNvPr id="4" name="Picture 2" descr="Faktor Pendorong Sistem Produksi dan Proses Produks - PT. EOS Teknologi  Indonesia">
            <a:extLst>
              <a:ext uri="{FF2B5EF4-FFF2-40B4-BE49-F238E27FC236}">
                <a16:creationId xmlns:a16="http://schemas.microsoft.com/office/drawing/2014/main" id="{E2968D9F-DC69-2CD0-4898-C3B7D95D6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837" y="45685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F96C9877-58A7-9976-90E0-F40E0FFEC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423145"/>
              </p:ext>
            </p:extLst>
          </p:nvPr>
        </p:nvGraphicFramePr>
        <p:xfrm>
          <a:off x="513348" y="2288857"/>
          <a:ext cx="11165304" cy="4206240"/>
        </p:xfrm>
        <a:graphic>
          <a:graphicData uri="http://schemas.openxmlformats.org/drawingml/2006/table">
            <a:tbl>
              <a:tblPr/>
              <a:tblGrid>
                <a:gridCol w="3721768">
                  <a:extLst>
                    <a:ext uri="{9D8B030D-6E8A-4147-A177-3AD203B41FA5}">
                      <a16:colId xmlns:a16="http://schemas.microsoft.com/office/drawing/2014/main" val="3264450204"/>
                    </a:ext>
                  </a:extLst>
                </a:gridCol>
                <a:gridCol w="3721768">
                  <a:extLst>
                    <a:ext uri="{9D8B030D-6E8A-4147-A177-3AD203B41FA5}">
                      <a16:colId xmlns:a16="http://schemas.microsoft.com/office/drawing/2014/main" val="1643410499"/>
                    </a:ext>
                  </a:extLst>
                </a:gridCol>
                <a:gridCol w="3721768">
                  <a:extLst>
                    <a:ext uri="{9D8B030D-6E8A-4147-A177-3AD203B41FA5}">
                      <a16:colId xmlns:a16="http://schemas.microsoft.com/office/drawing/2014/main" val="3711257567"/>
                    </a:ext>
                  </a:extLst>
                </a:gridCol>
              </a:tblGrid>
              <a:tr h="30918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D" sz="1800" b="1" dirty="0" err="1"/>
                        <a:t>Unsur</a:t>
                      </a:r>
                      <a:endParaRPr lang="en-ID" sz="18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D" sz="1800" b="1" dirty="0" err="1"/>
                        <a:t>Penjelasan</a:t>
                      </a:r>
                      <a:endParaRPr lang="en-ID" sz="18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ID" sz="1800" b="1" dirty="0" err="1"/>
                        <a:t>Contoh</a:t>
                      </a:r>
                      <a:endParaRPr lang="en-ID" sz="1800" b="1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5647298"/>
                  </a:ext>
                </a:extLst>
              </a:tr>
              <a:tr h="55652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D" sz="1800" b="0"/>
                        <a:t>Man (Tenaga Kerja)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D" sz="1800" b="0"/>
                        <a:t>Orang yang menjalankan kegiatan produksi.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D" sz="1800" b="0"/>
                        <a:t>Operator mesin, karyawan pabrik, pengrajin.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4932963"/>
                  </a:ext>
                </a:extLst>
              </a:tr>
              <a:tr h="55652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D" sz="1800" b="0" dirty="0"/>
                        <a:t>Machine (</a:t>
                      </a:r>
                      <a:r>
                        <a:rPr lang="en-ID" sz="1800" b="0" dirty="0" err="1"/>
                        <a:t>Mesin</a:t>
                      </a:r>
                      <a:r>
                        <a:rPr lang="en-ID" sz="1800" b="0" dirty="0"/>
                        <a:t>/</a:t>
                      </a:r>
                      <a:r>
                        <a:rPr lang="en-ID" sz="1800" b="0" dirty="0" err="1"/>
                        <a:t>Peralatan</a:t>
                      </a:r>
                      <a:r>
                        <a:rPr lang="en-ID" sz="1800" b="0" dirty="0"/>
                        <a:t>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fi-FI" sz="1800" b="0" dirty="0"/>
                        <a:t>Alat untuk membantu proses produksi.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D" sz="1800" b="0"/>
                        <a:t>Mesin potong, oven, komputer, peralatan las.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220354"/>
                  </a:ext>
                </a:extLst>
              </a:tr>
              <a:tr h="55652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D" sz="1800" b="0"/>
                        <a:t>Material (Bahan)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D" sz="1800" b="0"/>
                        <a:t>Bahan mentah atau bahan penolong yang akan diolah.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D" sz="1800" b="0"/>
                        <a:t>Kayu, logam, tepung, kain.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6249517"/>
                  </a:ext>
                </a:extLst>
              </a:tr>
              <a:tr h="55652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D" sz="1800" b="0" dirty="0"/>
                        <a:t>Method (Metode)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D" sz="1800" b="0" dirty="0"/>
                        <a:t>Cara </a:t>
                      </a:r>
                      <a:r>
                        <a:rPr lang="en-ID" sz="1800" b="0" dirty="0" err="1"/>
                        <a:t>atau</a:t>
                      </a:r>
                      <a:r>
                        <a:rPr lang="en-ID" sz="1800" b="0" dirty="0"/>
                        <a:t> </a:t>
                      </a:r>
                      <a:r>
                        <a:rPr lang="en-ID" sz="1800" b="0" dirty="0" err="1"/>
                        <a:t>teknik</a:t>
                      </a:r>
                      <a:r>
                        <a:rPr lang="en-ID" sz="1800" b="0" dirty="0"/>
                        <a:t> </a:t>
                      </a:r>
                      <a:r>
                        <a:rPr lang="en-ID" sz="1800" b="0" dirty="0" err="1"/>
                        <a:t>dalam</a:t>
                      </a:r>
                      <a:r>
                        <a:rPr lang="en-ID" sz="1800" b="0" dirty="0"/>
                        <a:t> </a:t>
                      </a:r>
                      <a:r>
                        <a:rPr lang="en-ID" sz="1800" b="0" dirty="0" err="1"/>
                        <a:t>menjalankan</a:t>
                      </a:r>
                      <a:r>
                        <a:rPr lang="en-ID" sz="1800" b="0" dirty="0"/>
                        <a:t> proses </a:t>
                      </a:r>
                      <a:r>
                        <a:rPr lang="en-ID" sz="1800" b="0" dirty="0" err="1"/>
                        <a:t>produksi</a:t>
                      </a:r>
                      <a:r>
                        <a:rPr lang="en-ID" sz="1800" b="0" dirty="0"/>
                        <a:t>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fi-FI" sz="1800" b="0"/>
                        <a:t>Prosedur kerja, SOP, teknik perakitan.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1742527"/>
                  </a:ext>
                </a:extLst>
              </a:tr>
              <a:tr h="55652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D" sz="1800" b="0"/>
                        <a:t>Money (Modal)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D" sz="1800" b="0"/>
                        <a:t>Dana yang dibutuhkan untuk menjalankan produksi.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D" sz="1800" b="0"/>
                        <a:t>Pembelian bahan, pembayaran gaji, perawatan mesin.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6258378"/>
                  </a:ext>
                </a:extLst>
              </a:tr>
              <a:tr h="556529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D" sz="1800" b="0" dirty="0"/>
                        <a:t>Market (Pasar)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D" sz="1800" b="0"/>
                        <a:t>Sasaran dari hasil produksi.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ID" sz="1800" b="0" dirty="0" err="1"/>
                        <a:t>Konsumen</a:t>
                      </a:r>
                      <a:r>
                        <a:rPr lang="en-ID" sz="1800" b="0" dirty="0"/>
                        <a:t> </a:t>
                      </a:r>
                      <a:r>
                        <a:rPr lang="en-ID" sz="1800" b="0" dirty="0" err="1"/>
                        <a:t>langsung</a:t>
                      </a:r>
                      <a:r>
                        <a:rPr lang="en-ID" sz="1800" b="0" dirty="0"/>
                        <a:t>, distributor, toko online.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71634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015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A0C2F-140E-7B58-CA2F-28D414D0BA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B607A-CE03-2855-7994-44AB9013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74767D"/>
                </a:solidFill>
                <a:highlight>
                  <a:srgbClr val="C0C0C0"/>
                </a:highlight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Kebutuhan</a:t>
            </a:r>
            <a:r>
              <a:rPr lang="en-US" dirty="0">
                <a:solidFill>
                  <a:srgbClr val="74767D"/>
                </a:solidFill>
                <a:highlight>
                  <a:srgbClr val="C0C0C0"/>
                </a:highlight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 Proses </a:t>
            </a:r>
            <a:r>
              <a:rPr lang="en-US" dirty="0" err="1">
                <a:solidFill>
                  <a:srgbClr val="74767D"/>
                </a:solidFill>
                <a:highlight>
                  <a:srgbClr val="C0C0C0"/>
                </a:highlight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Produksi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56745-FFDA-95E6-3684-73E6A4E25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APA ITU KETEGASAN KEBUTUHAN PROSES PRODUKSI????</a:t>
            </a:r>
            <a:endParaRPr lang="en-ID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2234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2AAD2-37CA-BC8E-1354-FD8EB9295B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B0ECB-C8E0-4F9C-D505-FA64FD52D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>
                <a:highlight>
                  <a:srgbClr val="C0C0C0"/>
                </a:highlight>
              </a:rPr>
              <a:t>Bahan Baku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E85D5-C05F-4D47-16ED-EA77B410D2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422" y="2231457"/>
            <a:ext cx="10058400" cy="3849624"/>
          </a:xfrm>
        </p:spPr>
        <p:txBody>
          <a:bodyPr/>
          <a:lstStyle/>
          <a:p>
            <a:pPr>
              <a:buNone/>
            </a:pPr>
            <a:r>
              <a:rPr lang="en-ID" sz="1600" b="1" dirty="0"/>
              <a:t>Bahan </a:t>
            </a:r>
            <a:r>
              <a:rPr lang="en-ID" sz="1600" b="1" dirty="0" err="1"/>
              <a:t>baku</a:t>
            </a:r>
            <a:r>
              <a:rPr lang="en-ID" sz="1600" dirty="0"/>
              <a:t> </a:t>
            </a:r>
            <a:r>
              <a:rPr lang="en-ID" sz="1600" dirty="0" err="1"/>
              <a:t>adalah</a:t>
            </a:r>
            <a:r>
              <a:rPr lang="en-ID" sz="1600" dirty="0"/>
              <a:t> </a:t>
            </a:r>
            <a:r>
              <a:rPr lang="en-ID" sz="1600" dirty="0" err="1"/>
              <a:t>komponen</a:t>
            </a:r>
            <a:r>
              <a:rPr lang="en-ID" sz="1600" dirty="0"/>
              <a:t> </a:t>
            </a:r>
            <a:r>
              <a:rPr lang="en-ID" sz="1600" dirty="0" err="1"/>
              <a:t>utama</a:t>
            </a:r>
            <a:r>
              <a:rPr lang="en-ID" sz="1600" dirty="0"/>
              <a:t> yang </a:t>
            </a:r>
            <a:r>
              <a:rPr lang="en-ID" sz="1600" dirty="0" err="1"/>
              <a:t>akan</a:t>
            </a:r>
            <a:r>
              <a:rPr lang="en-ID" sz="1600" dirty="0"/>
              <a:t> </a:t>
            </a:r>
            <a:r>
              <a:rPr lang="en-ID" sz="1600" dirty="0" err="1"/>
              <a:t>diproses</a:t>
            </a:r>
            <a:r>
              <a:rPr lang="en-ID" sz="1600" dirty="0"/>
              <a:t> </a:t>
            </a:r>
            <a:r>
              <a:rPr lang="en-ID" sz="1600" dirty="0" err="1"/>
              <a:t>menjadi</a:t>
            </a:r>
            <a:r>
              <a:rPr lang="en-ID" sz="1600" dirty="0"/>
              <a:t> </a:t>
            </a:r>
            <a:r>
              <a:rPr lang="en-ID" sz="1600" dirty="0" err="1"/>
              <a:t>produk</a:t>
            </a:r>
            <a:r>
              <a:rPr lang="en-ID" sz="1600" dirty="0"/>
              <a:t> </a:t>
            </a:r>
            <a:r>
              <a:rPr lang="en-ID" sz="1600" dirty="0" err="1"/>
              <a:t>akhir</a:t>
            </a:r>
            <a:r>
              <a:rPr lang="en-ID" sz="1600" dirty="0"/>
              <a:t>. Dalam </a:t>
            </a:r>
            <a:r>
              <a:rPr lang="en-ID" sz="1600" dirty="0" err="1"/>
              <a:t>kewirausahaan</a:t>
            </a:r>
            <a:r>
              <a:rPr lang="en-ID" sz="1600" dirty="0"/>
              <a:t>, </a:t>
            </a:r>
            <a:r>
              <a:rPr lang="en-ID" sz="1600" dirty="0" err="1"/>
              <a:t>bahan</a:t>
            </a:r>
            <a:r>
              <a:rPr lang="en-ID" sz="1600" dirty="0"/>
              <a:t> </a:t>
            </a:r>
            <a:r>
              <a:rPr lang="en-ID" sz="1600" dirty="0" err="1"/>
              <a:t>baku</a:t>
            </a:r>
            <a:r>
              <a:rPr lang="en-ID" sz="1600" dirty="0"/>
              <a:t> </a:t>
            </a:r>
            <a:r>
              <a:rPr lang="en-ID" sz="1600" dirty="0" err="1"/>
              <a:t>dibedakan</a:t>
            </a:r>
            <a:r>
              <a:rPr lang="en-ID" sz="1600" dirty="0"/>
              <a:t> </a:t>
            </a:r>
            <a:r>
              <a:rPr lang="en-ID" sz="1600" dirty="0" err="1"/>
              <a:t>menjadi</a:t>
            </a:r>
            <a:r>
              <a:rPr lang="en-ID" sz="1600" dirty="0"/>
              <a:t> dua:</a:t>
            </a:r>
          </a:p>
          <a:p>
            <a:pPr>
              <a:buFont typeface="+mj-lt"/>
              <a:buAutoNum type="arabicPeriod"/>
            </a:pPr>
            <a:r>
              <a:rPr lang="en-ID" sz="1600" b="1" dirty="0"/>
              <a:t>Bahan </a:t>
            </a:r>
            <a:r>
              <a:rPr lang="en-ID" sz="1600" b="1" dirty="0" err="1"/>
              <a:t>baku</a:t>
            </a:r>
            <a:r>
              <a:rPr lang="en-ID" sz="1600" b="1" dirty="0"/>
              <a:t> </a:t>
            </a:r>
            <a:r>
              <a:rPr lang="en-ID" sz="1600" b="1" dirty="0" err="1"/>
              <a:t>langsung</a:t>
            </a:r>
            <a:r>
              <a:rPr lang="en-ID" sz="1600" dirty="0"/>
              <a:t> → </a:t>
            </a:r>
            <a:r>
              <a:rPr lang="en-ID" sz="1600" dirty="0" err="1"/>
              <a:t>menjadi</a:t>
            </a:r>
            <a:r>
              <a:rPr lang="en-ID" sz="1600" dirty="0"/>
              <a:t> </a:t>
            </a:r>
            <a:r>
              <a:rPr lang="en-ID" sz="1600" dirty="0" err="1"/>
              <a:t>bagian</a:t>
            </a:r>
            <a:r>
              <a:rPr lang="en-ID" sz="1600" dirty="0"/>
              <a:t> </a:t>
            </a:r>
            <a:r>
              <a:rPr lang="en-ID" sz="1600" dirty="0" err="1"/>
              <a:t>utama</a:t>
            </a:r>
            <a:r>
              <a:rPr lang="en-ID" sz="1600" dirty="0"/>
              <a:t> </a:t>
            </a:r>
            <a:r>
              <a:rPr lang="en-ID" sz="1600" dirty="0" err="1"/>
              <a:t>dari</a:t>
            </a:r>
            <a:r>
              <a:rPr lang="en-ID" sz="1600" dirty="0"/>
              <a:t> </a:t>
            </a:r>
            <a:r>
              <a:rPr lang="en-ID" sz="1600" dirty="0" err="1"/>
              <a:t>produk</a:t>
            </a:r>
            <a:r>
              <a:rPr lang="en-ID" sz="1600" dirty="0"/>
              <a:t>.</a:t>
            </a:r>
            <a:br>
              <a:rPr lang="en-ID" sz="1600" dirty="0"/>
            </a:br>
            <a:r>
              <a:rPr lang="en-ID" sz="1600" dirty="0" err="1"/>
              <a:t>Contoh</a:t>
            </a:r>
            <a:r>
              <a:rPr lang="en-ID" sz="1600" dirty="0"/>
              <a:t>: Kayu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kursi</a:t>
            </a:r>
            <a:r>
              <a:rPr lang="en-ID" sz="1600" dirty="0"/>
              <a:t>, </a:t>
            </a:r>
            <a:r>
              <a:rPr lang="en-ID" sz="1600" dirty="0" err="1"/>
              <a:t>kain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pakaian</a:t>
            </a:r>
            <a:r>
              <a:rPr lang="en-ID" sz="1600" dirty="0"/>
              <a:t>.</a:t>
            </a:r>
          </a:p>
          <a:p>
            <a:pPr>
              <a:buFont typeface="+mj-lt"/>
              <a:buAutoNum type="arabicPeriod"/>
            </a:pPr>
            <a:r>
              <a:rPr lang="en-ID" sz="1600" b="1" dirty="0"/>
              <a:t>Bahan </a:t>
            </a:r>
            <a:r>
              <a:rPr lang="en-ID" sz="1600" b="1" dirty="0" err="1"/>
              <a:t>baku</a:t>
            </a:r>
            <a:r>
              <a:rPr lang="en-ID" sz="1600" b="1" dirty="0"/>
              <a:t> </a:t>
            </a:r>
            <a:r>
              <a:rPr lang="en-ID" sz="1600" b="1" dirty="0" err="1"/>
              <a:t>tidak</a:t>
            </a:r>
            <a:r>
              <a:rPr lang="en-ID" sz="1600" b="1" dirty="0"/>
              <a:t> </a:t>
            </a:r>
            <a:r>
              <a:rPr lang="en-ID" sz="1600" b="1" dirty="0" err="1"/>
              <a:t>langsung</a:t>
            </a:r>
            <a:r>
              <a:rPr lang="en-ID" sz="1600" dirty="0"/>
              <a:t> → </a:t>
            </a:r>
            <a:r>
              <a:rPr lang="en-ID" sz="1600" dirty="0" err="1"/>
              <a:t>mendukung</a:t>
            </a:r>
            <a:r>
              <a:rPr lang="en-ID" sz="1600" dirty="0"/>
              <a:t> proses </a:t>
            </a:r>
            <a:r>
              <a:rPr lang="en-ID" sz="1600" dirty="0" err="1"/>
              <a:t>produksi</a:t>
            </a:r>
            <a:r>
              <a:rPr lang="en-ID" sz="1600" dirty="0"/>
              <a:t>, </a:t>
            </a:r>
            <a:r>
              <a:rPr lang="en-ID" sz="1600" dirty="0" err="1"/>
              <a:t>tetapi</a:t>
            </a:r>
            <a:r>
              <a:rPr lang="en-ID" sz="1600" dirty="0"/>
              <a:t> 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tampak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produk</a:t>
            </a:r>
            <a:r>
              <a:rPr lang="en-ID" sz="1600" dirty="0"/>
              <a:t> </a:t>
            </a:r>
            <a:r>
              <a:rPr lang="en-ID" sz="1600" dirty="0" err="1"/>
              <a:t>akhir</a:t>
            </a:r>
            <a:r>
              <a:rPr lang="en-ID" sz="1600" dirty="0"/>
              <a:t>.</a:t>
            </a:r>
            <a:br>
              <a:rPr lang="en-ID" sz="1600" dirty="0"/>
            </a:br>
            <a:r>
              <a:rPr lang="en-ID" sz="1600" dirty="0" err="1"/>
              <a:t>Contoh</a:t>
            </a:r>
            <a:r>
              <a:rPr lang="en-ID" sz="1600" dirty="0"/>
              <a:t>: Lem, cat, </a:t>
            </a:r>
            <a:r>
              <a:rPr lang="en-ID" sz="1600" dirty="0" err="1"/>
              <a:t>minyak</a:t>
            </a:r>
            <a:r>
              <a:rPr lang="en-ID" sz="1600" dirty="0"/>
              <a:t> </a:t>
            </a:r>
            <a:r>
              <a:rPr lang="en-ID" sz="1600" dirty="0" err="1"/>
              <a:t>pelumas</a:t>
            </a:r>
            <a:r>
              <a:rPr lang="en-ID" sz="1600" dirty="0"/>
              <a:t>.</a:t>
            </a:r>
          </a:p>
          <a:p>
            <a:pPr>
              <a:buNone/>
            </a:pPr>
            <a:r>
              <a:rPr lang="en-ID" sz="1600" b="1" dirty="0" err="1"/>
              <a:t>Prinsip</a:t>
            </a:r>
            <a:r>
              <a:rPr lang="en-ID" sz="1600" b="1" dirty="0"/>
              <a:t> </a:t>
            </a:r>
            <a:r>
              <a:rPr lang="en-ID" sz="1600" b="1" dirty="0" err="1"/>
              <a:t>Ketegasan</a:t>
            </a:r>
            <a:r>
              <a:rPr lang="en-ID" sz="1600" b="1" dirty="0"/>
              <a:t> </a:t>
            </a:r>
            <a:r>
              <a:rPr lang="en-ID" sz="1600" b="1" dirty="0" err="1"/>
              <a:t>dalam</a:t>
            </a:r>
            <a:r>
              <a:rPr lang="en-ID" sz="1600" b="1" dirty="0"/>
              <a:t> </a:t>
            </a:r>
            <a:r>
              <a:rPr lang="en-ID" sz="1600" b="1" dirty="0" err="1"/>
              <a:t>Pengelolaan</a:t>
            </a:r>
            <a:r>
              <a:rPr lang="en-ID" sz="1600" b="1" dirty="0"/>
              <a:t> Bahan Baku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1600" dirty="0" err="1"/>
              <a:t>Menentukan</a:t>
            </a:r>
            <a:r>
              <a:rPr lang="en-ID" sz="1600" dirty="0"/>
              <a:t> </a:t>
            </a:r>
            <a:r>
              <a:rPr lang="en-ID" sz="1600" b="1" dirty="0" err="1"/>
              <a:t>standar</a:t>
            </a:r>
            <a:r>
              <a:rPr lang="en-ID" sz="1600" b="1" dirty="0"/>
              <a:t> </a:t>
            </a:r>
            <a:r>
              <a:rPr lang="en-ID" sz="1600" b="1" dirty="0" err="1"/>
              <a:t>kualitas</a:t>
            </a:r>
            <a:r>
              <a:rPr lang="en-ID" sz="1600" b="1" dirty="0"/>
              <a:t> </a:t>
            </a:r>
            <a:r>
              <a:rPr lang="en-ID" sz="1600" b="1" dirty="0" err="1"/>
              <a:t>bahan</a:t>
            </a:r>
            <a:r>
              <a:rPr lang="en-ID" sz="1600" b="1" dirty="0"/>
              <a:t> </a:t>
            </a:r>
            <a:r>
              <a:rPr lang="en-ID" sz="1600" b="1" dirty="0" err="1"/>
              <a:t>baku</a:t>
            </a:r>
            <a:r>
              <a:rPr lang="en-ID" sz="1600" dirty="0"/>
              <a:t> </a:t>
            </a:r>
            <a:r>
              <a:rPr lang="en-ID" sz="1600" dirty="0" err="1"/>
              <a:t>secara</a:t>
            </a:r>
            <a:r>
              <a:rPr lang="en-ID" sz="1600" dirty="0"/>
              <a:t> </a:t>
            </a:r>
            <a:r>
              <a:rPr lang="en-ID" sz="1600" dirty="0" err="1"/>
              <a:t>jelas</a:t>
            </a:r>
            <a:r>
              <a:rPr lang="en-ID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1600" dirty="0" err="1"/>
              <a:t>Melakukan</a:t>
            </a:r>
            <a:r>
              <a:rPr lang="en-ID" sz="1600" dirty="0"/>
              <a:t> </a:t>
            </a:r>
            <a:r>
              <a:rPr lang="en-ID" sz="1600" b="1" dirty="0" err="1"/>
              <a:t>pembelian</a:t>
            </a:r>
            <a:r>
              <a:rPr lang="en-ID" sz="1600" b="1" dirty="0"/>
              <a:t> </a:t>
            </a:r>
            <a:r>
              <a:rPr lang="en-ID" sz="1600" b="1" dirty="0" err="1"/>
              <a:t>tepat</a:t>
            </a:r>
            <a:r>
              <a:rPr lang="en-ID" sz="1600" b="1" dirty="0"/>
              <a:t> </a:t>
            </a:r>
            <a:r>
              <a:rPr lang="en-ID" sz="1600" b="1" dirty="0" err="1"/>
              <a:t>waktu</a:t>
            </a:r>
            <a:r>
              <a:rPr lang="en-ID" sz="1600" b="1" dirty="0"/>
              <a:t> dan </a:t>
            </a:r>
            <a:r>
              <a:rPr lang="en-ID" sz="1600" b="1" dirty="0" err="1"/>
              <a:t>sesuai</a:t>
            </a:r>
            <a:r>
              <a:rPr lang="en-ID" sz="1600" b="1" dirty="0"/>
              <a:t> </a:t>
            </a:r>
            <a:r>
              <a:rPr lang="en-ID" sz="1600" b="1" dirty="0" err="1"/>
              <a:t>kebutuhan</a:t>
            </a:r>
            <a:r>
              <a:rPr lang="en-ID" sz="1600" dirty="0"/>
              <a:t> (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berlebihan</a:t>
            </a:r>
            <a:r>
              <a:rPr lang="en-ID" sz="1600" dirty="0"/>
              <a:t>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1600" dirty="0" err="1"/>
              <a:t>Menerapkan</a:t>
            </a:r>
            <a:r>
              <a:rPr lang="en-ID" sz="1600" dirty="0"/>
              <a:t> </a:t>
            </a:r>
            <a:r>
              <a:rPr lang="en-ID" sz="1600" b="1" dirty="0" err="1"/>
              <a:t>sistem</a:t>
            </a:r>
            <a:r>
              <a:rPr lang="en-ID" sz="1600" b="1" dirty="0"/>
              <a:t> FIFO (First In, First Out)</a:t>
            </a:r>
            <a:r>
              <a:rPr lang="en-ID" sz="1600" dirty="0"/>
              <a:t> agar </a:t>
            </a:r>
            <a:r>
              <a:rPr lang="en-ID" sz="1600" dirty="0" err="1"/>
              <a:t>bahan</a:t>
            </a:r>
            <a:r>
              <a:rPr lang="en-ID" sz="1600" dirty="0"/>
              <a:t> 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rusak</a:t>
            </a:r>
            <a:r>
              <a:rPr lang="en-ID" sz="16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D" sz="1600" dirty="0" err="1"/>
              <a:t>Menjaga</a:t>
            </a:r>
            <a:r>
              <a:rPr lang="en-ID" sz="1600" dirty="0"/>
              <a:t> </a:t>
            </a:r>
            <a:r>
              <a:rPr lang="en-ID" sz="1600" b="1" dirty="0" err="1"/>
              <a:t>stok</a:t>
            </a:r>
            <a:r>
              <a:rPr lang="en-ID" sz="1600" b="1" dirty="0"/>
              <a:t> optimal</a:t>
            </a:r>
            <a:r>
              <a:rPr lang="en-ID" sz="1600" dirty="0"/>
              <a:t> agar </a:t>
            </a:r>
            <a:r>
              <a:rPr lang="en-ID" sz="1600" dirty="0" err="1"/>
              <a:t>produksi</a:t>
            </a:r>
            <a:r>
              <a:rPr lang="en-ID" sz="1600" dirty="0"/>
              <a:t> </a:t>
            </a:r>
            <a:r>
              <a:rPr lang="en-ID" sz="1600" dirty="0" err="1"/>
              <a:t>tidak</a:t>
            </a:r>
            <a:r>
              <a:rPr lang="en-ID" sz="1600" dirty="0"/>
              <a:t> </a:t>
            </a:r>
            <a:r>
              <a:rPr lang="en-ID" sz="1600" dirty="0" err="1"/>
              <a:t>terganggu</a:t>
            </a:r>
            <a:r>
              <a:rPr lang="en-ID" sz="1600" dirty="0"/>
              <a:t>.</a:t>
            </a:r>
          </a:p>
          <a:p>
            <a:endParaRPr lang="en-ID" dirty="0"/>
          </a:p>
        </p:txBody>
      </p:sp>
      <p:pic>
        <p:nvPicPr>
          <p:cNvPr id="4" name="Picture 4" descr="Spanduk Format Panjang Supermarket Mainan Yang Menampilkan Berbagai Buah  Dan Sayuran Foto Latar belakang Dan Gambar Untuk Download Gratis - Pngtree">
            <a:extLst>
              <a:ext uri="{FF2B5EF4-FFF2-40B4-BE49-F238E27FC236}">
                <a16:creationId xmlns:a16="http://schemas.microsoft.com/office/drawing/2014/main" id="{15A72970-4552-9C26-5540-A9B25BE71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147" y="571391"/>
            <a:ext cx="4696326" cy="1557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16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558BB-EF00-2292-6558-1742B7A6B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55A57-85A8-4CF7-0F23-7FEA0C556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4767D"/>
                </a:solidFill>
                <a:highlight>
                  <a:srgbClr val="C0C0C0"/>
                </a:highlight>
                <a:latin typeface="Montserrat Medium" pitchFamily="34" charset="0"/>
                <a:ea typeface="Montserrat Medium" pitchFamily="34" charset="-122"/>
                <a:cs typeface="Montserrat Medium" pitchFamily="34" charset="-120"/>
              </a:rPr>
              <a:t>Bahan Baku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7CB77-9660-3F2A-EF51-A2FE4E838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</a:rPr>
              <a:t>APA ITU KETEGASAN BAHAN BAKU????</a:t>
            </a:r>
            <a:endParaRPr lang="en-ID" sz="7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ighlight>
                <a:srgbClr val="FF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0850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D017D-50B8-CBE3-0124-32525DAC32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5EC3A-30AD-9094-7B7B-8F39A4D27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>
                <a:highlight>
                  <a:srgbClr val="C0C0C0"/>
                </a:highlight>
              </a:rPr>
              <a:t>Biaya</a:t>
            </a:r>
            <a:r>
              <a:rPr lang="en-ID" dirty="0">
                <a:highlight>
                  <a:srgbClr val="C0C0C0"/>
                </a:highlight>
              </a:rPr>
              <a:t> </a:t>
            </a:r>
            <a:r>
              <a:rPr lang="en-ID" dirty="0" err="1">
                <a:highlight>
                  <a:srgbClr val="C0C0C0"/>
                </a:highlight>
              </a:rPr>
              <a:t>Produksi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AE140-4C40-44D9-AFB9-E260C75C4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2422" y="2780883"/>
            <a:ext cx="10058400" cy="3849624"/>
          </a:xfrm>
        </p:spPr>
        <p:txBody>
          <a:bodyPr/>
          <a:lstStyle/>
          <a:p>
            <a:pPr marL="0" indent="0">
              <a:buNone/>
            </a:pPr>
            <a:r>
              <a:rPr lang="en-ID" sz="1600" dirty="0" err="1"/>
              <a:t>Biaya</a:t>
            </a:r>
            <a:r>
              <a:rPr lang="en-ID" sz="1600" dirty="0"/>
              <a:t> </a:t>
            </a:r>
            <a:r>
              <a:rPr lang="en-ID" sz="1600" dirty="0" err="1"/>
              <a:t>produksi</a:t>
            </a:r>
            <a:r>
              <a:rPr lang="en-ID" sz="1600" dirty="0"/>
              <a:t> </a:t>
            </a:r>
            <a:r>
              <a:rPr lang="en-ID" sz="1600" dirty="0" err="1"/>
              <a:t>adalah</a:t>
            </a:r>
            <a:r>
              <a:rPr lang="en-ID" sz="1600" dirty="0"/>
              <a:t> </a:t>
            </a:r>
            <a:r>
              <a:rPr lang="en-ID" sz="1600" dirty="0" err="1"/>
              <a:t>seluruh</a:t>
            </a:r>
            <a:r>
              <a:rPr lang="en-ID" sz="1600" dirty="0"/>
              <a:t> </a:t>
            </a:r>
            <a:r>
              <a:rPr lang="en-ID" sz="1600" dirty="0" err="1"/>
              <a:t>pengeluaran</a:t>
            </a:r>
            <a:r>
              <a:rPr lang="en-ID" sz="1600" dirty="0"/>
              <a:t> yang </a:t>
            </a:r>
            <a:r>
              <a:rPr lang="en-ID" sz="1600" dirty="0" err="1"/>
              <a:t>dilakukan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menghasilkan</a:t>
            </a:r>
            <a:r>
              <a:rPr lang="en-ID" sz="1600" dirty="0"/>
              <a:t> </a:t>
            </a:r>
            <a:r>
              <a:rPr lang="en-ID" sz="1600" dirty="0" err="1"/>
              <a:t>barang</a:t>
            </a:r>
            <a:r>
              <a:rPr lang="en-ID" sz="1600" dirty="0"/>
              <a:t> </a:t>
            </a:r>
            <a:r>
              <a:rPr lang="en-ID" sz="1600" dirty="0" err="1"/>
              <a:t>atau</a:t>
            </a:r>
            <a:r>
              <a:rPr lang="en-ID" sz="1600" dirty="0"/>
              <a:t> </a:t>
            </a:r>
            <a:r>
              <a:rPr lang="en-ID" sz="1600" dirty="0" err="1"/>
              <a:t>jasa</a:t>
            </a:r>
            <a:r>
              <a:rPr lang="en-ID" sz="1600" dirty="0"/>
              <a:t>.</a:t>
            </a:r>
          </a:p>
          <a:p>
            <a:pPr marL="0" indent="0">
              <a:buNone/>
            </a:pPr>
            <a:r>
              <a:rPr lang="en-ID" sz="1600" dirty="0" err="1"/>
              <a:t>Komponen</a:t>
            </a:r>
            <a:r>
              <a:rPr lang="en-ID" sz="1600" dirty="0"/>
              <a:t> </a:t>
            </a:r>
            <a:r>
              <a:rPr lang="en-ID" sz="1600" dirty="0" err="1"/>
              <a:t>utama</a:t>
            </a:r>
            <a:r>
              <a:rPr lang="en-ID" sz="1600" dirty="0"/>
              <a:t> </a:t>
            </a:r>
            <a:r>
              <a:rPr lang="en-ID" sz="1600" dirty="0" err="1"/>
              <a:t>biaya</a:t>
            </a:r>
            <a:r>
              <a:rPr lang="en-ID" sz="1600" dirty="0"/>
              <a:t> </a:t>
            </a:r>
            <a:r>
              <a:rPr lang="en-ID" sz="1600" dirty="0" err="1"/>
              <a:t>produksi</a:t>
            </a:r>
            <a:r>
              <a:rPr lang="en-ID" sz="1600" dirty="0"/>
              <a:t>:</a:t>
            </a:r>
          </a:p>
          <a:p>
            <a:r>
              <a:rPr lang="en-ID" sz="1600" dirty="0" err="1"/>
              <a:t>Biaya</a:t>
            </a:r>
            <a:r>
              <a:rPr lang="en-ID" sz="1600" dirty="0"/>
              <a:t> </a:t>
            </a:r>
            <a:r>
              <a:rPr lang="en-ID" sz="1600" dirty="0" err="1"/>
              <a:t>bahan</a:t>
            </a:r>
            <a:r>
              <a:rPr lang="en-ID" sz="1600" dirty="0"/>
              <a:t> </a:t>
            </a:r>
            <a:r>
              <a:rPr lang="en-ID" sz="1600" dirty="0" err="1"/>
              <a:t>baku</a:t>
            </a:r>
            <a:r>
              <a:rPr lang="en-ID" sz="1600" dirty="0"/>
              <a:t> – </a:t>
            </a:r>
            <a:r>
              <a:rPr lang="en-ID" sz="1600" dirty="0" err="1"/>
              <a:t>pengeluaran</a:t>
            </a:r>
            <a:r>
              <a:rPr lang="en-ID" sz="1600" dirty="0"/>
              <a:t> </a:t>
            </a:r>
            <a:r>
              <a:rPr lang="en-ID" sz="1600" dirty="0" err="1"/>
              <a:t>untuk</a:t>
            </a:r>
            <a:r>
              <a:rPr lang="en-ID" sz="1600" dirty="0"/>
              <a:t> </a:t>
            </a:r>
            <a:r>
              <a:rPr lang="en-ID" sz="1600" dirty="0" err="1"/>
              <a:t>pembelian</a:t>
            </a:r>
            <a:r>
              <a:rPr lang="en-ID" sz="1600" dirty="0"/>
              <a:t> </a:t>
            </a:r>
            <a:r>
              <a:rPr lang="en-ID" sz="1600" dirty="0" err="1"/>
              <a:t>bahan</a:t>
            </a:r>
            <a:r>
              <a:rPr lang="en-ID" sz="1600" dirty="0"/>
              <a:t> </a:t>
            </a:r>
            <a:r>
              <a:rPr lang="en-ID" sz="1600" dirty="0" err="1"/>
              <a:t>utama</a:t>
            </a:r>
            <a:r>
              <a:rPr lang="en-ID" sz="1600" dirty="0"/>
              <a:t> dan </a:t>
            </a:r>
            <a:r>
              <a:rPr lang="en-ID" sz="1600" dirty="0" err="1"/>
              <a:t>penolong</a:t>
            </a:r>
            <a:r>
              <a:rPr lang="en-ID" sz="1600" dirty="0"/>
              <a:t>.</a:t>
            </a:r>
          </a:p>
          <a:p>
            <a:r>
              <a:rPr lang="en-ID" sz="1600" dirty="0" err="1"/>
              <a:t>Biaya</a:t>
            </a:r>
            <a:r>
              <a:rPr lang="en-ID" sz="1600" dirty="0"/>
              <a:t> </a:t>
            </a:r>
            <a:r>
              <a:rPr lang="en-ID" sz="1600" dirty="0" err="1"/>
              <a:t>tenaga</a:t>
            </a:r>
            <a:r>
              <a:rPr lang="en-ID" sz="1600" dirty="0"/>
              <a:t> </a:t>
            </a:r>
            <a:r>
              <a:rPr lang="en-ID" sz="1600" dirty="0" err="1"/>
              <a:t>kerja</a:t>
            </a:r>
            <a:r>
              <a:rPr lang="en-ID" sz="1600" dirty="0"/>
              <a:t> </a:t>
            </a:r>
            <a:r>
              <a:rPr lang="en-ID" sz="1600" dirty="0" err="1"/>
              <a:t>langsung</a:t>
            </a:r>
            <a:r>
              <a:rPr lang="en-ID" sz="1600" dirty="0"/>
              <a:t> – </a:t>
            </a:r>
            <a:r>
              <a:rPr lang="en-ID" sz="1600" dirty="0" err="1"/>
              <a:t>gaji</a:t>
            </a:r>
            <a:r>
              <a:rPr lang="en-ID" sz="1600" dirty="0"/>
              <a:t> </a:t>
            </a:r>
            <a:r>
              <a:rPr lang="en-ID" sz="1600" dirty="0" err="1"/>
              <a:t>atau</a:t>
            </a:r>
            <a:r>
              <a:rPr lang="en-ID" sz="1600" dirty="0"/>
              <a:t> </a:t>
            </a:r>
            <a:r>
              <a:rPr lang="en-ID" sz="1600" dirty="0" err="1"/>
              <a:t>upah</a:t>
            </a:r>
            <a:r>
              <a:rPr lang="en-ID" sz="1600" dirty="0"/>
              <a:t> </a:t>
            </a:r>
            <a:r>
              <a:rPr lang="en-ID" sz="1600" dirty="0" err="1"/>
              <a:t>pekerja</a:t>
            </a:r>
            <a:r>
              <a:rPr lang="en-ID" sz="1600" dirty="0"/>
              <a:t> yang </a:t>
            </a:r>
            <a:r>
              <a:rPr lang="en-ID" sz="1600" dirty="0" err="1"/>
              <a:t>terlibat</a:t>
            </a:r>
            <a:r>
              <a:rPr lang="en-ID" sz="1600" dirty="0"/>
              <a:t> </a:t>
            </a:r>
            <a:r>
              <a:rPr lang="en-ID" sz="1600" dirty="0" err="1"/>
              <a:t>langsung</a:t>
            </a:r>
            <a:r>
              <a:rPr lang="en-ID" sz="1600" dirty="0"/>
              <a:t> </a:t>
            </a:r>
            <a:r>
              <a:rPr lang="en-ID" sz="1600" dirty="0" err="1"/>
              <a:t>dalam</a:t>
            </a:r>
            <a:r>
              <a:rPr lang="en-ID" sz="1600" dirty="0"/>
              <a:t> </a:t>
            </a:r>
            <a:r>
              <a:rPr lang="en-ID" sz="1600" dirty="0" err="1"/>
              <a:t>produksi</a:t>
            </a:r>
            <a:r>
              <a:rPr lang="en-ID" sz="1600" dirty="0"/>
              <a:t>.</a:t>
            </a:r>
          </a:p>
          <a:p>
            <a:r>
              <a:rPr lang="en-ID" sz="1600" dirty="0" err="1"/>
              <a:t>Biaya</a:t>
            </a:r>
            <a:r>
              <a:rPr lang="en-ID" sz="1600" dirty="0"/>
              <a:t> overhead </a:t>
            </a:r>
            <a:r>
              <a:rPr lang="en-ID" sz="1600" dirty="0" err="1"/>
              <a:t>pabrik</a:t>
            </a:r>
            <a:r>
              <a:rPr lang="en-ID" sz="1600" dirty="0"/>
              <a:t> – </a:t>
            </a:r>
            <a:r>
              <a:rPr lang="en-ID" sz="1600" dirty="0" err="1"/>
              <a:t>biaya</a:t>
            </a:r>
            <a:r>
              <a:rPr lang="en-ID" sz="1600" dirty="0"/>
              <a:t> </a:t>
            </a:r>
            <a:r>
              <a:rPr lang="en-ID" sz="1600" dirty="0" err="1"/>
              <a:t>tambahan</a:t>
            </a:r>
            <a:r>
              <a:rPr lang="en-ID" sz="1600" dirty="0"/>
              <a:t> </a:t>
            </a:r>
            <a:r>
              <a:rPr lang="en-ID" sz="1600" dirty="0" err="1"/>
              <a:t>seperti</a:t>
            </a:r>
            <a:r>
              <a:rPr lang="en-ID" sz="1600" dirty="0"/>
              <a:t> </a:t>
            </a:r>
            <a:r>
              <a:rPr lang="en-ID" sz="1600" dirty="0" err="1"/>
              <a:t>listrik</a:t>
            </a:r>
            <a:r>
              <a:rPr lang="en-ID" sz="1600" dirty="0"/>
              <a:t>, air, </a:t>
            </a:r>
            <a:r>
              <a:rPr lang="en-ID" sz="1600" dirty="0" err="1"/>
              <a:t>perawatan</a:t>
            </a:r>
            <a:r>
              <a:rPr lang="en-ID" sz="1600" dirty="0"/>
              <a:t> </a:t>
            </a:r>
            <a:r>
              <a:rPr lang="en-ID" sz="1600" dirty="0" err="1"/>
              <a:t>mesin</a:t>
            </a:r>
            <a:r>
              <a:rPr lang="en-ID" sz="1600" dirty="0"/>
              <a:t>, </a:t>
            </a:r>
            <a:r>
              <a:rPr lang="en-ID" sz="1600" dirty="0" err="1"/>
              <a:t>sewa</a:t>
            </a:r>
            <a:r>
              <a:rPr lang="en-ID" sz="1600" dirty="0"/>
              <a:t> </a:t>
            </a:r>
            <a:r>
              <a:rPr lang="en-ID" sz="1600" dirty="0" err="1"/>
              <a:t>tempat</a:t>
            </a:r>
            <a:r>
              <a:rPr lang="en-ID" sz="1600" dirty="0"/>
              <a:t>, dan </a:t>
            </a:r>
            <a:r>
              <a:rPr lang="en-ID" sz="1600" dirty="0" err="1"/>
              <a:t>penyusutan</a:t>
            </a:r>
            <a:r>
              <a:rPr lang="en-ID" sz="1600" dirty="0"/>
              <a:t> </a:t>
            </a:r>
            <a:r>
              <a:rPr lang="en-ID" sz="1600" dirty="0" err="1"/>
              <a:t>alat</a:t>
            </a:r>
            <a:r>
              <a:rPr lang="en-ID" sz="1600" dirty="0"/>
              <a:t>.</a:t>
            </a:r>
          </a:p>
        </p:txBody>
      </p:sp>
      <p:pic>
        <p:nvPicPr>
          <p:cNvPr id="1026" name="Picture 2" descr="Pengertian, Fungsi dan Jenis Biaya Produksi">
            <a:extLst>
              <a:ext uri="{FF2B5EF4-FFF2-40B4-BE49-F238E27FC236}">
                <a16:creationId xmlns:a16="http://schemas.microsoft.com/office/drawing/2014/main" id="{0A69F070-BB86-62BE-AAEE-1E602EEE5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822" y="504481"/>
            <a:ext cx="276225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1509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ppt/theme/themeOverride2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{C19BC434-95EF-438A-91AB-76E65BD33D60}TF522ea272-7fed-4917-a421-5e6ae99a6bbed5eddc9a_win32-854160eadf3d</Template>
  <TotalTime>12</TotalTime>
  <Words>670</Words>
  <Application>Microsoft Office PowerPoint</Application>
  <PresentationFormat>Widescreen</PresentationFormat>
  <Paragraphs>82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Avenir Next LT Pro</vt:lpstr>
      <vt:lpstr>Avenir Next LT Pro Light</vt:lpstr>
      <vt:lpstr>Calibri</vt:lpstr>
      <vt:lpstr>Garamond</vt:lpstr>
      <vt:lpstr>Inter Light</vt:lpstr>
      <vt:lpstr>Montserrat Medium</vt:lpstr>
      <vt:lpstr>SavonVTI</vt:lpstr>
      <vt:lpstr>PowerPoint Presentation</vt:lpstr>
      <vt:lpstr>Apa itu Ketegasan dalam Aspek Produksi?</vt:lpstr>
      <vt:lpstr>Definisi Produksi</vt:lpstr>
      <vt:lpstr>Definisi Produksi</vt:lpstr>
      <vt:lpstr>Kebutuhan Proses Produksi</vt:lpstr>
      <vt:lpstr>Kebutuhan Proses Produksi</vt:lpstr>
      <vt:lpstr>Bahan Baku</vt:lpstr>
      <vt:lpstr>Bahan Baku</vt:lpstr>
      <vt:lpstr>Biaya Produksi</vt:lpstr>
      <vt:lpstr>Biaya Produksi</vt:lpstr>
      <vt:lpstr>Proses Produksi</vt:lpstr>
      <vt:lpstr>Proses Produksi</vt:lpstr>
      <vt:lpstr>Pengendalian produksi</vt:lpstr>
      <vt:lpstr>Pengendalian Produksi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Novriyanti 2022</dc:creator>
  <cp:lastModifiedBy>Novriyanti 2022</cp:lastModifiedBy>
  <cp:revision>1</cp:revision>
  <dcterms:created xsi:type="dcterms:W3CDTF">2025-11-03T16:30:41Z</dcterms:created>
  <dcterms:modified xsi:type="dcterms:W3CDTF">2025-11-03T16:43:21Z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