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4630400" cy="8229600"/>
  <p:notesSz cx="8229600" cy="14630400"/>
  <p:embeddedFontLst>
    <p:embeddedFont>
      <p:font typeface="Lora" pitchFamily="2" charset="0"/>
      <p:regular r:id="rId19"/>
      <p:bold r:id="rId20"/>
    </p:embeddedFont>
    <p:embeddedFont>
      <p:font typeface="Source Sans Pro" panose="020B0503030403020204" pitchFamily="34" charset="0"/>
      <p:regular r:id="rId21"/>
      <p:bold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33" d="100"/>
          <a:sy n="33" d="100"/>
        </p:scale>
        <p:origin x="1676"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881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E7D5B8"/>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E7D5B8"/>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E7D5B8"/>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E7D5B8"/>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E7D5B8"/>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E7D5B8"/>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E7D5B8"/>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E7D5B8"/>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E7D5B8"/>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E7D5B8"/>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E7D5B8"/>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E7D5B8"/>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E7D5B8"/>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E7D5B8"/>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E7D5B8"/>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2E4CF"/>
          </a:solidFill>
          <a:ln/>
        </p:spPr>
      </p:sp>
      <p:sp>
        <p:nvSpPr>
          <p:cNvPr id="3" name="Shape 1"/>
          <p:cNvSpPr/>
          <p:nvPr/>
        </p:nvSpPr>
        <p:spPr>
          <a:xfrm>
            <a:off x="0" y="0"/>
            <a:ext cx="14630400" cy="8229600"/>
          </a:xfrm>
          <a:prstGeom prst="rect">
            <a:avLst/>
          </a:prstGeom>
          <a:solidFill>
            <a:srgbClr val="E7D5B8"/>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837724" y="1603534"/>
            <a:ext cx="12954952" cy="1408033"/>
          </a:xfrm>
          <a:prstGeom prst="rect">
            <a:avLst/>
          </a:prstGeom>
          <a:noFill/>
          <a:ln/>
        </p:spPr>
        <p:txBody>
          <a:bodyPr wrap="square" lIns="0" tIns="0" rIns="0" bIns="0" rtlCol="0" anchor="t"/>
          <a:lstStyle/>
          <a:p>
            <a:pPr marL="0" indent="0" algn="l">
              <a:lnSpc>
                <a:spcPts val="5500"/>
              </a:lnSpc>
              <a:buNone/>
            </a:pPr>
            <a:r>
              <a:rPr lang="en-US" sz="4400" dirty="0">
                <a:solidFill>
                  <a:srgbClr val="38512F"/>
                </a:solidFill>
                <a:latin typeface="Lora" pitchFamily="34" charset="0"/>
                <a:ea typeface="Lora" pitchFamily="34" charset="-122"/>
                <a:cs typeface="Lora" pitchFamily="34" charset="-120"/>
              </a:rPr>
              <a:t>Analisis Struktur Statis Tertentu dalam Teknik Mesin</a:t>
            </a:r>
            <a:endParaRPr lang="en-US"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73418" y="563761"/>
            <a:ext cx="5653087" cy="565785"/>
          </a:xfrm>
          <a:prstGeom prst="rect">
            <a:avLst/>
          </a:prstGeom>
          <a:noFill/>
          <a:ln/>
        </p:spPr>
        <p:txBody>
          <a:bodyPr wrap="none" lIns="0" tIns="0" rIns="0" bIns="0" rtlCol="0" anchor="t"/>
          <a:lstStyle/>
          <a:p>
            <a:pPr marL="0" indent="0" algn="l">
              <a:lnSpc>
                <a:spcPts val="4450"/>
              </a:lnSpc>
              <a:buNone/>
            </a:pPr>
            <a:r>
              <a:rPr lang="en-US" sz="3550" dirty="0">
                <a:solidFill>
                  <a:srgbClr val="38512F"/>
                </a:solidFill>
                <a:latin typeface="Lora" pitchFamily="34" charset="0"/>
                <a:ea typeface="Lora" pitchFamily="34" charset="-122"/>
                <a:cs typeface="Lora" pitchFamily="34" charset="-120"/>
              </a:rPr>
              <a:t>Aplikasi pada Teknik Mesin</a:t>
            </a:r>
            <a:endParaRPr lang="en-US" sz="3550" dirty="0"/>
          </a:p>
        </p:txBody>
      </p:sp>
      <p:pic>
        <p:nvPicPr>
          <p:cNvPr id="3" name="Image 0" descr="preencoded.png"/>
          <p:cNvPicPr>
            <a:picLocks noChangeAspect="1"/>
          </p:cNvPicPr>
          <p:nvPr/>
        </p:nvPicPr>
        <p:blipFill>
          <a:blip r:embed="rId3"/>
          <a:stretch>
            <a:fillRect/>
          </a:stretch>
        </p:blipFill>
        <p:spPr>
          <a:xfrm>
            <a:off x="673418" y="1514356"/>
            <a:ext cx="4235410" cy="2617589"/>
          </a:xfrm>
          <a:prstGeom prst="rect">
            <a:avLst/>
          </a:prstGeom>
        </p:spPr>
      </p:pic>
      <p:sp>
        <p:nvSpPr>
          <p:cNvPr id="4" name="Text 1"/>
          <p:cNvSpPr/>
          <p:nvPr/>
        </p:nvSpPr>
        <p:spPr>
          <a:xfrm>
            <a:off x="673418" y="4372451"/>
            <a:ext cx="2263616" cy="282893"/>
          </a:xfrm>
          <a:prstGeom prst="rect">
            <a:avLst/>
          </a:prstGeom>
          <a:noFill/>
          <a:ln/>
        </p:spPr>
        <p:txBody>
          <a:bodyPr wrap="none" lIns="0" tIns="0" rIns="0" bIns="0" rtlCol="0" anchor="t"/>
          <a:lstStyle/>
          <a:p>
            <a:pPr marL="0" indent="0" algn="l">
              <a:lnSpc>
                <a:spcPts val="2200"/>
              </a:lnSpc>
              <a:buNone/>
            </a:pPr>
            <a:r>
              <a:rPr lang="en-US" sz="1750" dirty="0">
                <a:solidFill>
                  <a:srgbClr val="3A3630"/>
                </a:solidFill>
                <a:latin typeface="Lora" pitchFamily="34" charset="0"/>
                <a:ea typeface="Lora" pitchFamily="34" charset="-122"/>
                <a:cs typeface="Lora" pitchFamily="34" charset="-120"/>
              </a:rPr>
              <a:t>Sistem Lengan Crane</a:t>
            </a:r>
            <a:endParaRPr lang="en-US" sz="1750" dirty="0"/>
          </a:p>
        </p:txBody>
      </p:sp>
      <p:sp>
        <p:nvSpPr>
          <p:cNvPr id="5" name="Text 2"/>
          <p:cNvSpPr/>
          <p:nvPr/>
        </p:nvSpPr>
        <p:spPr>
          <a:xfrm>
            <a:off x="673418" y="4770715"/>
            <a:ext cx="4235410" cy="1231106"/>
          </a:xfrm>
          <a:prstGeom prst="rect">
            <a:avLst/>
          </a:prstGeom>
          <a:noFill/>
          <a:ln/>
        </p:spPr>
        <p:txBody>
          <a:bodyPr wrap="square" lIns="0" tIns="0" rIns="0" bIns="0" rtlCol="0" anchor="t"/>
          <a:lstStyle/>
          <a:p>
            <a:pPr marL="0" indent="0" algn="l">
              <a:lnSpc>
                <a:spcPts val="2400"/>
              </a:lnSpc>
              <a:buNone/>
            </a:pPr>
            <a:r>
              <a:rPr lang="en-US" sz="1500" dirty="0">
                <a:solidFill>
                  <a:srgbClr val="3A3630"/>
                </a:solidFill>
                <a:latin typeface="Source Sans Pro" pitchFamily="34" charset="0"/>
                <a:ea typeface="Source Sans Pro" pitchFamily="34" charset="-122"/>
                <a:cs typeface="Source Sans Pro" pitchFamily="34" charset="-120"/>
              </a:rPr>
              <a:t>Lengan crane menggunakan prinsip kantilever yang memerlukan analisis momen lentur untuk memastikan keamanan saat mengangkat beban berat.</a:t>
            </a:r>
            <a:endParaRPr lang="en-US" sz="1500" dirty="0"/>
          </a:p>
        </p:txBody>
      </p:sp>
      <p:pic>
        <p:nvPicPr>
          <p:cNvPr id="6" name="Image 1" descr="preencoded.png"/>
          <p:cNvPicPr>
            <a:picLocks noChangeAspect="1"/>
          </p:cNvPicPr>
          <p:nvPr/>
        </p:nvPicPr>
        <p:blipFill>
          <a:blip r:embed="rId4"/>
          <a:stretch>
            <a:fillRect/>
          </a:stretch>
        </p:blipFill>
        <p:spPr>
          <a:xfrm>
            <a:off x="5197435" y="1514356"/>
            <a:ext cx="4235410" cy="2617589"/>
          </a:xfrm>
          <a:prstGeom prst="rect">
            <a:avLst/>
          </a:prstGeom>
        </p:spPr>
      </p:pic>
      <p:sp>
        <p:nvSpPr>
          <p:cNvPr id="7" name="Text 3"/>
          <p:cNvSpPr/>
          <p:nvPr/>
        </p:nvSpPr>
        <p:spPr>
          <a:xfrm>
            <a:off x="5197435" y="4372451"/>
            <a:ext cx="2263616" cy="282893"/>
          </a:xfrm>
          <a:prstGeom prst="rect">
            <a:avLst/>
          </a:prstGeom>
          <a:noFill/>
          <a:ln/>
        </p:spPr>
        <p:txBody>
          <a:bodyPr wrap="none" lIns="0" tIns="0" rIns="0" bIns="0" rtlCol="0" anchor="t"/>
          <a:lstStyle/>
          <a:p>
            <a:pPr marL="0" indent="0" algn="l">
              <a:lnSpc>
                <a:spcPts val="2200"/>
              </a:lnSpc>
              <a:buNone/>
            </a:pPr>
            <a:r>
              <a:rPr lang="en-US" sz="1750" dirty="0">
                <a:solidFill>
                  <a:srgbClr val="3A3630"/>
                </a:solidFill>
                <a:latin typeface="Lora" pitchFamily="34" charset="0"/>
                <a:ea typeface="Lora" pitchFamily="34" charset="-122"/>
                <a:cs typeface="Lora" pitchFamily="34" charset="-120"/>
              </a:rPr>
              <a:t>Rangka Mesin</a:t>
            </a:r>
            <a:endParaRPr lang="en-US" sz="1750" dirty="0"/>
          </a:p>
        </p:txBody>
      </p:sp>
      <p:sp>
        <p:nvSpPr>
          <p:cNvPr id="8" name="Text 4"/>
          <p:cNvSpPr/>
          <p:nvPr/>
        </p:nvSpPr>
        <p:spPr>
          <a:xfrm>
            <a:off x="5197435" y="4770715"/>
            <a:ext cx="4235410" cy="923330"/>
          </a:xfrm>
          <a:prstGeom prst="rect">
            <a:avLst/>
          </a:prstGeom>
          <a:noFill/>
          <a:ln/>
        </p:spPr>
        <p:txBody>
          <a:bodyPr wrap="square" lIns="0" tIns="0" rIns="0" bIns="0" rtlCol="0" anchor="t"/>
          <a:lstStyle/>
          <a:p>
            <a:pPr marL="0" indent="0" algn="l">
              <a:lnSpc>
                <a:spcPts val="2400"/>
              </a:lnSpc>
              <a:buNone/>
            </a:pPr>
            <a:r>
              <a:rPr lang="en-US" sz="1500" dirty="0">
                <a:solidFill>
                  <a:srgbClr val="3A3630"/>
                </a:solidFill>
                <a:latin typeface="Source Sans Pro" pitchFamily="34" charset="0"/>
                <a:ea typeface="Source Sans Pro" pitchFamily="34" charset="-122"/>
                <a:cs typeface="Source Sans Pro" pitchFamily="34" charset="-120"/>
              </a:rPr>
              <a:t>Rangka pendukung mesin harus dianalisis untuk memastikan distribusi gaya yang merata dan mencegah kegagalan struktur selama operasi.</a:t>
            </a:r>
            <a:endParaRPr lang="en-US" sz="1500" dirty="0"/>
          </a:p>
        </p:txBody>
      </p:sp>
      <p:pic>
        <p:nvPicPr>
          <p:cNvPr id="9" name="Image 2" descr="preencoded.png"/>
          <p:cNvPicPr>
            <a:picLocks noChangeAspect="1"/>
          </p:cNvPicPr>
          <p:nvPr/>
        </p:nvPicPr>
        <p:blipFill>
          <a:blip r:embed="rId5"/>
          <a:stretch>
            <a:fillRect/>
          </a:stretch>
        </p:blipFill>
        <p:spPr>
          <a:xfrm>
            <a:off x="9721453" y="1514356"/>
            <a:ext cx="4235529" cy="2617708"/>
          </a:xfrm>
          <a:prstGeom prst="rect">
            <a:avLst/>
          </a:prstGeom>
        </p:spPr>
      </p:pic>
      <p:sp>
        <p:nvSpPr>
          <p:cNvPr id="10" name="Text 5"/>
          <p:cNvSpPr/>
          <p:nvPr/>
        </p:nvSpPr>
        <p:spPr>
          <a:xfrm>
            <a:off x="9721453" y="4372570"/>
            <a:ext cx="2263616" cy="282893"/>
          </a:xfrm>
          <a:prstGeom prst="rect">
            <a:avLst/>
          </a:prstGeom>
          <a:noFill/>
          <a:ln/>
        </p:spPr>
        <p:txBody>
          <a:bodyPr wrap="none" lIns="0" tIns="0" rIns="0" bIns="0" rtlCol="0" anchor="t"/>
          <a:lstStyle/>
          <a:p>
            <a:pPr marL="0" indent="0" algn="l">
              <a:lnSpc>
                <a:spcPts val="2200"/>
              </a:lnSpc>
              <a:buNone/>
            </a:pPr>
            <a:r>
              <a:rPr lang="en-US" sz="1750" dirty="0">
                <a:solidFill>
                  <a:srgbClr val="3A3630"/>
                </a:solidFill>
                <a:latin typeface="Lora" pitchFamily="34" charset="0"/>
                <a:ea typeface="Lora" pitchFamily="34" charset="-122"/>
                <a:cs typeface="Lora" pitchFamily="34" charset="-120"/>
              </a:rPr>
              <a:t>Sendi Robotik</a:t>
            </a:r>
            <a:endParaRPr lang="en-US" sz="1750" dirty="0"/>
          </a:p>
        </p:txBody>
      </p:sp>
      <p:sp>
        <p:nvSpPr>
          <p:cNvPr id="11" name="Text 6"/>
          <p:cNvSpPr/>
          <p:nvPr/>
        </p:nvSpPr>
        <p:spPr>
          <a:xfrm>
            <a:off x="9721453" y="4770834"/>
            <a:ext cx="4235529" cy="923330"/>
          </a:xfrm>
          <a:prstGeom prst="rect">
            <a:avLst/>
          </a:prstGeom>
          <a:noFill/>
          <a:ln/>
        </p:spPr>
        <p:txBody>
          <a:bodyPr wrap="square" lIns="0" tIns="0" rIns="0" bIns="0" rtlCol="0" anchor="t"/>
          <a:lstStyle/>
          <a:p>
            <a:pPr marL="0" indent="0" algn="l">
              <a:lnSpc>
                <a:spcPts val="2400"/>
              </a:lnSpc>
              <a:buNone/>
            </a:pPr>
            <a:r>
              <a:rPr lang="en-US" sz="1500" dirty="0">
                <a:solidFill>
                  <a:srgbClr val="3A3630"/>
                </a:solidFill>
                <a:latin typeface="Source Sans Pro" pitchFamily="34" charset="0"/>
                <a:ea typeface="Source Sans Pro" pitchFamily="34" charset="-122"/>
                <a:cs typeface="Source Sans Pro" pitchFamily="34" charset="-120"/>
              </a:rPr>
              <a:t>Sendi pada lengan robot memerlukan analisis NFD, SFD, dan BMD untuk mengoptimalkan desain dan material yang digunakan.</a:t>
            </a:r>
            <a:endParaRPr lang="en-US" sz="1500" dirty="0"/>
          </a:p>
        </p:txBody>
      </p:sp>
      <p:sp>
        <p:nvSpPr>
          <p:cNvPr id="12" name="Text 7"/>
          <p:cNvSpPr/>
          <p:nvPr/>
        </p:nvSpPr>
        <p:spPr>
          <a:xfrm>
            <a:off x="673418" y="6218277"/>
            <a:ext cx="13283565" cy="615553"/>
          </a:xfrm>
          <a:prstGeom prst="rect">
            <a:avLst/>
          </a:prstGeom>
          <a:noFill/>
          <a:ln/>
        </p:spPr>
        <p:txBody>
          <a:bodyPr wrap="square" lIns="0" tIns="0" rIns="0" bIns="0" rtlCol="0" anchor="t"/>
          <a:lstStyle/>
          <a:p>
            <a:pPr marL="0" indent="0" algn="l">
              <a:lnSpc>
                <a:spcPts val="2400"/>
              </a:lnSpc>
              <a:buNone/>
            </a:pPr>
            <a:r>
              <a:rPr lang="en-US" sz="1500" dirty="0">
                <a:solidFill>
                  <a:srgbClr val="3A3630"/>
                </a:solidFill>
                <a:latin typeface="Source Sans Pro" pitchFamily="34" charset="0"/>
                <a:ea typeface="Source Sans Pro" pitchFamily="34" charset="-122"/>
                <a:cs typeface="Source Sans Pro" pitchFamily="34" charset="-120"/>
              </a:rPr>
              <a:t>Dalam teknik mesin, pemahaman tentang NFD, SFD, dan BMD sangat penting untuk menganalisis dan mendesain berbagai komponen. Penerapan analisis struktur ini membantu insinyur mengoptimalkan penggunaan material, memprediksi titik-titik kritis pada struktur, dan memastikan faktor keamanan yang memadai.</a:t>
            </a:r>
            <a:endParaRPr lang="en-US" sz="1500" dirty="0"/>
          </a:p>
        </p:txBody>
      </p:sp>
      <p:sp>
        <p:nvSpPr>
          <p:cNvPr id="13" name="Text 8"/>
          <p:cNvSpPr/>
          <p:nvPr/>
        </p:nvSpPr>
        <p:spPr>
          <a:xfrm>
            <a:off x="673418" y="7050286"/>
            <a:ext cx="13283565" cy="615553"/>
          </a:xfrm>
          <a:prstGeom prst="rect">
            <a:avLst/>
          </a:prstGeom>
          <a:noFill/>
          <a:ln/>
        </p:spPr>
        <p:txBody>
          <a:bodyPr wrap="square" lIns="0" tIns="0" rIns="0" bIns="0" rtlCol="0" anchor="t"/>
          <a:lstStyle/>
          <a:p>
            <a:pPr marL="0" indent="0" algn="l">
              <a:lnSpc>
                <a:spcPts val="2400"/>
              </a:lnSpc>
              <a:buNone/>
            </a:pPr>
            <a:r>
              <a:rPr lang="en-US" sz="1500" dirty="0">
                <a:solidFill>
                  <a:srgbClr val="3A3630"/>
                </a:solidFill>
                <a:latin typeface="Source Sans Pro" pitchFamily="34" charset="0"/>
                <a:ea typeface="Source Sans Pro" pitchFamily="34" charset="-122"/>
                <a:cs typeface="Source Sans Pro" pitchFamily="34" charset="-120"/>
              </a:rPr>
              <a:t>Aplikasi nyata meliputi desain rangka mesin, lengan robot, komponen transmisi daya, dan berbagai sistem pengangkat. Ketidakakuratan dalam analisis ini dapat menyebabkan kegagalan mekanis yang berbahaya dan mahal.</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8552" y="809149"/>
            <a:ext cx="7065050" cy="671036"/>
          </a:xfrm>
          <a:prstGeom prst="rect">
            <a:avLst/>
          </a:prstGeom>
          <a:noFill/>
          <a:ln/>
        </p:spPr>
        <p:txBody>
          <a:bodyPr wrap="none" lIns="0" tIns="0" rIns="0" bIns="0" rtlCol="0" anchor="t"/>
          <a:lstStyle/>
          <a:p>
            <a:pPr marL="0" indent="0" algn="l">
              <a:lnSpc>
                <a:spcPts val="5250"/>
              </a:lnSpc>
              <a:buNone/>
            </a:pPr>
            <a:r>
              <a:rPr lang="en-US" sz="4200" dirty="0">
                <a:solidFill>
                  <a:srgbClr val="38512F"/>
                </a:solidFill>
                <a:latin typeface="Lora" pitchFamily="34" charset="0"/>
                <a:ea typeface="Lora" pitchFamily="34" charset="-122"/>
                <a:cs typeface="Lora" pitchFamily="34" charset="-120"/>
              </a:rPr>
              <a:t>Kesimpulan dan Rangkuman</a:t>
            </a:r>
            <a:endParaRPr lang="en-US" sz="4200" dirty="0"/>
          </a:p>
        </p:txBody>
      </p:sp>
      <p:sp>
        <p:nvSpPr>
          <p:cNvPr id="3" name="Shape 1"/>
          <p:cNvSpPr/>
          <p:nvPr/>
        </p:nvSpPr>
        <p:spPr>
          <a:xfrm>
            <a:off x="798552" y="2193131"/>
            <a:ext cx="513398" cy="513398"/>
          </a:xfrm>
          <a:prstGeom prst="roundRect">
            <a:avLst>
              <a:gd name="adj" fmla="val 6667"/>
            </a:avLst>
          </a:prstGeom>
          <a:solidFill>
            <a:srgbClr val="E1C8A0"/>
          </a:solidFill>
          <a:ln/>
        </p:spPr>
      </p:sp>
      <p:pic>
        <p:nvPicPr>
          <p:cNvPr id="4" name="Image 0" descr="preencoded.png"/>
          <p:cNvPicPr>
            <a:picLocks noChangeAspect="1"/>
          </p:cNvPicPr>
          <p:nvPr/>
        </p:nvPicPr>
        <p:blipFill>
          <a:blip r:embed="rId3"/>
          <a:stretch>
            <a:fillRect/>
          </a:stretch>
        </p:blipFill>
        <p:spPr>
          <a:xfrm>
            <a:off x="894219" y="2248495"/>
            <a:ext cx="322064" cy="402669"/>
          </a:xfrm>
          <a:prstGeom prst="rect">
            <a:avLst/>
          </a:prstGeom>
        </p:spPr>
      </p:pic>
      <p:sp>
        <p:nvSpPr>
          <p:cNvPr id="5" name="Text 2"/>
          <p:cNvSpPr/>
          <p:nvPr/>
        </p:nvSpPr>
        <p:spPr>
          <a:xfrm>
            <a:off x="1540073" y="2193131"/>
            <a:ext cx="2684502" cy="335518"/>
          </a:xfrm>
          <a:prstGeom prst="rect">
            <a:avLst/>
          </a:prstGeom>
          <a:noFill/>
          <a:ln/>
        </p:spPr>
        <p:txBody>
          <a:bodyPr wrap="none" lIns="0" tIns="0" rIns="0" bIns="0" rtlCol="0" anchor="t"/>
          <a:lstStyle/>
          <a:p>
            <a:pPr marL="0" indent="0" algn="l">
              <a:lnSpc>
                <a:spcPts val="2600"/>
              </a:lnSpc>
              <a:buNone/>
            </a:pPr>
            <a:r>
              <a:rPr lang="en-US" sz="2100" dirty="0">
                <a:solidFill>
                  <a:srgbClr val="3A3630"/>
                </a:solidFill>
                <a:latin typeface="Lora" pitchFamily="34" charset="0"/>
                <a:ea typeface="Lora" pitchFamily="34" charset="-122"/>
                <a:cs typeface="Lora" pitchFamily="34" charset="-120"/>
              </a:rPr>
              <a:t>Integralitas Analisis</a:t>
            </a:r>
            <a:endParaRPr lang="en-US" sz="2100" dirty="0"/>
          </a:p>
        </p:txBody>
      </p:sp>
      <p:sp>
        <p:nvSpPr>
          <p:cNvPr id="6" name="Text 3"/>
          <p:cNvSpPr/>
          <p:nvPr/>
        </p:nvSpPr>
        <p:spPr>
          <a:xfrm>
            <a:off x="1540073" y="2665452"/>
            <a:ext cx="5661065" cy="729853"/>
          </a:xfrm>
          <a:prstGeom prst="rect">
            <a:avLst/>
          </a:prstGeom>
          <a:noFill/>
          <a:ln/>
        </p:spPr>
        <p:txBody>
          <a:bodyPr wrap="square" lIns="0" tIns="0" rIns="0" bIns="0" rtlCol="0" anchor="t"/>
          <a:lstStyle/>
          <a:p>
            <a:pPr marL="0" indent="0" algn="l">
              <a:lnSpc>
                <a:spcPts val="2850"/>
              </a:lnSpc>
              <a:buNone/>
            </a:pPr>
            <a:r>
              <a:rPr lang="en-US" sz="1750" dirty="0">
                <a:solidFill>
                  <a:srgbClr val="3A3630"/>
                </a:solidFill>
                <a:latin typeface="Source Sans Pro" pitchFamily="34" charset="0"/>
                <a:ea typeface="Source Sans Pro" pitchFamily="34" charset="-122"/>
                <a:cs typeface="Source Sans Pro" pitchFamily="34" charset="-120"/>
              </a:rPr>
              <a:t>NFD, SFD, dan BMD memberikan pemahaman komprehensif tentang perilaku struktur di bawah beban.</a:t>
            </a:r>
            <a:endParaRPr lang="en-US" sz="1750" dirty="0"/>
          </a:p>
        </p:txBody>
      </p:sp>
      <p:sp>
        <p:nvSpPr>
          <p:cNvPr id="7" name="Shape 4"/>
          <p:cNvSpPr/>
          <p:nvPr/>
        </p:nvSpPr>
        <p:spPr>
          <a:xfrm>
            <a:off x="7429262" y="2193131"/>
            <a:ext cx="513398" cy="513398"/>
          </a:xfrm>
          <a:prstGeom prst="roundRect">
            <a:avLst>
              <a:gd name="adj" fmla="val 6667"/>
            </a:avLst>
          </a:prstGeom>
          <a:solidFill>
            <a:srgbClr val="E1C8A0"/>
          </a:solidFill>
          <a:ln/>
        </p:spPr>
      </p:sp>
      <p:pic>
        <p:nvPicPr>
          <p:cNvPr id="8" name="Image 1" descr="preencoded.png"/>
          <p:cNvPicPr>
            <a:picLocks noChangeAspect="1"/>
          </p:cNvPicPr>
          <p:nvPr/>
        </p:nvPicPr>
        <p:blipFill>
          <a:blip r:embed="rId4"/>
          <a:stretch>
            <a:fillRect/>
          </a:stretch>
        </p:blipFill>
        <p:spPr>
          <a:xfrm>
            <a:off x="7524929" y="2248495"/>
            <a:ext cx="322064" cy="402669"/>
          </a:xfrm>
          <a:prstGeom prst="rect">
            <a:avLst/>
          </a:prstGeom>
        </p:spPr>
      </p:pic>
      <p:sp>
        <p:nvSpPr>
          <p:cNvPr id="9" name="Text 5"/>
          <p:cNvSpPr/>
          <p:nvPr/>
        </p:nvSpPr>
        <p:spPr>
          <a:xfrm>
            <a:off x="8170783" y="2193131"/>
            <a:ext cx="2684502" cy="335518"/>
          </a:xfrm>
          <a:prstGeom prst="rect">
            <a:avLst/>
          </a:prstGeom>
          <a:noFill/>
          <a:ln/>
        </p:spPr>
        <p:txBody>
          <a:bodyPr wrap="none" lIns="0" tIns="0" rIns="0" bIns="0" rtlCol="0" anchor="t"/>
          <a:lstStyle/>
          <a:p>
            <a:pPr marL="0" indent="0" algn="l">
              <a:lnSpc>
                <a:spcPts val="2600"/>
              </a:lnSpc>
              <a:buNone/>
            </a:pPr>
            <a:r>
              <a:rPr lang="en-US" sz="2100" dirty="0">
                <a:solidFill>
                  <a:srgbClr val="3A3630"/>
                </a:solidFill>
                <a:latin typeface="Lora" pitchFamily="34" charset="0"/>
                <a:ea typeface="Lora" pitchFamily="34" charset="-122"/>
                <a:cs typeface="Lora" pitchFamily="34" charset="-120"/>
              </a:rPr>
              <a:t>Keamanan Desain</a:t>
            </a:r>
            <a:endParaRPr lang="en-US" sz="2100" dirty="0"/>
          </a:p>
        </p:txBody>
      </p:sp>
      <p:sp>
        <p:nvSpPr>
          <p:cNvPr id="10" name="Text 6"/>
          <p:cNvSpPr/>
          <p:nvPr/>
        </p:nvSpPr>
        <p:spPr>
          <a:xfrm>
            <a:off x="8170783" y="2665452"/>
            <a:ext cx="5661065" cy="729853"/>
          </a:xfrm>
          <a:prstGeom prst="rect">
            <a:avLst/>
          </a:prstGeom>
          <a:noFill/>
          <a:ln/>
        </p:spPr>
        <p:txBody>
          <a:bodyPr wrap="square" lIns="0" tIns="0" rIns="0" bIns="0" rtlCol="0" anchor="t"/>
          <a:lstStyle/>
          <a:p>
            <a:pPr marL="0" indent="0" algn="l">
              <a:lnSpc>
                <a:spcPts val="2850"/>
              </a:lnSpc>
              <a:buNone/>
            </a:pPr>
            <a:r>
              <a:rPr lang="en-US" sz="1750" dirty="0">
                <a:solidFill>
                  <a:srgbClr val="3A3630"/>
                </a:solidFill>
                <a:latin typeface="Source Sans Pro" pitchFamily="34" charset="0"/>
                <a:ea typeface="Source Sans Pro" pitchFamily="34" charset="-122"/>
                <a:cs typeface="Source Sans Pro" pitchFamily="34" charset="-120"/>
              </a:rPr>
              <a:t>Analisis yang tepat memastikan struktur dan komponen mesin beroperasi dalam batas aman.</a:t>
            </a:r>
            <a:endParaRPr lang="en-US" sz="1750" dirty="0"/>
          </a:p>
        </p:txBody>
      </p:sp>
      <p:sp>
        <p:nvSpPr>
          <p:cNvPr id="11" name="Shape 7"/>
          <p:cNvSpPr/>
          <p:nvPr/>
        </p:nvSpPr>
        <p:spPr>
          <a:xfrm>
            <a:off x="798552" y="3880128"/>
            <a:ext cx="513398" cy="513398"/>
          </a:xfrm>
          <a:prstGeom prst="roundRect">
            <a:avLst>
              <a:gd name="adj" fmla="val 6667"/>
            </a:avLst>
          </a:prstGeom>
          <a:solidFill>
            <a:srgbClr val="E1C8A0"/>
          </a:solidFill>
          <a:ln/>
        </p:spPr>
      </p:sp>
      <p:pic>
        <p:nvPicPr>
          <p:cNvPr id="12" name="Image 2" descr="preencoded.png"/>
          <p:cNvPicPr>
            <a:picLocks noChangeAspect="1"/>
          </p:cNvPicPr>
          <p:nvPr/>
        </p:nvPicPr>
        <p:blipFill>
          <a:blip r:embed="rId5"/>
          <a:stretch>
            <a:fillRect/>
          </a:stretch>
        </p:blipFill>
        <p:spPr>
          <a:xfrm>
            <a:off x="894219" y="3935492"/>
            <a:ext cx="322064" cy="402669"/>
          </a:xfrm>
          <a:prstGeom prst="rect">
            <a:avLst/>
          </a:prstGeom>
        </p:spPr>
      </p:pic>
      <p:sp>
        <p:nvSpPr>
          <p:cNvPr id="13" name="Text 8"/>
          <p:cNvSpPr/>
          <p:nvPr/>
        </p:nvSpPr>
        <p:spPr>
          <a:xfrm>
            <a:off x="1540073" y="3880128"/>
            <a:ext cx="2684502" cy="335518"/>
          </a:xfrm>
          <a:prstGeom prst="rect">
            <a:avLst/>
          </a:prstGeom>
          <a:noFill/>
          <a:ln/>
        </p:spPr>
        <p:txBody>
          <a:bodyPr wrap="none" lIns="0" tIns="0" rIns="0" bIns="0" rtlCol="0" anchor="t"/>
          <a:lstStyle/>
          <a:p>
            <a:pPr marL="0" indent="0" algn="l">
              <a:lnSpc>
                <a:spcPts val="2600"/>
              </a:lnSpc>
              <a:buNone/>
            </a:pPr>
            <a:r>
              <a:rPr lang="en-US" sz="2100" dirty="0">
                <a:solidFill>
                  <a:srgbClr val="3A3630"/>
                </a:solidFill>
                <a:latin typeface="Lora" pitchFamily="34" charset="0"/>
                <a:ea typeface="Lora" pitchFamily="34" charset="-122"/>
                <a:cs typeface="Lora" pitchFamily="34" charset="-120"/>
              </a:rPr>
              <a:t>Optimasi Material</a:t>
            </a:r>
            <a:endParaRPr lang="en-US" sz="2100" dirty="0"/>
          </a:p>
        </p:txBody>
      </p:sp>
      <p:sp>
        <p:nvSpPr>
          <p:cNvPr id="14" name="Text 9"/>
          <p:cNvSpPr/>
          <p:nvPr/>
        </p:nvSpPr>
        <p:spPr>
          <a:xfrm>
            <a:off x="1540073" y="4352449"/>
            <a:ext cx="5661065" cy="729853"/>
          </a:xfrm>
          <a:prstGeom prst="rect">
            <a:avLst/>
          </a:prstGeom>
          <a:noFill/>
          <a:ln/>
        </p:spPr>
        <p:txBody>
          <a:bodyPr wrap="square" lIns="0" tIns="0" rIns="0" bIns="0" rtlCol="0" anchor="t"/>
          <a:lstStyle/>
          <a:p>
            <a:pPr marL="0" indent="0" algn="l">
              <a:lnSpc>
                <a:spcPts val="2850"/>
              </a:lnSpc>
              <a:buNone/>
            </a:pPr>
            <a:r>
              <a:rPr lang="en-US" sz="1750" dirty="0">
                <a:solidFill>
                  <a:srgbClr val="3A3630"/>
                </a:solidFill>
                <a:latin typeface="Source Sans Pro" pitchFamily="34" charset="0"/>
                <a:ea typeface="Source Sans Pro" pitchFamily="34" charset="-122"/>
                <a:cs typeface="Source Sans Pro" pitchFamily="34" charset="-120"/>
              </a:rPr>
              <a:t>Pemahaman distribusi gaya memungkinkan penggunaan material yang lebih efisien dan ekonomis.</a:t>
            </a:r>
            <a:endParaRPr lang="en-US" sz="1750" dirty="0"/>
          </a:p>
        </p:txBody>
      </p:sp>
      <p:sp>
        <p:nvSpPr>
          <p:cNvPr id="15" name="Shape 10"/>
          <p:cNvSpPr/>
          <p:nvPr/>
        </p:nvSpPr>
        <p:spPr>
          <a:xfrm>
            <a:off x="7429262" y="3880128"/>
            <a:ext cx="513398" cy="513398"/>
          </a:xfrm>
          <a:prstGeom prst="roundRect">
            <a:avLst>
              <a:gd name="adj" fmla="val 6667"/>
            </a:avLst>
          </a:prstGeom>
          <a:solidFill>
            <a:srgbClr val="E1C8A0"/>
          </a:solidFill>
          <a:ln/>
        </p:spPr>
      </p:sp>
      <p:pic>
        <p:nvPicPr>
          <p:cNvPr id="16" name="Image 3" descr="preencoded.png"/>
          <p:cNvPicPr>
            <a:picLocks noChangeAspect="1"/>
          </p:cNvPicPr>
          <p:nvPr/>
        </p:nvPicPr>
        <p:blipFill>
          <a:blip r:embed="rId6"/>
          <a:stretch>
            <a:fillRect/>
          </a:stretch>
        </p:blipFill>
        <p:spPr>
          <a:xfrm>
            <a:off x="7524929" y="3935492"/>
            <a:ext cx="322064" cy="402669"/>
          </a:xfrm>
          <a:prstGeom prst="rect">
            <a:avLst/>
          </a:prstGeom>
        </p:spPr>
      </p:pic>
      <p:sp>
        <p:nvSpPr>
          <p:cNvPr id="17" name="Text 11"/>
          <p:cNvSpPr/>
          <p:nvPr/>
        </p:nvSpPr>
        <p:spPr>
          <a:xfrm>
            <a:off x="8170783" y="3880128"/>
            <a:ext cx="3702487" cy="335518"/>
          </a:xfrm>
          <a:prstGeom prst="rect">
            <a:avLst/>
          </a:prstGeom>
          <a:noFill/>
          <a:ln/>
        </p:spPr>
        <p:txBody>
          <a:bodyPr wrap="none" lIns="0" tIns="0" rIns="0" bIns="0" rtlCol="0" anchor="t"/>
          <a:lstStyle/>
          <a:p>
            <a:pPr marL="0" indent="0" algn="l">
              <a:lnSpc>
                <a:spcPts val="2600"/>
              </a:lnSpc>
              <a:buNone/>
            </a:pPr>
            <a:r>
              <a:rPr lang="en-US" sz="2100" dirty="0">
                <a:solidFill>
                  <a:srgbClr val="3A3630"/>
                </a:solidFill>
                <a:latin typeface="Lora" pitchFamily="34" charset="0"/>
                <a:ea typeface="Lora" pitchFamily="34" charset="-122"/>
                <a:cs typeface="Lora" pitchFamily="34" charset="-120"/>
              </a:rPr>
              <a:t>Pengembangan Berkelanjutan</a:t>
            </a:r>
            <a:endParaRPr lang="en-US" sz="2100" dirty="0"/>
          </a:p>
        </p:txBody>
      </p:sp>
      <p:sp>
        <p:nvSpPr>
          <p:cNvPr id="18" name="Text 12"/>
          <p:cNvSpPr/>
          <p:nvPr/>
        </p:nvSpPr>
        <p:spPr>
          <a:xfrm>
            <a:off x="8170783" y="4352449"/>
            <a:ext cx="5661065" cy="729853"/>
          </a:xfrm>
          <a:prstGeom prst="rect">
            <a:avLst/>
          </a:prstGeom>
          <a:noFill/>
          <a:ln/>
        </p:spPr>
        <p:txBody>
          <a:bodyPr wrap="square" lIns="0" tIns="0" rIns="0" bIns="0" rtlCol="0" anchor="t"/>
          <a:lstStyle/>
          <a:p>
            <a:pPr marL="0" indent="0" algn="l">
              <a:lnSpc>
                <a:spcPts val="2850"/>
              </a:lnSpc>
              <a:buNone/>
            </a:pPr>
            <a:r>
              <a:rPr lang="en-US" sz="1750" dirty="0">
                <a:solidFill>
                  <a:srgbClr val="3A3630"/>
                </a:solidFill>
                <a:latin typeface="Source Sans Pro" pitchFamily="34" charset="0"/>
                <a:ea typeface="Source Sans Pro" pitchFamily="34" charset="-122"/>
                <a:cs typeface="Source Sans Pro" pitchFamily="34" charset="-120"/>
              </a:rPr>
              <a:t>Studi lanjut meliputi analisis dinamis, struktur komposit, dan metode komputasi.</a:t>
            </a:r>
            <a:endParaRPr lang="en-US" sz="1750" dirty="0"/>
          </a:p>
        </p:txBody>
      </p:sp>
      <p:sp>
        <p:nvSpPr>
          <p:cNvPr id="19" name="Text 13"/>
          <p:cNvSpPr/>
          <p:nvPr/>
        </p:nvSpPr>
        <p:spPr>
          <a:xfrm>
            <a:off x="798552" y="5339001"/>
            <a:ext cx="13033296" cy="729853"/>
          </a:xfrm>
          <a:prstGeom prst="rect">
            <a:avLst/>
          </a:prstGeom>
          <a:noFill/>
          <a:ln/>
        </p:spPr>
        <p:txBody>
          <a:bodyPr wrap="square" lIns="0" tIns="0" rIns="0" bIns="0" rtlCol="0" anchor="t"/>
          <a:lstStyle/>
          <a:p>
            <a:pPr marL="0" indent="0" algn="l">
              <a:lnSpc>
                <a:spcPts val="2850"/>
              </a:lnSpc>
              <a:buNone/>
            </a:pPr>
            <a:r>
              <a:rPr lang="en-US" sz="1750" dirty="0">
                <a:solidFill>
                  <a:srgbClr val="3A3630"/>
                </a:solidFill>
                <a:latin typeface="Source Sans Pro" pitchFamily="34" charset="0"/>
                <a:ea typeface="Source Sans Pro" pitchFamily="34" charset="-122"/>
                <a:cs typeface="Source Sans Pro" pitchFamily="34" charset="-120"/>
              </a:rPr>
              <a:t>Pemahaman mendalam tentang analisis NFD, SFD, dan BMD merupakan fondasi penting dalam teknik mesin. Analisis ini memungkinkan insinyur untuk merancang struktur yang aman, efisien, dan andal untuk berbagai aplikasi mekanis.</a:t>
            </a:r>
            <a:endParaRPr lang="en-US" sz="1750" dirty="0"/>
          </a:p>
        </p:txBody>
      </p:sp>
      <p:sp>
        <p:nvSpPr>
          <p:cNvPr id="20" name="Text 14"/>
          <p:cNvSpPr/>
          <p:nvPr/>
        </p:nvSpPr>
        <p:spPr>
          <a:xfrm>
            <a:off x="798552" y="6325553"/>
            <a:ext cx="13033296" cy="1094780"/>
          </a:xfrm>
          <a:prstGeom prst="rect">
            <a:avLst/>
          </a:prstGeom>
          <a:noFill/>
          <a:ln/>
        </p:spPr>
        <p:txBody>
          <a:bodyPr wrap="square" lIns="0" tIns="0" rIns="0" bIns="0" rtlCol="0" anchor="t"/>
          <a:lstStyle/>
          <a:p>
            <a:pPr marL="0" indent="0" algn="l">
              <a:lnSpc>
                <a:spcPts val="2850"/>
              </a:lnSpc>
              <a:buNone/>
            </a:pPr>
            <a:r>
              <a:rPr lang="en-US" sz="1750" dirty="0">
                <a:solidFill>
                  <a:srgbClr val="3A3630"/>
                </a:solidFill>
                <a:latin typeface="Source Sans Pro" pitchFamily="34" charset="0"/>
                <a:ea typeface="Source Sans Pro" pitchFamily="34" charset="-122"/>
                <a:cs typeface="Source Sans Pro" pitchFamily="34" charset="-120"/>
              </a:rPr>
              <a:t>Untuk studi lanjut, disarankan untuk mempelajari metode analisis elemen hingga (FEA), teori elastisitas lanjut, dan teknik optimasi struktural. Sumber belajar yang direkomendasikan meliputi buku "Mekanika Teknik" oleh Timoshenko, "Analisis Struktur" oleh Hibbeler, dan kursus daring dari platform pendidikan teknik terkemuka.</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837724" y="1803797"/>
            <a:ext cx="12954952" cy="383024"/>
          </a:xfrm>
          <a:prstGeom prst="rect">
            <a:avLst/>
          </a:prstGeom>
          <a:noFill/>
          <a:ln/>
        </p:spPr>
        <p:txBody>
          <a:bodyPr wrap="none" lIns="0" tIns="0" rIns="0" bIns="0" rtlCol="0" anchor="t"/>
          <a:lstStyle/>
          <a:p>
            <a:pPr marL="0" indent="0" algn="l">
              <a:lnSpc>
                <a:spcPts val="3000"/>
              </a:lnSpc>
              <a:buNone/>
            </a:pPr>
            <a:endParaRPr lang="en-US" sz="1850" dirty="0"/>
          </a:p>
        </p:txBody>
      </p:sp>
      <p:sp>
        <p:nvSpPr>
          <p:cNvPr id="3" name="Text 1"/>
          <p:cNvSpPr/>
          <p:nvPr/>
        </p:nvSpPr>
        <p:spPr>
          <a:xfrm>
            <a:off x="837724" y="2426137"/>
            <a:ext cx="8678704" cy="422315"/>
          </a:xfrm>
          <a:prstGeom prst="rect">
            <a:avLst/>
          </a:prstGeom>
          <a:noFill/>
          <a:ln/>
        </p:spPr>
        <p:txBody>
          <a:bodyPr wrap="none" lIns="0" tIns="0" rIns="0" bIns="0" rtlCol="0" anchor="t"/>
          <a:lstStyle/>
          <a:p>
            <a:pPr marL="0" indent="0" algn="l">
              <a:lnSpc>
                <a:spcPts val="3300"/>
              </a:lnSpc>
              <a:buNone/>
            </a:pPr>
            <a:r>
              <a:rPr lang="en-US" sz="2650" b="1" dirty="0">
                <a:solidFill>
                  <a:srgbClr val="38512F"/>
                </a:solidFill>
                <a:latin typeface="Lora" pitchFamily="34" charset="0"/>
                <a:ea typeface="Lora" pitchFamily="34" charset="-122"/>
                <a:cs typeface="Lora" pitchFamily="34" charset="-120"/>
              </a:rPr>
              <a:t>Contoh Soal: Balok Sederhana dengan Beban Terpusat</a:t>
            </a:r>
            <a:endParaRPr lang="en-US" sz="2650" dirty="0"/>
          </a:p>
        </p:txBody>
      </p:sp>
      <p:sp>
        <p:nvSpPr>
          <p:cNvPr id="4" name="Text 2"/>
          <p:cNvSpPr/>
          <p:nvPr/>
        </p:nvSpPr>
        <p:spPr>
          <a:xfrm>
            <a:off x="837724" y="3207425"/>
            <a:ext cx="2816185" cy="351949"/>
          </a:xfrm>
          <a:prstGeom prst="rect">
            <a:avLst/>
          </a:prstGeom>
          <a:noFill/>
          <a:ln/>
        </p:spPr>
        <p:txBody>
          <a:bodyPr wrap="none" lIns="0" tIns="0" rIns="0" bIns="0" rtlCol="0" anchor="t"/>
          <a:lstStyle/>
          <a:p>
            <a:pPr marL="0" indent="0" algn="l">
              <a:lnSpc>
                <a:spcPts val="2750"/>
              </a:lnSpc>
              <a:buNone/>
            </a:pPr>
            <a:r>
              <a:rPr lang="en-US" sz="2200" b="1" dirty="0">
                <a:solidFill>
                  <a:srgbClr val="38512F"/>
                </a:solidFill>
                <a:latin typeface="Lora" pitchFamily="34" charset="0"/>
                <a:ea typeface="Lora" pitchFamily="34" charset="-122"/>
                <a:cs typeface="Lora" pitchFamily="34" charset="-120"/>
              </a:rPr>
              <a:t>Soal:</a:t>
            </a:r>
            <a:endParaRPr lang="en-US" sz="2200" dirty="0"/>
          </a:p>
        </p:txBody>
      </p:sp>
      <p:sp>
        <p:nvSpPr>
          <p:cNvPr id="5" name="Text 3"/>
          <p:cNvSpPr/>
          <p:nvPr/>
        </p:nvSpPr>
        <p:spPr>
          <a:xfrm>
            <a:off x="837724" y="3918347"/>
            <a:ext cx="12954952" cy="766048"/>
          </a:xfrm>
          <a:prstGeom prst="rect">
            <a:avLst/>
          </a:prstGeom>
          <a:noFill/>
          <a:ln/>
        </p:spPr>
        <p:txBody>
          <a:bodyPr wrap="squar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Sebuah balok sederhana dengan panjang </a:t>
            </a:r>
            <a:r>
              <a:rPr lang="en-US" sz="1850" i="1" dirty="0">
                <a:solidFill>
                  <a:srgbClr val="3A3630"/>
                </a:solidFill>
                <a:latin typeface="Source Sans Pro" pitchFamily="34" charset="0"/>
                <a:ea typeface="Source Sans Pro" pitchFamily="34" charset="-122"/>
                <a:cs typeface="Source Sans Pro" pitchFamily="34" charset="-120"/>
              </a:rPr>
              <a:t>L</a:t>
            </a:r>
            <a:r>
              <a:rPr lang="en-US" sz="1850" dirty="0">
                <a:solidFill>
                  <a:srgbClr val="3A3630"/>
                </a:solidFill>
                <a:latin typeface="Source Sans Pro" pitchFamily="34" charset="0"/>
                <a:ea typeface="Source Sans Pro" pitchFamily="34" charset="-122"/>
                <a:cs typeface="Source Sans Pro" pitchFamily="34" charset="-120"/>
              </a:rPr>
              <a:t>=6m ditumpu oleh tumpuan sendi di A dan tumpuan rol di B. Balok tersebut dibebani oleh gaya terpusat </a:t>
            </a:r>
            <a:r>
              <a:rPr lang="en-US" sz="1850" i="1" dirty="0">
                <a:solidFill>
                  <a:srgbClr val="3A3630"/>
                </a:solidFill>
                <a:latin typeface="Source Sans Pro" pitchFamily="34" charset="0"/>
                <a:ea typeface="Source Sans Pro" pitchFamily="34" charset="-122"/>
                <a:cs typeface="Source Sans Pro" pitchFamily="34" charset="-120"/>
              </a:rPr>
              <a:t>P</a:t>
            </a:r>
            <a:r>
              <a:rPr lang="en-US" sz="1850" dirty="0">
                <a:solidFill>
                  <a:srgbClr val="3A3630"/>
                </a:solidFill>
                <a:latin typeface="Source Sans Pro" pitchFamily="34" charset="0"/>
                <a:ea typeface="Source Sans Pro" pitchFamily="34" charset="-122"/>
                <a:cs typeface="Source Sans Pro" pitchFamily="34" charset="-120"/>
              </a:rPr>
              <a:t>=10kN pada jarak 2m dari tumpuan A.</a:t>
            </a:r>
            <a:endParaRPr lang="en-US" sz="1850" dirty="0"/>
          </a:p>
        </p:txBody>
      </p:sp>
      <p:sp>
        <p:nvSpPr>
          <p:cNvPr id="6" name="Text 4"/>
          <p:cNvSpPr/>
          <p:nvPr/>
        </p:nvSpPr>
        <p:spPr>
          <a:xfrm>
            <a:off x="837724" y="4953595"/>
            <a:ext cx="12954952" cy="383024"/>
          </a:xfrm>
          <a:prstGeom prst="rect">
            <a:avLst/>
          </a:prstGeom>
          <a:noFill/>
          <a:ln/>
        </p:spPr>
        <p:txBody>
          <a:bodyPr wrap="none" lIns="0" tIns="0" rIns="0" bIns="0" rtlCol="0" anchor="t"/>
          <a:lstStyle/>
          <a:p>
            <a:pPr marL="0" indent="0" algn="l">
              <a:lnSpc>
                <a:spcPts val="3000"/>
              </a:lnSpc>
              <a:buNone/>
            </a:pPr>
            <a:r>
              <a:rPr lang="en-US" sz="1850" b="1" dirty="0">
                <a:solidFill>
                  <a:srgbClr val="3A3630"/>
                </a:solidFill>
                <a:latin typeface="Source Sans Pro" pitchFamily="34" charset="0"/>
                <a:ea typeface="Source Sans Pro" pitchFamily="34" charset="-122"/>
                <a:cs typeface="Source Sans Pro" pitchFamily="34" charset="-120"/>
              </a:rPr>
              <a:t>Tentukan:</a:t>
            </a:r>
            <a:endParaRPr lang="en-US" sz="1850" dirty="0"/>
          </a:p>
        </p:txBody>
      </p:sp>
      <p:sp>
        <p:nvSpPr>
          <p:cNvPr id="7" name="Text 5"/>
          <p:cNvSpPr/>
          <p:nvPr/>
        </p:nvSpPr>
        <p:spPr>
          <a:xfrm>
            <a:off x="837724" y="5605820"/>
            <a:ext cx="12954952" cy="383024"/>
          </a:xfrm>
          <a:prstGeom prst="rect">
            <a:avLst/>
          </a:prstGeom>
          <a:noFill/>
          <a:ln/>
        </p:spPr>
        <p:txBody>
          <a:bodyPr wrap="none" lIns="0" tIns="0" rIns="0" bIns="0" rtlCol="0" anchor="t"/>
          <a:lstStyle/>
          <a:p>
            <a:pPr marL="342900" indent="-342900" algn="l">
              <a:lnSpc>
                <a:spcPts val="3000"/>
              </a:lnSpc>
              <a:buSzPct val="100000"/>
              <a:buFont typeface="+mj-lt"/>
              <a:buAutoNum type="arabicPeriod"/>
            </a:pPr>
            <a:r>
              <a:rPr lang="en-US" sz="1850" dirty="0">
                <a:solidFill>
                  <a:srgbClr val="3A3630"/>
                </a:solidFill>
                <a:latin typeface="Source Sans Pro" pitchFamily="34" charset="0"/>
                <a:ea typeface="Source Sans Pro" pitchFamily="34" charset="-122"/>
                <a:cs typeface="Source Sans Pro" pitchFamily="34" charset="-120"/>
              </a:rPr>
              <a:t>Reaksi tumpuan.</a:t>
            </a:r>
            <a:endParaRPr lang="en-US" sz="1850" dirty="0"/>
          </a:p>
        </p:txBody>
      </p:sp>
      <p:sp>
        <p:nvSpPr>
          <p:cNvPr id="8" name="Text 6"/>
          <p:cNvSpPr/>
          <p:nvPr/>
        </p:nvSpPr>
        <p:spPr>
          <a:xfrm>
            <a:off x="837724" y="6258044"/>
            <a:ext cx="12954952" cy="383024"/>
          </a:xfrm>
          <a:prstGeom prst="rect">
            <a:avLst/>
          </a:prstGeom>
          <a:noFill/>
          <a:ln/>
        </p:spPr>
        <p:txBody>
          <a:bodyPr wrap="none" lIns="0" tIns="0" rIns="0" bIns="0" rtlCol="0" anchor="t"/>
          <a:lstStyle/>
          <a:p>
            <a:pPr marL="0" indent="0" algn="l">
              <a:lnSpc>
                <a:spcPts val="3000"/>
              </a:lnSpc>
              <a:buNone/>
            </a:pPr>
            <a:endParaRPr lang="en-US" sz="18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15196" y="641747"/>
            <a:ext cx="2060257" cy="281107"/>
          </a:xfrm>
          <a:prstGeom prst="rect">
            <a:avLst/>
          </a:prstGeom>
          <a:noFill/>
          <a:ln/>
        </p:spPr>
        <p:txBody>
          <a:bodyPr wrap="none" lIns="0" tIns="0" rIns="0" bIns="0" rtlCol="0" anchor="t"/>
          <a:lstStyle/>
          <a:p>
            <a:pPr marL="0" indent="0" algn="l">
              <a:lnSpc>
                <a:spcPts val="2200"/>
              </a:lnSpc>
              <a:buNone/>
            </a:pPr>
            <a:endParaRPr lang="en-US" sz="1350" dirty="0"/>
          </a:p>
        </p:txBody>
      </p:sp>
      <p:pic>
        <p:nvPicPr>
          <p:cNvPr id="3" name="Image 0" descr="preencoded.png"/>
          <p:cNvPicPr>
            <a:picLocks noChangeAspect="1"/>
          </p:cNvPicPr>
          <p:nvPr/>
        </p:nvPicPr>
        <p:blipFill>
          <a:blip r:embed="rId3"/>
          <a:stretch>
            <a:fillRect/>
          </a:stretch>
        </p:blipFill>
        <p:spPr>
          <a:xfrm>
            <a:off x="4158615" y="681276"/>
            <a:ext cx="6328172" cy="6086356"/>
          </a:xfrm>
          <a:prstGeom prst="rect">
            <a:avLst/>
          </a:prstGeom>
        </p:spPr>
      </p:pic>
      <p:sp>
        <p:nvSpPr>
          <p:cNvPr id="4" name="Text 1"/>
          <p:cNvSpPr/>
          <p:nvPr/>
        </p:nvSpPr>
        <p:spPr>
          <a:xfrm>
            <a:off x="11969948" y="641747"/>
            <a:ext cx="2060257" cy="281107"/>
          </a:xfrm>
          <a:prstGeom prst="rect">
            <a:avLst/>
          </a:prstGeom>
          <a:noFill/>
          <a:ln/>
        </p:spPr>
        <p:txBody>
          <a:bodyPr wrap="none" lIns="0" tIns="0" rIns="0" bIns="0" rtlCol="0" anchor="t"/>
          <a:lstStyle/>
          <a:p>
            <a:pPr marL="0" indent="0" algn="l">
              <a:lnSpc>
                <a:spcPts val="2200"/>
              </a:lnSpc>
              <a:buNone/>
            </a:pPr>
            <a:endParaRPr lang="en-US" sz="1350" dirty="0"/>
          </a:p>
        </p:txBody>
      </p:sp>
      <p:sp>
        <p:nvSpPr>
          <p:cNvPr id="5" name="Text 2"/>
          <p:cNvSpPr/>
          <p:nvPr/>
        </p:nvSpPr>
        <p:spPr>
          <a:xfrm>
            <a:off x="615196" y="7228880"/>
            <a:ext cx="4135993" cy="516969"/>
          </a:xfrm>
          <a:prstGeom prst="rect">
            <a:avLst/>
          </a:prstGeom>
          <a:noFill/>
          <a:ln/>
        </p:spPr>
        <p:txBody>
          <a:bodyPr wrap="none" lIns="0" tIns="0" rIns="0" bIns="0" rtlCol="0" anchor="t"/>
          <a:lstStyle/>
          <a:p>
            <a:pPr marL="0" indent="0" algn="l">
              <a:lnSpc>
                <a:spcPts val="4050"/>
              </a:lnSpc>
              <a:buNone/>
            </a:pPr>
            <a:endParaRPr lang="en-US" sz="32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96158" y="726162"/>
            <a:ext cx="1984891" cy="318254"/>
          </a:xfrm>
          <a:prstGeom prst="rect">
            <a:avLst/>
          </a:prstGeom>
          <a:noFill/>
          <a:ln/>
        </p:spPr>
        <p:txBody>
          <a:bodyPr wrap="none" lIns="0" tIns="0" rIns="0" bIns="0" rtlCol="0" anchor="t"/>
          <a:lstStyle/>
          <a:p>
            <a:pPr marL="0" indent="0" algn="l">
              <a:lnSpc>
                <a:spcPts val="2500"/>
              </a:lnSpc>
              <a:buNone/>
            </a:pPr>
            <a:endParaRPr lang="en-US" sz="1550" dirty="0"/>
          </a:p>
        </p:txBody>
      </p:sp>
      <p:pic>
        <p:nvPicPr>
          <p:cNvPr id="3" name="Image 0" descr="preencoded.png"/>
          <p:cNvPicPr>
            <a:picLocks noChangeAspect="1"/>
          </p:cNvPicPr>
          <p:nvPr/>
        </p:nvPicPr>
        <p:blipFill>
          <a:blip r:embed="rId3"/>
          <a:stretch>
            <a:fillRect/>
          </a:stretch>
        </p:blipFill>
        <p:spPr>
          <a:xfrm>
            <a:off x="4634032" y="770930"/>
            <a:ext cx="5377458" cy="5307092"/>
          </a:xfrm>
          <a:prstGeom prst="rect">
            <a:avLst/>
          </a:prstGeom>
        </p:spPr>
      </p:pic>
      <p:sp>
        <p:nvSpPr>
          <p:cNvPr id="4" name="Text 1"/>
          <p:cNvSpPr/>
          <p:nvPr/>
        </p:nvSpPr>
        <p:spPr>
          <a:xfrm>
            <a:off x="3173968" y="6301740"/>
            <a:ext cx="8297585" cy="318254"/>
          </a:xfrm>
          <a:prstGeom prst="rect">
            <a:avLst/>
          </a:prstGeom>
          <a:noFill/>
          <a:ln/>
        </p:spPr>
        <p:txBody>
          <a:bodyPr wrap="none" lIns="0" tIns="0" rIns="0" bIns="0" rtlCol="0" anchor="t"/>
          <a:lstStyle/>
          <a:p>
            <a:pPr marL="0" indent="0" algn="l">
              <a:lnSpc>
                <a:spcPts val="2500"/>
              </a:lnSpc>
              <a:buNone/>
            </a:pPr>
            <a:endParaRPr lang="en-US" sz="1550" dirty="0"/>
          </a:p>
        </p:txBody>
      </p:sp>
      <p:sp>
        <p:nvSpPr>
          <p:cNvPr id="5" name="Text 2"/>
          <p:cNvSpPr/>
          <p:nvPr/>
        </p:nvSpPr>
        <p:spPr>
          <a:xfrm>
            <a:off x="11964472" y="726162"/>
            <a:ext cx="1984891" cy="318254"/>
          </a:xfrm>
          <a:prstGeom prst="rect">
            <a:avLst/>
          </a:prstGeom>
          <a:noFill/>
          <a:ln/>
        </p:spPr>
        <p:txBody>
          <a:bodyPr wrap="none" lIns="0" tIns="0" rIns="0" bIns="0" rtlCol="0" anchor="t"/>
          <a:lstStyle/>
          <a:p>
            <a:pPr marL="0" indent="0" algn="l">
              <a:lnSpc>
                <a:spcPts val="2500"/>
              </a:lnSpc>
              <a:buNone/>
            </a:pPr>
            <a:endParaRPr lang="en-US" sz="1550" dirty="0"/>
          </a:p>
        </p:txBody>
      </p:sp>
      <p:sp>
        <p:nvSpPr>
          <p:cNvPr id="6" name="Text 3"/>
          <p:cNvSpPr/>
          <p:nvPr/>
        </p:nvSpPr>
        <p:spPr>
          <a:xfrm>
            <a:off x="696158" y="7097316"/>
            <a:ext cx="4680585" cy="584954"/>
          </a:xfrm>
          <a:prstGeom prst="rect">
            <a:avLst/>
          </a:prstGeom>
          <a:noFill/>
          <a:ln/>
        </p:spPr>
        <p:txBody>
          <a:bodyPr wrap="none" lIns="0" tIns="0" rIns="0" bIns="0" rtlCol="0" anchor="t"/>
          <a:lstStyle/>
          <a:p>
            <a:pPr marL="0" indent="0" algn="l">
              <a:lnSpc>
                <a:spcPts val="4600"/>
              </a:lnSpc>
              <a:buNone/>
            </a:pPr>
            <a:endParaRPr lang="en-US" sz="36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837724" y="2524839"/>
            <a:ext cx="1853089" cy="383024"/>
          </a:xfrm>
          <a:prstGeom prst="rect">
            <a:avLst/>
          </a:prstGeom>
          <a:noFill/>
          <a:ln/>
        </p:spPr>
        <p:txBody>
          <a:bodyPr wrap="none" lIns="0" tIns="0" rIns="0" bIns="0" rtlCol="0" anchor="t"/>
          <a:lstStyle/>
          <a:p>
            <a:pPr marL="0" indent="0" algn="l">
              <a:lnSpc>
                <a:spcPts val="3000"/>
              </a:lnSpc>
              <a:buNone/>
            </a:pPr>
            <a:endParaRPr lang="en-US" sz="1850" dirty="0"/>
          </a:p>
        </p:txBody>
      </p:sp>
      <p:pic>
        <p:nvPicPr>
          <p:cNvPr id="3" name="Image 0" descr="preencoded.png"/>
          <p:cNvPicPr>
            <a:picLocks noChangeAspect="1"/>
          </p:cNvPicPr>
          <p:nvPr/>
        </p:nvPicPr>
        <p:blipFill>
          <a:blip r:embed="rId3"/>
          <a:stretch>
            <a:fillRect/>
          </a:stretch>
        </p:blipFill>
        <p:spPr>
          <a:xfrm>
            <a:off x="3282315" y="2578656"/>
            <a:ext cx="8080891" cy="1410891"/>
          </a:xfrm>
          <a:prstGeom prst="rect">
            <a:avLst/>
          </a:prstGeom>
        </p:spPr>
      </p:pic>
      <p:sp>
        <p:nvSpPr>
          <p:cNvPr id="4" name="Text 1"/>
          <p:cNvSpPr/>
          <p:nvPr/>
        </p:nvSpPr>
        <p:spPr>
          <a:xfrm>
            <a:off x="3282315" y="4258747"/>
            <a:ext cx="8080891" cy="383024"/>
          </a:xfrm>
          <a:prstGeom prst="rect">
            <a:avLst/>
          </a:prstGeom>
          <a:noFill/>
          <a:ln/>
        </p:spPr>
        <p:txBody>
          <a:bodyPr wrap="none" lIns="0" tIns="0" rIns="0" bIns="0" rtlCol="0" anchor="t"/>
          <a:lstStyle/>
          <a:p>
            <a:pPr marL="0" indent="0" algn="l">
              <a:lnSpc>
                <a:spcPts val="3000"/>
              </a:lnSpc>
              <a:buNone/>
            </a:pPr>
            <a:endParaRPr lang="en-US" sz="1850" dirty="0"/>
          </a:p>
        </p:txBody>
      </p:sp>
      <p:sp>
        <p:nvSpPr>
          <p:cNvPr id="5" name="Text 2"/>
          <p:cNvSpPr/>
          <p:nvPr/>
        </p:nvSpPr>
        <p:spPr>
          <a:xfrm>
            <a:off x="11954708" y="2524839"/>
            <a:ext cx="1853089" cy="383024"/>
          </a:xfrm>
          <a:prstGeom prst="rect">
            <a:avLst/>
          </a:prstGeom>
          <a:noFill/>
          <a:ln/>
        </p:spPr>
        <p:txBody>
          <a:bodyPr wrap="none" lIns="0" tIns="0" rIns="0" bIns="0" rtlCol="0" anchor="t"/>
          <a:lstStyle/>
          <a:p>
            <a:pPr marL="0" indent="0" algn="l">
              <a:lnSpc>
                <a:spcPts val="3000"/>
              </a:lnSpc>
              <a:buNone/>
            </a:pPr>
            <a:endParaRPr lang="en-US" sz="1850" dirty="0"/>
          </a:p>
        </p:txBody>
      </p:sp>
      <p:sp>
        <p:nvSpPr>
          <p:cNvPr id="6" name="Text 3"/>
          <p:cNvSpPr/>
          <p:nvPr/>
        </p:nvSpPr>
        <p:spPr>
          <a:xfrm>
            <a:off x="837724" y="5216128"/>
            <a:ext cx="5632490" cy="704017"/>
          </a:xfrm>
          <a:prstGeom prst="rect">
            <a:avLst/>
          </a:prstGeom>
          <a:noFill/>
          <a:ln/>
        </p:spPr>
        <p:txBody>
          <a:bodyPr wrap="none" lIns="0" tIns="0" rIns="0" bIns="0" rtlCol="0" anchor="t"/>
          <a:lstStyle/>
          <a:p>
            <a:pPr marL="0" indent="0" algn="l">
              <a:lnSpc>
                <a:spcPts val="5500"/>
              </a:lnSpc>
              <a:buNone/>
            </a:pPr>
            <a:endParaRPr lang="en-US" sz="4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37724" y="1366123"/>
            <a:ext cx="12954952" cy="4434245"/>
          </a:xfrm>
          <a:prstGeom prst="rect">
            <a:avLst/>
          </a:prstGeom>
        </p:spPr>
      </p:pic>
      <p:sp>
        <p:nvSpPr>
          <p:cNvPr id="3" name="Text 0"/>
          <p:cNvSpPr/>
          <p:nvPr/>
        </p:nvSpPr>
        <p:spPr>
          <a:xfrm>
            <a:off x="837724" y="6159341"/>
            <a:ext cx="5632490" cy="704017"/>
          </a:xfrm>
          <a:prstGeom prst="rect">
            <a:avLst/>
          </a:prstGeom>
          <a:noFill/>
          <a:ln/>
        </p:spPr>
        <p:txBody>
          <a:bodyPr wrap="none" lIns="0" tIns="0" rIns="0" bIns="0" rtlCol="0" anchor="t"/>
          <a:lstStyle/>
          <a:p>
            <a:pPr marL="0" indent="0" algn="l">
              <a:lnSpc>
                <a:spcPts val="5500"/>
              </a:lnSpc>
              <a:buNone/>
            </a:pPr>
            <a:endParaRPr lang="en-US"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37724" y="1393627"/>
            <a:ext cx="7678222" cy="704017"/>
          </a:xfrm>
          <a:prstGeom prst="rect">
            <a:avLst/>
          </a:prstGeom>
          <a:noFill/>
          <a:ln/>
        </p:spPr>
        <p:txBody>
          <a:bodyPr wrap="none" lIns="0" tIns="0" rIns="0" bIns="0" rtlCol="0" anchor="t"/>
          <a:lstStyle/>
          <a:p>
            <a:pPr marL="0" indent="0" algn="l">
              <a:lnSpc>
                <a:spcPts val="5500"/>
              </a:lnSpc>
              <a:buNone/>
            </a:pPr>
            <a:r>
              <a:rPr lang="en-US" sz="4400" dirty="0">
                <a:solidFill>
                  <a:srgbClr val="38512F"/>
                </a:solidFill>
                <a:latin typeface="Lora" pitchFamily="34" charset="0"/>
                <a:ea typeface="Lora" pitchFamily="34" charset="-122"/>
                <a:cs typeface="Lora" pitchFamily="34" charset="-120"/>
              </a:rPr>
              <a:t>Jenis Tumpuan pada Struktur</a:t>
            </a:r>
            <a:endParaRPr lang="en-US" sz="4400" dirty="0"/>
          </a:p>
        </p:txBody>
      </p:sp>
      <p:sp>
        <p:nvSpPr>
          <p:cNvPr id="3" name="Text 1"/>
          <p:cNvSpPr/>
          <p:nvPr/>
        </p:nvSpPr>
        <p:spPr>
          <a:xfrm>
            <a:off x="837724" y="2695932"/>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8512F"/>
                </a:solidFill>
                <a:latin typeface="Lora" pitchFamily="34" charset="0"/>
                <a:ea typeface="Lora" pitchFamily="34" charset="-122"/>
                <a:cs typeface="Lora" pitchFamily="34" charset="-120"/>
              </a:rPr>
              <a:t>Tumpuan Sendi</a:t>
            </a:r>
            <a:endParaRPr lang="en-US" sz="2200" dirty="0"/>
          </a:p>
        </p:txBody>
      </p:sp>
      <p:sp>
        <p:nvSpPr>
          <p:cNvPr id="4" name="Text 2"/>
          <p:cNvSpPr/>
          <p:nvPr/>
        </p:nvSpPr>
        <p:spPr>
          <a:xfrm>
            <a:off x="837724" y="3287197"/>
            <a:ext cx="3928586" cy="2298144"/>
          </a:xfrm>
          <a:prstGeom prst="rect">
            <a:avLst/>
          </a:prstGeom>
          <a:noFill/>
          <a:ln/>
        </p:spPr>
        <p:txBody>
          <a:bodyPr wrap="squar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Dapat menahan gaya horizontal dan vertikal tetapi tidak dapat menahan momen. Direpresentasikan dengan simbol lingkaran kecil. Tumpuan ini memungkinkan rotasi tetapi mencegah translasi.</a:t>
            </a:r>
            <a:endParaRPr lang="en-US" sz="1850" dirty="0"/>
          </a:p>
        </p:txBody>
      </p:sp>
      <p:sp>
        <p:nvSpPr>
          <p:cNvPr id="5" name="Text 3"/>
          <p:cNvSpPr/>
          <p:nvPr/>
        </p:nvSpPr>
        <p:spPr>
          <a:xfrm>
            <a:off x="5357813" y="2695932"/>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8512F"/>
                </a:solidFill>
                <a:latin typeface="Lora" pitchFamily="34" charset="0"/>
                <a:ea typeface="Lora" pitchFamily="34" charset="-122"/>
                <a:cs typeface="Lora" pitchFamily="34" charset="-120"/>
              </a:rPr>
              <a:t>Tumpuan Rol</a:t>
            </a:r>
            <a:endParaRPr lang="en-US" sz="2200" dirty="0"/>
          </a:p>
        </p:txBody>
      </p:sp>
      <p:sp>
        <p:nvSpPr>
          <p:cNvPr id="6" name="Text 4"/>
          <p:cNvSpPr/>
          <p:nvPr/>
        </p:nvSpPr>
        <p:spPr>
          <a:xfrm>
            <a:off x="5357813" y="3287197"/>
            <a:ext cx="3928586" cy="2298144"/>
          </a:xfrm>
          <a:prstGeom prst="rect">
            <a:avLst/>
          </a:prstGeom>
          <a:noFill/>
          <a:ln/>
        </p:spPr>
        <p:txBody>
          <a:bodyPr wrap="squar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Hanya dapat menahan gaya tegak lurus terhadap permukaan bidang. Direpresentasikan dengan simbol lingkaran dengan garis di bawahnya. Memungkinkan rotasi dan translasi dalam satu arah.</a:t>
            </a:r>
            <a:endParaRPr lang="en-US" sz="1850" dirty="0"/>
          </a:p>
        </p:txBody>
      </p:sp>
      <p:sp>
        <p:nvSpPr>
          <p:cNvPr id="7" name="Text 5"/>
          <p:cNvSpPr/>
          <p:nvPr/>
        </p:nvSpPr>
        <p:spPr>
          <a:xfrm>
            <a:off x="9877901" y="2695932"/>
            <a:ext cx="2816185" cy="351949"/>
          </a:xfrm>
          <a:prstGeom prst="rect">
            <a:avLst/>
          </a:prstGeom>
          <a:noFill/>
          <a:ln/>
        </p:spPr>
        <p:txBody>
          <a:bodyPr wrap="none" lIns="0" tIns="0" rIns="0" bIns="0" rtlCol="0" anchor="t"/>
          <a:lstStyle/>
          <a:p>
            <a:pPr marL="0" indent="0" algn="l">
              <a:lnSpc>
                <a:spcPts val="2750"/>
              </a:lnSpc>
              <a:buNone/>
            </a:pPr>
            <a:r>
              <a:rPr lang="en-US" sz="2200" dirty="0">
                <a:solidFill>
                  <a:srgbClr val="38512F"/>
                </a:solidFill>
                <a:latin typeface="Lora" pitchFamily="34" charset="0"/>
                <a:ea typeface="Lora" pitchFamily="34" charset="-122"/>
                <a:cs typeface="Lora" pitchFamily="34" charset="-120"/>
              </a:rPr>
              <a:t>Tumpuan Jepit</a:t>
            </a:r>
            <a:endParaRPr lang="en-US" sz="2200" dirty="0"/>
          </a:p>
        </p:txBody>
      </p:sp>
      <p:sp>
        <p:nvSpPr>
          <p:cNvPr id="8" name="Text 6"/>
          <p:cNvSpPr/>
          <p:nvPr/>
        </p:nvSpPr>
        <p:spPr>
          <a:xfrm>
            <a:off x="9877901" y="3287197"/>
            <a:ext cx="3928586" cy="2298144"/>
          </a:xfrm>
          <a:prstGeom prst="rect">
            <a:avLst/>
          </a:prstGeom>
          <a:noFill/>
          <a:ln/>
        </p:spPr>
        <p:txBody>
          <a:bodyPr wrap="squar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Dapat menahan gaya horizontal, vertikal, dan momen. Direpresentasikan dengan simbol persegi panjang penuh. Tumpuan ini mencegah rotasi dan translasi pada semua arah.</a:t>
            </a:r>
            <a:endParaRPr lang="en-US" sz="1850" dirty="0"/>
          </a:p>
        </p:txBody>
      </p:sp>
      <p:sp>
        <p:nvSpPr>
          <p:cNvPr id="9" name="Text 7"/>
          <p:cNvSpPr/>
          <p:nvPr/>
        </p:nvSpPr>
        <p:spPr>
          <a:xfrm>
            <a:off x="837724" y="6069925"/>
            <a:ext cx="12954952" cy="766048"/>
          </a:xfrm>
          <a:prstGeom prst="rect">
            <a:avLst/>
          </a:prstGeom>
          <a:noFill/>
          <a:ln/>
        </p:spPr>
        <p:txBody>
          <a:bodyPr wrap="square" lIns="0" tIns="0" rIns="0" bIns="0" rtlCol="0" anchor="t"/>
          <a:lstStyle/>
          <a:p>
            <a:pPr marL="0" indent="0" algn="l">
              <a:lnSpc>
                <a:spcPts val="3000"/>
              </a:lnSpc>
              <a:buNone/>
            </a:pPr>
            <a:r>
              <a:rPr lang="en-US" sz="1850" dirty="0">
                <a:solidFill>
                  <a:srgbClr val="3A3630"/>
                </a:solidFill>
                <a:latin typeface="Source Sans Pro" pitchFamily="34" charset="0"/>
                <a:ea typeface="Source Sans Pro" pitchFamily="34" charset="-122"/>
                <a:cs typeface="Source Sans Pro" pitchFamily="34" charset="-120"/>
              </a:rPr>
              <a:t>Jenis tumpuan yang digunakan dalam suatu struktur sangat memengaruhi distribusi gaya internal, reaksi, dan deformasi struktur tersebut. Pemilihan tumpuan yang tepat memastikan struktur dapat berfungsi sesuai dengan persyaratan desain dan keamanan.</a:t>
            </a:r>
            <a:endParaRPr lang="en-US" sz="18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54142" y="592574"/>
            <a:ext cx="8812173" cy="633651"/>
          </a:xfrm>
          <a:prstGeom prst="rect">
            <a:avLst/>
          </a:prstGeom>
          <a:noFill/>
          <a:ln/>
        </p:spPr>
        <p:txBody>
          <a:bodyPr wrap="none" lIns="0" tIns="0" rIns="0" bIns="0" rtlCol="0" anchor="t"/>
          <a:lstStyle/>
          <a:p>
            <a:pPr marL="0" indent="0" algn="l">
              <a:lnSpc>
                <a:spcPts val="4950"/>
              </a:lnSpc>
              <a:buNone/>
            </a:pPr>
            <a:r>
              <a:rPr lang="en-US" sz="3950" dirty="0">
                <a:solidFill>
                  <a:srgbClr val="38512F"/>
                </a:solidFill>
                <a:latin typeface="Lora" pitchFamily="34" charset="0"/>
                <a:ea typeface="Lora" pitchFamily="34" charset="-122"/>
                <a:cs typeface="Lora" pitchFamily="34" charset="-120"/>
              </a:rPr>
              <a:t>Karakteristik Struktur Statis Tertentu</a:t>
            </a:r>
            <a:endParaRPr lang="en-US" sz="3950" dirty="0"/>
          </a:p>
        </p:txBody>
      </p:sp>
      <p:pic>
        <p:nvPicPr>
          <p:cNvPr id="3" name="Image 0" descr="preencoded.png"/>
          <p:cNvPicPr>
            <a:picLocks noChangeAspect="1"/>
          </p:cNvPicPr>
          <p:nvPr/>
        </p:nvPicPr>
        <p:blipFill>
          <a:blip r:embed="rId3"/>
          <a:stretch>
            <a:fillRect/>
          </a:stretch>
        </p:blipFill>
        <p:spPr>
          <a:xfrm>
            <a:off x="2952036" y="1657112"/>
            <a:ext cx="2165033" cy="1221581"/>
          </a:xfrm>
          <a:prstGeom prst="rect">
            <a:avLst/>
          </a:prstGeom>
        </p:spPr>
      </p:pic>
      <p:pic>
        <p:nvPicPr>
          <p:cNvPr id="4" name="Image 1" descr="preencoded.png"/>
          <p:cNvPicPr>
            <a:picLocks noChangeAspect="1"/>
          </p:cNvPicPr>
          <p:nvPr/>
        </p:nvPicPr>
        <p:blipFill>
          <a:blip r:embed="rId4"/>
          <a:stretch>
            <a:fillRect/>
          </a:stretch>
        </p:blipFill>
        <p:spPr>
          <a:xfrm>
            <a:off x="3882985" y="2229326"/>
            <a:ext cx="303014" cy="378738"/>
          </a:xfrm>
          <a:prstGeom prst="rect">
            <a:avLst/>
          </a:prstGeom>
        </p:spPr>
      </p:pic>
      <p:sp>
        <p:nvSpPr>
          <p:cNvPr id="5" name="Text 1"/>
          <p:cNvSpPr/>
          <p:nvPr/>
        </p:nvSpPr>
        <p:spPr>
          <a:xfrm>
            <a:off x="5332452" y="1872496"/>
            <a:ext cx="2535079" cy="316825"/>
          </a:xfrm>
          <a:prstGeom prst="rect">
            <a:avLst/>
          </a:prstGeom>
          <a:noFill/>
          <a:ln/>
        </p:spPr>
        <p:txBody>
          <a:bodyPr wrap="none" lIns="0" tIns="0" rIns="0" bIns="0" rtlCol="0" anchor="t"/>
          <a:lstStyle/>
          <a:p>
            <a:pPr marL="0" indent="0" algn="l">
              <a:lnSpc>
                <a:spcPts val="2450"/>
              </a:lnSpc>
              <a:buNone/>
            </a:pPr>
            <a:r>
              <a:rPr lang="en-US" sz="1950" dirty="0">
                <a:solidFill>
                  <a:srgbClr val="3A3630"/>
                </a:solidFill>
                <a:latin typeface="Lora" pitchFamily="34" charset="0"/>
                <a:ea typeface="Lora" pitchFamily="34" charset="-122"/>
                <a:cs typeface="Lora" pitchFamily="34" charset="-120"/>
              </a:rPr>
              <a:t>Keseimbangan</a:t>
            </a:r>
            <a:endParaRPr lang="en-US" sz="1950" dirty="0"/>
          </a:p>
        </p:txBody>
      </p:sp>
      <p:sp>
        <p:nvSpPr>
          <p:cNvPr id="6" name="Text 2"/>
          <p:cNvSpPr/>
          <p:nvPr/>
        </p:nvSpPr>
        <p:spPr>
          <a:xfrm>
            <a:off x="5332452" y="2318504"/>
            <a:ext cx="4051459" cy="344805"/>
          </a:xfrm>
          <a:prstGeom prst="rect">
            <a:avLst/>
          </a:prstGeom>
          <a:noFill/>
          <a:ln/>
        </p:spPr>
        <p:txBody>
          <a:bodyPr wrap="none" lIns="0" tIns="0" rIns="0" bIns="0" rtlCol="0" anchor="t"/>
          <a:lstStyle/>
          <a:p>
            <a:pPr marL="0" indent="0" algn="l">
              <a:lnSpc>
                <a:spcPts val="2700"/>
              </a:lnSpc>
              <a:buNone/>
            </a:pPr>
            <a:r>
              <a:rPr lang="en-US" sz="1650" dirty="0">
                <a:solidFill>
                  <a:srgbClr val="3A3630"/>
                </a:solidFill>
                <a:latin typeface="Source Sans Pro" pitchFamily="34" charset="0"/>
                <a:ea typeface="Source Sans Pro" pitchFamily="34" charset="-122"/>
                <a:cs typeface="Source Sans Pro" pitchFamily="34" charset="-120"/>
              </a:rPr>
              <a:t>Memenuhi persamaan ΣM = 0, ΣFx = 0, ΣFy = 0</a:t>
            </a:r>
            <a:endParaRPr lang="en-US" sz="1650" dirty="0"/>
          </a:p>
        </p:txBody>
      </p:sp>
      <p:sp>
        <p:nvSpPr>
          <p:cNvPr id="7" name="Shape 3"/>
          <p:cNvSpPr/>
          <p:nvPr/>
        </p:nvSpPr>
        <p:spPr>
          <a:xfrm>
            <a:off x="5170884" y="2890361"/>
            <a:ext cx="8651558" cy="15240"/>
          </a:xfrm>
          <a:prstGeom prst="roundRect">
            <a:avLst>
              <a:gd name="adj" fmla="val 212089"/>
            </a:avLst>
          </a:prstGeom>
          <a:solidFill>
            <a:srgbClr val="C7AE86"/>
          </a:solidFill>
          <a:ln/>
        </p:spPr>
      </p:sp>
      <p:pic>
        <p:nvPicPr>
          <p:cNvPr id="8" name="Image 2" descr="preencoded.png"/>
          <p:cNvPicPr>
            <a:picLocks noChangeAspect="1"/>
          </p:cNvPicPr>
          <p:nvPr/>
        </p:nvPicPr>
        <p:blipFill>
          <a:blip r:embed="rId5"/>
          <a:stretch>
            <a:fillRect/>
          </a:stretch>
        </p:blipFill>
        <p:spPr>
          <a:xfrm>
            <a:off x="1869519" y="2932509"/>
            <a:ext cx="4330184" cy="1221581"/>
          </a:xfrm>
          <a:prstGeom prst="rect">
            <a:avLst/>
          </a:prstGeom>
        </p:spPr>
      </p:pic>
      <p:pic>
        <p:nvPicPr>
          <p:cNvPr id="9" name="Image 3" descr="preencoded.png"/>
          <p:cNvPicPr>
            <a:picLocks noChangeAspect="1"/>
          </p:cNvPicPr>
          <p:nvPr/>
        </p:nvPicPr>
        <p:blipFill>
          <a:blip r:embed="rId6"/>
          <a:stretch>
            <a:fillRect/>
          </a:stretch>
        </p:blipFill>
        <p:spPr>
          <a:xfrm>
            <a:off x="3882985" y="3353872"/>
            <a:ext cx="303014" cy="378738"/>
          </a:xfrm>
          <a:prstGeom prst="rect">
            <a:avLst/>
          </a:prstGeom>
        </p:spPr>
      </p:pic>
      <p:sp>
        <p:nvSpPr>
          <p:cNvPr id="10" name="Text 4"/>
          <p:cNvSpPr/>
          <p:nvPr/>
        </p:nvSpPr>
        <p:spPr>
          <a:xfrm>
            <a:off x="6415088" y="3147893"/>
            <a:ext cx="2669024" cy="316825"/>
          </a:xfrm>
          <a:prstGeom prst="rect">
            <a:avLst/>
          </a:prstGeom>
          <a:noFill/>
          <a:ln/>
        </p:spPr>
        <p:txBody>
          <a:bodyPr wrap="none" lIns="0" tIns="0" rIns="0" bIns="0" rtlCol="0" anchor="t"/>
          <a:lstStyle/>
          <a:p>
            <a:pPr marL="0" indent="0" algn="l">
              <a:lnSpc>
                <a:spcPts val="2450"/>
              </a:lnSpc>
              <a:buNone/>
            </a:pPr>
            <a:r>
              <a:rPr lang="en-US" sz="1950" dirty="0">
                <a:solidFill>
                  <a:srgbClr val="3A3630"/>
                </a:solidFill>
                <a:latin typeface="Lora" pitchFamily="34" charset="0"/>
                <a:ea typeface="Lora" pitchFamily="34" charset="-122"/>
                <a:cs typeface="Lora" pitchFamily="34" charset="-120"/>
              </a:rPr>
              <a:t>Kecukupan Persamaan</a:t>
            </a:r>
            <a:endParaRPr lang="en-US" sz="1950" dirty="0"/>
          </a:p>
        </p:txBody>
      </p:sp>
      <p:sp>
        <p:nvSpPr>
          <p:cNvPr id="11" name="Text 5"/>
          <p:cNvSpPr/>
          <p:nvPr/>
        </p:nvSpPr>
        <p:spPr>
          <a:xfrm>
            <a:off x="6415088" y="3593902"/>
            <a:ext cx="3136106" cy="344805"/>
          </a:xfrm>
          <a:prstGeom prst="rect">
            <a:avLst/>
          </a:prstGeom>
          <a:noFill/>
          <a:ln/>
        </p:spPr>
        <p:txBody>
          <a:bodyPr wrap="none" lIns="0" tIns="0" rIns="0" bIns="0" rtlCol="0" anchor="t"/>
          <a:lstStyle/>
          <a:p>
            <a:pPr marL="0" indent="0" algn="l">
              <a:lnSpc>
                <a:spcPts val="2700"/>
              </a:lnSpc>
              <a:buNone/>
            </a:pPr>
            <a:r>
              <a:rPr lang="en-US" sz="1650" dirty="0">
                <a:solidFill>
                  <a:srgbClr val="3A3630"/>
                </a:solidFill>
                <a:latin typeface="Source Sans Pro" pitchFamily="34" charset="0"/>
                <a:ea typeface="Source Sans Pro" pitchFamily="34" charset="-122"/>
                <a:cs typeface="Source Sans Pro" pitchFamily="34" charset="-120"/>
              </a:rPr>
              <a:t>Jumlah persamaan = jumlah reaksi</a:t>
            </a:r>
            <a:endParaRPr lang="en-US" sz="1650" dirty="0"/>
          </a:p>
        </p:txBody>
      </p:sp>
      <p:sp>
        <p:nvSpPr>
          <p:cNvPr id="12" name="Shape 6"/>
          <p:cNvSpPr/>
          <p:nvPr/>
        </p:nvSpPr>
        <p:spPr>
          <a:xfrm>
            <a:off x="6253520" y="4165759"/>
            <a:ext cx="7568922" cy="15240"/>
          </a:xfrm>
          <a:prstGeom prst="roundRect">
            <a:avLst>
              <a:gd name="adj" fmla="val 212089"/>
            </a:avLst>
          </a:prstGeom>
          <a:solidFill>
            <a:srgbClr val="C7AE86"/>
          </a:solidFill>
          <a:ln/>
        </p:spPr>
      </p:sp>
      <p:pic>
        <p:nvPicPr>
          <p:cNvPr id="13" name="Image 4" descr="preencoded.png"/>
          <p:cNvPicPr>
            <a:picLocks noChangeAspect="1"/>
          </p:cNvPicPr>
          <p:nvPr/>
        </p:nvPicPr>
        <p:blipFill>
          <a:blip r:embed="rId7"/>
          <a:stretch>
            <a:fillRect/>
          </a:stretch>
        </p:blipFill>
        <p:spPr>
          <a:xfrm>
            <a:off x="786884" y="4207907"/>
            <a:ext cx="6495336" cy="1221581"/>
          </a:xfrm>
          <a:prstGeom prst="rect">
            <a:avLst/>
          </a:prstGeom>
        </p:spPr>
      </p:pic>
      <p:pic>
        <p:nvPicPr>
          <p:cNvPr id="14" name="Image 5" descr="preencoded.png"/>
          <p:cNvPicPr>
            <a:picLocks noChangeAspect="1"/>
          </p:cNvPicPr>
          <p:nvPr/>
        </p:nvPicPr>
        <p:blipFill>
          <a:blip r:embed="rId8"/>
          <a:stretch>
            <a:fillRect/>
          </a:stretch>
        </p:blipFill>
        <p:spPr>
          <a:xfrm>
            <a:off x="3882985" y="4629269"/>
            <a:ext cx="303014" cy="378738"/>
          </a:xfrm>
          <a:prstGeom prst="rect">
            <a:avLst/>
          </a:prstGeom>
        </p:spPr>
      </p:pic>
      <p:sp>
        <p:nvSpPr>
          <p:cNvPr id="15" name="Text 7"/>
          <p:cNvSpPr/>
          <p:nvPr/>
        </p:nvSpPr>
        <p:spPr>
          <a:xfrm>
            <a:off x="7497604" y="4423291"/>
            <a:ext cx="2535079" cy="316825"/>
          </a:xfrm>
          <a:prstGeom prst="rect">
            <a:avLst/>
          </a:prstGeom>
          <a:noFill/>
          <a:ln/>
        </p:spPr>
        <p:txBody>
          <a:bodyPr wrap="none" lIns="0" tIns="0" rIns="0" bIns="0" rtlCol="0" anchor="t"/>
          <a:lstStyle/>
          <a:p>
            <a:pPr marL="0" indent="0" algn="l">
              <a:lnSpc>
                <a:spcPts val="2450"/>
              </a:lnSpc>
              <a:buNone/>
            </a:pPr>
            <a:r>
              <a:rPr lang="en-US" sz="1950" dirty="0">
                <a:solidFill>
                  <a:srgbClr val="3A3630"/>
                </a:solidFill>
                <a:latin typeface="Lora" pitchFamily="34" charset="0"/>
                <a:ea typeface="Lora" pitchFamily="34" charset="-122"/>
                <a:cs typeface="Lora" pitchFamily="34" charset="-120"/>
              </a:rPr>
              <a:t>Geometri Tetap</a:t>
            </a:r>
            <a:endParaRPr lang="en-US" sz="1950" dirty="0"/>
          </a:p>
        </p:txBody>
      </p:sp>
      <p:sp>
        <p:nvSpPr>
          <p:cNvPr id="16" name="Text 8"/>
          <p:cNvSpPr/>
          <p:nvPr/>
        </p:nvSpPr>
        <p:spPr>
          <a:xfrm>
            <a:off x="7497604" y="4869299"/>
            <a:ext cx="3712369" cy="344805"/>
          </a:xfrm>
          <a:prstGeom prst="rect">
            <a:avLst/>
          </a:prstGeom>
          <a:noFill/>
          <a:ln/>
        </p:spPr>
        <p:txBody>
          <a:bodyPr wrap="none" lIns="0" tIns="0" rIns="0" bIns="0" rtlCol="0" anchor="t"/>
          <a:lstStyle/>
          <a:p>
            <a:pPr marL="0" indent="0" algn="l">
              <a:lnSpc>
                <a:spcPts val="2700"/>
              </a:lnSpc>
              <a:buNone/>
            </a:pPr>
            <a:r>
              <a:rPr lang="en-US" sz="1650" dirty="0">
                <a:solidFill>
                  <a:srgbClr val="3A3630"/>
                </a:solidFill>
                <a:latin typeface="Source Sans Pro" pitchFamily="34" charset="0"/>
                <a:ea typeface="Source Sans Pro" pitchFamily="34" charset="-122"/>
                <a:cs typeface="Source Sans Pro" pitchFamily="34" charset="-120"/>
              </a:rPr>
              <a:t>Bentuk yang stabil tanpa deformasi besar</a:t>
            </a:r>
            <a:endParaRPr lang="en-US" sz="1650" dirty="0"/>
          </a:p>
        </p:txBody>
      </p:sp>
      <p:sp>
        <p:nvSpPr>
          <p:cNvPr id="17" name="Text 9"/>
          <p:cNvSpPr/>
          <p:nvPr/>
        </p:nvSpPr>
        <p:spPr>
          <a:xfrm>
            <a:off x="754142" y="5671899"/>
            <a:ext cx="13122116" cy="1034415"/>
          </a:xfrm>
          <a:prstGeom prst="rect">
            <a:avLst/>
          </a:prstGeom>
          <a:noFill/>
          <a:ln/>
        </p:spPr>
        <p:txBody>
          <a:bodyPr wrap="square" lIns="0" tIns="0" rIns="0" bIns="0" rtlCol="0" anchor="t"/>
          <a:lstStyle/>
          <a:p>
            <a:pPr marL="0" indent="0" algn="l">
              <a:lnSpc>
                <a:spcPts val="2700"/>
              </a:lnSpc>
              <a:buNone/>
            </a:pPr>
            <a:r>
              <a:rPr lang="en-US" sz="1650" dirty="0">
                <a:solidFill>
                  <a:srgbClr val="3A3630"/>
                </a:solidFill>
                <a:latin typeface="Source Sans Pro" pitchFamily="34" charset="0"/>
                <a:ea typeface="Source Sans Pro" pitchFamily="34" charset="-122"/>
                <a:cs typeface="Source Sans Pro" pitchFamily="34" charset="-120"/>
              </a:rPr>
              <a:t>Struktur statis tertentu dibedakan dari struktur statis tak tentu berdasarkan jumlah persamaan keseimbangan yang tersedia relatif terhadap jumlah reaksi yang tidak diketahui. Pada struktur statis tertentu, jumlah persamaan keseimbangan tepat sama dengan jumlah reaksi yang tidak diketahui.</a:t>
            </a:r>
            <a:endParaRPr lang="en-US" sz="1650" dirty="0"/>
          </a:p>
        </p:txBody>
      </p:sp>
      <p:sp>
        <p:nvSpPr>
          <p:cNvPr id="18" name="Text 10"/>
          <p:cNvSpPr/>
          <p:nvPr/>
        </p:nvSpPr>
        <p:spPr>
          <a:xfrm>
            <a:off x="754142" y="6948726"/>
            <a:ext cx="13122116" cy="689610"/>
          </a:xfrm>
          <a:prstGeom prst="rect">
            <a:avLst/>
          </a:prstGeom>
          <a:noFill/>
          <a:ln/>
        </p:spPr>
        <p:txBody>
          <a:bodyPr wrap="square" lIns="0" tIns="0" rIns="0" bIns="0" rtlCol="0" anchor="t"/>
          <a:lstStyle/>
          <a:p>
            <a:pPr marL="0" indent="0" algn="l">
              <a:lnSpc>
                <a:spcPts val="2700"/>
              </a:lnSpc>
              <a:buNone/>
            </a:pPr>
            <a:r>
              <a:rPr lang="en-US" sz="1650" dirty="0">
                <a:solidFill>
                  <a:srgbClr val="3A3630"/>
                </a:solidFill>
                <a:latin typeface="Source Sans Pro" pitchFamily="34" charset="0"/>
                <a:ea typeface="Source Sans Pro" pitchFamily="34" charset="-122"/>
                <a:cs typeface="Source Sans Pro" pitchFamily="34" charset="-120"/>
              </a:rPr>
              <a:t>Syarat utama struktur sederhana statis tertentu adalah r = e, dimana r adalah jumlah reaksi dan e adalah jumlah persamaan keseimbangan yang independen. Ini memungkinkan solusi unik untuk semua reaksi tumpuan dan gaya internal tanpa mempertimbangkan deformasi struktur.</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37724" y="2098238"/>
            <a:ext cx="12954952" cy="383024"/>
          </a:xfrm>
          <a:prstGeom prst="rect">
            <a:avLst/>
          </a:prstGeom>
          <a:noFill/>
          <a:ln/>
        </p:spPr>
        <p:txBody>
          <a:bodyPr wrap="none" lIns="0" tIns="0" rIns="0" bIns="0" rtlCol="0" anchor="t"/>
          <a:lstStyle/>
          <a:p>
            <a:pPr marL="342900" indent="-342900" algn="l">
              <a:lnSpc>
                <a:spcPts val="3000"/>
              </a:lnSpc>
              <a:buSzPct val="100000"/>
              <a:buFont typeface="+mj-lt"/>
              <a:buAutoNum type="arabicPeriod"/>
            </a:pPr>
            <a:r>
              <a:rPr lang="en-US" sz="1850" b="1" dirty="0">
                <a:solidFill>
                  <a:srgbClr val="3A3630"/>
                </a:solidFill>
                <a:latin typeface="Source Sans Pro" pitchFamily="34" charset="0"/>
                <a:ea typeface="Source Sans Pro" pitchFamily="34" charset="-122"/>
                <a:cs typeface="Source Sans Pro" pitchFamily="34" charset="-120"/>
              </a:rPr>
              <a:t>NFD (Normal Force Diagram):</a:t>
            </a:r>
            <a:endParaRPr lang="en-US" sz="1850" dirty="0"/>
          </a:p>
        </p:txBody>
      </p:sp>
      <p:sp>
        <p:nvSpPr>
          <p:cNvPr id="3" name="Text 1"/>
          <p:cNvSpPr/>
          <p:nvPr/>
        </p:nvSpPr>
        <p:spPr>
          <a:xfrm>
            <a:off x="837724" y="2564963"/>
            <a:ext cx="12954952" cy="383024"/>
          </a:xfrm>
          <a:prstGeom prst="rect">
            <a:avLst/>
          </a:prstGeom>
          <a:noFill/>
          <a:ln/>
        </p:spPr>
        <p:txBody>
          <a:bodyPr wrap="none" lIns="0" tIns="0" rIns="0" bIns="0" rtlCol="0" anchor="t"/>
          <a:lstStyle/>
          <a:p>
            <a:pPr marL="685800" lvl="1" indent="-342900" algn="l">
              <a:lnSpc>
                <a:spcPts val="3000"/>
              </a:lnSpc>
              <a:buSzPct val="100000"/>
              <a:buChar char="•"/>
            </a:pPr>
            <a:r>
              <a:rPr lang="en-US" sz="1850" dirty="0">
                <a:solidFill>
                  <a:srgbClr val="3A3630"/>
                </a:solidFill>
                <a:latin typeface="Source Sans Pro" pitchFamily="34" charset="0"/>
                <a:ea typeface="Source Sans Pro" pitchFamily="34" charset="-122"/>
                <a:cs typeface="Source Sans Pro" pitchFamily="34" charset="-120"/>
              </a:rPr>
              <a:t>Menunjukkan distribusi gaya aksial (gaya searah sumbu batang).</a:t>
            </a:r>
            <a:endParaRPr lang="en-US" sz="1850" dirty="0"/>
          </a:p>
        </p:txBody>
      </p:sp>
      <p:sp>
        <p:nvSpPr>
          <p:cNvPr id="4" name="Text 2"/>
          <p:cNvSpPr/>
          <p:nvPr/>
        </p:nvSpPr>
        <p:spPr>
          <a:xfrm>
            <a:off x="837724" y="3031688"/>
            <a:ext cx="12954952" cy="383024"/>
          </a:xfrm>
          <a:prstGeom prst="rect">
            <a:avLst/>
          </a:prstGeom>
          <a:noFill/>
          <a:ln/>
        </p:spPr>
        <p:txBody>
          <a:bodyPr wrap="none" lIns="0" tIns="0" rIns="0" bIns="0" rtlCol="0" anchor="t"/>
          <a:lstStyle/>
          <a:p>
            <a:pPr marL="685800" lvl="1" indent="-342900" algn="l">
              <a:lnSpc>
                <a:spcPts val="3000"/>
              </a:lnSpc>
              <a:buSzPct val="100000"/>
              <a:buChar char="•"/>
            </a:pPr>
            <a:r>
              <a:rPr lang="en-US" sz="1850" dirty="0">
                <a:solidFill>
                  <a:srgbClr val="3A3630"/>
                </a:solidFill>
                <a:latin typeface="Source Sans Pro" pitchFamily="34" charset="0"/>
                <a:ea typeface="Source Sans Pro" pitchFamily="34" charset="-122"/>
                <a:cs typeface="Source Sans Pro" pitchFamily="34" charset="-120"/>
              </a:rPr>
              <a:t>Positif jika tarik, negatif jika tekan.</a:t>
            </a:r>
            <a:endParaRPr lang="en-US" sz="1850" dirty="0"/>
          </a:p>
        </p:txBody>
      </p:sp>
      <p:sp>
        <p:nvSpPr>
          <p:cNvPr id="5" name="Text 3"/>
          <p:cNvSpPr/>
          <p:nvPr/>
        </p:nvSpPr>
        <p:spPr>
          <a:xfrm>
            <a:off x="837724" y="3498413"/>
            <a:ext cx="12954952" cy="383024"/>
          </a:xfrm>
          <a:prstGeom prst="rect">
            <a:avLst/>
          </a:prstGeom>
          <a:noFill/>
          <a:ln/>
        </p:spPr>
        <p:txBody>
          <a:bodyPr wrap="none" lIns="0" tIns="0" rIns="0" bIns="0" rtlCol="0" anchor="t"/>
          <a:lstStyle/>
          <a:p>
            <a:pPr marL="342900" indent="-342900" algn="l">
              <a:lnSpc>
                <a:spcPts val="3000"/>
              </a:lnSpc>
              <a:buSzPct val="100000"/>
              <a:buFont typeface="+mj-lt"/>
              <a:buAutoNum type="arabicPeriod" startAt="2"/>
            </a:pPr>
            <a:r>
              <a:rPr lang="en-US" sz="1850" b="1" dirty="0">
                <a:solidFill>
                  <a:srgbClr val="3A3630"/>
                </a:solidFill>
                <a:latin typeface="Source Sans Pro" pitchFamily="34" charset="0"/>
                <a:ea typeface="Source Sans Pro" pitchFamily="34" charset="-122"/>
                <a:cs typeface="Source Sans Pro" pitchFamily="34" charset="-120"/>
              </a:rPr>
              <a:t>SFD (Shear Force Diagram):</a:t>
            </a:r>
            <a:endParaRPr lang="en-US" sz="1850" dirty="0"/>
          </a:p>
        </p:txBody>
      </p:sp>
      <p:sp>
        <p:nvSpPr>
          <p:cNvPr id="6" name="Text 4"/>
          <p:cNvSpPr/>
          <p:nvPr/>
        </p:nvSpPr>
        <p:spPr>
          <a:xfrm>
            <a:off x="837724" y="3965138"/>
            <a:ext cx="12954952" cy="383024"/>
          </a:xfrm>
          <a:prstGeom prst="rect">
            <a:avLst/>
          </a:prstGeom>
          <a:noFill/>
          <a:ln/>
        </p:spPr>
        <p:txBody>
          <a:bodyPr wrap="none" lIns="0" tIns="0" rIns="0" bIns="0" rtlCol="0" anchor="t"/>
          <a:lstStyle/>
          <a:p>
            <a:pPr marL="685800" lvl="1" indent="-342900" algn="l">
              <a:lnSpc>
                <a:spcPts val="3000"/>
              </a:lnSpc>
              <a:buSzPct val="100000"/>
              <a:buChar char="•"/>
            </a:pPr>
            <a:r>
              <a:rPr lang="en-US" sz="1850" dirty="0">
                <a:solidFill>
                  <a:srgbClr val="3A3630"/>
                </a:solidFill>
                <a:latin typeface="Source Sans Pro" pitchFamily="34" charset="0"/>
                <a:ea typeface="Source Sans Pro" pitchFamily="34" charset="-122"/>
                <a:cs typeface="Source Sans Pro" pitchFamily="34" charset="-120"/>
              </a:rPr>
              <a:t>Menunjukkan distribusi gaya geser (gaya tegak lurus sumbu batang).</a:t>
            </a:r>
            <a:endParaRPr lang="en-US" sz="1850" dirty="0"/>
          </a:p>
        </p:txBody>
      </p:sp>
      <p:sp>
        <p:nvSpPr>
          <p:cNvPr id="7" name="Text 5"/>
          <p:cNvSpPr/>
          <p:nvPr/>
        </p:nvSpPr>
        <p:spPr>
          <a:xfrm>
            <a:off x="837724" y="4431863"/>
            <a:ext cx="12954952" cy="383024"/>
          </a:xfrm>
          <a:prstGeom prst="rect">
            <a:avLst/>
          </a:prstGeom>
          <a:noFill/>
          <a:ln/>
        </p:spPr>
        <p:txBody>
          <a:bodyPr wrap="none" lIns="0" tIns="0" rIns="0" bIns="0" rtlCol="0" anchor="t"/>
          <a:lstStyle/>
          <a:p>
            <a:pPr marL="685800" lvl="1" indent="-342900" algn="l">
              <a:lnSpc>
                <a:spcPts val="3000"/>
              </a:lnSpc>
              <a:buSzPct val="100000"/>
              <a:buChar char="•"/>
            </a:pPr>
            <a:r>
              <a:rPr lang="en-US" sz="1850" dirty="0">
                <a:solidFill>
                  <a:srgbClr val="3A3630"/>
                </a:solidFill>
                <a:latin typeface="Source Sans Pro" pitchFamily="34" charset="0"/>
                <a:ea typeface="Source Sans Pro" pitchFamily="34" charset="-122"/>
                <a:cs typeface="Source Sans Pro" pitchFamily="34" charset="-120"/>
              </a:rPr>
              <a:t>Perubahan nilai SFD terjadi di lokasi beban terpusat atau distribusi beban.</a:t>
            </a:r>
            <a:endParaRPr lang="en-US" sz="1850" dirty="0"/>
          </a:p>
        </p:txBody>
      </p:sp>
      <p:sp>
        <p:nvSpPr>
          <p:cNvPr id="8" name="Text 6"/>
          <p:cNvSpPr/>
          <p:nvPr/>
        </p:nvSpPr>
        <p:spPr>
          <a:xfrm>
            <a:off x="837724" y="4898588"/>
            <a:ext cx="12954952" cy="383024"/>
          </a:xfrm>
          <a:prstGeom prst="rect">
            <a:avLst/>
          </a:prstGeom>
          <a:noFill/>
          <a:ln/>
        </p:spPr>
        <p:txBody>
          <a:bodyPr wrap="none" lIns="0" tIns="0" rIns="0" bIns="0" rtlCol="0" anchor="t"/>
          <a:lstStyle/>
          <a:p>
            <a:pPr marL="342900" indent="-342900" algn="l">
              <a:lnSpc>
                <a:spcPts val="3000"/>
              </a:lnSpc>
              <a:buSzPct val="100000"/>
              <a:buFont typeface="+mj-lt"/>
              <a:buAutoNum type="arabicPeriod" startAt="3"/>
            </a:pPr>
            <a:r>
              <a:rPr lang="en-US" sz="1850" b="1" dirty="0">
                <a:solidFill>
                  <a:srgbClr val="3A3630"/>
                </a:solidFill>
                <a:latin typeface="Source Sans Pro" pitchFamily="34" charset="0"/>
                <a:ea typeface="Source Sans Pro" pitchFamily="34" charset="-122"/>
                <a:cs typeface="Source Sans Pro" pitchFamily="34" charset="-120"/>
              </a:rPr>
              <a:t>BMD (Bending Moment Diagram):</a:t>
            </a:r>
            <a:endParaRPr lang="en-US" sz="1850" dirty="0"/>
          </a:p>
        </p:txBody>
      </p:sp>
      <p:sp>
        <p:nvSpPr>
          <p:cNvPr id="9" name="Text 7"/>
          <p:cNvSpPr/>
          <p:nvPr/>
        </p:nvSpPr>
        <p:spPr>
          <a:xfrm>
            <a:off x="837724" y="5365313"/>
            <a:ext cx="12954952" cy="383024"/>
          </a:xfrm>
          <a:prstGeom prst="rect">
            <a:avLst/>
          </a:prstGeom>
          <a:noFill/>
          <a:ln/>
        </p:spPr>
        <p:txBody>
          <a:bodyPr wrap="none" lIns="0" tIns="0" rIns="0" bIns="0" rtlCol="0" anchor="t"/>
          <a:lstStyle/>
          <a:p>
            <a:pPr marL="685800" lvl="1" indent="-342900" algn="l">
              <a:lnSpc>
                <a:spcPts val="3000"/>
              </a:lnSpc>
              <a:buSzPct val="100000"/>
              <a:buChar char="•"/>
            </a:pPr>
            <a:r>
              <a:rPr lang="en-US" sz="1850" dirty="0">
                <a:solidFill>
                  <a:srgbClr val="3A3630"/>
                </a:solidFill>
                <a:latin typeface="Source Sans Pro" pitchFamily="34" charset="0"/>
                <a:ea typeface="Source Sans Pro" pitchFamily="34" charset="-122"/>
                <a:cs typeface="Source Sans Pro" pitchFamily="34" charset="-120"/>
              </a:rPr>
              <a:t>Menunjukkan distribusi momen lentur pada balok.</a:t>
            </a:r>
            <a:endParaRPr lang="en-US" sz="1850" dirty="0"/>
          </a:p>
        </p:txBody>
      </p:sp>
      <p:sp>
        <p:nvSpPr>
          <p:cNvPr id="10" name="Text 8"/>
          <p:cNvSpPr/>
          <p:nvPr/>
        </p:nvSpPr>
        <p:spPr>
          <a:xfrm>
            <a:off x="837724" y="5832038"/>
            <a:ext cx="12954952" cy="383024"/>
          </a:xfrm>
          <a:prstGeom prst="rect">
            <a:avLst/>
          </a:prstGeom>
          <a:noFill/>
          <a:ln/>
        </p:spPr>
        <p:txBody>
          <a:bodyPr wrap="none" lIns="0" tIns="0" rIns="0" bIns="0" rtlCol="0" anchor="t"/>
          <a:lstStyle/>
          <a:p>
            <a:pPr marL="685800" lvl="1" indent="-342900" algn="l">
              <a:lnSpc>
                <a:spcPts val="3000"/>
              </a:lnSpc>
              <a:buSzPct val="100000"/>
              <a:buChar char="•"/>
            </a:pPr>
            <a:r>
              <a:rPr lang="en-US" sz="1850" dirty="0">
                <a:solidFill>
                  <a:srgbClr val="3A3630"/>
                </a:solidFill>
                <a:latin typeface="Source Sans Pro" pitchFamily="34" charset="0"/>
                <a:ea typeface="Source Sans Pro" pitchFamily="34" charset="-122"/>
                <a:cs typeface="Source Sans Pro" pitchFamily="34" charset="-120"/>
              </a:rPr>
              <a:t>Turunan pertama momen lentur adalah gaya geser (</a:t>
            </a:r>
            <a:r>
              <a:rPr lang="en-US" sz="1850" i="1" dirty="0">
                <a:solidFill>
                  <a:srgbClr val="3A3630"/>
                </a:solidFill>
                <a:latin typeface="Source Sans Pro" pitchFamily="34" charset="0"/>
                <a:ea typeface="Source Sans Pro" pitchFamily="34" charset="-122"/>
                <a:cs typeface="Source Sans Pro" pitchFamily="34" charset="-120"/>
              </a:rPr>
              <a:t>dM/dx</a:t>
            </a:r>
            <a:r>
              <a:rPr lang="en-US" sz="1850" dirty="0">
                <a:solidFill>
                  <a:srgbClr val="3A3630"/>
                </a:solidFill>
                <a:latin typeface="Source Sans Pro" pitchFamily="34" charset="0"/>
                <a:ea typeface="Source Sans Pro" pitchFamily="34" charset="-122"/>
                <a:cs typeface="Source Sans Pro" pitchFamily="34" charset="-120"/>
              </a:rPr>
              <a:t>​=</a:t>
            </a:r>
            <a:r>
              <a:rPr lang="en-US" sz="1850" i="1" dirty="0">
                <a:solidFill>
                  <a:srgbClr val="3A3630"/>
                </a:solidFill>
                <a:latin typeface="Source Sans Pro" pitchFamily="34" charset="0"/>
                <a:ea typeface="Source Sans Pro" pitchFamily="34" charset="-122"/>
                <a:cs typeface="Source Sans Pro" pitchFamily="34" charset="-120"/>
              </a:rPr>
              <a:t>V</a:t>
            </a:r>
            <a:r>
              <a:rPr lang="en-US" sz="1850" dirty="0">
                <a:solidFill>
                  <a:srgbClr val="3A3630"/>
                </a:solidFill>
                <a:latin typeface="Source Sans Pro" pitchFamily="34" charset="0"/>
                <a:ea typeface="Source Sans Pro" pitchFamily="34" charset="-122"/>
                <a:cs typeface="Source Sans Pro" pitchFamily="34" charset="-120"/>
              </a:rPr>
              <a:t>)</a:t>
            </a:r>
            <a:endParaRPr lang="en-US" sz="18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1862"/>
          </a:xfrm>
          <a:prstGeom prst="rect">
            <a:avLst/>
          </a:prstGeom>
        </p:spPr>
      </p:pic>
      <p:sp>
        <p:nvSpPr>
          <p:cNvPr id="3" name="Text 0"/>
          <p:cNvSpPr/>
          <p:nvPr/>
        </p:nvSpPr>
        <p:spPr>
          <a:xfrm>
            <a:off x="709732" y="557689"/>
            <a:ext cx="6060400" cy="596503"/>
          </a:xfrm>
          <a:prstGeom prst="rect">
            <a:avLst/>
          </a:prstGeom>
          <a:noFill/>
          <a:ln/>
        </p:spPr>
        <p:txBody>
          <a:bodyPr wrap="none" lIns="0" tIns="0" rIns="0" bIns="0" rtlCol="0" anchor="t"/>
          <a:lstStyle/>
          <a:p>
            <a:pPr marL="0" indent="0" algn="l">
              <a:lnSpc>
                <a:spcPts val="4650"/>
              </a:lnSpc>
              <a:buNone/>
            </a:pPr>
            <a:r>
              <a:rPr lang="en-US" sz="3750" dirty="0">
                <a:solidFill>
                  <a:srgbClr val="38512F"/>
                </a:solidFill>
                <a:latin typeface="Lora" pitchFamily="34" charset="0"/>
                <a:ea typeface="Lora" pitchFamily="34" charset="-122"/>
                <a:cs typeface="Lora" pitchFamily="34" charset="-120"/>
              </a:rPr>
              <a:t>Analisis Gaya Normal (NFD)</a:t>
            </a:r>
            <a:endParaRPr lang="en-US" sz="3750" dirty="0"/>
          </a:p>
        </p:txBody>
      </p:sp>
      <p:sp>
        <p:nvSpPr>
          <p:cNvPr id="4" name="Shape 1"/>
          <p:cNvSpPr/>
          <p:nvPr/>
        </p:nvSpPr>
        <p:spPr>
          <a:xfrm>
            <a:off x="709732" y="1458278"/>
            <a:ext cx="152043" cy="1068467"/>
          </a:xfrm>
          <a:prstGeom prst="roundRect">
            <a:avLst>
              <a:gd name="adj" fmla="val 20007"/>
            </a:avLst>
          </a:prstGeom>
          <a:solidFill>
            <a:srgbClr val="E1C8A0"/>
          </a:solidFill>
          <a:ln/>
        </p:spPr>
      </p:sp>
      <p:sp>
        <p:nvSpPr>
          <p:cNvPr id="5" name="Text 2"/>
          <p:cNvSpPr/>
          <p:nvPr/>
        </p:nvSpPr>
        <p:spPr>
          <a:xfrm>
            <a:off x="1165860" y="1458278"/>
            <a:ext cx="2931438" cy="298252"/>
          </a:xfrm>
          <a:prstGeom prst="rect">
            <a:avLst/>
          </a:prstGeom>
          <a:noFill/>
          <a:ln/>
        </p:spPr>
        <p:txBody>
          <a:bodyPr wrap="none" lIns="0" tIns="0" rIns="0" bIns="0" rtlCol="0" anchor="t"/>
          <a:lstStyle/>
          <a:p>
            <a:pPr marL="0" indent="0" algn="l">
              <a:lnSpc>
                <a:spcPts val="2300"/>
              </a:lnSpc>
              <a:buNone/>
            </a:pPr>
            <a:r>
              <a:rPr lang="en-US" sz="1850" dirty="0">
                <a:solidFill>
                  <a:srgbClr val="3A3630"/>
                </a:solidFill>
                <a:latin typeface="Lora" pitchFamily="34" charset="0"/>
                <a:ea typeface="Lora" pitchFamily="34" charset="-122"/>
                <a:cs typeface="Lora" pitchFamily="34" charset="-120"/>
              </a:rPr>
              <a:t>Tentukan Reaksi Tumpuan</a:t>
            </a:r>
            <a:endParaRPr lang="en-US" sz="1850" dirty="0"/>
          </a:p>
        </p:txBody>
      </p:sp>
      <p:sp>
        <p:nvSpPr>
          <p:cNvPr id="6" name="Text 3"/>
          <p:cNvSpPr/>
          <p:nvPr/>
        </p:nvSpPr>
        <p:spPr>
          <a:xfrm>
            <a:off x="1165860" y="1878092"/>
            <a:ext cx="7268408" cy="648653"/>
          </a:xfrm>
          <a:prstGeom prst="rect">
            <a:avLst/>
          </a:prstGeom>
          <a:noFill/>
          <a:ln/>
        </p:spPr>
        <p:txBody>
          <a:bodyPr wrap="square" lIns="0" tIns="0" rIns="0" bIns="0" rtlCol="0" anchor="t"/>
          <a:lstStyle/>
          <a:p>
            <a:pPr marL="0" indent="0" algn="l">
              <a:lnSpc>
                <a:spcPts val="2550"/>
              </a:lnSpc>
              <a:buNone/>
            </a:pPr>
            <a:r>
              <a:rPr lang="en-US" sz="1550" dirty="0">
                <a:solidFill>
                  <a:srgbClr val="3A3630"/>
                </a:solidFill>
                <a:latin typeface="Source Sans Pro" pitchFamily="34" charset="0"/>
                <a:ea typeface="Source Sans Pro" pitchFamily="34" charset="-122"/>
                <a:cs typeface="Source Sans Pro" pitchFamily="34" charset="-120"/>
              </a:rPr>
              <a:t>Gunakan persamaan keseimbangan untuk menghitung semua reaksi tumpuan pada struktur.</a:t>
            </a:r>
            <a:endParaRPr lang="en-US" sz="1550" dirty="0"/>
          </a:p>
        </p:txBody>
      </p:sp>
      <p:sp>
        <p:nvSpPr>
          <p:cNvPr id="7" name="Shape 4"/>
          <p:cNvSpPr/>
          <p:nvPr/>
        </p:nvSpPr>
        <p:spPr>
          <a:xfrm>
            <a:off x="1013817" y="2729508"/>
            <a:ext cx="152043" cy="1068467"/>
          </a:xfrm>
          <a:prstGeom prst="roundRect">
            <a:avLst>
              <a:gd name="adj" fmla="val 20007"/>
            </a:avLst>
          </a:prstGeom>
          <a:solidFill>
            <a:srgbClr val="E1C8A0"/>
          </a:solidFill>
          <a:ln/>
        </p:spPr>
      </p:sp>
      <p:sp>
        <p:nvSpPr>
          <p:cNvPr id="8" name="Text 5"/>
          <p:cNvSpPr/>
          <p:nvPr/>
        </p:nvSpPr>
        <p:spPr>
          <a:xfrm>
            <a:off x="1469946" y="2729508"/>
            <a:ext cx="2385774" cy="298252"/>
          </a:xfrm>
          <a:prstGeom prst="rect">
            <a:avLst/>
          </a:prstGeom>
          <a:noFill/>
          <a:ln/>
        </p:spPr>
        <p:txBody>
          <a:bodyPr wrap="none" lIns="0" tIns="0" rIns="0" bIns="0" rtlCol="0" anchor="t"/>
          <a:lstStyle/>
          <a:p>
            <a:pPr marL="0" indent="0" algn="l">
              <a:lnSpc>
                <a:spcPts val="2300"/>
              </a:lnSpc>
              <a:buNone/>
            </a:pPr>
            <a:r>
              <a:rPr lang="en-US" sz="1850" dirty="0">
                <a:solidFill>
                  <a:srgbClr val="3A3630"/>
                </a:solidFill>
                <a:latin typeface="Lora" pitchFamily="34" charset="0"/>
                <a:ea typeface="Lora" pitchFamily="34" charset="-122"/>
                <a:cs typeface="Lora" pitchFamily="34" charset="-120"/>
              </a:rPr>
              <a:t>Identifikasi Potongan</a:t>
            </a:r>
            <a:endParaRPr lang="en-US" sz="1850" dirty="0"/>
          </a:p>
        </p:txBody>
      </p:sp>
      <p:sp>
        <p:nvSpPr>
          <p:cNvPr id="9" name="Text 6"/>
          <p:cNvSpPr/>
          <p:nvPr/>
        </p:nvSpPr>
        <p:spPr>
          <a:xfrm>
            <a:off x="1469946" y="3149322"/>
            <a:ext cx="6964323" cy="648653"/>
          </a:xfrm>
          <a:prstGeom prst="rect">
            <a:avLst/>
          </a:prstGeom>
          <a:noFill/>
          <a:ln/>
        </p:spPr>
        <p:txBody>
          <a:bodyPr wrap="square" lIns="0" tIns="0" rIns="0" bIns="0" rtlCol="0" anchor="t"/>
          <a:lstStyle/>
          <a:p>
            <a:pPr marL="0" indent="0" algn="l">
              <a:lnSpc>
                <a:spcPts val="2550"/>
              </a:lnSpc>
              <a:buNone/>
            </a:pPr>
            <a:r>
              <a:rPr lang="en-US" sz="1550" dirty="0">
                <a:solidFill>
                  <a:srgbClr val="3A3630"/>
                </a:solidFill>
                <a:latin typeface="Source Sans Pro" pitchFamily="34" charset="0"/>
                <a:ea typeface="Source Sans Pro" pitchFamily="34" charset="-122"/>
                <a:cs typeface="Source Sans Pro" pitchFamily="34" charset="-120"/>
              </a:rPr>
              <a:t>Buat potongan pada struktur untuk menganalisis gaya normal pada titik yang diinginkan.</a:t>
            </a:r>
            <a:endParaRPr lang="en-US" sz="1550" dirty="0"/>
          </a:p>
        </p:txBody>
      </p:sp>
      <p:sp>
        <p:nvSpPr>
          <p:cNvPr id="10" name="Shape 7"/>
          <p:cNvSpPr/>
          <p:nvPr/>
        </p:nvSpPr>
        <p:spPr>
          <a:xfrm>
            <a:off x="1318022" y="4000738"/>
            <a:ext cx="152043" cy="1068467"/>
          </a:xfrm>
          <a:prstGeom prst="roundRect">
            <a:avLst>
              <a:gd name="adj" fmla="val 20007"/>
            </a:avLst>
          </a:prstGeom>
          <a:solidFill>
            <a:srgbClr val="E1C8A0"/>
          </a:solidFill>
          <a:ln/>
        </p:spPr>
      </p:sp>
      <p:sp>
        <p:nvSpPr>
          <p:cNvPr id="11" name="Text 8"/>
          <p:cNvSpPr/>
          <p:nvPr/>
        </p:nvSpPr>
        <p:spPr>
          <a:xfrm>
            <a:off x="1774150" y="4000738"/>
            <a:ext cx="2385774" cy="298252"/>
          </a:xfrm>
          <a:prstGeom prst="rect">
            <a:avLst/>
          </a:prstGeom>
          <a:noFill/>
          <a:ln/>
        </p:spPr>
        <p:txBody>
          <a:bodyPr wrap="none" lIns="0" tIns="0" rIns="0" bIns="0" rtlCol="0" anchor="t"/>
          <a:lstStyle/>
          <a:p>
            <a:pPr marL="0" indent="0" algn="l">
              <a:lnSpc>
                <a:spcPts val="2300"/>
              </a:lnSpc>
              <a:buNone/>
            </a:pPr>
            <a:r>
              <a:rPr lang="en-US" sz="1850" dirty="0">
                <a:solidFill>
                  <a:srgbClr val="3A3630"/>
                </a:solidFill>
                <a:latin typeface="Lora" pitchFamily="34" charset="0"/>
                <a:ea typeface="Lora" pitchFamily="34" charset="-122"/>
                <a:cs typeface="Lora" pitchFamily="34" charset="-120"/>
              </a:rPr>
              <a:t>Hitung Gaya Normal</a:t>
            </a:r>
            <a:endParaRPr lang="en-US" sz="1850" dirty="0"/>
          </a:p>
        </p:txBody>
      </p:sp>
      <p:sp>
        <p:nvSpPr>
          <p:cNvPr id="12" name="Text 9"/>
          <p:cNvSpPr/>
          <p:nvPr/>
        </p:nvSpPr>
        <p:spPr>
          <a:xfrm>
            <a:off x="1774150" y="4420553"/>
            <a:ext cx="6660118" cy="648653"/>
          </a:xfrm>
          <a:prstGeom prst="rect">
            <a:avLst/>
          </a:prstGeom>
          <a:noFill/>
          <a:ln/>
        </p:spPr>
        <p:txBody>
          <a:bodyPr wrap="square" lIns="0" tIns="0" rIns="0" bIns="0" rtlCol="0" anchor="t"/>
          <a:lstStyle/>
          <a:p>
            <a:pPr marL="0" indent="0" algn="l">
              <a:lnSpc>
                <a:spcPts val="2550"/>
              </a:lnSpc>
              <a:buNone/>
            </a:pPr>
            <a:r>
              <a:rPr lang="en-US" sz="1550" dirty="0">
                <a:solidFill>
                  <a:srgbClr val="3A3630"/>
                </a:solidFill>
                <a:latin typeface="Source Sans Pro" pitchFamily="34" charset="0"/>
                <a:ea typeface="Source Sans Pro" pitchFamily="34" charset="-122"/>
                <a:cs typeface="Source Sans Pro" pitchFamily="34" charset="-120"/>
              </a:rPr>
              <a:t>Analisis keseimbangan gaya pada potongan untuk menentukan gaya normal sepanjang struktur.</a:t>
            </a:r>
            <a:endParaRPr lang="en-US" sz="1550" dirty="0"/>
          </a:p>
        </p:txBody>
      </p:sp>
      <p:sp>
        <p:nvSpPr>
          <p:cNvPr id="13" name="Text 10"/>
          <p:cNvSpPr/>
          <p:nvPr/>
        </p:nvSpPr>
        <p:spPr>
          <a:xfrm>
            <a:off x="709732" y="5500092"/>
            <a:ext cx="7724537" cy="1297305"/>
          </a:xfrm>
          <a:prstGeom prst="rect">
            <a:avLst/>
          </a:prstGeom>
          <a:noFill/>
          <a:ln/>
        </p:spPr>
        <p:txBody>
          <a:bodyPr wrap="square" lIns="0" tIns="0" rIns="0" bIns="0" rtlCol="0" anchor="t"/>
          <a:lstStyle/>
          <a:p>
            <a:pPr marL="0" indent="0" algn="l">
              <a:lnSpc>
                <a:spcPts val="2550"/>
              </a:lnSpc>
              <a:buNone/>
            </a:pPr>
            <a:r>
              <a:rPr lang="en-US" sz="1550" dirty="0">
                <a:solidFill>
                  <a:srgbClr val="3A3630"/>
                </a:solidFill>
                <a:latin typeface="Source Sans Pro" pitchFamily="34" charset="0"/>
                <a:ea typeface="Source Sans Pro" pitchFamily="34" charset="-122"/>
                <a:cs typeface="Source Sans Pro" pitchFamily="34" charset="-120"/>
              </a:rPr>
              <a:t>Diagram Gaya Normal (NFD) menunjukkan distribusi gaya aksial sepanjang elemen struktur. Gaya normal positif menunjukkan tarikan (tension), sedangkan nilai negatif menunjukkan tekan (compression). Pada balok sederhana dengan beban vertikal murni, NFD sering bernilai nol di seluruh panjang balok.</a:t>
            </a:r>
            <a:endParaRPr lang="en-US" sz="1550" dirty="0"/>
          </a:p>
        </p:txBody>
      </p:sp>
      <p:sp>
        <p:nvSpPr>
          <p:cNvPr id="14" name="Text 11"/>
          <p:cNvSpPr/>
          <p:nvPr/>
        </p:nvSpPr>
        <p:spPr>
          <a:xfrm>
            <a:off x="709732" y="7025521"/>
            <a:ext cx="7724537" cy="648653"/>
          </a:xfrm>
          <a:prstGeom prst="rect">
            <a:avLst/>
          </a:prstGeom>
          <a:noFill/>
          <a:ln/>
        </p:spPr>
        <p:txBody>
          <a:bodyPr wrap="square" lIns="0" tIns="0" rIns="0" bIns="0" rtlCol="0" anchor="t"/>
          <a:lstStyle/>
          <a:p>
            <a:pPr marL="0" indent="0" algn="l">
              <a:lnSpc>
                <a:spcPts val="2550"/>
              </a:lnSpc>
              <a:buNone/>
            </a:pPr>
            <a:r>
              <a:rPr lang="en-US" sz="1550" dirty="0">
                <a:solidFill>
                  <a:srgbClr val="3A3630"/>
                </a:solidFill>
                <a:latin typeface="Source Sans Pro" pitchFamily="34" charset="0"/>
                <a:ea typeface="Source Sans Pro" pitchFamily="34" charset="-122"/>
                <a:cs typeface="Source Sans Pro" pitchFamily="34" charset="-120"/>
              </a:rPr>
              <a:t>Namun, pada struktur yang lebih kompleks seperti rangka batang atau balok miring, NFD menjadi sangat penting untuk menganalisis kekuatan dan stabilitas struktur tersebut.</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867972"/>
          </a:xfrm>
          <a:prstGeom prst="rect">
            <a:avLst/>
          </a:prstGeom>
        </p:spPr>
      </p:pic>
      <p:sp>
        <p:nvSpPr>
          <p:cNvPr id="3" name="Text 0"/>
          <p:cNvSpPr/>
          <p:nvPr/>
        </p:nvSpPr>
        <p:spPr>
          <a:xfrm>
            <a:off x="523042" y="2396966"/>
            <a:ext cx="4290774" cy="439460"/>
          </a:xfrm>
          <a:prstGeom prst="rect">
            <a:avLst/>
          </a:prstGeom>
          <a:noFill/>
          <a:ln/>
        </p:spPr>
        <p:txBody>
          <a:bodyPr wrap="none" lIns="0" tIns="0" rIns="0" bIns="0" rtlCol="0" anchor="t"/>
          <a:lstStyle/>
          <a:p>
            <a:pPr marL="0" indent="0" algn="l">
              <a:lnSpc>
                <a:spcPts val="3450"/>
              </a:lnSpc>
              <a:buNone/>
            </a:pPr>
            <a:r>
              <a:rPr lang="en-US" sz="2750" dirty="0">
                <a:solidFill>
                  <a:srgbClr val="38512F"/>
                </a:solidFill>
                <a:latin typeface="Lora" pitchFamily="34" charset="0"/>
                <a:ea typeface="Lora" pitchFamily="34" charset="-122"/>
                <a:cs typeface="Lora" pitchFamily="34" charset="-120"/>
              </a:rPr>
              <a:t>Diagram Gaya Geser (SFD)</a:t>
            </a:r>
            <a:endParaRPr lang="en-US" sz="2750" dirty="0"/>
          </a:p>
        </p:txBody>
      </p:sp>
      <p:pic>
        <p:nvPicPr>
          <p:cNvPr id="4" name="Image 1" descr="preencoded.png"/>
          <p:cNvPicPr>
            <a:picLocks noChangeAspect="1"/>
          </p:cNvPicPr>
          <p:nvPr/>
        </p:nvPicPr>
        <p:blipFill>
          <a:blip r:embed="rId4"/>
          <a:stretch>
            <a:fillRect/>
          </a:stretch>
        </p:blipFill>
        <p:spPr>
          <a:xfrm>
            <a:off x="523042" y="3060502"/>
            <a:ext cx="747117" cy="896660"/>
          </a:xfrm>
          <a:prstGeom prst="rect">
            <a:avLst/>
          </a:prstGeom>
        </p:spPr>
      </p:pic>
      <p:sp>
        <p:nvSpPr>
          <p:cNvPr id="5" name="Text 1"/>
          <p:cNvSpPr/>
          <p:nvPr/>
        </p:nvSpPr>
        <p:spPr>
          <a:xfrm>
            <a:off x="1494234" y="3209925"/>
            <a:ext cx="1758077" cy="219789"/>
          </a:xfrm>
          <a:prstGeom prst="rect">
            <a:avLst/>
          </a:prstGeom>
          <a:noFill/>
          <a:ln/>
        </p:spPr>
        <p:txBody>
          <a:bodyPr wrap="none" lIns="0" tIns="0" rIns="0" bIns="0" rtlCol="0" anchor="t"/>
          <a:lstStyle/>
          <a:p>
            <a:pPr marL="0" indent="0" algn="l">
              <a:lnSpc>
                <a:spcPts val="1700"/>
              </a:lnSpc>
              <a:buNone/>
            </a:pPr>
            <a:r>
              <a:rPr lang="en-US" sz="1350" dirty="0">
                <a:solidFill>
                  <a:srgbClr val="3A3630"/>
                </a:solidFill>
                <a:latin typeface="Lora" pitchFamily="34" charset="0"/>
                <a:ea typeface="Lora" pitchFamily="34" charset="-122"/>
                <a:cs typeface="Lora" pitchFamily="34" charset="-120"/>
              </a:rPr>
              <a:t>Identifikasi Beban</a:t>
            </a:r>
            <a:endParaRPr lang="en-US" sz="1350" dirty="0"/>
          </a:p>
        </p:txBody>
      </p:sp>
      <p:sp>
        <p:nvSpPr>
          <p:cNvPr id="6" name="Text 2"/>
          <p:cNvSpPr/>
          <p:nvPr/>
        </p:nvSpPr>
        <p:spPr>
          <a:xfrm>
            <a:off x="1494234" y="3519368"/>
            <a:ext cx="12613124" cy="239078"/>
          </a:xfrm>
          <a:prstGeom prst="rect">
            <a:avLst/>
          </a:prstGeom>
          <a:noFill/>
          <a:ln/>
        </p:spPr>
        <p:txBody>
          <a:bodyPr wrap="none" lIns="0" tIns="0" rIns="0" bIns="0" rtlCol="0" anchor="t"/>
          <a:lstStyle/>
          <a:p>
            <a:pPr marL="0" indent="0" algn="l">
              <a:lnSpc>
                <a:spcPts val="1850"/>
              </a:lnSpc>
              <a:buNone/>
            </a:pPr>
            <a:r>
              <a:rPr lang="en-US" sz="1150" dirty="0">
                <a:solidFill>
                  <a:srgbClr val="3A3630"/>
                </a:solidFill>
                <a:latin typeface="Source Sans Pro" pitchFamily="34" charset="0"/>
                <a:ea typeface="Source Sans Pro" pitchFamily="34" charset="-122"/>
                <a:cs typeface="Source Sans Pro" pitchFamily="34" charset="-120"/>
              </a:rPr>
              <a:t>Kenali semua beban eksternal yang bekerja pada struktur, termasuk beban terpusat dan merata.</a:t>
            </a:r>
            <a:endParaRPr lang="en-US" sz="1150" dirty="0"/>
          </a:p>
        </p:txBody>
      </p:sp>
      <p:pic>
        <p:nvPicPr>
          <p:cNvPr id="7" name="Image 2" descr="preencoded.png"/>
          <p:cNvPicPr>
            <a:picLocks noChangeAspect="1"/>
          </p:cNvPicPr>
          <p:nvPr/>
        </p:nvPicPr>
        <p:blipFill>
          <a:blip r:embed="rId5"/>
          <a:stretch>
            <a:fillRect/>
          </a:stretch>
        </p:blipFill>
        <p:spPr>
          <a:xfrm>
            <a:off x="523042" y="3957161"/>
            <a:ext cx="747117" cy="896660"/>
          </a:xfrm>
          <a:prstGeom prst="rect">
            <a:avLst/>
          </a:prstGeom>
        </p:spPr>
      </p:pic>
      <p:sp>
        <p:nvSpPr>
          <p:cNvPr id="8" name="Text 3"/>
          <p:cNvSpPr/>
          <p:nvPr/>
        </p:nvSpPr>
        <p:spPr>
          <a:xfrm>
            <a:off x="1494234" y="4106585"/>
            <a:ext cx="1956197" cy="219789"/>
          </a:xfrm>
          <a:prstGeom prst="rect">
            <a:avLst/>
          </a:prstGeom>
          <a:noFill/>
          <a:ln/>
        </p:spPr>
        <p:txBody>
          <a:bodyPr wrap="none" lIns="0" tIns="0" rIns="0" bIns="0" rtlCol="0" anchor="t"/>
          <a:lstStyle/>
          <a:p>
            <a:pPr marL="0" indent="0" algn="l">
              <a:lnSpc>
                <a:spcPts val="1700"/>
              </a:lnSpc>
              <a:buNone/>
            </a:pPr>
            <a:r>
              <a:rPr lang="en-US" sz="1350" dirty="0">
                <a:solidFill>
                  <a:srgbClr val="3A3630"/>
                </a:solidFill>
                <a:latin typeface="Lora" pitchFamily="34" charset="0"/>
                <a:ea typeface="Lora" pitchFamily="34" charset="-122"/>
                <a:cs typeface="Lora" pitchFamily="34" charset="-120"/>
              </a:rPr>
              <a:t>Hitung Reaksi Tumpuan</a:t>
            </a:r>
            <a:endParaRPr lang="en-US" sz="1350" dirty="0"/>
          </a:p>
        </p:txBody>
      </p:sp>
      <p:sp>
        <p:nvSpPr>
          <p:cNvPr id="9" name="Text 4"/>
          <p:cNvSpPr/>
          <p:nvPr/>
        </p:nvSpPr>
        <p:spPr>
          <a:xfrm>
            <a:off x="1494234" y="4416028"/>
            <a:ext cx="12613124" cy="239078"/>
          </a:xfrm>
          <a:prstGeom prst="rect">
            <a:avLst/>
          </a:prstGeom>
          <a:noFill/>
          <a:ln/>
        </p:spPr>
        <p:txBody>
          <a:bodyPr wrap="none" lIns="0" tIns="0" rIns="0" bIns="0" rtlCol="0" anchor="t"/>
          <a:lstStyle/>
          <a:p>
            <a:pPr marL="0" indent="0" algn="l">
              <a:lnSpc>
                <a:spcPts val="1850"/>
              </a:lnSpc>
              <a:buNone/>
            </a:pPr>
            <a:r>
              <a:rPr lang="en-US" sz="1150" dirty="0">
                <a:solidFill>
                  <a:srgbClr val="3A3630"/>
                </a:solidFill>
                <a:latin typeface="Source Sans Pro" pitchFamily="34" charset="0"/>
                <a:ea typeface="Source Sans Pro" pitchFamily="34" charset="-122"/>
                <a:cs typeface="Source Sans Pro" pitchFamily="34" charset="-120"/>
              </a:rPr>
              <a:t>Tentukan semua reaksi tumpuan menggunakan persamaan keseimbangan.</a:t>
            </a:r>
            <a:endParaRPr lang="en-US" sz="1150" dirty="0"/>
          </a:p>
        </p:txBody>
      </p:sp>
      <p:pic>
        <p:nvPicPr>
          <p:cNvPr id="10" name="Image 3" descr="preencoded.png"/>
          <p:cNvPicPr>
            <a:picLocks noChangeAspect="1"/>
          </p:cNvPicPr>
          <p:nvPr/>
        </p:nvPicPr>
        <p:blipFill>
          <a:blip r:embed="rId6"/>
          <a:stretch>
            <a:fillRect/>
          </a:stretch>
        </p:blipFill>
        <p:spPr>
          <a:xfrm>
            <a:off x="523042" y="4853821"/>
            <a:ext cx="747117" cy="896660"/>
          </a:xfrm>
          <a:prstGeom prst="rect">
            <a:avLst/>
          </a:prstGeom>
        </p:spPr>
      </p:pic>
      <p:sp>
        <p:nvSpPr>
          <p:cNvPr id="11" name="Text 5"/>
          <p:cNvSpPr/>
          <p:nvPr/>
        </p:nvSpPr>
        <p:spPr>
          <a:xfrm>
            <a:off x="1494234" y="5003244"/>
            <a:ext cx="1758077" cy="219789"/>
          </a:xfrm>
          <a:prstGeom prst="rect">
            <a:avLst/>
          </a:prstGeom>
          <a:noFill/>
          <a:ln/>
        </p:spPr>
        <p:txBody>
          <a:bodyPr wrap="none" lIns="0" tIns="0" rIns="0" bIns="0" rtlCol="0" anchor="t"/>
          <a:lstStyle/>
          <a:p>
            <a:pPr marL="0" indent="0" algn="l">
              <a:lnSpc>
                <a:spcPts val="1700"/>
              </a:lnSpc>
              <a:buNone/>
            </a:pPr>
            <a:r>
              <a:rPr lang="en-US" sz="1350" dirty="0">
                <a:solidFill>
                  <a:srgbClr val="3A3630"/>
                </a:solidFill>
                <a:latin typeface="Lora" pitchFamily="34" charset="0"/>
                <a:ea typeface="Lora" pitchFamily="34" charset="-122"/>
                <a:cs typeface="Lora" pitchFamily="34" charset="-120"/>
              </a:rPr>
              <a:t>Tentukan Gaya Geser</a:t>
            </a:r>
            <a:endParaRPr lang="en-US" sz="1350" dirty="0"/>
          </a:p>
        </p:txBody>
      </p:sp>
      <p:sp>
        <p:nvSpPr>
          <p:cNvPr id="12" name="Text 6"/>
          <p:cNvSpPr/>
          <p:nvPr/>
        </p:nvSpPr>
        <p:spPr>
          <a:xfrm>
            <a:off x="1494234" y="5312688"/>
            <a:ext cx="12613124" cy="239078"/>
          </a:xfrm>
          <a:prstGeom prst="rect">
            <a:avLst/>
          </a:prstGeom>
          <a:noFill/>
          <a:ln/>
        </p:spPr>
        <p:txBody>
          <a:bodyPr wrap="none" lIns="0" tIns="0" rIns="0" bIns="0" rtlCol="0" anchor="t"/>
          <a:lstStyle/>
          <a:p>
            <a:pPr marL="0" indent="0" algn="l">
              <a:lnSpc>
                <a:spcPts val="1850"/>
              </a:lnSpc>
              <a:buNone/>
            </a:pPr>
            <a:r>
              <a:rPr lang="en-US" sz="1150" dirty="0">
                <a:solidFill>
                  <a:srgbClr val="3A3630"/>
                </a:solidFill>
                <a:latin typeface="Source Sans Pro" pitchFamily="34" charset="0"/>
                <a:ea typeface="Source Sans Pro" pitchFamily="34" charset="-122"/>
                <a:cs typeface="Source Sans Pro" pitchFamily="34" charset="-120"/>
              </a:rPr>
              <a:t>Analisis potongan struktur untuk menentukan gaya geser pada setiap titik.</a:t>
            </a:r>
            <a:endParaRPr lang="en-US" sz="1150" dirty="0"/>
          </a:p>
        </p:txBody>
      </p:sp>
      <p:pic>
        <p:nvPicPr>
          <p:cNvPr id="13" name="Image 4" descr="preencoded.png"/>
          <p:cNvPicPr>
            <a:picLocks noChangeAspect="1"/>
          </p:cNvPicPr>
          <p:nvPr/>
        </p:nvPicPr>
        <p:blipFill>
          <a:blip r:embed="rId7"/>
          <a:stretch>
            <a:fillRect/>
          </a:stretch>
        </p:blipFill>
        <p:spPr>
          <a:xfrm>
            <a:off x="523042" y="5750481"/>
            <a:ext cx="747117" cy="896660"/>
          </a:xfrm>
          <a:prstGeom prst="rect">
            <a:avLst/>
          </a:prstGeom>
        </p:spPr>
      </p:pic>
      <p:sp>
        <p:nvSpPr>
          <p:cNvPr id="14" name="Text 7"/>
          <p:cNvSpPr/>
          <p:nvPr/>
        </p:nvSpPr>
        <p:spPr>
          <a:xfrm>
            <a:off x="1494234" y="5899904"/>
            <a:ext cx="1758077" cy="219789"/>
          </a:xfrm>
          <a:prstGeom prst="rect">
            <a:avLst/>
          </a:prstGeom>
          <a:noFill/>
          <a:ln/>
        </p:spPr>
        <p:txBody>
          <a:bodyPr wrap="none" lIns="0" tIns="0" rIns="0" bIns="0" rtlCol="0" anchor="t"/>
          <a:lstStyle/>
          <a:p>
            <a:pPr marL="0" indent="0" algn="l">
              <a:lnSpc>
                <a:spcPts val="1700"/>
              </a:lnSpc>
              <a:buNone/>
            </a:pPr>
            <a:r>
              <a:rPr lang="en-US" sz="1350" dirty="0">
                <a:solidFill>
                  <a:srgbClr val="3A3630"/>
                </a:solidFill>
                <a:latin typeface="Lora" pitchFamily="34" charset="0"/>
                <a:ea typeface="Lora" pitchFamily="34" charset="-122"/>
                <a:cs typeface="Lora" pitchFamily="34" charset="-120"/>
              </a:rPr>
              <a:t>Gambar SFD</a:t>
            </a:r>
            <a:endParaRPr lang="en-US" sz="1350" dirty="0"/>
          </a:p>
        </p:txBody>
      </p:sp>
      <p:sp>
        <p:nvSpPr>
          <p:cNvPr id="15" name="Text 8"/>
          <p:cNvSpPr/>
          <p:nvPr/>
        </p:nvSpPr>
        <p:spPr>
          <a:xfrm>
            <a:off x="1494234" y="6209347"/>
            <a:ext cx="12613124" cy="239078"/>
          </a:xfrm>
          <a:prstGeom prst="rect">
            <a:avLst/>
          </a:prstGeom>
          <a:noFill/>
          <a:ln/>
        </p:spPr>
        <p:txBody>
          <a:bodyPr wrap="none" lIns="0" tIns="0" rIns="0" bIns="0" rtlCol="0" anchor="t"/>
          <a:lstStyle/>
          <a:p>
            <a:pPr marL="0" indent="0" algn="l">
              <a:lnSpc>
                <a:spcPts val="1850"/>
              </a:lnSpc>
              <a:buNone/>
            </a:pPr>
            <a:r>
              <a:rPr lang="en-US" sz="1150" dirty="0">
                <a:solidFill>
                  <a:srgbClr val="3A3630"/>
                </a:solidFill>
                <a:latin typeface="Source Sans Pro" pitchFamily="34" charset="0"/>
                <a:ea typeface="Source Sans Pro" pitchFamily="34" charset="-122"/>
                <a:cs typeface="Source Sans Pro" pitchFamily="34" charset="-120"/>
              </a:rPr>
              <a:t>Plot nilai gaya geser terhadap panjang struktur untuk membuat diagram.</a:t>
            </a:r>
            <a:endParaRPr lang="en-US" sz="1150" dirty="0"/>
          </a:p>
        </p:txBody>
      </p:sp>
      <p:sp>
        <p:nvSpPr>
          <p:cNvPr id="16" name="Text 9"/>
          <p:cNvSpPr/>
          <p:nvPr/>
        </p:nvSpPr>
        <p:spPr>
          <a:xfrm>
            <a:off x="523042" y="6815257"/>
            <a:ext cx="13584317" cy="478155"/>
          </a:xfrm>
          <a:prstGeom prst="rect">
            <a:avLst/>
          </a:prstGeom>
          <a:noFill/>
          <a:ln/>
        </p:spPr>
        <p:txBody>
          <a:bodyPr wrap="square" lIns="0" tIns="0" rIns="0" bIns="0" rtlCol="0" anchor="t"/>
          <a:lstStyle/>
          <a:p>
            <a:pPr marL="0" indent="0" algn="l">
              <a:lnSpc>
                <a:spcPts val="1850"/>
              </a:lnSpc>
              <a:buNone/>
            </a:pPr>
            <a:r>
              <a:rPr lang="en-US" sz="1150" dirty="0">
                <a:solidFill>
                  <a:srgbClr val="3A3630"/>
                </a:solidFill>
                <a:latin typeface="Source Sans Pro" pitchFamily="34" charset="0"/>
                <a:ea typeface="Source Sans Pro" pitchFamily="34" charset="-122"/>
                <a:cs typeface="Source Sans Pro" pitchFamily="34" charset="-120"/>
              </a:rPr>
              <a:t>Diagram Gaya Geser (SFD) memberikan gambaran tentang distribusi gaya geser internal di sepanjang struktur. Pada balok bertumpu dua, SFD menunjukkan perubahan nilai gaya geser pada titik-titik di mana beban terpusat bekerja atau pada titik-titik peralihan beban merata.</a:t>
            </a:r>
            <a:endParaRPr lang="en-US" sz="1150" dirty="0"/>
          </a:p>
        </p:txBody>
      </p:sp>
      <p:sp>
        <p:nvSpPr>
          <p:cNvPr id="17" name="Text 10"/>
          <p:cNvSpPr/>
          <p:nvPr/>
        </p:nvSpPr>
        <p:spPr>
          <a:xfrm>
            <a:off x="523042" y="7461528"/>
            <a:ext cx="13584317" cy="239078"/>
          </a:xfrm>
          <a:prstGeom prst="rect">
            <a:avLst/>
          </a:prstGeom>
          <a:noFill/>
          <a:ln/>
        </p:spPr>
        <p:txBody>
          <a:bodyPr wrap="none" lIns="0" tIns="0" rIns="0" bIns="0" rtlCol="0" anchor="t"/>
          <a:lstStyle/>
          <a:p>
            <a:pPr marL="0" indent="0" algn="l">
              <a:lnSpc>
                <a:spcPts val="1850"/>
              </a:lnSpc>
              <a:buNone/>
            </a:pPr>
            <a:r>
              <a:rPr lang="en-US" sz="1150" dirty="0">
                <a:solidFill>
                  <a:srgbClr val="3A3630"/>
                </a:solidFill>
                <a:latin typeface="Source Sans Pro" pitchFamily="34" charset="0"/>
                <a:ea typeface="Source Sans Pro" pitchFamily="34" charset="-122"/>
                <a:cs typeface="Source Sans Pro" pitchFamily="34" charset="-120"/>
              </a:rPr>
              <a:t>Nilai SFD sangat penting dalam desain struktur karena gaya geser yang berlebihan dapat menyebabkan kegagalan geser pada material, terutama pada material getas seperti beton atau komposit.</a:t>
            </a:r>
            <a:endParaRPr lang="en-US" sz="11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07708" y="556022"/>
            <a:ext cx="6783110" cy="594717"/>
          </a:xfrm>
          <a:prstGeom prst="rect">
            <a:avLst/>
          </a:prstGeom>
          <a:noFill/>
          <a:ln/>
        </p:spPr>
        <p:txBody>
          <a:bodyPr wrap="none" lIns="0" tIns="0" rIns="0" bIns="0" rtlCol="0" anchor="t"/>
          <a:lstStyle/>
          <a:p>
            <a:pPr marL="0" indent="0" algn="l">
              <a:lnSpc>
                <a:spcPts val="4650"/>
              </a:lnSpc>
              <a:buNone/>
            </a:pPr>
            <a:r>
              <a:rPr lang="en-US" sz="3700" dirty="0">
                <a:solidFill>
                  <a:srgbClr val="38512F"/>
                </a:solidFill>
                <a:latin typeface="Lora" pitchFamily="34" charset="0"/>
                <a:ea typeface="Lora" pitchFamily="34" charset="-122"/>
                <a:cs typeface="Lora" pitchFamily="34" charset="-120"/>
              </a:rPr>
              <a:t>Diagram Momen Lentur (BMD)</a:t>
            </a:r>
            <a:endParaRPr lang="en-US" sz="3700" dirty="0"/>
          </a:p>
        </p:txBody>
      </p:sp>
      <p:sp>
        <p:nvSpPr>
          <p:cNvPr id="3" name="Text 1"/>
          <p:cNvSpPr/>
          <p:nvPr/>
        </p:nvSpPr>
        <p:spPr>
          <a:xfrm>
            <a:off x="2320409" y="2264569"/>
            <a:ext cx="2378869" cy="297299"/>
          </a:xfrm>
          <a:prstGeom prst="rect">
            <a:avLst/>
          </a:prstGeom>
          <a:noFill/>
          <a:ln/>
        </p:spPr>
        <p:txBody>
          <a:bodyPr wrap="none" lIns="0" tIns="0" rIns="0" bIns="0" rtlCol="0" anchor="t"/>
          <a:lstStyle/>
          <a:p>
            <a:pPr marL="0" indent="0" algn="r">
              <a:lnSpc>
                <a:spcPts val="2300"/>
              </a:lnSpc>
              <a:buNone/>
            </a:pPr>
            <a:r>
              <a:rPr lang="en-US" sz="1850" dirty="0">
                <a:solidFill>
                  <a:srgbClr val="3A3630"/>
                </a:solidFill>
                <a:latin typeface="Lora" pitchFamily="34" charset="0"/>
                <a:ea typeface="Lora" pitchFamily="34" charset="-122"/>
                <a:cs typeface="Lora" pitchFamily="34" charset="-120"/>
              </a:rPr>
              <a:t>Analisis Reaksi</a:t>
            </a:r>
            <a:endParaRPr lang="en-US" sz="1850" dirty="0"/>
          </a:p>
        </p:txBody>
      </p:sp>
      <p:sp>
        <p:nvSpPr>
          <p:cNvPr id="4" name="Text 2"/>
          <p:cNvSpPr/>
          <p:nvPr/>
        </p:nvSpPr>
        <p:spPr>
          <a:xfrm>
            <a:off x="707708" y="2683192"/>
            <a:ext cx="3991570" cy="323374"/>
          </a:xfrm>
          <a:prstGeom prst="rect">
            <a:avLst/>
          </a:prstGeom>
          <a:noFill/>
          <a:ln/>
        </p:spPr>
        <p:txBody>
          <a:bodyPr wrap="none" lIns="0" tIns="0" rIns="0" bIns="0" rtlCol="0" anchor="t"/>
          <a:lstStyle/>
          <a:p>
            <a:pPr marL="0" indent="0" algn="r">
              <a:lnSpc>
                <a:spcPts val="2500"/>
              </a:lnSpc>
              <a:buNone/>
            </a:pPr>
            <a:r>
              <a:rPr lang="en-US" sz="1550" dirty="0">
                <a:solidFill>
                  <a:srgbClr val="3A3630"/>
                </a:solidFill>
                <a:latin typeface="Source Sans Pro" pitchFamily="34" charset="0"/>
                <a:ea typeface="Source Sans Pro" pitchFamily="34" charset="-122"/>
                <a:cs typeface="Source Sans Pro" pitchFamily="34" charset="-120"/>
              </a:rPr>
              <a:t>Hitung semua reaksi tumpuan pada struktur</a:t>
            </a:r>
            <a:endParaRPr lang="en-US" sz="1550" dirty="0"/>
          </a:p>
        </p:txBody>
      </p:sp>
      <p:pic>
        <p:nvPicPr>
          <p:cNvPr id="5" name="Image 0" descr="preencoded.png"/>
          <p:cNvPicPr>
            <a:picLocks noChangeAspect="1"/>
          </p:cNvPicPr>
          <p:nvPr/>
        </p:nvPicPr>
        <p:blipFill>
          <a:blip r:embed="rId3"/>
          <a:stretch>
            <a:fillRect/>
          </a:stretch>
        </p:blipFill>
        <p:spPr>
          <a:xfrm>
            <a:off x="5002530" y="1555075"/>
            <a:ext cx="4625221" cy="4625221"/>
          </a:xfrm>
          <a:prstGeom prst="rect">
            <a:avLst/>
          </a:prstGeom>
        </p:spPr>
      </p:pic>
      <p:pic>
        <p:nvPicPr>
          <p:cNvPr id="6" name="Image 1" descr="preencoded.png"/>
          <p:cNvPicPr>
            <a:picLocks noChangeAspect="1"/>
          </p:cNvPicPr>
          <p:nvPr/>
        </p:nvPicPr>
        <p:blipFill>
          <a:blip r:embed="rId4"/>
          <a:stretch>
            <a:fillRect/>
          </a:stretch>
        </p:blipFill>
        <p:spPr>
          <a:xfrm>
            <a:off x="6232981" y="2354044"/>
            <a:ext cx="302538" cy="378143"/>
          </a:xfrm>
          <a:prstGeom prst="rect">
            <a:avLst/>
          </a:prstGeom>
        </p:spPr>
      </p:pic>
      <p:sp>
        <p:nvSpPr>
          <p:cNvPr id="7" name="Text 3"/>
          <p:cNvSpPr/>
          <p:nvPr/>
        </p:nvSpPr>
        <p:spPr>
          <a:xfrm>
            <a:off x="9931003" y="2102882"/>
            <a:ext cx="2378869" cy="297299"/>
          </a:xfrm>
          <a:prstGeom prst="rect">
            <a:avLst/>
          </a:prstGeom>
          <a:noFill/>
          <a:ln/>
        </p:spPr>
        <p:txBody>
          <a:bodyPr wrap="none" lIns="0" tIns="0" rIns="0" bIns="0" rtlCol="0" anchor="t"/>
          <a:lstStyle/>
          <a:p>
            <a:pPr marL="0" indent="0" algn="l">
              <a:lnSpc>
                <a:spcPts val="2300"/>
              </a:lnSpc>
              <a:buNone/>
            </a:pPr>
            <a:r>
              <a:rPr lang="en-US" sz="1850" dirty="0">
                <a:solidFill>
                  <a:srgbClr val="3A3630"/>
                </a:solidFill>
                <a:latin typeface="Lora" pitchFamily="34" charset="0"/>
                <a:ea typeface="Lora" pitchFamily="34" charset="-122"/>
                <a:cs typeface="Lora" pitchFamily="34" charset="-120"/>
              </a:rPr>
              <a:t>Metode Potongan</a:t>
            </a:r>
            <a:endParaRPr lang="en-US" sz="1850" dirty="0"/>
          </a:p>
        </p:txBody>
      </p:sp>
      <p:sp>
        <p:nvSpPr>
          <p:cNvPr id="8" name="Text 4"/>
          <p:cNvSpPr/>
          <p:nvPr/>
        </p:nvSpPr>
        <p:spPr>
          <a:xfrm>
            <a:off x="9931003" y="2521506"/>
            <a:ext cx="3991689" cy="646748"/>
          </a:xfrm>
          <a:prstGeom prst="rect">
            <a:avLst/>
          </a:prstGeom>
          <a:noFill/>
          <a:ln/>
        </p:spPr>
        <p:txBody>
          <a:bodyPr wrap="square" lIns="0" tIns="0" rIns="0" bIns="0" rtlCol="0" anchor="t"/>
          <a:lstStyle/>
          <a:p>
            <a:pPr marL="0" indent="0" algn="l">
              <a:lnSpc>
                <a:spcPts val="2500"/>
              </a:lnSpc>
              <a:buNone/>
            </a:pPr>
            <a:r>
              <a:rPr lang="en-US" sz="1550" dirty="0">
                <a:solidFill>
                  <a:srgbClr val="3A3630"/>
                </a:solidFill>
                <a:latin typeface="Source Sans Pro" pitchFamily="34" charset="0"/>
                <a:ea typeface="Source Sans Pro" pitchFamily="34" charset="-122"/>
                <a:cs typeface="Source Sans Pro" pitchFamily="34" charset="-120"/>
              </a:rPr>
              <a:t>Buat potongan untuk menganalisis momen internal</a:t>
            </a:r>
            <a:endParaRPr lang="en-US" sz="1550" dirty="0"/>
          </a:p>
        </p:txBody>
      </p:sp>
      <p:pic>
        <p:nvPicPr>
          <p:cNvPr id="9" name="Image 2" descr="preencoded.png"/>
          <p:cNvPicPr>
            <a:picLocks noChangeAspect="1"/>
          </p:cNvPicPr>
          <p:nvPr/>
        </p:nvPicPr>
        <p:blipFill>
          <a:blip r:embed="rId5"/>
          <a:stretch>
            <a:fillRect/>
          </a:stretch>
        </p:blipFill>
        <p:spPr>
          <a:xfrm>
            <a:off x="5002530" y="1555075"/>
            <a:ext cx="4625221" cy="4625221"/>
          </a:xfrm>
          <a:prstGeom prst="rect">
            <a:avLst/>
          </a:prstGeom>
        </p:spPr>
      </p:pic>
      <p:pic>
        <p:nvPicPr>
          <p:cNvPr id="10" name="Image 3" descr="preencoded.png"/>
          <p:cNvPicPr>
            <a:picLocks noChangeAspect="1"/>
          </p:cNvPicPr>
          <p:nvPr/>
        </p:nvPicPr>
        <p:blipFill>
          <a:blip r:embed="rId6"/>
          <a:stretch>
            <a:fillRect/>
          </a:stretch>
        </p:blipFill>
        <p:spPr>
          <a:xfrm>
            <a:off x="8488263" y="2747665"/>
            <a:ext cx="302538" cy="378143"/>
          </a:xfrm>
          <a:prstGeom prst="rect">
            <a:avLst/>
          </a:prstGeom>
        </p:spPr>
      </p:pic>
      <p:sp>
        <p:nvSpPr>
          <p:cNvPr id="11" name="Text 5"/>
          <p:cNvSpPr/>
          <p:nvPr/>
        </p:nvSpPr>
        <p:spPr>
          <a:xfrm>
            <a:off x="9931003" y="4567118"/>
            <a:ext cx="2378869" cy="297299"/>
          </a:xfrm>
          <a:prstGeom prst="rect">
            <a:avLst/>
          </a:prstGeom>
          <a:noFill/>
          <a:ln/>
        </p:spPr>
        <p:txBody>
          <a:bodyPr wrap="none" lIns="0" tIns="0" rIns="0" bIns="0" rtlCol="0" anchor="t"/>
          <a:lstStyle/>
          <a:p>
            <a:pPr marL="0" indent="0" algn="l">
              <a:lnSpc>
                <a:spcPts val="2300"/>
              </a:lnSpc>
              <a:buNone/>
            </a:pPr>
            <a:r>
              <a:rPr lang="en-US" sz="1850" dirty="0">
                <a:solidFill>
                  <a:srgbClr val="3A3630"/>
                </a:solidFill>
                <a:latin typeface="Lora" pitchFamily="34" charset="0"/>
                <a:ea typeface="Lora" pitchFamily="34" charset="-122"/>
                <a:cs typeface="Lora" pitchFamily="34" charset="-120"/>
              </a:rPr>
              <a:t>Integrasi SFD</a:t>
            </a:r>
            <a:endParaRPr lang="en-US" sz="1850" dirty="0"/>
          </a:p>
        </p:txBody>
      </p:sp>
      <p:sp>
        <p:nvSpPr>
          <p:cNvPr id="12" name="Text 6"/>
          <p:cNvSpPr/>
          <p:nvPr/>
        </p:nvSpPr>
        <p:spPr>
          <a:xfrm>
            <a:off x="9931003" y="4985742"/>
            <a:ext cx="3991689" cy="646748"/>
          </a:xfrm>
          <a:prstGeom prst="rect">
            <a:avLst/>
          </a:prstGeom>
          <a:noFill/>
          <a:ln/>
        </p:spPr>
        <p:txBody>
          <a:bodyPr wrap="square" lIns="0" tIns="0" rIns="0" bIns="0" rtlCol="0" anchor="t"/>
          <a:lstStyle/>
          <a:p>
            <a:pPr marL="0" indent="0" algn="l">
              <a:lnSpc>
                <a:spcPts val="2500"/>
              </a:lnSpc>
              <a:buNone/>
            </a:pPr>
            <a:r>
              <a:rPr lang="en-US" sz="1550" dirty="0">
                <a:solidFill>
                  <a:srgbClr val="3A3630"/>
                </a:solidFill>
                <a:latin typeface="Source Sans Pro" pitchFamily="34" charset="0"/>
                <a:ea typeface="Source Sans Pro" pitchFamily="34" charset="-122"/>
                <a:cs typeface="Source Sans Pro" pitchFamily="34" charset="-120"/>
              </a:rPr>
              <a:t>Momen lentur dapat diperoleh dari integrasi gaya geser</a:t>
            </a:r>
            <a:endParaRPr lang="en-US" sz="1550" dirty="0"/>
          </a:p>
        </p:txBody>
      </p:sp>
      <p:pic>
        <p:nvPicPr>
          <p:cNvPr id="13" name="Image 4" descr="preencoded.png"/>
          <p:cNvPicPr>
            <a:picLocks noChangeAspect="1"/>
          </p:cNvPicPr>
          <p:nvPr/>
        </p:nvPicPr>
        <p:blipFill>
          <a:blip r:embed="rId7"/>
          <a:stretch>
            <a:fillRect/>
          </a:stretch>
        </p:blipFill>
        <p:spPr>
          <a:xfrm>
            <a:off x="5002530" y="1555075"/>
            <a:ext cx="4625221" cy="4625221"/>
          </a:xfrm>
          <a:prstGeom prst="rect">
            <a:avLst/>
          </a:prstGeom>
        </p:spPr>
      </p:pic>
      <p:pic>
        <p:nvPicPr>
          <p:cNvPr id="14" name="Image 5" descr="preencoded.png"/>
          <p:cNvPicPr>
            <a:picLocks noChangeAspect="1"/>
          </p:cNvPicPr>
          <p:nvPr/>
        </p:nvPicPr>
        <p:blipFill>
          <a:blip r:embed="rId8"/>
          <a:stretch>
            <a:fillRect/>
          </a:stretch>
        </p:blipFill>
        <p:spPr>
          <a:xfrm>
            <a:off x="8094643" y="5002947"/>
            <a:ext cx="302538" cy="378143"/>
          </a:xfrm>
          <a:prstGeom prst="rect">
            <a:avLst/>
          </a:prstGeom>
        </p:spPr>
      </p:pic>
      <p:sp>
        <p:nvSpPr>
          <p:cNvPr id="15" name="Text 7"/>
          <p:cNvSpPr/>
          <p:nvPr/>
        </p:nvSpPr>
        <p:spPr>
          <a:xfrm>
            <a:off x="1817727" y="4567118"/>
            <a:ext cx="2881551" cy="297299"/>
          </a:xfrm>
          <a:prstGeom prst="rect">
            <a:avLst/>
          </a:prstGeom>
          <a:noFill/>
          <a:ln/>
        </p:spPr>
        <p:txBody>
          <a:bodyPr wrap="none" lIns="0" tIns="0" rIns="0" bIns="0" rtlCol="0" anchor="t"/>
          <a:lstStyle/>
          <a:p>
            <a:pPr marL="0" indent="0" algn="r">
              <a:lnSpc>
                <a:spcPts val="2300"/>
              </a:lnSpc>
              <a:buNone/>
            </a:pPr>
            <a:r>
              <a:rPr lang="en-US" sz="1850" dirty="0">
                <a:solidFill>
                  <a:srgbClr val="3A3630"/>
                </a:solidFill>
                <a:latin typeface="Lora" pitchFamily="34" charset="0"/>
                <a:ea typeface="Lora" pitchFamily="34" charset="-122"/>
                <a:cs typeface="Lora" pitchFamily="34" charset="-120"/>
              </a:rPr>
              <a:t>Tentukan Nilai Maksimum</a:t>
            </a:r>
            <a:endParaRPr lang="en-US" sz="1850" dirty="0"/>
          </a:p>
        </p:txBody>
      </p:sp>
      <p:sp>
        <p:nvSpPr>
          <p:cNvPr id="16" name="Text 8"/>
          <p:cNvSpPr/>
          <p:nvPr/>
        </p:nvSpPr>
        <p:spPr>
          <a:xfrm>
            <a:off x="707708" y="4985742"/>
            <a:ext cx="3991570" cy="646748"/>
          </a:xfrm>
          <a:prstGeom prst="rect">
            <a:avLst/>
          </a:prstGeom>
          <a:noFill/>
          <a:ln/>
        </p:spPr>
        <p:txBody>
          <a:bodyPr wrap="square" lIns="0" tIns="0" rIns="0" bIns="0" rtlCol="0" anchor="t"/>
          <a:lstStyle/>
          <a:p>
            <a:pPr marL="0" indent="0" algn="r">
              <a:lnSpc>
                <a:spcPts val="2500"/>
              </a:lnSpc>
              <a:buNone/>
            </a:pPr>
            <a:r>
              <a:rPr lang="en-US" sz="1550" dirty="0">
                <a:solidFill>
                  <a:srgbClr val="3A3630"/>
                </a:solidFill>
                <a:latin typeface="Source Sans Pro" pitchFamily="34" charset="0"/>
                <a:ea typeface="Source Sans Pro" pitchFamily="34" charset="-122"/>
                <a:cs typeface="Source Sans Pro" pitchFamily="34" charset="-120"/>
              </a:rPr>
              <a:t>Identifikasi titik kritis dengan momen maksimum</a:t>
            </a:r>
            <a:endParaRPr lang="en-US" sz="1550" dirty="0"/>
          </a:p>
        </p:txBody>
      </p:sp>
      <p:pic>
        <p:nvPicPr>
          <p:cNvPr id="17" name="Image 6" descr="preencoded.png"/>
          <p:cNvPicPr>
            <a:picLocks noChangeAspect="1"/>
          </p:cNvPicPr>
          <p:nvPr/>
        </p:nvPicPr>
        <p:blipFill>
          <a:blip r:embed="rId9"/>
          <a:stretch>
            <a:fillRect/>
          </a:stretch>
        </p:blipFill>
        <p:spPr>
          <a:xfrm>
            <a:off x="5002530" y="1555075"/>
            <a:ext cx="4625221" cy="4625221"/>
          </a:xfrm>
          <a:prstGeom prst="rect">
            <a:avLst/>
          </a:prstGeom>
        </p:spPr>
      </p:pic>
      <p:pic>
        <p:nvPicPr>
          <p:cNvPr id="18" name="Image 7" descr="preencoded.png"/>
          <p:cNvPicPr>
            <a:picLocks noChangeAspect="1"/>
          </p:cNvPicPr>
          <p:nvPr/>
        </p:nvPicPr>
        <p:blipFill>
          <a:blip r:embed="rId10"/>
          <a:stretch>
            <a:fillRect/>
          </a:stretch>
        </p:blipFill>
        <p:spPr>
          <a:xfrm>
            <a:off x="5839361" y="4609326"/>
            <a:ext cx="302538" cy="378143"/>
          </a:xfrm>
          <a:prstGeom prst="rect">
            <a:avLst/>
          </a:prstGeom>
        </p:spPr>
      </p:pic>
      <p:sp>
        <p:nvSpPr>
          <p:cNvPr id="19" name="Text 9"/>
          <p:cNvSpPr/>
          <p:nvPr/>
        </p:nvSpPr>
        <p:spPr>
          <a:xfrm>
            <a:off x="707708" y="6407706"/>
            <a:ext cx="13214985" cy="646748"/>
          </a:xfrm>
          <a:prstGeom prst="rect">
            <a:avLst/>
          </a:prstGeom>
          <a:noFill/>
          <a:ln/>
        </p:spPr>
        <p:txBody>
          <a:bodyPr wrap="square" lIns="0" tIns="0" rIns="0" bIns="0" rtlCol="0" anchor="t"/>
          <a:lstStyle/>
          <a:p>
            <a:pPr marL="0" indent="0" algn="l">
              <a:lnSpc>
                <a:spcPts val="2500"/>
              </a:lnSpc>
              <a:buNone/>
            </a:pPr>
            <a:r>
              <a:rPr lang="en-US" sz="1550" dirty="0">
                <a:solidFill>
                  <a:srgbClr val="3A3630"/>
                </a:solidFill>
                <a:latin typeface="Source Sans Pro" pitchFamily="34" charset="0"/>
                <a:ea typeface="Source Sans Pro" pitchFamily="34" charset="-122"/>
                <a:cs typeface="Source Sans Pro" pitchFamily="34" charset="-120"/>
              </a:rPr>
              <a:t>Diagram Momen Lentur (BMD) menggambarkan distribusi momen lentur internal di sepanjang struktur. Momen lentur positif menghasilkan lengkungan cekung ke atas (tarik pada serat bawah), sedangkan momen negatif menghasilkan lengkungan cekung ke bawah (tarik pada serat atas).</a:t>
            </a:r>
            <a:endParaRPr lang="en-US" sz="1550" dirty="0"/>
          </a:p>
        </p:txBody>
      </p:sp>
      <p:sp>
        <p:nvSpPr>
          <p:cNvPr id="20" name="Text 10"/>
          <p:cNvSpPr/>
          <p:nvPr/>
        </p:nvSpPr>
        <p:spPr>
          <a:xfrm>
            <a:off x="707708" y="7281863"/>
            <a:ext cx="13214985" cy="646748"/>
          </a:xfrm>
          <a:prstGeom prst="rect">
            <a:avLst/>
          </a:prstGeom>
          <a:noFill/>
          <a:ln/>
        </p:spPr>
        <p:txBody>
          <a:bodyPr wrap="square" lIns="0" tIns="0" rIns="0" bIns="0" rtlCol="0" anchor="t"/>
          <a:lstStyle/>
          <a:p>
            <a:pPr marL="0" indent="0" algn="l">
              <a:lnSpc>
                <a:spcPts val="2500"/>
              </a:lnSpc>
              <a:buNone/>
            </a:pPr>
            <a:r>
              <a:rPr lang="en-US" sz="1550" dirty="0">
                <a:solidFill>
                  <a:srgbClr val="3A3630"/>
                </a:solidFill>
                <a:latin typeface="Source Sans Pro" pitchFamily="34" charset="0"/>
                <a:ea typeface="Source Sans Pro" pitchFamily="34" charset="-122"/>
                <a:cs typeface="Source Sans Pro" pitchFamily="34" charset="-120"/>
              </a:rPr>
              <a:t>Nilai momen maksimum pada BMD sangat krusial dalam desain struktur karena menentukan tegangan lentur maksimum yang akan dialami oleh material. Pada balok sederhana dengan beban terpusat di tengah, momen maksimum terjadi tepat di titik beban tersebut.</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33068" y="589359"/>
            <a:ext cx="7677864" cy="1232297"/>
          </a:xfrm>
          <a:prstGeom prst="rect">
            <a:avLst/>
          </a:prstGeom>
          <a:noFill/>
          <a:ln/>
        </p:spPr>
        <p:txBody>
          <a:bodyPr wrap="square" lIns="0" tIns="0" rIns="0" bIns="0" rtlCol="0" anchor="t"/>
          <a:lstStyle/>
          <a:p>
            <a:pPr marL="0" indent="0" algn="l">
              <a:lnSpc>
                <a:spcPts val="4850"/>
              </a:lnSpc>
              <a:buNone/>
            </a:pPr>
            <a:r>
              <a:rPr lang="en-US" sz="3850" dirty="0">
                <a:solidFill>
                  <a:srgbClr val="38512F"/>
                </a:solidFill>
                <a:latin typeface="Lora" pitchFamily="34" charset="0"/>
                <a:ea typeface="Lora" pitchFamily="34" charset="-122"/>
                <a:cs typeface="Lora" pitchFamily="34" charset="-120"/>
              </a:rPr>
              <a:t>Studi Kasus: Balok Sederhana Statis Tertentu</a:t>
            </a:r>
            <a:endParaRPr lang="en-US" sz="3850" dirty="0"/>
          </a:p>
        </p:txBody>
      </p:sp>
      <p:sp>
        <p:nvSpPr>
          <p:cNvPr id="4" name="Shape 1"/>
          <p:cNvSpPr/>
          <p:nvPr/>
        </p:nvSpPr>
        <p:spPr>
          <a:xfrm>
            <a:off x="733068" y="2135862"/>
            <a:ext cx="7677864" cy="3022759"/>
          </a:xfrm>
          <a:prstGeom prst="roundRect">
            <a:avLst>
              <a:gd name="adj" fmla="val 1040"/>
            </a:avLst>
          </a:prstGeom>
          <a:noFill/>
          <a:ln w="7620">
            <a:solidFill>
              <a:srgbClr val="000000">
                <a:alpha val="8000"/>
              </a:srgbClr>
            </a:solidFill>
            <a:prstDash val="solid"/>
          </a:ln>
        </p:spPr>
      </p:sp>
      <p:sp>
        <p:nvSpPr>
          <p:cNvPr id="5" name="Shape 2"/>
          <p:cNvSpPr/>
          <p:nvPr/>
        </p:nvSpPr>
        <p:spPr>
          <a:xfrm>
            <a:off x="740688" y="2143482"/>
            <a:ext cx="7662624" cy="601504"/>
          </a:xfrm>
          <a:prstGeom prst="rect">
            <a:avLst/>
          </a:prstGeom>
          <a:solidFill>
            <a:srgbClr val="FFFFFF">
              <a:alpha val="4000"/>
            </a:srgbClr>
          </a:solidFill>
          <a:ln/>
        </p:spPr>
      </p:sp>
      <p:sp>
        <p:nvSpPr>
          <p:cNvPr id="6" name="Text 3"/>
          <p:cNvSpPr/>
          <p:nvPr/>
        </p:nvSpPr>
        <p:spPr>
          <a:xfrm>
            <a:off x="950119" y="2276713"/>
            <a:ext cx="3408640" cy="335042"/>
          </a:xfrm>
          <a:prstGeom prst="rect">
            <a:avLst/>
          </a:prstGeom>
          <a:noFill/>
          <a:ln/>
        </p:spPr>
        <p:txBody>
          <a:bodyPr wrap="none" lIns="0" tIns="0" rIns="0" bIns="0" rtlCol="0" anchor="t"/>
          <a:lstStyle/>
          <a:p>
            <a:pPr marL="0" indent="0" algn="l">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Panjang Balok</a:t>
            </a:r>
            <a:endParaRPr lang="en-US" sz="1600" dirty="0"/>
          </a:p>
        </p:txBody>
      </p:sp>
      <p:sp>
        <p:nvSpPr>
          <p:cNvPr id="7" name="Text 4"/>
          <p:cNvSpPr/>
          <p:nvPr/>
        </p:nvSpPr>
        <p:spPr>
          <a:xfrm>
            <a:off x="4785241" y="2276713"/>
            <a:ext cx="3408640" cy="335042"/>
          </a:xfrm>
          <a:prstGeom prst="rect">
            <a:avLst/>
          </a:prstGeom>
          <a:noFill/>
          <a:ln/>
        </p:spPr>
        <p:txBody>
          <a:bodyPr wrap="none" lIns="0" tIns="0" rIns="0" bIns="0" rtlCol="0" anchor="t"/>
          <a:lstStyle/>
          <a:p>
            <a:pPr marL="0" indent="0" algn="l">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4 meter</a:t>
            </a:r>
            <a:endParaRPr lang="en-US" sz="1600" dirty="0"/>
          </a:p>
        </p:txBody>
      </p:sp>
      <p:sp>
        <p:nvSpPr>
          <p:cNvPr id="8" name="Shape 5"/>
          <p:cNvSpPr/>
          <p:nvPr/>
        </p:nvSpPr>
        <p:spPr>
          <a:xfrm>
            <a:off x="740688" y="2744986"/>
            <a:ext cx="7662624" cy="601504"/>
          </a:xfrm>
          <a:prstGeom prst="rect">
            <a:avLst/>
          </a:prstGeom>
          <a:solidFill>
            <a:srgbClr val="000000">
              <a:alpha val="4000"/>
            </a:srgbClr>
          </a:solidFill>
          <a:ln/>
        </p:spPr>
      </p:sp>
      <p:sp>
        <p:nvSpPr>
          <p:cNvPr id="9" name="Text 6"/>
          <p:cNvSpPr/>
          <p:nvPr/>
        </p:nvSpPr>
        <p:spPr>
          <a:xfrm>
            <a:off x="950119" y="2878217"/>
            <a:ext cx="3408640" cy="335042"/>
          </a:xfrm>
          <a:prstGeom prst="rect">
            <a:avLst/>
          </a:prstGeom>
          <a:noFill/>
          <a:ln/>
        </p:spPr>
        <p:txBody>
          <a:bodyPr wrap="none" lIns="0" tIns="0" rIns="0" bIns="0" rtlCol="0" anchor="t"/>
          <a:lstStyle/>
          <a:p>
            <a:pPr marL="0" indent="0" algn="l">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Beban Terpusat</a:t>
            </a:r>
            <a:endParaRPr lang="en-US" sz="1600" dirty="0"/>
          </a:p>
        </p:txBody>
      </p:sp>
      <p:sp>
        <p:nvSpPr>
          <p:cNvPr id="10" name="Text 7"/>
          <p:cNvSpPr/>
          <p:nvPr/>
        </p:nvSpPr>
        <p:spPr>
          <a:xfrm>
            <a:off x="4785241" y="2878217"/>
            <a:ext cx="3408640" cy="335042"/>
          </a:xfrm>
          <a:prstGeom prst="rect">
            <a:avLst/>
          </a:prstGeom>
          <a:noFill/>
          <a:ln/>
        </p:spPr>
        <p:txBody>
          <a:bodyPr wrap="none" lIns="0" tIns="0" rIns="0" bIns="0" rtlCol="0" anchor="t"/>
          <a:lstStyle/>
          <a:p>
            <a:pPr marL="0" indent="0" algn="l">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10 kN (pada x = 2m)</a:t>
            </a:r>
            <a:endParaRPr lang="en-US" sz="1600" dirty="0"/>
          </a:p>
        </p:txBody>
      </p:sp>
      <p:sp>
        <p:nvSpPr>
          <p:cNvPr id="11" name="Shape 8"/>
          <p:cNvSpPr/>
          <p:nvPr/>
        </p:nvSpPr>
        <p:spPr>
          <a:xfrm>
            <a:off x="740688" y="3346490"/>
            <a:ext cx="7662624" cy="601504"/>
          </a:xfrm>
          <a:prstGeom prst="rect">
            <a:avLst/>
          </a:prstGeom>
          <a:solidFill>
            <a:srgbClr val="FFFFFF">
              <a:alpha val="4000"/>
            </a:srgbClr>
          </a:solidFill>
          <a:ln/>
        </p:spPr>
      </p:sp>
      <p:sp>
        <p:nvSpPr>
          <p:cNvPr id="12" name="Text 9"/>
          <p:cNvSpPr/>
          <p:nvPr/>
        </p:nvSpPr>
        <p:spPr>
          <a:xfrm>
            <a:off x="950119" y="3479721"/>
            <a:ext cx="3408640" cy="335042"/>
          </a:xfrm>
          <a:prstGeom prst="rect">
            <a:avLst/>
          </a:prstGeom>
          <a:noFill/>
          <a:ln/>
        </p:spPr>
        <p:txBody>
          <a:bodyPr wrap="none" lIns="0" tIns="0" rIns="0" bIns="0" rtlCol="0" anchor="t"/>
          <a:lstStyle/>
          <a:p>
            <a:pPr marL="0" indent="0" algn="l">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Beban Merata</a:t>
            </a:r>
            <a:endParaRPr lang="en-US" sz="1600" dirty="0"/>
          </a:p>
        </p:txBody>
      </p:sp>
      <p:sp>
        <p:nvSpPr>
          <p:cNvPr id="13" name="Text 10"/>
          <p:cNvSpPr/>
          <p:nvPr/>
        </p:nvSpPr>
        <p:spPr>
          <a:xfrm>
            <a:off x="4785241" y="3479721"/>
            <a:ext cx="3408640" cy="335042"/>
          </a:xfrm>
          <a:prstGeom prst="rect">
            <a:avLst/>
          </a:prstGeom>
          <a:noFill/>
          <a:ln/>
        </p:spPr>
        <p:txBody>
          <a:bodyPr wrap="none" lIns="0" tIns="0" rIns="0" bIns="0" rtlCol="0" anchor="t"/>
          <a:lstStyle/>
          <a:p>
            <a:pPr marL="0" indent="0" algn="l">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2 kN/m (sepanjang balok)</a:t>
            </a:r>
            <a:endParaRPr lang="en-US" sz="1600" dirty="0"/>
          </a:p>
        </p:txBody>
      </p:sp>
      <p:sp>
        <p:nvSpPr>
          <p:cNvPr id="14" name="Shape 11"/>
          <p:cNvSpPr/>
          <p:nvPr/>
        </p:nvSpPr>
        <p:spPr>
          <a:xfrm>
            <a:off x="740688" y="3947993"/>
            <a:ext cx="7662624" cy="601504"/>
          </a:xfrm>
          <a:prstGeom prst="rect">
            <a:avLst/>
          </a:prstGeom>
          <a:solidFill>
            <a:srgbClr val="000000">
              <a:alpha val="4000"/>
            </a:srgbClr>
          </a:solidFill>
          <a:ln/>
        </p:spPr>
      </p:sp>
      <p:sp>
        <p:nvSpPr>
          <p:cNvPr id="15" name="Text 12"/>
          <p:cNvSpPr/>
          <p:nvPr/>
        </p:nvSpPr>
        <p:spPr>
          <a:xfrm>
            <a:off x="950119" y="4081224"/>
            <a:ext cx="3408640" cy="335042"/>
          </a:xfrm>
          <a:prstGeom prst="rect">
            <a:avLst/>
          </a:prstGeom>
          <a:noFill/>
          <a:ln/>
        </p:spPr>
        <p:txBody>
          <a:bodyPr wrap="none" lIns="0" tIns="0" rIns="0" bIns="0" rtlCol="0" anchor="t"/>
          <a:lstStyle/>
          <a:p>
            <a:pPr marL="0" indent="0" algn="l">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Tumpuan A</a:t>
            </a:r>
            <a:endParaRPr lang="en-US" sz="1600" dirty="0"/>
          </a:p>
        </p:txBody>
      </p:sp>
      <p:sp>
        <p:nvSpPr>
          <p:cNvPr id="16" name="Text 13"/>
          <p:cNvSpPr/>
          <p:nvPr/>
        </p:nvSpPr>
        <p:spPr>
          <a:xfrm>
            <a:off x="4785241" y="4081224"/>
            <a:ext cx="3408640" cy="335042"/>
          </a:xfrm>
          <a:prstGeom prst="rect">
            <a:avLst/>
          </a:prstGeom>
          <a:noFill/>
          <a:ln/>
        </p:spPr>
        <p:txBody>
          <a:bodyPr wrap="none" lIns="0" tIns="0" rIns="0" bIns="0" rtlCol="0" anchor="t"/>
          <a:lstStyle/>
          <a:p>
            <a:pPr marL="0" indent="0" algn="l">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Sendi (x = 0m)</a:t>
            </a:r>
            <a:endParaRPr lang="en-US" sz="1600" dirty="0"/>
          </a:p>
        </p:txBody>
      </p:sp>
      <p:sp>
        <p:nvSpPr>
          <p:cNvPr id="17" name="Shape 14"/>
          <p:cNvSpPr/>
          <p:nvPr/>
        </p:nvSpPr>
        <p:spPr>
          <a:xfrm>
            <a:off x="740688" y="4549497"/>
            <a:ext cx="7662624" cy="601504"/>
          </a:xfrm>
          <a:prstGeom prst="rect">
            <a:avLst/>
          </a:prstGeom>
          <a:solidFill>
            <a:srgbClr val="FFFFFF">
              <a:alpha val="4000"/>
            </a:srgbClr>
          </a:solidFill>
          <a:ln/>
        </p:spPr>
      </p:sp>
      <p:sp>
        <p:nvSpPr>
          <p:cNvPr id="18" name="Text 15"/>
          <p:cNvSpPr/>
          <p:nvPr/>
        </p:nvSpPr>
        <p:spPr>
          <a:xfrm>
            <a:off x="950119" y="4682728"/>
            <a:ext cx="3408640" cy="335042"/>
          </a:xfrm>
          <a:prstGeom prst="rect">
            <a:avLst/>
          </a:prstGeom>
          <a:noFill/>
          <a:ln/>
        </p:spPr>
        <p:txBody>
          <a:bodyPr wrap="none" lIns="0" tIns="0" rIns="0" bIns="0" rtlCol="0" anchor="t"/>
          <a:lstStyle/>
          <a:p>
            <a:pPr marL="0" indent="0" algn="l">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Tumpuan B</a:t>
            </a:r>
            <a:endParaRPr lang="en-US" sz="1600" dirty="0"/>
          </a:p>
        </p:txBody>
      </p:sp>
      <p:sp>
        <p:nvSpPr>
          <p:cNvPr id="19" name="Text 16"/>
          <p:cNvSpPr/>
          <p:nvPr/>
        </p:nvSpPr>
        <p:spPr>
          <a:xfrm>
            <a:off x="4785241" y="4682728"/>
            <a:ext cx="3408640" cy="335042"/>
          </a:xfrm>
          <a:prstGeom prst="rect">
            <a:avLst/>
          </a:prstGeom>
          <a:noFill/>
          <a:ln/>
        </p:spPr>
        <p:txBody>
          <a:bodyPr wrap="none" lIns="0" tIns="0" rIns="0" bIns="0" rtlCol="0" anchor="t"/>
          <a:lstStyle/>
          <a:p>
            <a:pPr marL="0" indent="0" algn="l">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Rol (x = 4m)</a:t>
            </a:r>
            <a:endParaRPr lang="en-US" sz="1600" dirty="0"/>
          </a:p>
        </p:txBody>
      </p:sp>
      <p:sp>
        <p:nvSpPr>
          <p:cNvPr id="20" name="Text 17"/>
          <p:cNvSpPr/>
          <p:nvPr/>
        </p:nvSpPr>
        <p:spPr>
          <a:xfrm>
            <a:off x="733068" y="5394246"/>
            <a:ext cx="7677864" cy="1005126"/>
          </a:xfrm>
          <a:prstGeom prst="rect">
            <a:avLst/>
          </a:prstGeom>
          <a:noFill/>
          <a:ln/>
        </p:spPr>
        <p:txBody>
          <a:bodyPr wrap="square" lIns="0" tIns="0" rIns="0" bIns="0" rtlCol="0" anchor="t"/>
          <a:lstStyle/>
          <a:p>
            <a:pPr marL="0" indent="0" algn="l">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Pada studi kasus ini, kita menganalisis balok sederhana dengan dua tumpuan (sendi di A dan rol di B). Balok ini menerima kombinasi beban terpusat sebesar 10 kN pada titik tengah dan beban merata sebesar 2 kN/m sepanjang balok.</a:t>
            </a:r>
            <a:endParaRPr lang="en-US" sz="1600" dirty="0"/>
          </a:p>
        </p:txBody>
      </p:sp>
      <p:sp>
        <p:nvSpPr>
          <p:cNvPr id="21" name="Text 18"/>
          <p:cNvSpPr/>
          <p:nvPr/>
        </p:nvSpPr>
        <p:spPr>
          <a:xfrm>
            <a:off x="733068" y="6634996"/>
            <a:ext cx="7677864" cy="1005126"/>
          </a:xfrm>
          <a:prstGeom prst="rect">
            <a:avLst/>
          </a:prstGeom>
          <a:noFill/>
          <a:ln/>
        </p:spPr>
        <p:txBody>
          <a:bodyPr wrap="square" lIns="0" tIns="0" rIns="0" bIns="0" rtlCol="0" anchor="t"/>
          <a:lstStyle/>
          <a:p>
            <a:pPr marL="0" indent="0" algn="l">
              <a:lnSpc>
                <a:spcPts val="2600"/>
              </a:lnSpc>
              <a:buNone/>
            </a:pPr>
            <a:r>
              <a:rPr lang="en-US" sz="1600" dirty="0">
                <a:solidFill>
                  <a:srgbClr val="3A3630"/>
                </a:solidFill>
                <a:latin typeface="Source Sans Pro" pitchFamily="34" charset="0"/>
                <a:ea typeface="Source Sans Pro" pitchFamily="34" charset="-122"/>
                <a:cs typeface="Source Sans Pro" pitchFamily="34" charset="-120"/>
              </a:rPr>
              <a:t>Menggunakan prinsip keseimbangan, kita dapat menentukan reaksi tumpuan: RA = 13 kN (vertikal ke atas) dan RB = 5 kN (vertikal ke atas). Reaksi-reaksi ini menjadi dasar untuk analisis gaya internal dan pembuatan diagram NFD, SFD, dan BMD.</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489109" y="384334"/>
            <a:ext cx="5719286" cy="411004"/>
          </a:xfrm>
          <a:prstGeom prst="rect">
            <a:avLst/>
          </a:prstGeom>
          <a:noFill/>
          <a:ln/>
        </p:spPr>
        <p:txBody>
          <a:bodyPr wrap="none" lIns="0" tIns="0" rIns="0" bIns="0" rtlCol="0" anchor="t"/>
          <a:lstStyle/>
          <a:p>
            <a:pPr marL="0" indent="0" algn="l">
              <a:lnSpc>
                <a:spcPts val="3200"/>
              </a:lnSpc>
              <a:buNone/>
            </a:pPr>
            <a:r>
              <a:rPr lang="en-US" sz="2550" dirty="0">
                <a:solidFill>
                  <a:srgbClr val="38512F"/>
                </a:solidFill>
                <a:latin typeface="Lora" pitchFamily="34" charset="0"/>
                <a:ea typeface="Lora" pitchFamily="34" charset="-122"/>
                <a:cs typeface="Lora" pitchFamily="34" charset="-120"/>
              </a:rPr>
              <a:t>Analisis Lengkap: NFD, SFD, dan BMD</a:t>
            </a:r>
            <a:endParaRPr lang="en-US" sz="2550" dirty="0"/>
          </a:p>
        </p:txBody>
      </p:sp>
      <p:pic>
        <p:nvPicPr>
          <p:cNvPr id="3" name="Image 0" descr="preencoded.png"/>
          <p:cNvPicPr>
            <a:picLocks noChangeAspect="1"/>
          </p:cNvPicPr>
          <p:nvPr/>
        </p:nvPicPr>
        <p:blipFill>
          <a:blip r:embed="rId3"/>
          <a:stretch>
            <a:fillRect/>
          </a:stretch>
        </p:blipFill>
        <p:spPr>
          <a:xfrm>
            <a:off x="489109" y="1074777"/>
            <a:ext cx="11184081" cy="5919475"/>
          </a:xfrm>
          <a:prstGeom prst="rect">
            <a:avLst/>
          </a:prstGeom>
        </p:spPr>
      </p:pic>
      <p:sp>
        <p:nvSpPr>
          <p:cNvPr id="4" name="Shape 1"/>
          <p:cNvSpPr/>
          <p:nvPr/>
        </p:nvSpPr>
        <p:spPr>
          <a:xfrm>
            <a:off x="3811785" y="6832091"/>
            <a:ext cx="100082" cy="95421"/>
          </a:xfrm>
          <a:prstGeom prst="roundRect">
            <a:avLst>
              <a:gd name="adj" fmla="val 13095"/>
            </a:avLst>
          </a:prstGeom>
          <a:solidFill>
            <a:srgbClr val="21301C"/>
          </a:solidFill>
          <a:ln/>
        </p:spPr>
      </p:sp>
      <p:sp>
        <p:nvSpPr>
          <p:cNvPr id="5" name="Text 2"/>
          <p:cNvSpPr/>
          <p:nvPr/>
        </p:nvSpPr>
        <p:spPr>
          <a:xfrm>
            <a:off x="4012405" y="6832091"/>
            <a:ext cx="405277" cy="95421"/>
          </a:xfrm>
          <a:prstGeom prst="rect">
            <a:avLst/>
          </a:prstGeom>
          <a:noFill/>
          <a:ln/>
        </p:spPr>
        <p:txBody>
          <a:bodyPr wrap="none" lIns="0" tIns="0" rIns="0" bIns="0" rtlCol="0" anchor="t"/>
          <a:lstStyle/>
          <a:p>
            <a:pPr marL="0" indent="0" algn="l">
              <a:lnSpc>
                <a:spcPts val="1100"/>
              </a:lnSpc>
              <a:buNone/>
            </a:pPr>
            <a:r>
              <a:rPr lang="en-US" sz="1100" dirty="0">
                <a:solidFill>
                  <a:srgbClr val="3A3630"/>
                </a:solidFill>
                <a:latin typeface="Source Sans Pro" pitchFamily="34" charset="0"/>
                <a:ea typeface="Source Sans Pro" pitchFamily="34" charset="-122"/>
                <a:cs typeface="Source Sans Pro" pitchFamily="34" charset="-120"/>
              </a:rPr>
              <a:t>Posisi (m)</a:t>
            </a:r>
            <a:endParaRPr lang="en-US" sz="1100" dirty="0"/>
          </a:p>
        </p:txBody>
      </p:sp>
      <p:sp>
        <p:nvSpPr>
          <p:cNvPr id="6" name="Shape 3"/>
          <p:cNvSpPr/>
          <p:nvPr/>
        </p:nvSpPr>
        <p:spPr>
          <a:xfrm>
            <a:off x="6394013" y="6832091"/>
            <a:ext cx="100082" cy="95421"/>
          </a:xfrm>
          <a:prstGeom prst="roundRect">
            <a:avLst>
              <a:gd name="adj" fmla="val 13095"/>
            </a:avLst>
          </a:prstGeom>
          <a:solidFill>
            <a:srgbClr val="33492A"/>
          </a:solidFill>
          <a:ln/>
        </p:spPr>
      </p:sp>
      <p:sp>
        <p:nvSpPr>
          <p:cNvPr id="7" name="Text 4"/>
          <p:cNvSpPr/>
          <p:nvPr/>
        </p:nvSpPr>
        <p:spPr>
          <a:xfrm>
            <a:off x="6594633" y="6832091"/>
            <a:ext cx="660047" cy="95421"/>
          </a:xfrm>
          <a:prstGeom prst="rect">
            <a:avLst/>
          </a:prstGeom>
          <a:noFill/>
          <a:ln/>
        </p:spPr>
        <p:txBody>
          <a:bodyPr wrap="none" lIns="0" tIns="0" rIns="0" bIns="0" rtlCol="0" anchor="t"/>
          <a:lstStyle/>
          <a:p>
            <a:pPr marL="0" indent="0" algn="l">
              <a:lnSpc>
                <a:spcPts val="1100"/>
              </a:lnSpc>
              <a:buNone/>
            </a:pPr>
            <a:r>
              <a:rPr lang="en-US" sz="1100" dirty="0">
                <a:solidFill>
                  <a:srgbClr val="3A3630"/>
                </a:solidFill>
                <a:latin typeface="Source Sans Pro" pitchFamily="34" charset="0"/>
                <a:ea typeface="Source Sans Pro" pitchFamily="34" charset="-122"/>
                <a:cs typeface="Source Sans Pro" pitchFamily="34" charset="-120"/>
              </a:rPr>
              <a:t>Gaya Geser (kN)</a:t>
            </a:r>
            <a:endParaRPr lang="en-US" sz="1100" dirty="0"/>
          </a:p>
        </p:txBody>
      </p:sp>
      <p:sp>
        <p:nvSpPr>
          <p:cNvPr id="8" name="Shape 5"/>
          <p:cNvSpPr/>
          <p:nvPr/>
        </p:nvSpPr>
        <p:spPr>
          <a:xfrm>
            <a:off x="9331880" y="6832091"/>
            <a:ext cx="100082" cy="95421"/>
          </a:xfrm>
          <a:prstGeom prst="roundRect">
            <a:avLst>
              <a:gd name="adj" fmla="val 13095"/>
            </a:avLst>
          </a:prstGeom>
          <a:solidFill>
            <a:srgbClr val="446239"/>
          </a:solidFill>
          <a:ln/>
        </p:spPr>
      </p:sp>
      <p:sp>
        <p:nvSpPr>
          <p:cNvPr id="9" name="Text 6"/>
          <p:cNvSpPr/>
          <p:nvPr/>
        </p:nvSpPr>
        <p:spPr>
          <a:xfrm>
            <a:off x="9532500" y="6832091"/>
            <a:ext cx="887173" cy="95421"/>
          </a:xfrm>
          <a:prstGeom prst="rect">
            <a:avLst/>
          </a:prstGeom>
          <a:noFill/>
          <a:ln/>
        </p:spPr>
        <p:txBody>
          <a:bodyPr wrap="none" lIns="0" tIns="0" rIns="0" bIns="0" rtlCol="0" anchor="t"/>
          <a:lstStyle/>
          <a:p>
            <a:pPr marL="0" indent="0" algn="l">
              <a:lnSpc>
                <a:spcPts val="1100"/>
              </a:lnSpc>
              <a:buNone/>
            </a:pPr>
            <a:r>
              <a:rPr lang="en-US" sz="1100" dirty="0">
                <a:solidFill>
                  <a:srgbClr val="3A3630"/>
                </a:solidFill>
                <a:latin typeface="Source Sans Pro" pitchFamily="34" charset="0"/>
                <a:ea typeface="Source Sans Pro" pitchFamily="34" charset="-122"/>
                <a:cs typeface="Source Sans Pro" pitchFamily="34" charset="-120"/>
              </a:rPr>
              <a:t>Momen Lentur (kNm)</a:t>
            </a:r>
            <a:endParaRPr lang="en-US" sz="1100" dirty="0"/>
          </a:p>
        </p:txBody>
      </p:sp>
      <p:sp>
        <p:nvSpPr>
          <p:cNvPr id="10" name="Text 7"/>
          <p:cNvSpPr/>
          <p:nvPr/>
        </p:nvSpPr>
        <p:spPr>
          <a:xfrm>
            <a:off x="128825" y="7077853"/>
            <a:ext cx="13652183" cy="447199"/>
          </a:xfrm>
          <a:prstGeom prst="rect">
            <a:avLst/>
          </a:prstGeom>
          <a:noFill/>
          <a:ln/>
        </p:spPr>
        <p:txBody>
          <a:bodyPr wrap="square" lIns="0" tIns="0" rIns="0" bIns="0" rtlCol="0" anchor="t"/>
          <a:lstStyle/>
          <a:p>
            <a:pPr marL="0" indent="0" algn="l">
              <a:lnSpc>
                <a:spcPts val="1750"/>
              </a:lnSpc>
              <a:buNone/>
            </a:pPr>
            <a:r>
              <a:rPr lang="en-US" sz="1100" dirty="0">
                <a:solidFill>
                  <a:srgbClr val="3A3630"/>
                </a:solidFill>
                <a:latin typeface="Source Sans Pro" pitchFamily="34" charset="0"/>
                <a:ea typeface="Source Sans Pro" pitchFamily="34" charset="-122"/>
                <a:cs typeface="Source Sans Pro" pitchFamily="34" charset="-120"/>
              </a:rPr>
              <a:t>Dari analisis lengkap kasus balok sederhana, NFD menunjukkan nilai nol sepanjang balok karena tidak ada komponen gaya aksial. SFD menunjukkan perubahan drastis pada posisi beban terpusat (x = 2m), dengan nilai positif pada paruh pertama balok dan nilai negatif pada paruh kedua.</a:t>
            </a:r>
            <a:endParaRPr lang="en-US" sz="1100" dirty="0"/>
          </a:p>
        </p:txBody>
      </p:sp>
      <p:sp>
        <p:nvSpPr>
          <p:cNvPr id="11" name="Text 8"/>
          <p:cNvSpPr/>
          <p:nvPr/>
        </p:nvSpPr>
        <p:spPr>
          <a:xfrm>
            <a:off x="128825" y="7682214"/>
            <a:ext cx="13652183" cy="223599"/>
          </a:xfrm>
          <a:prstGeom prst="rect">
            <a:avLst/>
          </a:prstGeom>
          <a:noFill/>
          <a:ln/>
        </p:spPr>
        <p:txBody>
          <a:bodyPr wrap="none" lIns="0" tIns="0" rIns="0" bIns="0" rtlCol="0" anchor="t"/>
          <a:lstStyle/>
          <a:p>
            <a:pPr marL="0" indent="0" algn="l">
              <a:lnSpc>
                <a:spcPts val="1750"/>
              </a:lnSpc>
              <a:buNone/>
            </a:pPr>
            <a:r>
              <a:rPr lang="en-US" sz="1100" dirty="0">
                <a:solidFill>
                  <a:srgbClr val="3A3630"/>
                </a:solidFill>
                <a:latin typeface="Source Sans Pro" pitchFamily="34" charset="0"/>
                <a:ea typeface="Source Sans Pro" pitchFamily="34" charset="-122"/>
                <a:cs typeface="Source Sans Pro" pitchFamily="34" charset="-120"/>
              </a:rPr>
              <a:t>BMD mencapai nilai maksimum pada titik beban terpusat dengan nilai 22 kNm, membentuk kurva parabola. Pemahaman tentang distribusi gaya internal ini sangat penting untuk menentukan dimensi balok yang aman dan efisien.</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1309</Words>
  <Application>Microsoft Office PowerPoint</Application>
  <PresentationFormat>Custom</PresentationFormat>
  <Paragraphs>118</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Source Sans Pro</vt:lpstr>
      <vt:lpstr>Arial</vt:lpstr>
      <vt:lpstr>Lora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Novriyanti 2022</cp:lastModifiedBy>
  <cp:revision>2</cp:revision>
  <dcterms:created xsi:type="dcterms:W3CDTF">2025-04-25T01:14:40Z</dcterms:created>
  <dcterms:modified xsi:type="dcterms:W3CDTF">2025-04-28T04:09:40Z</dcterms:modified>
</cp:coreProperties>
</file>