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3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6" r:id="rId13"/>
    <p:sldId id="277" r:id="rId14"/>
    <p:sldId id="274" r:id="rId15"/>
    <p:sldId id="266" r:id="rId16"/>
  </p:sldIdLst>
  <p:sldSz cx="18288000" cy="10287000"/>
  <p:notesSz cx="6858000" cy="9144000"/>
  <p:embeddedFontLst>
    <p:embeddedFont>
      <p:font typeface="Geologica Light" panose="020B0604020202020204" charset="0"/>
      <p:regular r:id="rId18"/>
    </p:embeddedFont>
    <p:embeddedFont>
      <p:font typeface="Geologica Regula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22" autoAdjust="0"/>
  </p:normalViewPr>
  <p:slideViewPr>
    <p:cSldViewPr>
      <p:cViewPr varScale="1">
        <p:scale>
          <a:sx n="39" d="100"/>
          <a:sy n="39" d="100"/>
        </p:scale>
        <p:origin x="8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54B0-E4C3-4E50-8C4A-1DE9704FF4D2}" type="datetimeFigureOut">
              <a:rPr lang="en-ID" smtClean="0"/>
              <a:t>10/11/2025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BD0D-759F-4784-8AC6-4602F6F29F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626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BD0D-759F-4784-8AC6-4602F6F29FD7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751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BD0D-759F-4784-8AC6-4602F6F29FD7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28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6604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800" y="5118100"/>
            <a:ext cx="15074900" cy="3784600"/>
          </a:xfrm>
          <a:prstGeom prst="rect">
            <a:avLst/>
          </a:prstGeom>
          <a:effectLst>
            <a:outerShdw blurRad="88882" dist="116271" dir="2700000">
              <a:srgbClr val="000000">
                <a:alpha val="13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-939800" y="2108200"/>
            <a:ext cx="199644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ELEMEN MESIN 1</a:t>
            </a:r>
          </a:p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REGULER MALAM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200" y="4813300"/>
            <a:ext cx="457200" cy="457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6845300"/>
            <a:ext cx="1308100" cy="1308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124200" y="7505700"/>
            <a:ext cx="18288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33700" y="6769100"/>
            <a:ext cx="13754100" cy="142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STUDI S1 TEKNIK MESIN</a:t>
            </a:r>
          </a:p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</a:t>
            </a:r>
            <a:r>
              <a:rPr lang="en-US" sz="4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Jayabaya</a:t>
            </a:r>
            <a:endParaRPr lang="en-US" sz="4000" b="0" i="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24000" y="5181600"/>
            <a:ext cx="15062200" cy="1143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64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400" b="0" i="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6E684-EC18-B5B9-F2B1-1C6892E6B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DB8A79D-7349-0D59-B29B-F531485C40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55FDA0A-3439-75E9-D6F7-6B239CC2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221CBF8-C679-80D5-AB86-1FFB41613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AEEE164-65CB-E734-FC9B-26D75E6B7E9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6721F71-00AF-E791-3F49-BDFB36C38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A0524FD-786A-6C8C-F6F7-A22C6D22B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76085759-25D9-C8A3-0144-C8D52F08B0DC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DA9C817-0295-6AEB-13EE-5BE85409B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96E0D81-22EE-BC02-8B6A-2D4296F352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14A0B16B-B014-2E62-68C5-141F016E7AE3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Prototyping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91C3950-039A-AD85-CF55-F54D57463D1C}"/>
              </a:ext>
            </a:extLst>
          </p:cNvPr>
          <p:cNvSpPr txBox="1"/>
          <p:nvPr/>
        </p:nvSpPr>
        <p:spPr>
          <a:xfrm>
            <a:off x="1311729" y="3406094"/>
            <a:ext cx="15862300" cy="5890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prototyping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rancangan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bertahap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berinteraksi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prototype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prototyping: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prototype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dibangun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Prototype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berguna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calon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Prototype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dihilangkan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ditambahkan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bagiannya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9720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57F40-6948-9C61-DDC7-961487974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5CBEDD-C6E2-60D3-C837-887B68929C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376E6DD-4745-91ED-B2AC-1DA921F28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B507BBC-C415-F3AC-5E1E-B34939678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6042A02-FBA7-98AC-BFA5-75D65EB98BA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7149A64-4EE7-A0EB-AB49-321E17F83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2DA09FE-98C7-160F-D1CC-E409C0A92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6734E1FF-DA07-EE73-5B10-D1E8A3B5A640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8BB617E-F73A-27C4-EDE6-750F6E7E9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5AAD0A2-5A97-F33A-5378-208472CBEF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51831782-59AE-C00D-E7C9-B54C9E3C08AE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Prototyping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4363E22-4888-A383-9602-84B9C6B3E438}"/>
              </a:ext>
            </a:extLst>
          </p:cNvPr>
          <p:cNvSpPr txBox="1"/>
          <p:nvPr/>
        </p:nvSpPr>
        <p:spPr>
          <a:xfrm>
            <a:off x="1311729" y="3406094"/>
            <a:ext cx="15862300" cy="5890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l" fontAlgn="ctr"/>
            <a:r>
              <a:rPr lang="en-US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 : Daya Motor  =  3 HP = 3 x 746 = </a:t>
            </a:r>
          </a:p>
          <a:p>
            <a:pPr algn="l" fontAlgn="ctr"/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= 1200 rpm</a:t>
            </a:r>
          </a:p>
          <a:p>
            <a:pPr algn="l" fontAlgn="ctr"/>
            <a:r>
              <a:rPr lang="en-US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Material Poros = S45C (0,45% 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Karbon)</a:t>
            </a:r>
          </a:p>
          <a:p>
            <a:pPr algn="l" fontAlgn="ctr"/>
            <a:r>
              <a:rPr lang="en-US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Servis Faktor = 1,3</a:t>
            </a:r>
          </a:p>
          <a:p>
            <a:pPr algn="l" fontAlgn="ctr"/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Jwb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l" fontAlgn="ctr"/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Torsi ; T = ( P x 60 ) / 2 phi n </a:t>
            </a:r>
          </a:p>
          <a:p>
            <a:pPr algn="l" fontAlgn="ctr"/>
            <a:r>
              <a:rPr lang="en-US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= (2238 x 60) / (2 x 3,14 x 1200)</a:t>
            </a:r>
          </a:p>
          <a:p>
            <a:pPr algn="l" fontAlgn="ctr"/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= 134280 / 7.536</a:t>
            </a:r>
          </a:p>
          <a:p>
            <a:pPr algn="l" fontAlgn="ctr"/>
            <a:r>
              <a:rPr lang="en-US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     = 17.810 </a:t>
            </a:r>
            <a:r>
              <a:rPr lang="en-US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N.m</a:t>
            </a:r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692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9BC55-1916-6982-42FE-8F743587B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DE945B-8C63-8AA3-79FE-4D39D0F6B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4327F1-FA27-68FA-9761-DAD197E0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6337B80-1214-5D21-D08D-C59CA6CF1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594AEE5-8250-CEF2-E197-F245D34B38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9C2E00-5430-74CC-5D10-510634358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EE67C24-BFC9-6803-87EA-1D1EBF515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F4315FA-952F-18E7-02DD-FE4E57F605F2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AEE7294-E7CB-1056-1247-0EAE655375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671" y="3217408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728D56B-DBCF-CC27-030A-E2FC4FF138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3D7A8FF2-9023-6C81-690A-C1E2CC509125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</a:rPr>
              <a:t>Prototyping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16CFF43-9E19-2046-F800-B4CAB6D5848B}"/>
              </a:ext>
            </a:extLst>
          </p:cNvPr>
          <p:cNvSpPr txBox="1"/>
          <p:nvPr/>
        </p:nvSpPr>
        <p:spPr>
          <a:xfrm>
            <a:off x="1311729" y="3406094"/>
            <a:ext cx="15862300" cy="5890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l" fontAlgn="ctr"/>
            <a:endParaRPr lang="en-US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Dik: Hollow Shaft </a:t>
            </a:r>
          </a:p>
          <a:p>
            <a:pPr algn="l" fontAlgn="ctr"/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= 50N.m </a:t>
            </a:r>
          </a:p>
          <a:p>
            <a:pPr algn="l" fontAlgn="ctr"/>
            <a:r>
              <a:rPr lang="en-US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Tizin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40MPa (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konversi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Pa)</a:t>
            </a:r>
          </a:p>
          <a:p>
            <a:pPr algn="l" fontAlgn="ctr"/>
            <a:r>
              <a:rPr lang="en-US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k =di/do = 0.6</a:t>
            </a:r>
          </a:p>
          <a:p>
            <a:pPr algn="l" fontAlgn="ctr"/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 :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Tentukan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diameter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diameter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endParaRPr lang="en-US" sz="2800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Jwb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fontAlgn="ctr"/>
            <a:r>
              <a:rPr lang="en-US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 max    = 16T/(phi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do^3) ( 1 – k^4)</a:t>
            </a:r>
          </a:p>
          <a:p>
            <a:pPr algn="l" fontAlgn="ctr"/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do = akar^3 ((16T)/ phi x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Tizin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(1-k^4)</a:t>
            </a:r>
          </a:p>
          <a:p>
            <a:pPr algn="l" fontAlgn="ctr"/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= akar^3 ((16x40) / 3,14 x 40 x (1-0.6^4)</a:t>
            </a:r>
          </a:p>
          <a:p>
            <a:pPr algn="l" fontAlgn="ctr"/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= akar^3 (( 640 ) / 125.6 x ( 0.87 )</a:t>
            </a:r>
          </a:p>
          <a:p>
            <a:pPr algn="l" fontAlgn="ctr"/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= akar^3 ((640/ 109.272)</a:t>
            </a:r>
          </a:p>
          <a:p>
            <a:pPr algn="l" fontAlgn="ctr"/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= 7.26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0909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B281D-1E6B-2D96-087D-754D26F41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39B0E0-D60F-EDE5-42CE-1D92838890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CAFA7A7-E02C-7070-1C0C-80AE7D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0D346EF-E390-D2AA-F38A-DA6213C23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CA47406-9E8C-66B7-8FAE-6376ED37B74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6F9EE5A-D696-A7DD-97C3-E95F27850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47FD5A0-1BF3-29F3-D0AD-5F8663E4A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BCDF3D98-DC6E-1ADC-EA52-AE0040E4507C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FAFF5413-C352-692A-A98F-9AC29B953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841" y="342900"/>
            <a:ext cx="16744430" cy="9474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E6B6881-AAAB-36D0-3FD9-567294A140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0616ED94-6F94-44AD-04EF-B5F42634723C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5C1E883-15C8-8AF9-5930-CF0D81CA0A97}"/>
              </a:ext>
            </a:extLst>
          </p:cNvPr>
          <p:cNvSpPr txBox="1"/>
          <p:nvPr/>
        </p:nvSpPr>
        <p:spPr>
          <a:xfrm>
            <a:off x="699407" y="687840"/>
            <a:ext cx="15040429" cy="884985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P x 60 / 2 phi n </a:t>
            </a:r>
            <a:endParaRPr lang="en-US" sz="2800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endParaRPr lang="en-US" sz="2800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Momen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Lentur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poros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puli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radial :</a:t>
            </a:r>
          </a:p>
          <a:p>
            <a:pPr algn="l" fontAlgn="ctr"/>
            <a:r>
              <a:rPr lang="en-US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= 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x r</a:t>
            </a:r>
          </a:p>
          <a:p>
            <a:pPr algn="l" fontAlgn="ctr"/>
            <a:r>
              <a:rPr lang="en-US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 fontAlgn="ctr"/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diameter Poros (Von Mises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kombinasi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dan T)</a:t>
            </a:r>
          </a:p>
          <a:p>
            <a:pPr algn="l" fontAlgn="ctr"/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Teg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Lentur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 (Bending ) = 32M/phi x d^3</a:t>
            </a:r>
          </a:p>
          <a:p>
            <a:pPr fontAlgn="ctr"/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Teg Geser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Torsi = 15T/phi x d^3</a:t>
            </a:r>
          </a:p>
          <a:p>
            <a:pPr algn="l" fontAlgn="ctr"/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Teg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Ekuivalen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Mises = </a:t>
            </a:r>
            <a:r>
              <a:rPr lang="en-US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akar</a:t>
            </a:r>
            <a:r>
              <a:rPr lang="en-US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(Teg Bending^2 + 3T^2)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Soal :</a:t>
            </a:r>
          </a:p>
          <a:p>
            <a:pPr algn="l" fontAlgn="ctr"/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Protoype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poros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800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 : </a:t>
            </a:r>
          </a:p>
          <a:p>
            <a:pPr algn="l" fontAlgn="ctr"/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Motor 3HP, 1200 rpm</a:t>
            </a:r>
          </a:p>
          <a:p>
            <a:pPr algn="l" fontAlgn="ctr"/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Puli pada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poro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radius 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(r=75mm)</a:t>
            </a:r>
          </a:p>
          <a:p>
            <a:pPr algn="l" fontAlgn="ctr"/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 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puli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radial (F=200N)</a:t>
            </a:r>
          </a:p>
          <a:p>
            <a:pPr algn="l" fontAlgn="ctr"/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: S45C</a:t>
            </a:r>
          </a:p>
          <a:p>
            <a:pPr algn="l" fontAlgn="ctr"/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 = 2</a:t>
            </a:r>
          </a:p>
          <a:p>
            <a:pPr algn="l" fontAlgn="ctr"/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Dit:</a:t>
            </a:r>
          </a:p>
          <a:p>
            <a:pPr marL="514350" indent="-514350" algn="l" fontAlgn="ctr">
              <a:buAutoNum type="arabicPeriod"/>
            </a:pP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Torsi yang 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ditransmisikan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poros</a:t>
            </a:r>
            <a:endParaRPr lang="en-ID" sz="2800" dirty="0">
              <a:solidFill>
                <a:srgbClr val="474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fontAlgn="ctr">
              <a:buAutoNum type="arabicPeriod"/>
            </a:pP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 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Lentur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Gaya radial M pada 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Puli</a:t>
            </a:r>
          </a:p>
          <a:p>
            <a:pPr marL="514350" indent="-514350" algn="l" fontAlgn="ctr">
              <a:buAutoNum type="arabicPeriod"/>
            </a:pP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Tentukan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diameter 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poros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minimal 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Mises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0061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2310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444500"/>
            <a:ext cx="16840200" cy="9271000"/>
          </a:xfrm>
          <a:prstGeom prst="rect">
            <a:avLst/>
          </a:prstGeom>
          <a:effectLst>
            <a:outerShdw blurRad="749084" dist="356595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85800"/>
            <a:ext cx="16319500" cy="8775700"/>
          </a:xfrm>
          <a:prstGeom prst="rect">
            <a:avLst/>
          </a:prstGeom>
          <a:effectLst>
            <a:outerShdw blurRad="670210" dist="337299" dir="2700000">
              <a:srgbClr val="000000">
                <a:alpha val="24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2082800" y="1981200"/>
            <a:ext cx="14135100" cy="278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157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124200"/>
            <a:ext cx="14503400" cy="4711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9800" y="1206500"/>
            <a:ext cx="1181100" cy="78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40B0B7-1C39-509E-E7F0-EF7EC3707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5892801"/>
            <a:ext cx="16332200" cy="3568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36775" y="2451100"/>
            <a:ext cx="14506575" cy="1879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60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Prototyping</a:t>
            </a:r>
            <a:endParaRPr lang="en-US" sz="6000" dirty="0">
              <a:solidFill>
                <a:srgbClr val="6542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00" y="5067300"/>
            <a:ext cx="9512300" cy="37846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264400" y="5337090"/>
            <a:ext cx="8801100" cy="3098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Prototyping </a:t>
            </a: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ID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Prototyping</a:t>
            </a:r>
            <a:endParaRPr lang="en-ID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ID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Prototyping </a:t>
            </a: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endParaRPr lang="en-ID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endParaRPr lang="en-US" sz="40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700" y="5067300"/>
            <a:ext cx="4940300" cy="3784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57400" y="6324600"/>
            <a:ext cx="4648200" cy="1219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6900" b="0" i="1" u="none" strike="noStrike" dirty="0">
                <a:solidFill>
                  <a:srgbClr val="EFE9DB">
                    <a:alpha val="7607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0C25D-0D5C-E7FD-1828-E2710ECFB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956AAE-3A43-87B9-0225-1CA9AD3C8E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931ADA3-43F2-8662-D142-9C711B10C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851F505-F900-B280-4B4E-C7EB175BA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90B0E8B-69F2-7504-03FE-7C26AACCA1B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CA05898-CD27-88BC-BBB7-4DC15B581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B004719-6BBC-7B0A-EFBB-52B1B7D03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7E4A901B-8E97-9271-60A9-0F2961DCE0A0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816BD01-2E5C-52E2-8F75-FF24D5323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63B37D4-68F4-1F9A-2F61-A671652E2F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2117A731-9DC0-E2DF-8DEA-45EFDC6D9620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Prototyping</a:t>
            </a:r>
            <a:endParaRPr lang="en-US" sz="7200" b="0" i="0" u="none" strike="noStrike" dirty="0">
              <a:solidFill>
                <a:srgbClr val="6542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8AE1478-CB68-35C5-D7C1-81E7FF4A0A66}"/>
              </a:ext>
            </a:extLst>
          </p:cNvPr>
          <p:cNvSpPr txBox="1"/>
          <p:nvPr/>
        </p:nvSpPr>
        <p:spPr>
          <a:xfrm>
            <a:off x="1311729" y="3406094"/>
            <a:ext cx="15862300" cy="5890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endParaRPr lang="en-ID" sz="32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Mengenal Prototyping. Definisi Prototype | by Dimas Rizky | DOT Intern |  Medium">
            <a:extLst>
              <a:ext uri="{FF2B5EF4-FFF2-40B4-BE49-F238E27FC236}">
                <a16:creationId xmlns:a16="http://schemas.microsoft.com/office/drawing/2014/main" id="{6A3E3323-29DF-1887-A883-FF81D4FEB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57" y="3384927"/>
            <a:ext cx="12583885" cy="56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29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Prototyping</a:t>
            </a:r>
            <a:endParaRPr lang="en-US" sz="7200" b="0" i="0" u="none" strike="noStrike" dirty="0">
              <a:solidFill>
                <a:srgbClr val="6542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11729" y="3406094"/>
            <a:ext cx="15862300" cy="5890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ancangan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performa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keandalan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efisiensi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diproduksi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massal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Memperbaiki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kelemahan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desainer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Meminimalisir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kegagalan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prototype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CNC (Computer Numerical Control).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CNC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mengukir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logam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plastik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antaranya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statis,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Working prototype. </a:t>
            </a:r>
          </a:p>
          <a:p>
            <a:pPr algn="l"/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tahapan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prototype, di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antaranya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Desain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Bangun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Perbaiki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EA721-7185-A33F-FC99-972933875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9A6D2A-FFCB-A4B4-1A18-FD13DDBAF6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435F100-6638-E6F2-2BD4-5E2132A08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60B3B02-FA5B-19B9-2655-40B8A344C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CA912A7-5217-1E46-C0E9-5C78CB88BB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FE8CC82-468A-14BA-0461-21BE51499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C5DEDD3-495A-A150-ABE4-C69516E5F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4F2810E9-0E8D-5B8D-DFEB-671EE21D8D9B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A90CA492-2725-3627-664D-F7311C0C7B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446D054-F7E4-49A1-CFBA-064C376BCE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2022C5DD-7D45-C700-5066-E15614A64DAE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Statis</a:t>
            </a:r>
            <a:endParaRPr lang="en-US" sz="7200" b="0" i="0" u="none" strike="noStrike" dirty="0">
              <a:solidFill>
                <a:srgbClr val="6542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24268AC-FC8A-FE35-44A3-EB02C1D9008F}"/>
              </a:ext>
            </a:extLst>
          </p:cNvPr>
          <p:cNvSpPr txBox="1"/>
          <p:nvPr/>
        </p:nvSpPr>
        <p:spPr>
          <a:xfrm>
            <a:off x="1311729" y="3406094"/>
            <a:ext cx="15862300" cy="5890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tercepat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ide,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mengomunikasikan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fitur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statis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layar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ponsel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statis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Menuangkan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Merancang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fitur-fitur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proposisi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ketepatan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web,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statis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Extreme Prototyping.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layar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diprogram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diimplementasikan</a:t>
            </a:r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562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89DD1-2948-0F34-7398-EAF714696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022F6D-6A6F-E112-7DE6-DD4E7CFCCF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FD7AA3E-152C-D3DD-9C61-2A227CE62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02E24E9-A14D-815D-392E-FDA3C52D0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7F79D17-A95B-F62C-5672-C554023C84E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F03543A-CBA1-2883-F4EF-E61D82D1B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F9860E3-4E66-FB35-0986-5FAA006E8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3453E9-F66D-CA9E-0E98-0035504D2691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DBCF69E-4BAA-3BF1-CB46-8FA2C10BF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46CABAE-A95D-6068-35D2-6D9A687CC7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441DC12F-91BF-8A78-D929-47837B1FCBD8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endParaRPr lang="en-US" sz="7200" b="0" i="0" u="none" strike="noStrike" dirty="0">
              <a:solidFill>
                <a:srgbClr val="6542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06A700C-9065-3E65-39C7-6BAB42BE81BF}"/>
              </a:ext>
            </a:extLst>
          </p:cNvPr>
          <p:cNvSpPr txBox="1"/>
          <p:nvPr/>
        </p:nvSpPr>
        <p:spPr>
          <a:xfrm>
            <a:off x="1311729" y="3406094"/>
            <a:ext cx="15862300" cy="5890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diuji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interaktif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mensimulasikan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beroperasi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memvalidasi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jual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antaranya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Menghemat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uang yang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dihabiskan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memperbaiki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memvalidasi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menyempurnakan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visual, yang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gambaran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tampilan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rancangan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4822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644C-2AD6-FF1C-536A-A4614C380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658028-B91F-67BB-F61D-E68D279B25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EB2B146-2CDE-144B-6B11-70192618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01F4163-42F0-01FD-A911-B224948DE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5877A37-FDF1-4456-B555-32CA139EF2C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A23B32-8D2B-50B8-58D7-6A62D4C43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90C96BB-2791-1EE1-935C-B7FFA2EF3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4110FA30-107D-521A-813D-23E8B9AC3C85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34EA3DC-837E-39F9-AB30-91BF775BAA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2A132F3-4422-9331-2394-4C92FC5AC2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509AB546-C2CB-ACA4-1C2E-067EBA2F79E3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ct val="87980"/>
              </a:lnSpc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Prototyping</a:t>
            </a:r>
            <a:endParaRPr lang="en-US" sz="7200" b="0" i="0" u="none" strike="noStrike" dirty="0">
              <a:solidFill>
                <a:srgbClr val="6542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BA877B5-60AD-F436-DD8F-B380E5EF6BE6}"/>
              </a:ext>
            </a:extLst>
          </p:cNvPr>
          <p:cNvSpPr txBox="1"/>
          <p:nvPr/>
        </p:nvSpPr>
        <p:spPr>
          <a:xfrm>
            <a:off x="1311729" y="3406094"/>
            <a:ext cx="15862300" cy="5890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mestinya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kinerja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fungsionalitas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Working prototype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Working prototype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diproduksi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massal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working prototype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tools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working prototype, di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antaranya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Bubble, Bravo Studio,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Webflow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Glide. 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5285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28105-82BA-6836-D9F5-63AB42A36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258842A-71F5-D369-55E2-C2FA5132CE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E5DA33B-2414-1CCE-E2D2-04E9B803A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89EA668-E1D6-E235-D21C-0A391C3D5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3482851-CE81-9A87-C9A8-CEFE477EF11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EFCDCE9-DD06-ED0D-13BC-0D71006C8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3E9A87D-91A5-6504-C8B2-2464B7D53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AC95BFB2-6144-205E-0675-63FF8DCD8D0F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6BD2434-5619-0318-1BFB-2125650AF2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C2E7AB8-0ADD-B104-2C2B-094D0388B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6ADCCBE6-F210-91C7-5E0D-261DC0C116C3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Prototyping</a:t>
            </a:r>
            <a:endParaRPr lang="en-US" sz="7200" b="0" i="0" u="none" strike="noStrike" dirty="0">
              <a:solidFill>
                <a:srgbClr val="6542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DEE2580-0AD8-5DCB-64BD-F014322BCFED}"/>
              </a:ext>
            </a:extLst>
          </p:cNvPr>
          <p:cNvSpPr txBox="1"/>
          <p:nvPr/>
        </p:nvSpPr>
        <p:spPr>
          <a:xfrm>
            <a:off x="1311729" y="3406094"/>
            <a:ext cx="15862300" cy="5890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prototyping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rinci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Langkah – Langkah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prototyping: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26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endParaRPr lang="en-ID" sz="26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berdiskusi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 </a:t>
            </a:r>
            <a:r>
              <a:rPr lang="en-ID" sz="26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endParaRPr lang="en-ID" sz="26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diskusi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Pembangunan </a:t>
            </a:r>
            <a:r>
              <a:rPr lang="en-ID" sz="26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endParaRPr lang="en-ID" sz="26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dijadikan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rujukan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endParaRPr lang="en-ID" sz="26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saran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endParaRPr lang="en-ID" sz="26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revisi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6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ID" sz="26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endParaRPr lang="en-ID" sz="26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disetujui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mengubahnya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final. </a:t>
            </a:r>
          </a:p>
        </p:txBody>
      </p:sp>
    </p:spTree>
    <p:extLst>
      <p:ext uri="{BB962C8B-B14F-4D97-AF65-F5344CB8AC3E}">
        <p14:creationId xmlns:p14="http://schemas.microsoft.com/office/powerpoint/2010/main" val="38166558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15FB2-1EAD-3CFF-CA65-2794EC174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15798F-E25F-DC6F-F842-A00F686AE4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536998B-A350-45ED-08B1-2BE352B0C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CA17445-9E47-54A1-0957-F244A533B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4895BEC-7640-9274-5CD1-31A8BBC6D56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17D5403-C28F-7A6A-C170-0206FE5AE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E2A16A4-6D82-F74A-605E-802A81974F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632AB13C-323C-BB14-742C-C475402D685D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E242BD7-EF2A-30B6-D162-B23F615F4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B4D3656-802A-5E8E-F7AF-6084C8A6F8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0E4CF91A-5BCE-6DC5-FA51-1CFCD9BD9C0D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Prototyping</a:t>
            </a:r>
            <a:endParaRPr lang="en-US" sz="7200" b="0" i="0" u="none" strike="noStrike" dirty="0">
              <a:solidFill>
                <a:srgbClr val="6542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E7C73DC-E291-4917-F6E7-1831A22FA2B4}"/>
              </a:ext>
            </a:extLst>
          </p:cNvPr>
          <p:cNvSpPr txBox="1"/>
          <p:nvPr/>
        </p:nvSpPr>
        <p:spPr>
          <a:xfrm>
            <a:off x="1311729" y="3406094"/>
            <a:ext cx="15862300" cy="5890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/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panduan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ide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diuji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didiskusikan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800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rinsip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Tujuannya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terjebak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konstruksi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Perhatikan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reaksi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Perhatikan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berinteraksi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reaksi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Pelajari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b="1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lain. </a:t>
            </a:r>
          </a:p>
          <a:p>
            <a:pPr algn="l"/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rancangan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diproduksi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massal</a:t>
            </a:r>
            <a:r>
              <a:rPr lang="en-ID" sz="2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2800" b="0" i="0" dirty="0">
              <a:solidFill>
                <a:srgbClr val="47474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686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1160</Words>
  <Application>Microsoft Office PowerPoint</Application>
  <PresentationFormat>Custom</PresentationFormat>
  <Paragraphs>129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Geologica Regular</vt:lpstr>
      <vt:lpstr>Geologica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67</cp:revision>
  <dcterms:created xsi:type="dcterms:W3CDTF">2006-08-16T00:00:00Z</dcterms:created>
  <dcterms:modified xsi:type="dcterms:W3CDTF">2025-11-10T12:30:57Z</dcterms:modified>
</cp:coreProperties>
</file>