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90" r:id="rId6"/>
    <p:sldId id="378" r:id="rId7"/>
    <p:sldId id="379" r:id="rId8"/>
    <p:sldId id="380" r:id="rId9"/>
    <p:sldId id="376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9" r:id="rId18"/>
    <p:sldId id="425" r:id="rId19"/>
    <p:sldId id="388" r:id="rId20"/>
    <p:sldId id="399" r:id="rId21"/>
    <p:sldId id="402" r:id="rId22"/>
    <p:sldId id="401" r:id="rId23"/>
    <p:sldId id="403" r:id="rId24"/>
    <p:sldId id="426" r:id="rId25"/>
    <p:sldId id="424" r:id="rId26"/>
    <p:sldId id="400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404" r:id="rId37"/>
    <p:sldId id="406" r:id="rId38"/>
    <p:sldId id="42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154" autoAdjust="0"/>
  </p:normalViewPr>
  <p:slideViewPr>
    <p:cSldViewPr snapToGrid="0">
      <p:cViewPr varScale="1">
        <p:scale>
          <a:sx n="69" d="100"/>
          <a:sy n="69" d="100"/>
        </p:scale>
        <p:origin x="600" y="48"/>
      </p:cViewPr>
      <p:guideLst/>
    </p:cSldViewPr>
  </p:slideViewPr>
  <p:outlineViewPr>
    <p:cViewPr>
      <p:scale>
        <a:sx n="33" d="100"/>
        <a:sy n="33" d="100"/>
      </p:scale>
      <p:origin x="0" y="-5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71E7-8CF7-4491-9507-55BFE693DC7B}">
      <dgm:prSet phldrT="[Text]" custT="1"/>
      <dgm:spPr>
        <a:solidFill>
          <a:schemeClr val="accent1"/>
        </a:solidFill>
        <a:ln w="19050">
          <a:noFill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j-lt"/>
            </a:rPr>
            <a:t>PENGERTIAN POROS</a:t>
          </a:r>
        </a:p>
      </dgm:t>
    </dgm:pt>
    <dgm:pt modelId="{D34FC0B2-1D9D-47C1-B680-27EF2E97D428}" type="parTrans" cxnId="{E01FE584-0925-4BC0-9383-A1E85DE458FD}">
      <dgm:prSet/>
      <dgm:spPr/>
      <dgm:t>
        <a:bodyPr/>
        <a:lstStyle/>
        <a:p>
          <a:endParaRPr lang="en-US"/>
        </a:p>
      </dgm:t>
    </dgm:pt>
    <dgm:pt modelId="{B3CFB133-9C4F-4A0A-888D-0CEC78FFDFFC}" type="sibTrans" cxnId="{E01FE584-0925-4BC0-9383-A1E85DE458FD}">
      <dgm:prSet/>
      <dgm:spPr/>
      <dgm:t>
        <a:bodyPr/>
        <a:lstStyle/>
        <a:p>
          <a:endParaRPr lang="en-US"/>
        </a:p>
      </dgm:t>
    </dgm:pt>
    <dgm:pt modelId="{EB81D1D4-3A06-49A6-9CBB-2A11D66B1783}">
      <dgm:prSet phldrT="[Text]" custT="1"/>
      <dgm:spPr/>
      <dgm:t>
        <a:bodyPr/>
        <a:lstStyle/>
        <a:p>
          <a:pPr marL="0" algn="just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400" dirty="0"/>
            <a:t>Poros </a:t>
          </a:r>
          <a:r>
            <a:rPr lang="en-US" sz="2400" dirty="0" err="1"/>
            <a:t>merupakan</a:t>
          </a:r>
          <a:r>
            <a:rPr lang="en-US" sz="2400" dirty="0"/>
            <a:t> </a:t>
          </a:r>
          <a:r>
            <a:rPr lang="en-US" sz="2400" dirty="0" err="1"/>
            <a:t>komponen</a:t>
          </a:r>
          <a:r>
            <a:rPr lang="en-US" sz="2400" dirty="0"/>
            <a:t> </a:t>
          </a:r>
          <a:r>
            <a:rPr lang="en-US" sz="2400" dirty="0" err="1"/>
            <a:t>mekanik</a:t>
          </a:r>
          <a:r>
            <a:rPr lang="en-US" sz="2400" dirty="0"/>
            <a:t> </a:t>
          </a:r>
          <a:r>
            <a:rPr lang="en-US" sz="2400" dirty="0" err="1"/>
            <a:t>utama</a:t>
          </a:r>
          <a:r>
            <a:rPr lang="en-US" sz="2400" dirty="0"/>
            <a:t> yang </a:t>
          </a:r>
          <a:r>
            <a:rPr lang="en-US" sz="2400" dirty="0" err="1"/>
            <a:t>berfungsi</a:t>
          </a:r>
          <a:r>
            <a:rPr lang="en-US" sz="2400" dirty="0"/>
            <a:t> </a:t>
          </a:r>
          <a:r>
            <a:rPr lang="en-US" sz="2400" dirty="0" err="1"/>
            <a:t>untuk</a:t>
          </a:r>
          <a:r>
            <a:rPr lang="en-US" sz="2400" dirty="0"/>
            <a:t> </a:t>
          </a:r>
          <a:r>
            <a:rPr lang="en-US" sz="2400" dirty="0" err="1"/>
            <a:t>mentransmisikan</a:t>
          </a:r>
          <a:r>
            <a:rPr lang="en-US" sz="2400" dirty="0"/>
            <a:t> </a:t>
          </a:r>
          <a:r>
            <a:rPr lang="en-US" sz="2400" dirty="0" err="1"/>
            <a:t>daya</a:t>
          </a:r>
          <a:r>
            <a:rPr lang="en-US" sz="2400" dirty="0"/>
            <a:t> dan </a:t>
          </a:r>
          <a:r>
            <a:rPr lang="en-US" sz="2400" dirty="0" err="1"/>
            <a:t>momen</a:t>
          </a:r>
          <a:r>
            <a:rPr lang="en-US" sz="2400" dirty="0"/>
            <a:t> </a:t>
          </a:r>
          <a:r>
            <a:rPr lang="en-US" sz="2400" dirty="0" err="1"/>
            <a:t>putar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</a:t>
          </a:r>
          <a:r>
            <a:rPr lang="en-US" sz="2400" dirty="0" err="1"/>
            <a:t>satu</a:t>
          </a:r>
          <a:r>
            <a:rPr lang="en-US" sz="2400" dirty="0"/>
            <a:t> </a:t>
          </a:r>
          <a:r>
            <a:rPr lang="en-US" sz="2400" dirty="0" err="1"/>
            <a:t>bagian</a:t>
          </a:r>
          <a:r>
            <a:rPr lang="en-US" sz="2400" dirty="0"/>
            <a:t> </a:t>
          </a:r>
          <a:r>
            <a:rPr lang="en-US" sz="2400" dirty="0" err="1"/>
            <a:t>mesin</a:t>
          </a:r>
          <a:r>
            <a:rPr lang="en-US" sz="2400" dirty="0"/>
            <a:t> </a:t>
          </a:r>
          <a:r>
            <a:rPr lang="en-US" sz="2400" dirty="0" err="1"/>
            <a:t>ke</a:t>
          </a:r>
          <a:r>
            <a:rPr lang="en-US" sz="2400" dirty="0"/>
            <a:t> </a:t>
          </a:r>
          <a:r>
            <a:rPr lang="en-US" sz="2400" dirty="0" err="1"/>
            <a:t>bagian</a:t>
          </a:r>
          <a:r>
            <a:rPr lang="en-US" sz="2400" dirty="0"/>
            <a:t> </a:t>
          </a:r>
          <a:r>
            <a:rPr lang="en-US" sz="2400" dirty="0" err="1"/>
            <a:t>lainnya</a:t>
          </a:r>
          <a:r>
            <a:rPr lang="en-US" sz="2400" dirty="0"/>
            <a:t>, </a:t>
          </a:r>
          <a:r>
            <a:rPr lang="en-US" sz="2400" dirty="0" err="1"/>
            <a:t>seperti</a:t>
          </a:r>
          <a:r>
            <a:rPr lang="en-US" sz="2400" dirty="0"/>
            <a:t> </a:t>
          </a:r>
          <a:r>
            <a:rPr lang="en-US" sz="2400" dirty="0" err="1"/>
            <a:t>dari</a:t>
          </a:r>
          <a:r>
            <a:rPr lang="en-US" sz="2400" dirty="0"/>
            <a:t> motor </a:t>
          </a:r>
          <a:r>
            <a:rPr lang="en-US" sz="2400" dirty="0" err="1"/>
            <a:t>ke</a:t>
          </a:r>
          <a:r>
            <a:rPr lang="en-US" sz="2400" dirty="0"/>
            <a:t> </a:t>
          </a:r>
          <a:r>
            <a:rPr lang="en-US" sz="2400" dirty="0" err="1"/>
            <a:t>roda</a:t>
          </a:r>
          <a:r>
            <a:rPr lang="en-US" sz="2400" dirty="0"/>
            <a:t> </a:t>
          </a:r>
          <a:r>
            <a:rPr lang="en-US" sz="2400" dirty="0" err="1"/>
            <a:t>gigi</a:t>
          </a:r>
          <a:r>
            <a:rPr lang="en-US" sz="2400" dirty="0"/>
            <a:t>, pulley </a:t>
          </a:r>
          <a:r>
            <a:rPr lang="en-US" sz="2400" dirty="0" err="1"/>
            <a:t>atau</a:t>
          </a:r>
          <a:r>
            <a:rPr lang="en-US" sz="2400" dirty="0"/>
            <a:t> </a:t>
          </a:r>
          <a:r>
            <a:rPr lang="en-US" sz="2400" dirty="0" err="1"/>
            <a:t>kopling</a:t>
          </a:r>
          <a:r>
            <a:rPr lang="en-US" sz="1600" dirty="0"/>
            <a:t>.</a:t>
          </a:r>
        </a:p>
      </dgm:t>
    </dgm:pt>
    <dgm:pt modelId="{721F31C1-C769-40A8-9C34-A74470BAB532}" type="parTrans" cxnId="{5E008CC8-B8C6-4B46-94B0-C60406121E38}">
      <dgm:prSet/>
      <dgm:spPr/>
      <dgm:t>
        <a:bodyPr/>
        <a:lstStyle/>
        <a:p>
          <a:endParaRPr lang="en-US"/>
        </a:p>
      </dgm:t>
    </dgm:pt>
    <dgm:pt modelId="{0519A5BA-BBEC-4C39-9FFD-05D4C020199E}" type="sibTrans" cxnId="{5E008CC8-B8C6-4B46-94B0-C60406121E38}">
      <dgm:prSet/>
      <dgm:spPr/>
      <dgm:t>
        <a:bodyPr/>
        <a:lstStyle/>
        <a:p>
          <a:endParaRPr lang="en-US"/>
        </a:p>
      </dgm:t>
    </dgm:pt>
    <dgm:pt modelId="{D76BB3CF-DF5A-41FB-B6A4-25743CF1642F}">
      <dgm:prSet phldrT="[Text]" custT="1"/>
      <dgm:spPr>
        <a:solidFill>
          <a:schemeClr val="accent1">
            <a:alpha val="2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j-lt"/>
            </a:rPr>
            <a:t>JENIS POROS</a:t>
          </a:r>
        </a:p>
      </dgm:t>
    </dgm:pt>
    <dgm:pt modelId="{24234FDB-132A-43EF-B90D-1D285BFF51D4}" type="sibTrans" cxnId="{8422E397-A2A7-4656-BDD0-A5DEE35EA0FC}">
      <dgm:prSet/>
      <dgm:spPr/>
      <dgm:t>
        <a:bodyPr/>
        <a:lstStyle/>
        <a:p>
          <a:endParaRPr lang="en-US"/>
        </a:p>
      </dgm:t>
    </dgm:pt>
    <dgm:pt modelId="{5DD1E055-F36A-4363-9BA1-453D18F6AA18}" type="parTrans" cxnId="{8422E397-A2A7-4656-BDD0-A5DEE35EA0FC}">
      <dgm:prSet/>
      <dgm:spPr/>
      <dgm:t>
        <a:bodyPr/>
        <a:lstStyle/>
        <a:p>
          <a:endParaRPr lang="en-US"/>
        </a:p>
      </dgm:t>
    </dgm:pt>
    <dgm:pt modelId="{B1956DA3-C138-448F-89DD-C5567E17117C}">
      <dgm:prSet/>
      <dgm:spPr/>
      <dgm:t>
        <a:bodyPr/>
        <a:lstStyle/>
        <a:p>
          <a:pPr algn="ctr"/>
          <a:r>
            <a:rPr lang="en-US" dirty="0"/>
            <a:t>1. Poros </a:t>
          </a:r>
          <a:r>
            <a:rPr lang="en-US" dirty="0" err="1"/>
            <a:t>Transmisi</a:t>
          </a:r>
          <a:endParaRPr lang="en-ID" dirty="0"/>
        </a:p>
      </dgm:t>
    </dgm:pt>
    <dgm:pt modelId="{22EA685F-6FF3-44CE-A0A1-2ECA66FB39EF}" type="parTrans" cxnId="{694C45BD-EA6E-45E6-BDDC-9F84ED43D4AE}">
      <dgm:prSet/>
      <dgm:spPr/>
      <dgm:t>
        <a:bodyPr/>
        <a:lstStyle/>
        <a:p>
          <a:endParaRPr lang="en-ID"/>
        </a:p>
      </dgm:t>
    </dgm:pt>
    <dgm:pt modelId="{FEC7FFE4-E216-4DE0-A992-1FA00987ABE2}" type="sibTrans" cxnId="{694C45BD-EA6E-45E6-BDDC-9F84ED43D4AE}">
      <dgm:prSet/>
      <dgm:spPr/>
      <dgm:t>
        <a:bodyPr/>
        <a:lstStyle/>
        <a:p>
          <a:endParaRPr lang="en-ID"/>
        </a:p>
      </dgm:t>
    </dgm:pt>
    <dgm:pt modelId="{33258C3B-DB45-4BCD-A30F-68A14DF00FE3}">
      <dgm:prSet/>
      <dgm:spPr/>
      <dgm:t>
        <a:bodyPr/>
        <a:lstStyle/>
        <a:p>
          <a:pPr algn="ctr"/>
          <a:r>
            <a:rPr lang="en-US" dirty="0"/>
            <a:t>2. Poros </a:t>
          </a:r>
          <a:r>
            <a:rPr lang="en-US" dirty="0" err="1"/>
            <a:t>Tumpuan</a:t>
          </a:r>
          <a:endParaRPr lang="en-ID" dirty="0"/>
        </a:p>
      </dgm:t>
    </dgm:pt>
    <dgm:pt modelId="{A762FC95-FA45-4FA6-AEE4-89A00FDB0CE3}" type="parTrans" cxnId="{C703C9C8-D0EE-479A-8177-AB2517C888A7}">
      <dgm:prSet/>
      <dgm:spPr/>
      <dgm:t>
        <a:bodyPr/>
        <a:lstStyle/>
        <a:p>
          <a:endParaRPr lang="en-ID"/>
        </a:p>
      </dgm:t>
    </dgm:pt>
    <dgm:pt modelId="{F5C8D278-290D-4083-A8AF-6623C483339B}" type="sibTrans" cxnId="{C703C9C8-D0EE-479A-8177-AB2517C888A7}">
      <dgm:prSet/>
      <dgm:spPr/>
      <dgm:t>
        <a:bodyPr/>
        <a:lstStyle/>
        <a:p>
          <a:endParaRPr lang="en-ID"/>
        </a:p>
      </dgm:t>
    </dgm:pt>
    <dgm:pt modelId="{C71C90C8-D5CA-4A76-A179-6F1B1A14C709}">
      <dgm:prSet/>
      <dgm:spPr/>
      <dgm:t>
        <a:bodyPr/>
        <a:lstStyle/>
        <a:p>
          <a:pPr algn="ctr"/>
          <a:r>
            <a:rPr lang="en-US" dirty="0"/>
            <a:t>3. As (Axle)</a:t>
          </a:r>
          <a:endParaRPr lang="en-ID" dirty="0"/>
        </a:p>
      </dgm:t>
    </dgm:pt>
    <dgm:pt modelId="{FAA46927-4E74-4FBB-A907-B67604C160A8}" type="parTrans" cxnId="{BA99BEAD-E063-40B8-84EE-094CD6261ADB}">
      <dgm:prSet/>
      <dgm:spPr/>
      <dgm:t>
        <a:bodyPr/>
        <a:lstStyle/>
        <a:p>
          <a:endParaRPr lang="en-ID"/>
        </a:p>
      </dgm:t>
    </dgm:pt>
    <dgm:pt modelId="{DDE9BABD-2839-4E43-A1C9-233DEDEA410E}" type="sibTrans" cxnId="{BA99BEAD-E063-40B8-84EE-094CD6261ADB}">
      <dgm:prSet/>
      <dgm:spPr/>
      <dgm:t>
        <a:bodyPr/>
        <a:lstStyle/>
        <a:p>
          <a:endParaRPr lang="en-ID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6D880849-3CF4-4B9A-AA3D-2012E655E86C}" type="pres">
      <dgm:prSet presAssocID="{25E771E7-8CF7-4491-9507-55BFE693DC7B}" presName="composite" presStyleCnt="0"/>
      <dgm:spPr/>
    </dgm:pt>
    <dgm:pt modelId="{53A970A0-87A4-4055-8444-4B32FD55679F}" type="pres">
      <dgm:prSet presAssocID="{25E771E7-8CF7-4491-9507-55BFE693DC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0479C4D-92A7-4148-A954-1F753DC42CF3}" type="pres">
      <dgm:prSet presAssocID="{25E771E7-8CF7-4491-9507-55BFE693DC7B}" presName="desTx" presStyleLbl="alignAccFollowNode1" presStyleIdx="0" presStyleCnt="2">
        <dgm:presLayoutVars>
          <dgm:bulletEnabled val="1"/>
        </dgm:presLayoutVars>
      </dgm:prSet>
      <dgm:spPr/>
    </dgm:pt>
    <dgm:pt modelId="{D69D8654-40D9-4F98-997A-46F1A786D984}" type="pres">
      <dgm:prSet presAssocID="{B3CFB133-9C4F-4A0A-888D-0CEC78FFDFFC}" presName="space" presStyleCnt="0"/>
      <dgm:spPr/>
    </dgm:pt>
    <dgm:pt modelId="{37880899-2C43-4D97-BF52-758832B5C284}" type="pres">
      <dgm:prSet presAssocID="{D76BB3CF-DF5A-41FB-B6A4-25743CF1642F}" presName="composite" presStyleCnt="0"/>
      <dgm:spPr/>
    </dgm:pt>
    <dgm:pt modelId="{6DDDB16E-5E89-49FF-9D69-F27857F51C56}" type="pres">
      <dgm:prSet presAssocID="{D76BB3CF-DF5A-41FB-B6A4-25743CF1642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073A826-7D3A-44DE-9A23-19A6213A5DC9}" type="pres">
      <dgm:prSet presAssocID="{D76BB3CF-DF5A-41FB-B6A4-25743CF1642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43DC009-565E-4885-901C-D886E9837BFD}" type="presOf" srcId="{EB81D1D4-3A06-49A6-9CBB-2A11D66B1783}" destId="{30479C4D-92A7-4148-A954-1F753DC42CF3}" srcOrd="0" destOrd="0" presId="urn:microsoft.com/office/officeart/2005/8/layout/hList1"/>
    <dgm:cxn modelId="{2E052121-01D3-439B-8A0A-8E4B69BA6869}" type="presOf" srcId="{C71C90C8-D5CA-4A76-A179-6F1B1A14C709}" destId="{E073A826-7D3A-44DE-9A23-19A6213A5DC9}" srcOrd="0" destOrd="2" presId="urn:microsoft.com/office/officeart/2005/8/layout/hList1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0524D032-34F6-430F-97A1-068CBEA625F5}" type="presOf" srcId="{33258C3B-DB45-4BCD-A30F-68A14DF00FE3}" destId="{E073A826-7D3A-44DE-9A23-19A6213A5DC9}" srcOrd="0" destOrd="1" presId="urn:microsoft.com/office/officeart/2005/8/layout/hList1"/>
    <dgm:cxn modelId="{9B9A7A74-8BCD-49CA-887D-825581AC61A9}" type="presOf" srcId="{B1956DA3-C138-448F-89DD-C5567E17117C}" destId="{E073A826-7D3A-44DE-9A23-19A6213A5DC9}" srcOrd="0" destOrd="0" presId="urn:microsoft.com/office/officeart/2005/8/layout/hList1"/>
    <dgm:cxn modelId="{3556B375-4267-4980-9580-6A6923810F9D}" type="presOf" srcId="{25E771E7-8CF7-4491-9507-55BFE693DC7B}" destId="{53A970A0-87A4-4055-8444-4B32FD55679F}" srcOrd="0" destOrd="0" presId="urn:microsoft.com/office/officeart/2005/8/layout/hList1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BA99BEAD-E063-40B8-84EE-094CD6261ADB}" srcId="{D76BB3CF-DF5A-41FB-B6A4-25743CF1642F}" destId="{C71C90C8-D5CA-4A76-A179-6F1B1A14C709}" srcOrd="2" destOrd="0" parTransId="{FAA46927-4E74-4FBB-A907-B67604C160A8}" sibTransId="{DDE9BABD-2839-4E43-A1C9-233DEDEA410E}"/>
    <dgm:cxn modelId="{694C45BD-EA6E-45E6-BDDC-9F84ED43D4AE}" srcId="{D76BB3CF-DF5A-41FB-B6A4-25743CF1642F}" destId="{B1956DA3-C138-448F-89DD-C5567E17117C}" srcOrd="0" destOrd="0" parTransId="{22EA685F-6FF3-44CE-A0A1-2ECA66FB39EF}" sibTransId="{FEC7FFE4-E216-4DE0-A992-1FA00987ABE2}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C703C9C8-D0EE-479A-8177-AB2517C888A7}" srcId="{D76BB3CF-DF5A-41FB-B6A4-25743CF1642F}" destId="{33258C3B-DB45-4BCD-A30F-68A14DF00FE3}" srcOrd="1" destOrd="0" parTransId="{A762FC95-FA45-4FA6-AEE4-89A00FDB0CE3}" sibTransId="{F5C8D278-290D-4083-A8AF-6623C483339B}"/>
    <dgm:cxn modelId="{35E5079F-5083-444F-AB81-20E3CA3E9BD6}" type="presOf" srcId="{D76BB3CF-DF5A-41FB-B6A4-25743CF1642F}" destId="{6DDDB16E-5E89-49FF-9D69-F27857F51C56}" srcOrd="0" destOrd="0" presId="urn:microsoft.com/office/officeart/2005/8/layout/hList1"/>
    <dgm:cxn modelId="{B9BD7136-F8E2-46D4-86A3-9F39AC0978AC}" type="presParOf" srcId="{C8FC339E-39F6-4A89-A23A-68C3243C6B19}" destId="{6D880849-3CF4-4B9A-AA3D-2012E655E86C}" srcOrd="0" destOrd="0" presId="urn:microsoft.com/office/officeart/2005/8/layout/hList1"/>
    <dgm:cxn modelId="{46B3147F-0F6E-4763-9B43-31D8426B8310}" type="presParOf" srcId="{6D880849-3CF4-4B9A-AA3D-2012E655E86C}" destId="{53A970A0-87A4-4055-8444-4B32FD55679F}" srcOrd="0" destOrd="0" presId="urn:microsoft.com/office/officeart/2005/8/layout/hList1"/>
    <dgm:cxn modelId="{E5FB3A68-8993-4B23-A453-CE3C306B6D1B}" type="presParOf" srcId="{6D880849-3CF4-4B9A-AA3D-2012E655E86C}" destId="{30479C4D-92A7-4148-A954-1F753DC42CF3}" srcOrd="1" destOrd="0" presId="urn:microsoft.com/office/officeart/2005/8/layout/hList1"/>
    <dgm:cxn modelId="{6B12D234-3FA8-48D6-8C4F-6FCCA1B66DB5}" type="presParOf" srcId="{C8FC339E-39F6-4A89-A23A-68C3243C6B19}" destId="{D69D8654-40D9-4F98-997A-46F1A786D984}" srcOrd="1" destOrd="0" presId="urn:microsoft.com/office/officeart/2005/8/layout/hList1"/>
    <dgm:cxn modelId="{875F7273-CD20-46BF-8AB7-789D52A4E0CB}" type="presParOf" srcId="{C8FC339E-39F6-4A89-A23A-68C3243C6B19}" destId="{37880899-2C43-4D97-BF52-758832B5C284}" srcOrd="2" destOrd="0" presId="urn:microsoft.com/office/officeart/2005/8/layout/hList1"/>
    <dgm:cxn modelId="{F3147B62-A2AE-4922-9FDB-162A1A757E07}" type="presParOf" srcId="{37880899-2C43-4D97-BF52-758832B5C284}" destId="{6DDDB16E-5E89-49FF-9D69-F27857F51C56}" srcOrd="0" destOrd="0" presId="urn:microsoft.com/office/officeart/2005/8/layout/hList1"/>
    <dgm:cxn modelId="{69F575BD-F97D-43D2-AB49-073551D9FE2A}" type="presParOf" srcId="{37880899-2C43-4D97-BF52-758832B5C284}" destId="{E073A826-7D3A-44DE-9A23-19A6213A5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JENIS POROS</a:t>
          </a:r>
        </a:p>
      </dgm:t>
    </dgm:pt>
    <dgm:pt modelId="{D56FE0BA-AE10-413D-B7E3-CD20C3731D50}" type="par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2C34AF2B-9D07-4B75-9E74-1C680AB14CF6}" type="sib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0AFF4C1B-302C-42EF-B59F-97CDC2799D17}">
      <dgm:prSet phldrT="[Text]" custT="1"/>
      <dgm:spPr/>
      <dgm:t>
        <a:bodyPr/>
        <a:lstStyle/>
        <a:p>
          <a:pPr marL="0" algn="ctr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3600" b="0" i="0" dirty="0"/>
            <a:t>Poros </a:t>
          </a:r>
          <a:r>
            <a:rPr lang="en-US" sz="3600" b="0" i="0" dirty="0" err="1"/>
            <a:t>Transmisi</a:t>
          </a:r>
          <a:endParaRPr lang="en-US" sz="3600" b="0" dirty="0"/>
        </a:p>
      </dgm:t>
    </dgm:pt>
    <dgm:pt modelId="{0EBE8459-BB53-4FEB-9003-4D3795F4559C}" type="par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6755B5A7-26F9-4D2F-8EA9-DCC4A05B07D9}" type="sib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FUNGSI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22BA2624-35EA-49E9-BC2A-8019555F56F6}" type="sib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662CF9D0-9536-4AC8-90CC-1A9C062F4327}" type="par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E7DB8C28-3728-493B-A3D7-1FE9EFE7E4C2}">
      <dgm:prSet custT="1"/>
      <dgm:spPr/>
      <dgm:t>
        <a:bodyPr/>
        <a:lstStyle/>
        <a:p>
          <a:pPr marL="0" algn="just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Berfungsi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untuk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meneruskan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daya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torsi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dari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sumber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komponen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yang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digerakkan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Umumnya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terhubung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dengan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gigi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, pulley,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atau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kopling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86C82348-62AC-47C0-A4F1-60BF58B70325}" type="par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99BFCE-FDB4-4666-81C7-DC36EB3DA553}" type="sib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5BF64D-F31D-4249-86D8-D77CB63931F6}">
      <dgm:prSet custT="1"/>
      <dgm:spPr/>
      <dgm:t>
        <a:bodyPr/>
        <a:lstStyle/>
        <a:p>
          <a:pPr marL="0" algn="just">
            <a:lnSpc>
              <a:spcPct val="100000"/>
            </a:lnSpc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Poros pada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sistem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transmisi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kendaraan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mesin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industri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berat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6A166197-F208-4CA3-9BC7-EC1B7FD3024A}" type="par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D668ABEE-497A-4176-8376-8659643A63CA}" type="sib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0" presStyleCnt="2" custScaleX="68521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0" presStyleCnt="2" custScaleX="67905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1" presStyleCnt="2" custScaleX="157837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1" presStyleCnt="2" custScaleX="157799">
        <dgm:presLayoutVars>
          <dgm:bulletEnabled val="1"/>
        </dgm:presLayoutVars>
      </dgm:prSet>
      <dgm:spPr/>
    </dgm:pt>
  </dgm:ptLst>
  <dgm:cxnLst>
    <dgm:cxn modelId="{6B522A0C-0758-46F7-843B-B34977211D11}" type="presOf" srcId="{535BF64D-F31D-4249-86D8-D77CB63931F6}" destId="{70A49A4C-6D17-4FCB-9C29-21F025026F9E}" srcOrd="0" destOrd="1" presId="urn:microsoft.com/office/officeart/2005/8/layout/hList1"/>
    <dgm:cxn modelId="{E9FED118-8FC1-46A3-BD00-F94098ECD6A4}" srcId="{013DD35D-9765-4E5F-95CE-DA45F3637BF5}" destId="{8F3B4B19-33F4-47AC-BE4E-B66181ED98B4}" srcOrd="0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B707707F-9A9F-4BFD-BBCE-70635E11C499}" srcId="{80CB43E4-C30F-4DCA-A3E9-D12FA78CE0FB}" destId="{535BF64D-F31D-4249-86D8-D77CB63931F6}" srcOrd="1" destOrd="0" parTransId="{6A166197-F208-4CA3-9BC7-EC1B7FD3024A}" sibTransId="{D668ABEE-497A-4176-8376-8659643A63CA}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E3C761DA-B59A-4658-B3C8-B73D008958C7}" srcId="{013DD35D-9765-4E5F-95CE-DA45F3637BF5}" destId="{80CB43E4-C30F-4DCA-A3E9-D12FA78CE0FB}" srcOrd="1" destOrd="0" parTransId="{662CF9D0-9536-4AC8-90CC-1A9C062F4327}" sibTransId="{22BA2624-35EA-49E9-BC2A-8019555F56F6}"/>
    <dgm:cxn modelId="{A19C6767-22D5-47D7-A387-4EBF49DD50DF}" type="presParOf" srcId="{C8FC339E-39F6-4A89-A23A-68C3243C6B19}" destId="{EBFEB845-6A67-41B7-8C99-698054EAA819}" srcOrd="0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1" destOrd="0" presId="urn:microsoft.com/office/officeart/2005/8/layout/hList1"/>
    <dgm:cxn modelId="{72B4F15A-A0DA-4C56-9CE0-916D94F681AA}" type="presParOf" srcId="{C8FC339E-39F6-4A89-A23A-68C3243C6B19}" destId="{673787B6-A61C-416D-8E62-B73B5E97C444}" srcOrd="2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JENIS POROS</a:t>
          </a:r>
        </a:p>
      </dgm:t>
    </dgm:pt>
    <dgm:pt modelId="{D56FE0BA-AE10-413D-B7E3-CD20C3731D50}" type="par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2C34AF2B-9D07-4B75-9E74-1C680AB14CF6}" type="sib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0AFF4C1B-302C-42EF-B59F-97CDC2799D17}">
      <dgm:prSet phldrT="[Text]" custT="1"/>
      <dgm:spPr/>
      <dgm:t>
        <a:bodyPr/>
        <a:lstStyle/>
        <a:p>
          <a:pPr marL="0" algn="ctr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3600" b="0" i="0" dirty="0"/>
            <a:t>Poros </a:t>
          </a:r>
          <a:r>
            <a:rPr lang="en-US" sz="3600" b="0" i="0" dirty="0" err="1"/>
            <a:t>Tumpuan</a:t>
          </a:r>
          <a:endParaRPr lang="en-US" sz="3600" b="0" dirty="0"/>
        </a:p>
      </dgm:t>
    </dgm:pt>
    <dgm:pt modelId="{0EBE8459-BB53-4FEB-9003-4D3795F4559C}" type="par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6755B5A7-26F9-4D2F-8EA9-DCC4A05B07D9}" type="sib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FUNGSI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22BA2624-35EA-49E9-BC2A-8019555F56F6}" type="sib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662CF9D0-9536-4AC8-90CC-1A9C062F4327}" type="par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E7DB8C28-3728-493B-A3D7-1FE9EFE7E4C2}">
      <dgm:prSet custT="1"/>
      <dgm:spPr/>
      <dgm:t>
        <a:bodyPr/>
        <a:lstStyle/>
        <a:p>
          <a:pPr marL="0" algn="just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Dirancang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khusus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untuk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menopang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radial dan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aksial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tanpa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harus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mentransmisikan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daya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Lebih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berfokus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kekuatan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struktur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86C82348-62AC-47C0-A4F1-60BF58B70325}" type="par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99BFCE-FDB4-4666-81C7-DC36EB3DA553}" type="sib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5BF64D-F31D-4249-86D8-D77CB63931F6}">
      <dgm:prSet custT="1"/>
      <dgm:spPr/>
      <dgm:t>
        <a:bodyPr/>
        <a:lstStyle/>
        <a:p>
          <a:pPr marL="0" algn="just">
            <a:lnSpc>
              <a:spcPct val="100000"/>
            </a:lnSpc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Poros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penopang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mesin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pemotong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konveyor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industri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6A166197-F208-4CA3-9BC7-EC1B7FD3024A}" type="par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D668ABEE-497A-4176-8376-8659643A63CA}" type="sib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0" presStyleCnt="2" custScaleX="68521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0" presStyleCnt="2" custScaleX="67905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1" presStyleCnt="2" custScaleX="157837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1" presStyleCnt="2" custScaleX="157799">
        <dgm:presLayoutVars>
          <dgm:bulletEnabled val="1"/>
        </dgm:presLayoutVars>
      </dgm:prSet>
      <dgm:spPr/>
    </dgm:pt>
  </dgm:ptLst>
  <dgm:cxnLst>
    <dgm:cxn modelId="{6B522A0C-0758-46F7-843B-B34977211D11}" type="presOf" srcId="{535BF64D-F31D-4249-86D8-D77CB63931F6}" destId="{70A49A4C-6D17-4FCB-9C29-21F025026F9E}" srcOrd="0" destOrd="1" presId="urn:microsoft.com/office/officeart/2005/8/layout/hList1"/>
    <dgm:cxn modelId="{E9FED118-8FC1-46A3-BD00-F94098ECD6A4}" srcId="{013DD35D-9765-4E5F-95CE-DA45F3637BF5}" destId="{8F3B4B19-33F4-47AC-BE4E-B66181ED98B4}" srcOrd="0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B707707F-9A9F-4BFD-BBCE-70635E11C499}" srcId="{80CB43E4-C30F-4DCA-A3E9-D12FA78CE0FB}" destId="{535BF64D-F31D-4249-86D8-D77CB63931F6}" srcOrd="1" destOrd="0" parTransId="{6A166197-F208-4CA3-9BC7-EC1B7FD3024A}" sibTransId="{D668ABEE-497A-4176-8376-8659643A63CA}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E3C761DA-B59A-4658-B3C8-B73D008958C7}" srcId="{013DD35D-9765-4E5F-95CE-DA45F3637BF5}" destId="{80CB43E4-C30F-4DCA-A3E9-D12FA78CE0FB}" srcOrd="1" destOrd="0" parTransId="{662CF9D0-9536-4AC8-90CC-1A9C062F4327}" sibTransId="{22BA2624-35EA-49E9-BC2A-8019555F56F6}"/>
    <dgm:cxn modelId="{A19C6767-22D5-47D7-A387-4EBF49DD50DF}" type="presParOf" srcId="{C8FC339E-39F6-4A89-A23A-68C3243C6B19}" destId="{EBFEB845-6A67-41B7-8C99-698054EAA819}" srcOrd="0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1" destOrd="0" presId="urn:microsoft.com/office/officeart/2005/8/layout/hList1"/>
    <dgm:cxn modelId="{72B4F15A-A0DA-4C56-9CE0-916D94F681AA}" type="presParOf" srcId="{C8FC339E-39F6-4A89-A23A-68C3243C6B19}" destId="{673787B6-A61C-416D-8E62-B73B5E97C444}" srcOrd="2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JENIS POROS</a:t>
          </a:r>
        </a:p>
      </dgm:t>
    </dgm:pt>
    <dgm:pt modelId="{D56FE0BA-AE10-413D-B7E3-CD20C3731D50}" type="par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2C34AF2B-9D07-4B75-9E74-1C680AB14CF6}" type="sibTrans" cxnId="{E9FED118-8FC1-46A3-BD00-F94098ECD6A4}">
      <dgm:prSet/>
      <dgm:spPr/>
      <dgm:t>
        <a:bodyPr/>
        <a:lstStyle/>
        <a:p>
          <a:pPr algn="ctr"/>
          <a:endParaRPr lang="en-US"/>
        </a:p>
      </dgm:t>
    </dgm:pt>
    <dgm:pt modelId="{0AFF4C1B-302C-42EF-B59F-97CDC2799D17}">
      <dgm:prSet phldrT="[Text]" custT="1"/>
      <dgm:spPr/>
      <dgm:t>
        <a:bodyPr/>
        <a:lstStyle/>
        <a:p>
          <a:pPr marL="0" algn="ctr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3600" b="0" i="0" dirty="0"/>
            <a:t>As (Axle)</a:t>
          </a:r>
          <a:endParaRPr lang="en-US" sz="3600" b="0" dirty="0"/>
        </a:p>
      </dgm:t>
    </dgm:pt>
    <dgm:pt modelId="{0EBE8459-BB53-4FEB-9003-4D3795F4559C}" type="par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6755B5A7-26F9-4D2F-8EA9-DCC4A05B07D9}" type="sibTrans" cxnId="{C23B5F60-F074-45B8-BB09-18AD4152539D}">
      <dgm:prSet/>
      <dgm:spPr/>
      <dgm:t>
        <a:bodyPr/>
        <a:lstStyle/>
        <a:p>
          <a:pPr algn="ctr"/>
          <a:endParaRPr lang="en-US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+mj-lt"/>
            </a:rPr>
            <a:t>FUNGSI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22BA2624-35EA-49E9-BC2A-8019555F56F6}" type="sib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662CF9D0-9536-4AC8-90CC-1A9C062F4327}" type="parTrans" cxnId="{E3C761DA-B59A-4658-B3C8-B73D008958C7}">
      <dgm:prSet/>
      <dgm:spPr/>
      <dgm:t>
        <a:bodyPr/>
        <a:lstStyle/>
        <a:p>
          <a:pPr algn="ctr"/>
          <a:endParaRPr lang="en-US"/>
        </a:p>
      </dgm:t>
    </dgm:pt>
    <dgm:pt modelId="{E7DB8C28-3728-493B-A3D7-1FE9EFE7E4C2}">
      <dgm:prSet custT="1"/>
      <dgm:spPr/>
      <dgm:t>
        <a:bodyPr/>
        <a:lstStyle/>
        <a:p>
          <a:pPr marL="0" algn="just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Merupakan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poros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stasioner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yang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tidak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berputar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,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berfungsi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sebagai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penopang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menjadi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sumbu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rotasi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bagi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komponen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lain.</a:t>
          </a:r>
          <a:endParaRPr lang="en-US" sz="1800" dirty="0">
            <a:solidFill>
              <a:schemeClr val="tx1"/>
            </a:solidFill>
          </a:endParaRPr>
        </a:p>
      </dgm:t>
    </dgm:pt>
    <dgm:pt modelId="{86C82348-62AC-47C0-A4F1-60BF58B70325}" type="par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99BFCE-FDB4-4666-81C7-DC36EB3DA553}" type="sibTrans" cxnId="{5D5F46B2-925E-4A4E-A867-A220894EC4FD}">
      <dgm:prSet/>
      <dgm:spPr/>
      <dgm:t>
        <a:bodyPr/>
        <a:lstStyle/>
        <a:p>
          <a:pPr algn="ctr"/>
          <a:endParaRPr lang="en-US"/>
        </a:p>
      </dgm:t>
    </dgm:pt>
    <dgm:pt modelId="{535BF64D-F31D-4249-86D8-D77CB63931F6}">
      <dgm:prSet custT="1"/>
      <dgm:spPr/>
      <dgm:t>
        <a:bodyPr/>
        <a:lstStyle/>
        <a:p>
          <a:pPr marL="0" algn="just">
            <a:lnSpc>
              <a:spcPct val="100000"/>
            </a:lnSpc>
            <a:buNone/>
          </a:pP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As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beberapa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jenis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kendaraan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empat</a:t>
          </a:r>
          <a:r>
            <a:rPr lang="en-US" sz="18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6A166197-F208-4CA3-9BC7-EC1B7FD3024A}" type="par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D668ABEE-497A-4176-8376-8659643A63CA}" type="sibTrans" cxnId="{B707707F-9A9F-4BFD-BBCE-70635E11C499}">
      <dgm:prSet/>
      <dgm:spPr/>
      <dgm:t>
        <a:bodyPr/>
        <a:lstStyle/>
        <a:p>
          <a:pPr algn="ctr"/>
          <a:endParaRPr lang="en-ID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0" presStyleCnt="2" custScaleX="68521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0" presStyleCnt="2" custScaleX="67905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1" presStyleCnt="2" custScaleX="157837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1" presStyleCnt="2" custScaleX="157799">
        <dgm:presLayoutVars>
          <dgm:bulletEnabled val="1"/>
        </dgm:presLayoutVars>
      </dgm:prSet>
      <dgm:spPr/>
    </dgm:pt>
  </dgm:ptLst>
  <dgm:cxnLst>
    <dgm:cxn modelId="{6B522A0C-0758-46F7-843B-B34977211D11}" type="presOf" srcId="{535BF64D-F31D-4249-86D8-D77CB63931F6}" destId="{70A49A4C-6D17-4FCB-9C29-21F025026F9E}" srcOrd="0" destOrd="1" presId="urn:microsoft.com/office/officeart/2005/8/layout/hList1"/>
    <dgm:cxn modelId="{E9FED118-8FC1-46A3-BD00-F94098ECD6A4}" srcId="{013DD35D-9765-4E5F-95CE-DA45F3637BF5}" destId="{8F3B4B19-33F4-47AC-BE4E-B66181ED98B4}" srcOrd="0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B707707F-9A9F-4BFD-BBCE-70635E11C499}" srcId="{80CB43E4-C30F-4DCA-A3E9-D12FA78CE0FB}" destId="{535BF64D-F31D-4249-86D8-D77CB63931F6}" srcOrd="1" destOrd="0" parTransId="{6A166197-F208-4CA3-9BC7-EC1B7FD3024A}" sibTransId="{D668ABEE-497A-4176-8376-8659643A63CA}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E3C761DA-B59A-4658-B3C8-B73D008958C7}" srcId="{013DD35D-9765-4E5F-95CE-DA45F3637BF5}" destId="{80CB43E4-C30F-4DCA-A3E9-D12FA78CE0FB}" srcOrd="1" destOrd="0" parTransId="{662CF9D0-9536-4AC8-90CC-1A9C062F4327}" sibTransId="{22BA2624-35EA-49E9-BC2A-8019555F56F6}"/>
    <dgm:cxn modelId="{A19C6767-22D5-47D7-A387-4EBF49DD50DF}" type="presParOf" srcId="{C8FC339E-39F6-4A89-A23A-68C3243C6B19}" destId="{EBFEB845-6A67-41B7-8C99-698054EAA819}" srcOrd="0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1" destOrd="0" presId="urn:microsoft.com/office/officeart/2005/8/layout/hList1"/>
    <dgm:cxn modelId="{72B4F15A-A0DA-4C56-9CE0-916D94F681AA}" type="presParOf" srcId="{C8FC339E-39F6-4A89-A23A-68C3243C6B19}" destId="{673787B6-A61C-416D-8E62-B73B5E97C444}" srcOrd="2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70A0-87A4-4055-8444-4B32FD55679F}">
      <dsp:nvSpPr>
        <dsp:cNvPr id="0" name=""/>
        <dsp:cNvSpPr/>
      </dsp:nvSpPr>
      <dsp:spPr>
        <a:xfrm>
          <a:off x="54" y="24791"/>
          <a:ext cx="5213477" cy="806400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PENGERTIAN POROS</a:t>
          </a:r>
        </a:p>
      </dsp:txBody>
      <dsp:txXfrm>
        <a:off x="54" y="24791"/>
        <a:ext cx="5213477" cy="806400"/>
      </dsp:txXfrm>
    </dsp:sp>
    <dsp:sp modelId="{30479C4D-92A7-4148-A954-1F753DC42CF3}">
      <dsp:nvSpPr>
        <dsp:cNvPr id="0" name=""/>
        <dsp:cNvSpPr/>
      </dsp:nvSpPr>
      <dsp:spPr>
        <a:xfrm>
          <a:off x="54" y="831191"/>
          <a:ext cx="5213477" cy="29206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400" kern="1200" dirty="0"/>
            <a:t>Poros </a:t>
          </a:r>
          <a:r>
            <a:rPr lang="en-US" sz="2400" kern="1200" dirty="0" err="1"/>
            <a:t>merupakan</a:t>
          </a:r>
          <a:r>
            <a:rPr lang="en-US" sz="2400" kern="1200" dirty="0"/>
            <a:t> </a:t>
          </a:r>
          <a:r>
            <a:rPr lang="en-US" sz="2400" kern="1200" dirty="0" err="1"/>
            <a:t>komponen</a:t>
          </a:r>
          <a:r>
            <a:rPr lang="en-US" sz="2400" kern="1200" dirty="0"/>
            <a:t> </a:t>
          </a:r>
          <a:r>
            <a:rPr lang="en-US" sz="2400" kern="1200" dirty="0" err="1"/>
            <a:t>mekanik</a:t>
          </a:r>
          <a:r>
            <a:rPr lang="en-US" sz="2400" kern="1200" dirty="0"/>
            <a:t> </a:t>
          </a:r>
          <a:r>
            <a:rPr lang="en-US" sz="2400" kern="1200" dirty="0" err="1"/>
            <a:t>utama</a:t>
          </a:r>
          <a:r>
            <a:rPr lang="en-US" sz="2400" kern="1200" dirty="0"/>
            <a:t> yang </a:t>
          </a:r>
          <a:r>
            <a:rPr lang="en-US" sz="2400" kern="1200" dirty="0" err="1"/>
            <a:t>berfungsi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mentransmisikan</a:t>
          </a:r>
          <a:r>
            <a:rPr lang="en-US" sz="2400" kern="1200" dirty="0"/>
            <a:t> </a:t>
          </a:r>
          <a:r>
            <a:rPr lang="en-US" sz="2400" kern="1200" dirty="0" err="1"/>
            <a:t>daya</a:t>
          </a:r>
          <a:r>
            <a:rPr lang="en-US" sz="2400" kern="1200" dirty="0"/>
            <a:t> dan </a:t>
          </a:r>
          <a:r>
            <a:rPr lang="en-US" sz="2400" kern="1200" dirty="0" err="1"/>
            <a:t>momen</a:t>
          </a:r>
          <a:r>
            <a:rPr lang="en-US" sz="2400" kern="1200" dirty="0"/>
            <a:t> </a:t>
          </a:r>
          <a:r>
            <a:rPr lang="en-US" sz="2400" kern="1200" dirty="0" err="1"/>
            <a:t>putar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</a:t>
          </a:r>
          <a:r>
            <a:rPr lang="en-US" sz="2400" kern="1200" dirty="0" err="1"/>
            <a:t>satu</a:t>
          </a:r>
          <a:r>
            <a:rPr lang="en-US" sz="2400" kern="1200" dirty="0"/>
            <a:t> </a:t>
          </a:r>
          <a:r>
            <a:rPr lang="en-US" sz="2400" kern="1200" dirty="0" err="1"/>
            <a:t>bagian</a:t>
          </a:r>
          <a:r>
            <a:rPr lang="en-US" sz="2400" kern="1200" dirty="0"/>
            <a:t> </a:t>
          </a:r>
          <a:r>
            <a:rPr lang="en-US" sz="2400" kern="1200" dirty="0" err="1"/>
            <a:t>mesin</a:t>
          </a:r>
          <a:r>
            <a:rPr lang="en-US" sz="2400" kern="1200" dirty="0"/>
            <a:t> </a:t>
          </a:r>
          <a:r>
            <a:rPr lang="en-US" sz="2400" kern="1200" dirty="0" err="1"/>
            <a:t>ke</a:t>
          </a:r>
          <a:r>
            <a:rPr lang="en-US" sz="2400" kern="1200" dirty="0"/>
            <a:t> </a:t>
          </a:r>
          <a:r>
            <a:rPr lang="en-US" sz="2400" kern="1200" dirty="0" err="1"/>
            <a:t>bagian</a:t>
          </a:r>
          <a:r>
            <a:rPr lang="en-US" sz="2400" kern="1200" dirty="0"/>
            <a:t> </a:t>
          </a:r>
          <a:r>
            <a:rPr lang="en-US" sz="2400" kern="1200" dirty="0" err="1"/>
            <a:t>lainnya</a:t>
          </a:r>
          <a:r>
            <a:rPr lang="en-US" sz="2400" kern="1200" dirty="0"/>
            <a:t>, </a:t>
          </a:r>
          <a:r>
            <a:rPr lang="en-US" sz="2400" kern="1200" dirty="0" err="1"/>
            <a:t>seperti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motor </a:t>
          </a:r>
          <a:r>
            <a:rPr lang="en-US" sz="2400" kern="1200" dirty="0" err="1"/>
            <a:t>ke</a:t>
          </a:r>
          <a:r>
            <a:rPr lang="en-US" sz="2400" kern="1200" dirty="0"/>
            <a:t> </a:t>
          </a:r>
          <a:r>
            <a:rPr lang="en-US" sz="2400" kern="1200" dirty="0" err="1"/>
            <a:t>roda</a:t>
          </a:r>
          <a:r>
            <a:rPr lang="en-US" sz="2400" kern="1200" dirty="0"/>
            <a:t> </a:t>
          </a:r>
          <a:r>
            <a:rPr lang="en-US" sz="2400" kern="1200" dirty="0" err="1"/>
            <a:t>gigi</a:t>
          </a:r>
          <a:r>
            <a:rPr lang="en-US" sz="2400" kern="1200" dirty="0"/>
            <a:t>, pulley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kopling</a:t>
          </a:r>
          <a:r>
            <a:rPr lang="en-US" sz="1600" kern="1200" dirty="0"/>
            <a:t>.</a:t>
          </a:r>
        </a:p>
      </dsp:txBody>
      <dsp:txXfrm>
        <a:off x="54" y="831191"/>
        <a:ext cx="5213477" cy="2920679"/>
      </dsp:txXfrm>
    </dsp:sp>
    <dsp:sp modelId="{6DDDB16E-5E89-49FF-9D69-F27857F51C56}">
      <dsp:nvSpPr>
        <dsp:cNvPr id="0" name=""/>
        <dsp:cNvSpPr/>
      </dsp:nvSpPr>
      <dsp:spPr>
        <a:xfrm>
          <a:off x="5943418" y="24791"/>
          <a:ext cx="5213477" cy="806400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JENIS POROS</a:t>
          </a:r>
        </a:p>
      </dsp:txBody>
      <dsp:txXfrm>
        <a:off x="5943418" y="24791"/>
        <a:ext cx="5213477" cy="806400"/>
      </dsp:txXfrm>
    </dsp:sp>
    <dsp:sp modelId="{E073A826-7D3A-44DE-9A23-19A6213A5DC9}">
      <dsp:nvSpPr>
        <dsp:cNvPr id="0" name=""/>
        <dsp:cNvSpPr/>
      </dsp:nvSpPr>
      <dsp:spPr>
        <a:xfrm>
          <a:off x="5943418" y="831191"/>
          <a:ext cx="5213477" cy="2920679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1. Poros </a:t>
          </a:r>
          <a:r>
            <a:rPr lang="en-US" sz="2800" kern="1200" dirty="0" err="1"/>
            <a:t>Transmisi</a:t>
          </a:r>
          <a:endParaRPr lang="en-ID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2. Poros </a:t>
          </a:r>
          <a:r>
            <a:rPr lang="en-US" sz="2800" kern="1200" dirty="0" err="1"/>
            <a:t>Tumpuan</a:t>
          </a:r>
          <a:endParaRPr lang="en-ID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3. As (Axle)</a:t>
          </a:r>
          <a:endParaRPr lang="en-ID" sz="2800" kern="1200" dirty="0"/>
        </a:p>
      </dsp:txBody>
      <dsp:txXfrm>
        <a:off x="5943418" y="831191"/>
        <a:ext cx="5213477" cy="2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DDD2E-A6DA-4B3F-B366-D8D165C71718}">
      <dsp:nvSpPr>
        <dsp:cNvPr id="0" name=""/>
        <dsp:cNvSpPr/>
      </dsp:nvSpPr>
      <dsp:spPr>
        <a:xfrm>
          <a:off x="408" y="1706"/>
          <a:ext cx="3180378" cy="1440000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JENIS POROS</a:t>
          </a:r>
        </a:p>
      </dsp:txBody>
      <dsp:txXfrm>
        <a:off x="408" y="1706"/>
        <a:ext cx="3180378" cy="1440000"/>
      </dsp:txXfrm>
    </dsp:sp>
    <dsp:sp modelId="{3232D775-33ED-44BE-9665-D5F655F5DD13}">
      <dsp:nvSpPr>
        <dsp:cNvPr id="0" name=""/>
        <dsp:cNvSpPr/>
      </dsp:nvSpPr>
      <dsp:spPr>
        <a:xfrm>
          <a:off x="14703" y="1441706"/>
          <a:ext cx="3151787" cy="2333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lvl="1" indent="-285750" algn="ctr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600" b="0" i="0" kern="1200" dirty="0"/>
            <a:t>Poros </a:t>
          </a:r>
          <a:r>
            <a:rPr lang="en-US" sz="3600" b="0" i="0" kern="1200" dirty="0" err="1"/>
            <a:t>Transmisi</a:t>
          </a:r>
          <a:endParaRPr lang="en-US" sz="3600" b="0" kern="1200" dirty="0"/>
        </a:p>
      </dsp:txBody>
      <dsp:txXfrm>
        <a:off x="14703" y="1441706"/>
        <a:ext cx="3151787" cy="2333250"/>
      </dsp:txXfrm>
    </dsp:sp>
    <dsp:sp modelId="{C524BBDC-4A12-4957-832D-D660CECEAC53}">
      <dsp:nvSpPr>
        <dsp:cNvPr id="0" name=""/>
        <dsp:cNvSpPr/>
      </dsp:nvSpPr>
      <dsp:spPr>
        <a:xfrm>
          <a:off x="3830591" y="1706"/>
          <a:ext cx="7325949" cy="1440000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FUNGSI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3830591" y="1706"/>
        <a:ext cx="7325949" cy="1440000"/>
      </dsp:txXfrm>
    </dsp:sp>
    <dsp:sp modelId="{70A49A4C-6D17-4FCB-9C29-21F025026F9E}">
      <dsp:nvSpPr>
        <dsp:cNvPr id="0" name=""/>
        <dsp:cNvSpPr/>
      </dsp:nvSpPr>
      <dsp:spPr>
        <a:xfrm>
          <a:off x="3831473" y="1441706"/>
          <a:ext cx="7324186" cy="2333250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Berfungsi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untuk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meneruskan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daya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torsi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dari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sumber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komponen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yang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digerakkan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Umumnya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terhubung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dengan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gigi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, pulley,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atau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kopling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kern="1200" dirty="0">
            <a:solidFill>
              <a:schemeClr val="tx1"/>
            </a:solidFill>
          </a:endParaRPr>
        </a:p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Poros pada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sistem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transmisi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kendaraan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mesin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industri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berat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31473" y="1441706"/>
        <a:ext cx="7324186" cy="2333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DDD2E-A6DA-4B3F-B366-D8D165C71718}">
      <dsp:nvSpPr>
        <dsp:cNvPr id="0" name=""/>
        <dsp:cNvSpPr/>
      </dsp:nvSpPr>
      <dsp:spPr>
        <a:xfrm>
          <a:off x="408" y="1706"/>
          <a:ext cx="3180378" cy="1440000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JENIS POROS</a:t>
          </a:r>
        </a:p>
      </dsp:txBody>
      <dsp:txXfrm>
        <a:off x="408" y="1706"/>
        <a:ext cx="3180378" cy="1440000"/>
      </dsp:txXfrm>
    </dsp:sp>
    <dsp:sp modelId="{3232D775-33ED-44BE-9665-D5F655F5DD13}">
      <dsp:nvSpPr>
        <dsp:cNvPr id="0" name=""/>
        <dsp:cNvSpPr/>
      </dsp:nvSpPr>
      <dsp:spPr>
        <a:xfrm>
          <a:off x="14703" y="1441706"/>
          <a:ext cx="3151787" cy="2333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lvl="1" indent="-285750" algn="ctr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600" b="0" i="0" kern="1200" dirty="0"/>
            <a:t>Poros </a:t>
          </a:r>
          <a:r>
            <a:rPr lang="en-US" sz="3600" b="0" i="0" kern="1200" dirty="0" err="1"/>
            <a:t>Tumpuan</a:t>
          </a:r>
          <a:endParaRPr lang="en-US" sz="3600" b="0" kern="1200" dirty="0"/>
        </a:p>
      </dsp:txBody>
      <dsp:txXfrm>
        <a:off x="14703" y="1441706"/>
        <a:ext cx="3151787" cy="2333250"/>
      </dsp:txXfrm>
    </dsp:sp>
    <dsp:sp modelId="{C524BBDC-4A12-4957-832D-D660CECEAC53}">
      <dsp:nvSpPr>
        <dsp:cNvPr id="0" name=""/>
        <dsp:cNvSpPr/>
      </dsp:nvSpPr>
      <dsp:spPr>
        <a:xfrm>
          <a:off x="3830591" y="1706"/>
          <a:ext cx="7325949" cy="1440000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FUNGSI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3830591" y="1706"/>
        <a:ext cx="7325949" cy="1440000"/>
      </dsp:txXfrm>
    </dsp:sp>
    <dsp:sp modelId="{70A49A4C-6D17-4FCB-9C29-21F025026F9E}">
      <dsp:nvSpPr>
        <dsp:cNvPr id="0" name=""/>
        <dsp:cNvSpPr/>
      </dsp:nvSpPr>
      <dsp:spPr>
        <a:xfrm>
          <a:off x="3831473" y="1441706"/>
          <a:ext cx="7324186" cy="2333250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Dirancang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khusus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untuk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menopang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radial dan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aksial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tanpa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harus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mentransmisikan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daya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Lebih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berfokus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kekuatan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struktur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800" kern="1200" dirty="0">
            <a:solidFill>
              <a:schemeClr val="tx1"/>
            </a:solidFill>
          </a:endParaRPr>
        </a:p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Poros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penopang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mesin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pemotong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konveyor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industri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31473" y="1441706"/>
        <a:ext cx="7324186" cy="2333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DDD2E-A6DA-4B3F-B366-D8D165C71718}">
      <dsp:nvSpPr>
        <dsp:cNvPr id="0" name=""/>
        <dsp:cNvSpPr/>
      </dsp:nvSpPr>
      <dsp:spPr>
        <a:xfrm>
          <a:off x="408" y="1706"/>
          <a:ext cx="3180378" cy="1440000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JENIS POROS</a:t>
          </a:r>
        </a:p>
      </dsp:txBody>
      <dsp:txXfrm>
        <a:off x="408" y="1706"/>
        <a:ext cx="3180378" cy="1440000"/>
      </dsp:txXfrm>
    </dsp:sp>
    <dsp:sp modelId="{3232D775-33ED-44BE-9665-D5F655F5DD13}">
      <dsp:nvSpPr>
        <dsp:cNvPr id="0" name=""/>
        <dsp:cNvSpPr/>
      </dsp:nvSpPr>
      <dsp:spPr>
        <a:xfrm>
          <a:off x="14703" y="1441706"/>
          <a:ext cx="3151787" cy="2333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lvl="1" indent="-285750" algn="ctr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600" b="0" i="0" kern="1200" dirty="0"/>
            <a:t>As (Axle)</a:t>
          </a:r>
          <a:endParaRPr lang="en-US" sz="3600" b="0" kern="1200" dirty="0"/>
        </a:p>
      </dsp:txBody>
      <dsp:txXfrm>
        <a:off x="14703" y="1441706"/>
        <a:ext cx="3151787" cy="2333250"/>
      </dsp:txXfrm>
    </dsp:sp>
    <dsp:sp modelId="{C524BBDC-4A12-4957-832D-D660CECEAC53}">
      <dsp:nvSpPr>
        <dsp:cNvPr id="0" name=""/>
        <dsp:cNvSpPr/>
      </dsp:nvSpPr>
      <dsp:spPr>
        <a:xfrm>
          <a:off x="3830591" y="1706"/>
          <a:ext cx="7325949" cy="1440000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FUNGSI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3830591" y="1706"/>
        <a:ext cx="7325949" cy="1440000"/>
      </dsp:txXfrm>
    </dsp:sp>
    <dsp:sp modelId="{70A49A4C-6D17-4FCB-9C29-21F025026F9E}">
      <dsp:nvSpPr>
        <dsp:cNvPr id="0" name=""/>
        <dsp:cNvSpPr/>
      </dsp:nvSpPr>
      <dsp:spPr>
        <a:xfrm>
          <a:off x="3831473" y="1441706"/>
          <a:ext cx="7324186" cy="2333250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Merupakan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poros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stasioner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yang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tidak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berputar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,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berfungsi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sebagai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penopang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dan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menjadi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sumbu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rotasi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bagi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komponen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lain.</a:t>
          </a:r>
          <a:endParaRPr lang="en-US" sz="1800" kern="1200" dirty="0">
            <a:solidFill>
              <a:schemeClr val="tx1"/>
            </a:solidFill>
          </a:endParaRPr>
        </a:p>
        <a:p>
          <a:pPr marL="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Contoh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: As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pada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beberapa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jenis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kendaraan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roda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 </a:t>
          </a:r>
          <a:r>
            <a:rPr lang="en-US" sz="1800" kern="1200" dirty="0" err="1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empat</a:t>
          </a:r>
          <a:r>
            <a:rPr lang="en-US" sz="1800" kern="1200" dirty="0">
              <a:solidFill>
                <a:srgbClr val="4C4C4D"/>
              </a:solidFill>
              <a:latin typeface="Heebo" pitchFamily="34" charset="0"/>
              <a:ea typeface="Heebo" pitchFamily="34" charset="-122"/>
              <a:cs typeface="Heebo" pitchFamily="34" charset="-120"/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31473" y="1441706"/>
        <a:ext cx="7324186" cy="233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7830-0032-42FE-BB7D-4D0AEAE76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4F4FE-5BC5-49AA-86B9-F83168970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D8C1-C93D-42CA-9A97-FF499558D459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F02CC-5414-4BB2-A7DD-9EF9BB13A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91B5D-A255-454F-9ABC-4D3310921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3D83-8D1A-4DFC-A85C-775CC8A19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6F56-1468-4900-AFBA-9E5EE306BC08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2109-9DB5-4930-9529-97D0F7F71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7A38-237C-033A-9AD5-DBC0F04D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E0460-5651-F620-6B0B-CC987DD9F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3C2BF-F010-B914-0270-C33650886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DE7C-2C0F-7982-6F2A-740BB4ECC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8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363C-8AE3-3000-F44A-6BBFB0B3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6FAA2-1089-EF59-0C37-7F43A2607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F6DC1-9497-A596-2B1B-27317AEEA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4FEB-7994-98C7-519E-8AA063F4A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6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F37D-D94C-4310-A0F7-228685D4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AC7F6-6E76-2504-6F64-569EEF4F2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BB68A-134C-CE6D-CBB6-C404ADAE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99283-A168-3AC9-EE14-A09D39E13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1C27E24-5B5B-4605-9165-13141795F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72869"/>
            <a:ext cx="12191998" cy="3200134"/>
          </a:xfrm>
          <a:custGeom>
            <a:avLst/>
            <a:gdLst>
              <a:gd name="connsiteX0" fmla="*/ 0 w 12191998"/>
              <a:gd name="connsiteY0" fmla="*/ 0 h 2476346"/>
              <a:gd name="connsiteX1" fmla="*/ 12191998 w 12191998"/>
              <a:gd name="connsiteY1" fmla="*/ 0 h 2476346"/>
              <a:gd name="connsiteX2" fmla="*/ 12191998 w 12191998"/>
              <a:gd name="connsiteY2" fmla="*/ 2476346 h 2476346"/>
              <a:gd name="connsiteX3" fmla="*/ 0 w 12191998"/>
              <a:gd name="connsiteY3" fmla="*/ 2476346 h 2476346"/>
              <a:gd name="connsiteX4" fmla="*/ 0 w 12191998"/>
              <a:gd name="connsiteY4" fmla="*/ 0 h 2476346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36125 h 2757568"/>
              <a:gd name="connsiteX1" fmla="*/ 12191998 w 12191998"/>
              <a:gd name="connsiteY1" fmla="*/ 281222 h 2757568"/>
              <a:gd name="connsiteX2" fmla="*/ 12191998 w 12191998"/>
              <a:gd name="connsiteY2" fmla="*/ 2757568 h 2757568"/>
              <a:gd name="connsiteX3" fmla="*/ 0 w 12191998"/>
              <a:gd name="connsiteY3" fmla="*/ 2757568 h 2757568"/>
              <a:gd name="connsiteX4" fmla="*/ 0 w 12191998"/>
              <a:gd name="connsiteY4" fmla="*/ 36125 h 2757568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403170 h 3124613"/>
              <a:gd name="connsiteX1" fmla="*/ 6591300 w 12191998"/>
              <a:gd name="connsiteY1" fmla="*/ 15890 h 3124613"/>
              <a:gd name="connsiteX2" fmla="*/ 12191998 w 12191998"/>
              <a:gd name="connsiteY2" fmla="*/ 648267 h 3124613"/>
              <a:gd name="connsiteX3" fmla="*/ 12191998 w 12191998"/>
              <a:gd name="connsiteY3" fmla="*/ 3124613 h 3124613"/>
              <a:gd name="connsiteX4" fmla="*/ 0 w 12191998"/>
              <a:gd name="connsiteY4" fmla="*/ 3124613 h 3124613"/>
              <a:gd name="connsiteX5" fmla="*/ 0 w 12191998"/>
              <a:gd name="connsiteY5" fmla="*/ 403170 h 312461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530729 h 3252172"/>
              <a:gd name="connsiteX1" fmla="*/ 6591300 w 12191998"/>
              <a:gd name="connsiteY1" fmla="*/ 143449 h 3252172"/>
              <a:gd name="connsiteX2" fmla="*/ 12191998 w 12191998"/>
              <a:gd name="connsiteY2" fmla="*/ 189086 h 3252172"/>
              <a:gd name="connsiteX3" fmla="*/ 12191998 w 12191998"/>
              <a:gd name="connsiteY3" fmla="*/ 3252172 h 3252172"/>
              <a:gd name="connsiteX4" fmla="*/ 0 w 12191998"/>
              <a:gd name="connsiteY4" fmla="*/ 3252172 h 3252172"/>
              <a:gd name="connsiteX5" fmla="*/ 0 w 12191998"/>
              <a:gd name="connsiteY5" fmla="*/ 530729 h 3252172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4563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405622 h 3127065"/>
              <a:gd name="connsiteX1" fmla="*/ 6591300 w 12191998"/>
              <a:gd name="connsiteY1" fmla="*/ 18342 h 3127065"/>
              <a:gd name="connsiteX2" fmla="*/ 12191998 w 12191998"/>
              <a:gd name="connsiteY2" fmla="*/ 63979 h 3127065"/>
              <a:gd name="connsiteX3" fmla="*/ 12191998 w 12191998"/>
              <a:gd name="connsiteY3" fmla="*/ 3127065 h 3127065"/>
              <a:gd name="connsiteX4" fmla="*/ 0 w 12191998"/>
              <a:gd name="connsiteY4" fmla="*/ 3127065 h 3127065"/>
              <a:gd name="connsiteX5" fmla="*/ 0 w 12191998"/>
              <a:gd name="connsiteY5" fmla="*/ 405622 h 3127065"/>
              <a:gd name="connsiteX0" fmla="*/ 0 w 12191998"/>
              <a:gd name="connsiteY0" fmla="*/ 478691 h 3200134"/>
              <a:gd name="connsiteX1" fmla="*/ 6591300 w 12191998"/>
              <a:gd name="connsiteY1" fmla="*/ 91411 h 3200134"/>
              <a:gd name="connsiteX2" fmla="*/ 12191998 w 12191998"/>
              <a:gd name="connsiteY2" fmla="*/ 137048 h 3200134"/>
              <a:gd name="connsiteX3" fmla="*/ 12191998 w 12191998"/>
              <a:gd name="connsiteY3" fmla="*/ 3200134 h 3200134"/>
              <a:gd name="connsiteX4" fmla="*/ 0 w 12191998"/>
              <a:gd name="connsiteY4" fmla="*/ 3200134 h 3200134"/>
              <a:gd name="connsiteX5" fmla="*/ 0 w 12191998"/>
              <a:gd name="connsiteY5" fmla="*/ 478691 h 32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3200134">
                <a:moveTo>
                  <a:pt x="0" y="478691"/>
                </a:moveTo>
                <a:cubicBezTo>
                  <a:pt x="1786890" y="448251"/>
                  <a:pt x="2044700" y="530622"/>
                  <a:pt x="6591300" y="91411"/>
                </a:cubicBezTo>
                <a:cubicBezTo>
                  <a:pt x="8577580" y="-65860"/>
                  <a:pt x="10438128" y="-72"/>
                  <a:pt x="12191998" y="137048"/>
                </a:cubicBezTo>
                <a:lnTo>
                  <a:pt x="12191998" y="3200134"/>
                </a:lnTo>
                <a:lnTo>
                  <a:pt x="0" y="3200134"/>
                </a:lnTo>
                <a:lnTo>
                  <a:pt x="0" y="478691"/>
                </a:ln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txBody>
          <a:bodyPr lIns="182880" tIns="0" anchor="ctr"/>
          <a:lstStyle>
            <a:lvl1pPr marL="731520" algn="l">
              <a:lnSpc>
                <a:spcPct val="100000"/>
              </a:lnSpc>
              <a:spcBef>
                <a:spcPts val="800"/>
              </a:spcBef>
              <a:defRPr sz="5400"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90432B-E439-40FF-A9AA-F20D8672B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4151560"/>
          </a:xfrm>
          <a:custGeom>
            <a:avLst/>
            <a:gdLst>
              <a:gd name="connsiteX0" fmla="*/ 0 w 12191998"/>
              <a:gd name="connsiteY0" fmla="*/ 0 h 4151560"/>
              <a:gd name="connsiteX1" fmla="*/ 12191998 w 12191998"/>
              <a:gd name="connsiteY1" fmla="*/ 0 h 4151560"/>
              <a:gd name="connsiteX2" fmla="*/ 12191998 w 12191998"/>
              <a:gd name="connsiteY2" fmla="*/ 3809917 h 4151560"/>
              <a:gd name="connsiteX3" fmla="*/ 6591300 w 12191998"/>
              <a:gd name="connsiteY3" fmla="*/ 3764280 h 4151560"/>
              <a:gd name="connsiteX4" fmla="*/ 0 w 12191998"/>
              <a:gd name="connsiteY4" fmla="*/ 4151560 h 41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151560">
                <a:moveTo>
                  <a:pt x="0" y="0"/>
                </a:moveTo>
                <a:lnTo>
                  <a:pt x="12191998" y="0"/>
                </a:lnTo>
                <a:lnTo>
                  <a:pt x="12191998" y="3809917"/>
                </a:lnTo>
                <a:cubicBezTo>
                  <a:pt x="10438128" y="3672797"/>
                  <a:pt x="8577580" y="3607009"/>
                  <a:pt x="6591300" y="3764280"/>
                </a:cubicBezTo>
                <a:cubicBezTo>
                  <a:pt x="2044700" y="4203491"/>
                  <a:pt x="1786890" y="4121120"/>
                  <a:pt x="0" y="4151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D77643-24B8-4D2F-9CCC-3BCE807F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246790"/>
            <a:ext cx="3581400" cy="2081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70B09C-1A53-4C73-9FD8-708C7D95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4DE831-4B4E-4AF3-B187-9206DACDB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771390A-8381-4353-8D62-C0DD79BC28F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32E81AB-5D89-4A83-948B-6072C2DEE6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FCC4A04-2321-4CD3-92B2-027B2CBD29B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A7BC130-410F-4CC7-B9FD-E7C4C01F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E0CFD6B-8DE1-46B9-8FE3-AB225A671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DD451B-8273-4E41-830F-75FD094A2C5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2381626-BACB-4F9A-B456-31C696CBF2D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BD6855-6DB8-463B-9145-BA9CF8242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628876-83EE-4DC7-8869-F56C4D143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031072-625B-4FC2-A7AF-A25668B288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929441C-AEB2-42CA-8577-3203F43FEB0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9CA70B7-031F-4092-B4FA-4A90532B503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E85C53C-39CA-4C00-B01E-8C5674BAF0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8812B8-C920-4FEC-AB94-4B5D8B478A6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A158BC-BDC0-4D6B-8006-BBDF7041ED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B0F122-2776-4058-B989-F3BAFDA95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9018F4-E93E-4825-B7D6-94648C22CE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4F7E653-1B6A-4AEE-998A-D7B535D02D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1439AF-AC90-41E1-885A-7E869844D4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0A50FF0-A246-4674-BCF4-476255BEC1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1885235-40A5-43E7-B9FA-DD4B5D22E2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C816EA7-5943-42BE-858C-AF2089001A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09DD2EF-AD5F-4463-BAFC-E7F6F3402C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FB6B983-6B14-43E0-9CE4-22E97309D8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AAB25A3-8A3B-4279-AACD-37DD3FCAAF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3B2619E-3696-48DC-80B3-6E827F432F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B75BCC-DBCB-4C72-A90A-E950FDF7D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070D7F8-AC6B-4E63-9681-742BE98272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11D8428-90D3-4548-AA28-A6F9C1B9218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0C71E3-446B-4C21-B7C7-B8872FBB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4E3D1D5C-A81E-44CF-B721-6FBE6935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F7FBB-B77A-47E6-9B07-5B0A0E9B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14" y="456532"/>
            <a:ext cx="10656372" cy="11264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D29AE11-25A6-4A91-94C1-6A26AB6CA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90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BC29F00-8301-4CEE-BA06-1D534F497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13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3" name="Text Placeholder 81">
            <a:extLst>
              <a:ext uri="{FF2B5EF4-FFF2-40B4-BE49-F238E27FC236}">
                <a16:creationId xmlns:a16="http://schemas.microsoft.com/office/drawing/2014/main" id="{348078F7-442A-4846-A477-54C056EEA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56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6" name="Text Placeholder 84">
            <a:extLst>
              <a:ext uri="{FF2B5EF4-FFF2-40B4-BE49-F238E27FC236}">
                <a16:creationId xmlns:a16="http://schemas.microsoft.com/office/drawing/2014/main" id="{20846AFB-4D65-421E-BDFC-A127A1D58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56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7" name="Date Placeholder 3">
            <a:extLst>
              <a:ext uri="{FF2B5EF4-FFF2-40B4-BE49-F238E27FC236}">
                <a16:creationId xmlns:a16="http://schemas.microsoft.com/office/drawing/2014/main" id="{4E14FBED-7310-4E87-BFA7-050A91D1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9D4E6D47-8B2E-4566-8B9E-294FAA0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100CAC88-3775-4C14-ABE2-A6DBB51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1CF620B-CA95-44EA-ABB7-3C0D7277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5C8A854-6AD5-4EA8-ADB0-B4224410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155F89-2CC8-4507-9CAF-52B9C04F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D4B67D-F11A-42B5-AD36-64E8399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6D992C2-C73A-4020-AB80-910ABD8B66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FE2C1AC-3C9C-4E6F-AB7D-796BB42A7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74DEF58-5490-4294-BAB9-82EDB4B685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C22FA6-2BFF-4A17-A8A3-6D0DF06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6D8CA74-FFC2-4419-A69D-5FA13927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24DD6D-F6AE-4E1F-898D-939DCF98FC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0F22C7-C523-4F27-A682-25E22C10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C830C3-0BFC-4AA7-872B-FF1C785DBB5E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3F1ADE-8ECD-4FC1-8B6A-DE1C1675B95C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D25F39-5E7A-43D1-B675-629B339338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FBA4B2-FB49-4B68-ABBB-19B47CCA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31B16C3-0946-4E2F-9275-87F95C25C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60A9E2-9353-4FC1-9099-E56AEFE6C0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1D6BDE-C806-4832-BFE5-B43692D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3E0E13-B29D-4A6F-BD03-B4B74E5C9F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062266-EA73-40C1-B2BA-84A5B170C4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CA1C91-AC4A-4ECC-ABBE-F95A0D7163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ED7D18-4C21-4EC7-A69E-F217BB037F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DE6646E-0507-49D1-BC5A-96FDF97E8D4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80A6265-73D5-4AFE-B003-E79690762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FF6B8A-5930-4909-A84D-9D86FAAEA4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E97C02-B5E8-4E85-AB2D-1B144728C6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E0D9532-E4F7-4181-B732-B402D7E929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0FED504-48F9-42AE-8C1D-18ABEA360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61B5F04-4827-493D-8CDB-8FC1F21F86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4D02F9F-A9FF-4569-B1CF-3D5B0B8A58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699586-9F40-4AEA-B070-FBBD177533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D4BD64C-0BF9-4084-8C20-90D20EA6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C3AD463-404C-4576-AC21-F25582953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2A73DFF6-076E-4BBC-9CDB-E1B24D9B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E89C6-E571-4739-8BA7-D97BDCD1D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268" y="441042"/>
            <a:ext cx="9323464" cy="116225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81">
            <a:extLst>
              <a:ext uri="{FF2B5EF4-FFF2-40B4-BE49-F238E27FC236}">
                <a16:creationId xmlns:a16="http://schemas.microsoft.com/office/drawing/2014/main" id="{24221B82-BDC2-43E4-9DC3-109392FCB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757" y="1816398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23" name="Text Placeholder 84">
            <a:extLst>
              <a:ext uri="{FF2B5EF4-FFF2-40B4-BE49-F238E27FC236}">
                <a16:creationId xmlns:a16="http://schemas.microsoft.com/office/drawing/2014/main" id="{F064B050-C9E2-4CBD-8063-8F72369DE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280" y="2595913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2" name="Text Placeholder 81">
            <a:extLst>
              <a:ext uri="{FF2B5EF4-FFF2-40B4-BE49-F238E27FC236}">
                <a16:creationId xmlns:a16="http://schemas.microsoft.com/office/drawing/2014/main" id="{AB4DD233-B719-42EE-AE0F-930CABD5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938" y="182294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3" name="Text Placeholder 84">
            <a:extLst>
              <a:ext uri="{FF2B5EF4-FFF2-40B4-BE49-F238E27FC236}">
                <a16:creationId xmlns:a16="http://schemas.microsoft.com/office/drawing/2014/main" id="{E2F4A9D6-F113-40C1-B3C8-A9BDB2877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1461" y="260245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4" name="Text Placeholder 81">
            <a:extLst>
              <a:ext uri="{FF2B5EF4-FFF2-40B4-BE49-F238E27FC236}">
                <a16:creationId xmlns:a16="http://schemas.microsoft.com/office/drawing/2014/main" id="{B5E6D4D3-9E8F-4D92-B05A-7E9BBD759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642" y="182266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5" name="Text Placeholder 84">
            <a:extLst>
              <a:ext uri="{FF2B5EF4-FFF2-40B4-BE49-F238E27FC236}">
                <a16:creationId xmlns:a16="http://schemas.microsoft.com/office/drawing/2014/main" id="{9C80C61E-A8B2-4011-AE18-0294FFF88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165" y="260217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5" name="Date Placeholder 3">
            <a:extLst>
              <a:ext uri="{FF2B5EF4-FFF2-40B4-BE49-F238E27FC236}">
                <a16:creationId xmlns:a16="http://schemas.microsoft.com/office/drawing/2014/main" id="{DEB76336-3978-4E04-820F-CCD4115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126" name="Footer Placeholder 4">
            <a:extLst>
              <a:ext uri="{FF2B5EF4-FFF2-40B4-BE49-F238E27FC236}">
                <a16:creationId xmlns:a16="http://schemas.microsoft.com/office/drawing/2014/main" id="{296D1F50-7662-4B72-8D59-73594E5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7" name="Slide Number Placeholder 5">
            <a:extLst>
              <a:ext uri="{FF2B5EF4-FFF2-40B4-BE49-F238E27FC236}">
                <a16:creationId xmlns:a16="http://schemas.microsoft.com/office/drawing/2014/main" id="{DEDEAF7E-D577-4B93-BAE4-358F896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Document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2" name="Footer Placeholder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7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0F25F0BC-3414-4A4E-82FD-7DE1761A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36E80E-F44A-4A08-AD5C-C4E6E83A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F02106-B95B-4137-ABA0-DE89F934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107" y="-6055"/>
            <a:ext cx="1218578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6F50E1B-B981-4FF3-B7D0-ED31A070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E35541-C201-4A8C-8E97-2CF46579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7D8A9-52A9-426B-A7FA-8F0D57A0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BA36D2-108E-4BCE-B00B-7AADE262EBA8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CCA430-E045-49A4-BBFA-58E62DB70C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F23F5-C38C-4F4D-AC9D-53EE5C805B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F8BEAE-4D02-4E92-BF07-2B52C1DC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ECE1E3-E88F-4BF4-91A1-21CE42A919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3597D0-8C2B-4DF1-A82D-B7AED4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8A03C0-2CF4-4311-BFE9-050460F9B2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DD4F0C-1AB6-4919-A06A-C33148C9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9DCDAB-1034-49DC-B20D-5B3AC4D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3569C8-7E1D-4D32-880E-03A713BC8E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87C248-294D-4430-9163-A18DB7A0E58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E8BBE7-F812-4E02-8220-479D4B2E9D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A42D07-05F3-4BE3-81BF-B5F84474EF1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1C5E67-B32B-49DC-BF5E-D25C7CF2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B1788E-1754-47A2-853A-6FE39EEB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682792-A763-4918-B362-26D487DE47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52BF25-0CAE-4903-A7E6-8A7768DD1F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14A49A-F4B0-444F-8BA5-9DC89AC76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09471A-4DE2-47CD-AED8-27D5B1050B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C0A412-5D4A-44E9-9738-BD17D84887C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F41B69-68CE-41EF-BBED-1CD4FF7A9F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5DECC-07DB-431C-88EC-3AEE965EC1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CE55D3-190F-47D1-98A6-D7281E51E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324378-6046-45CC-A273-AE16EFF671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90AD03-D044-4A15-879F-BC87B702AB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B3C48A-196D-4BE2-A7CD-848178CCFC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F5DF92-38A4-42C0-8492-7C34DBFEF3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093942-8F5E-4520-8571-946A6E5C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48E900-15FD-4793-A783-15BD8685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5DF337DA-C179-4649-9021-51ECBB8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CDAEDC08-93B5-4CC2-A77F-91F47AD1D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0" y="195263"/>
            <a:ext cx="5837238" cy="296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C34DF4FD-6356-4CA5-9E6F-749666E2D4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5" y="184840"/>
            <a:ext cx="5841996" cy="298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C696AEE-49AB-4D07-90D6-AD19025172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9663" y="3525611"/>
            <a:ext cx="5816600" cy="2720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CEABCB88-BA9F-47D3-A787-DF88895F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6244155B-5D28-4D19-90C2-1FBB57A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E2F1D5A7-A160-4678-8595-C5E2172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8878880-76F2-45B5-916B-36E7EE2B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5C3C8-6E32-4269-9316-DC942E00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47C2144-3704-461F-AEA4-5AD7F2A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5C2F4A0D-E022-45C1-A4F2-BDD40ECB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5DAD1-C9F8-42EA-938C-AD799D0D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106CB0-0456-42D2-9064-D8307EE2EE6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564272-B469-4B76-89B3-EAE1C5EA55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812937-53FC-4F40-9E1F-62BD5DC5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C30D30-0592-4A8D-9BFB-E39327DE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EF5218-294E-41E0-B835-6CD21C0AB50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EAD817-B289-4780-AF71-3A814DA1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5FE1B7-342F-44E3-9A5F-4320F4B56F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304BD3-68AC-49BC-8B74-71637404CE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859D2C-72C4-411A-BD82-8368DDC035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22EA31-AED9-4314-8509-4087F82F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E3D353-A425-4930-AC93-9A9F93EC07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5827C0-9081-4304-98D0-283759028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916B-3AAC-4825-8D0F-923D60C0DA4E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085D6A-11B7-416E-9A80-085550712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619986-89C6-4164-BD69-5117CB5E3D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63A74F-F1A7-4546-BCB1-3C49033B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8BEE97-AC71-4466-82E9-05302D19D2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B7EA87-48DE-40EC-97C4-1119D6E0BC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9E735-55F1-46BE-964B-17589798C4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AE224F2-AB69-40F3-83FC-5A1C2985F1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841DFB-48FF-4E4C-BD80-FAEDD9869C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F2079C-0840-41A3-B649-BFA2657D7F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4F5B96-0C46-4542-959C-A0AB18C7DA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E7EDBA-8F85-4F7A-A17D-6B49A51D41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3D3094-2C9C-4299-9065-669FFD8F5D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307EDA-19A4-4312-920D-EC02D2A70C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953220-FAE3-4A55-B3C5-632C82C456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B2B007-553A-4A33-B077-9CA9D03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213DEB-4CFC-46B3-8DB4-77581E46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BBBF2BB-36BE-45E7-A35B-260E76E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19821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2" name="Content Placeholder 38">
            <a:extLst>
              <a:ext uri="{FF2B5EF4-FFF2-40B4-BE49-F238E27FC236}">
                <a16:creationId xmlns:a16="http://schemas.microsoft.com/office/drawing/2014/main" id="{03257FF4-6F58-4A1E-866D-198569F91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104" y="2957665"/>
            <a:ext cx="5543524" cy="3358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32195099-4E20-48F3-8272-F12592AD44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9875" y="725487"/>
            <a:ext cx="5388490" cy="5519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CFCED92E-6EA8-410D-90AD-DF0B229B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FC6D7D3E-FCD8-42CA-A1BB-9112B55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A49CA3E6-DD23-4395-AE34-560EA1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0B54C968-9162-4E94-9F00-9921A433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0" y="1"/>
            <a:ext cx="6168182" cy="6858000"/>
          </a:xfrm>
          <a:custGeom>
            <a:avLst/>
            <a:gdLst>
              <a:gd name="connsiteX0" fmla="*/ 0 w 5115291"/>
              <a:gd name="connsiteY0" fmla="*/ 0 h 6857989"/>
              <a:gd name="connsiteX1" fmla="*/ 5115291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115291"/>
              <a:gd name="connsiteY0" fmla="*/ 8467 h 6866456"/>
              <a:gd name="connsiteX1" fmla="*/ 5022158 w 5115291"/>
              <a:gd name="connsiteY1" fmla="*/ 0 h 6866456"/>
              <a:gd name="connsiteX2" fmla="*/ 5115291 w 5115291"/>
              <a:gd name="connsiteY2" fmla="*/ 6866456 h 6866456"/>
              <a:gd name="connsiteX3" fmla="*/ 0 w 5115291"/>
              <a:gd name="connsiteY3" fmla="*/ 6866456 h 6866456"/>
              <a:gd name="connsiteX4" fmla="*/ 0 w 5115291"/>
              <a:gd name="connsiteY4" fmla="*/ 8467 h 6866456"/>
              <a:gd name="connsiteX0" fmla="*/ 0 w 5115291"/>
              <a:gd name="connsiteY0" fmla="*/ 0 h 6857989"/>
              <a:gd name="connsiteX1" fmla="*/ 5013692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691024"/>
              <a:gd name="connsiteY0" fmla="*/ 0 h 6857989"/>
              <a:gd name="connsiteX1" fmla="*/ 5013692 w 5691024"/>
              <a:gd name="connsiteY1" fmla="*/ 0 h 6857989"/>
              <a:gd name="connsiteX2" fmla="*/ 5691024 w 5691024"/>
              <a:gd name="connsiteY2" fmla="*/ 3098800 h 6857989"/>
              <a:gd name="connsiteX3" fmla="*/ 5115291 w 5691024"/>
              <a:gd name="connsiteY3" fmla="*/ 6857989 h 6857989"/>
              <a:gd name="connsiteX4" fmla="*/ 0 w 5691024"/>
              <a:gd name="connsiteY4" fmla="*/ 6857989 h 6857989"/>
              <a:gd name="connsiteX5" fmla="*/ 0 w 5691024"/>
              <a:gd name="connsiteY5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68182"/>
              <a:gd name="connsiteY0" fmla="*/ 0 h 6866456"/>
              <a:gd name="connsiteX1" fmla="*/ 5013692 w 6168182"/>
              <a:gd name="connsiteY1" fmla="*/ 0 h 6866456"/>
              <a:gd name="connsiteX2" fmla="*/ 5691024 w 6168182"/>
              <a:gd name="connsiteY2" fmla="*/ 3098800 h 6866456"/>
              <a:gd name="connsiteX3" fmla="*/ 6131290 w 6168182"/>
              <a:gd name="connsiteY3" fmla="*/ 5672667 h 6866456"/>
              <a:gd name="connsiteX4" fmla="*/ 5843424 w 6168182"/>
              <a:gd name="connsiteY4" fmla="*/ 6866456 h 6866456"/>
              <a:gd name="connsiteX5" fmla="*/ 0 w 6168182"/>
              <a:gd name="connsiteY5" fmla="*/ 6857989 h 6866456"/>
              <a:gd name="connsiteX6" fmla="*/ 0 w 6168182"/>
              <a:gd name="connsiteY6" fmla="*/ 0 h 68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182" h="6866456">
                <a:moveTo>
                  <a:pt x="0" y="0"/>
                </a:moveTo>
                <a:lnTo>
                  <a:pt x="5013692" y="0"/>
                </a:lnTo>
                <a:cubicBezTo>
                  <a:pt x="5041915" y="2113844"/>
                  <a:pt x="5392928" y="2241197"/>
                  <a:pt x="5691024" y="3098800"/>
                </a:cubicBezTo>
                <a:cubicBezTo>
                  <a:pt x="6145754" y="4111625"/>
                  <a:pt x="6230068" y="5012267"/>
                  <a:pt x="6131290" y="5672667"/>
                </a:cubicBezTo>
                <a:cubicBezTo>
                  <a:pt x="6035335" y="6070597"/>
                  <a:pt x="5973246" y="6468526"/>
                  <a:pt x="5843424" y="6866456"/>
                </a:cubicBezTo>
                <a:lnTo>
                  <a:pt x="0" y="68579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40080" tIns="777240"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BA990E7A-F299-4210-97ED-B2240FAF8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0"/>
            <a:ext cx="7534275" cy="6857999"/>
          </a:xfrm>
          <a:custGeom>
            <a:avLst/>
            <a:gdLst>
              <a:gd name="connsiteX0" fmla="*/ 0 w 7432675"/>
              <a:gd name="connsiteY0" fmla="*/ 6856431 h 6857999"/>
              <a:gd name="connsiteX1" fmla="*/ 1083393 w 7432675"/>
              <a:gd name="connsiteY1" fmla="*/ 6857999 h 6857999"/>
              <a:gd name="connsiteX2" fmla="*/ 0 w 7432675"/>
              <a:gd name="connsiteY2" fmla="*/ 6857999 h 6857999"/>
              <a:gd name="connsiteX3" fmla="*/ 254367 w 7432675"/>
              <a:gd name="connsiteY3" fmla="*/ 0 h 6857999"/>
              <a:gd name="connsiteX4" fmla="*/ 7432675 w 7432675"/>
              <a:gd name="connsiteY4" fmla="*/ 0 h 6857999"/>
              <a:gd name="connsiteX5" fmla="*/ 7432675 w 7432675"/>
              <a:gd name="connsiteY5" fmla="*/ 6857999 h 6857999"/>
              <a:gd name="connsiteX6" fmla="*/ 1084100 w 7432675"/>
              <a:gd name="connsiteY6" fmla="*/ 6857999 h 6857999"/>
              <a:gd name="connsiteX7" fmla="*/ 1170353 w 7432675"/>
              <a:gd name="connsiteY7" fmla="*/ 6559920 h 6857999"/>
              <a:gd name="connsiteX8" fmla="*/ 1371965 w 7432675"/>
              <a:gd name="connsiteY8" fmla="*/ 5665681 h 6857999"/>
              <a:gd name="connsiteX9" fmla="*/ 931699 w 7432675"/>
              <a:gd name="connsiteY9" fmla="*/ 3094984 h 6857999"/>
              <a:gd name="connsiteX10" fmla="*/ 254367 w 7432675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675" h="6857999">
                <a:moveTo>
                  <a:pt x="0" y="6856431"/>
                </a:moveTo>
                <a:lnTo>
                  <a:pt x="1083393" y="6857999"/>
                </a:lnTo>
                <a:lnTo>
                  <a:pt x="0" y="6857999"/>
                </a:lnTo>
                <a:close/>
                <a:moveTo>
                  <a:pt x="254367" y="0"/>
                </a:moveTo>
                <a:lnTo>
                  <a:pt x="7432675" y="0"/>
                </a:lnTo>
                <a:lnTo>
                  <a:pt x="7432675" y="6857999"/>
                </a:lnTo>
                <a:lnTo>
                  <a:pt x="1084100" y="6857999"/>
                </a:lnTo>
                <a:lnTo>
                  <a:pt x="1170353" y="6559920"/>
                </a:lnTo>
                <a:cubicBezTo>
                  <a:pt x="1247083" y="6261841"/>
                  <a:pt x="1299999" y="5963761"/>
                  <a:pt x="1371965" y="5665681"/>
                </a:cubicBezTo>
                <a:cubicBezTo>
                  <a:pt x="1470743" y="5006095"/>
                  <a:pt x="1386429" y="4106562"/>
                  <a:pt x="931699" y="3094984"/>
                </a:cubicBezTo>
                <a:cubicBezTo>
                  <a:pt x="633604" y="2238437"/>
                  <a:pt x="282590" y="2111241"/>
                  <a:pt x="25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4108930-733F-4442-A067-3D79F6C09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0" y="4072044"/>
            <a:ext cx="4567990" cy="14953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>
                  <a:alpha val="80000"/>
                </a:schemeClr>
              </a:solidFill>
              <a:cs typeface="Posterama" panose="020B0504020200020000" pitchFamily="34" charset="0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4214285-E69B-44FA-8F37-3B82B332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A3C966-52CB-4916-B4BA-FF672A06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4C4AFF-B140-4B74-98E9-8E0DBC2D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265C3-9975-474C-9EC6-1865EDA8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0252D8-1C62-46C0-BAAF-2D16620E3F2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DBCA84-EA87-46AE-8031-A5D0D41767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33BD8-AAA6-4B1E-997F-C2EDAB75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7343BE-C40B-42DF-9412-19CFE586E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B20094-175C-4954-AC21-B3DF7A29F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B5AAC6-CAF7-49AB-868B-96216F48F52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4F6A36-B3CB-477C-8DC4-27974A6E6AB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710AA7-7038-4AA1-BF59-5F70CD51DC85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32F850-461E-4AFE-8859-EF590175A8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8594BA-77A7-4C7A-89BB-094E0EEC907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44C66B-6345-41CE-87F1-9835625D2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F4275-9BB8-482F-B133-0A4409246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48B500-CA83-4484-AD8A-B2D2D070AC2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090DED-C809-419C-B282-4CF2C023C0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812DB4-DFE4-4544-B138-17181A0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C4281-5CEE-4DDC-A1C3-643D462CF9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7C4728-2C62-4235-A5E5-C1BC3E3A7D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6AFA3C-432C-422E-8648-0294B21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AB0C1E-8902-4F27-9C8B-4EAD269CB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4D8F3C-E2CF-4B21-8A75-F7E2C93419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3221B9-91B2-4BEA-A3AE-41740B0ED3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78359E-9B9D-46E3-8C5F-50F2DDC78B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09D46-962B-42D0-B061-0E7496E67E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A859C6-92B5-4DD3-A147-73B1350FF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26E7FA-BD78-40EC-BD71-DD58D04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C56267-308A-47A2-9533-FA19C9ECCD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B57300A-1BE1-4257-AB52-6BBDA69F1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22AA96-3A9B-4BE2-B7A3-D4B32EF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D30F02-803D-4FDF-AA50-E6144C01D80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E5E795C-10D5-4BFA-AFD1-F1128D94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CBDD123-7FC3-4DB0-9740-BA9F7A8BF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>
                  <a:alpha val="80000"/>
                </a:schemeClr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24199D58-7108-494B-8A84-EB5906E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AF141C-063A-4050-A290-B4B15D7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3C23607-1575-4DAD-BCAD-E0DEAE79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Content Placeholder 37">
            <a:extLst>
              <a:ext uri="{FF2B5EF4-FFF2-40B4-BE49-F238E27FC236}">
                <a16:creationId xmlns:a16="http://schemas.microsoft.com/office/drawing/2014/main" id="{64C5BEB3-C2F1-4083-B518-6A3C5E3D91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461" y="2419525"/>
            <a:ext cx="9621076" cy="333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0A1C8BA-EE32-4677-A0DB-E8B4A936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579473C-4A97-4174-B0C4-C4B3192B74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1A29B09-9725-4A06-8144-D0350E24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  <a:custGeom>
            <a:avLst/>
            <a:gdLst>
              <a:gd name="connsiteX0" fmla="*/ 0 w 12167616"/>
              <a:gd name="connsiteY0" fmla="*/ 0 h 3048002"/>
              <a:gd name="connsiteX1" fmla="*/ 12167616 w 12167616"/>
              <a:gd name="connsiteY1" fmla="*/ 0 h 3048002"/>
              <a:gd name="connsiteX2" fmla="*/ 12167616 w 12167616"/>
              <a:gd name="connsiteY2" fmla="*/ 3048002 h 3048002"/>
              <a:gd name="connsiteX3" fmla="*/ 0 w 12167616"/>
              <a:gd name="connsiteY3" fmla="*/ 3048002 h 3048002"/>
              <a:gd name="connsiteX4" fmla="*/ 0 w 12167616"/>
              <a:gd name="connsiteY4" fmla="*/ 0 h 3048002"/>
              <a:gd name="connsiteX0" fmla="*/ 0 w 12167616"/>
              <a:gd name="connsiteY0" fmla="*/ 0 h 3276633"/>
              <a:gd name="connsiteX1" fmla="*/ 12167616 w 12167616"/>
              <a:gd name="connsiteY1" fmla="*/ 0 h 3276633"/>
              <a:gd name="connsiteX2" fmla="*/ 12167616 w 12167616"/>
              <a:gd name="connsiteY2" fmla="*/ 3048002 h 3276633"/>
              <a:gd name="connsiteX3" fmla="*/ 3226308 w 12167616"/>
              <a:gd name="connsiteY3" fmla="*/ 3276602 h 3276633"/>
              <a:gd name="connsiteX4" fmla="*/ 0 w 12167616"/>
              <a:gd name="connsiteY4" fmla="*/ 3048002 h 3276633"/>
              <a:gd name="connsiteX5" fmla="*/ 0 w 12167616"/>
              <a:gd name="connsiteY5" fmla="*/ 0 h 3276633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67616 w 12167616"/>
              <a:gd name="connsiteY2" fmla="*/ 304800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912"/>
              <a:gd name="connsiteX1" fmla="*/ 12167616 w 12167616"/>
              <a:gd name="connsiteY1" fmla="*/ 0 h 3277912"/>
              <a:gd name="connsiteX2" fmla="*/ 12158091 w 12167616"/>
              <a:gd name="connsiteY2" fmla="*/ 2495552 h 3277912"/>
              <a:gd name="connsiteX3" fmla="*/ 7493508 w 12167616"/>
              <a:gd name="connsiteY3" fmla="*/ 2819402 h 3277912"/>
              <a:gd name="connsiteX4" fmla="*/ 3226308 w 12167616"/>
              <a:gd name="connsiteY4" fmla="*/ 3276602 h 3277912"/>
              <a:gd name="connsiteX5" fmla="*/ 0 w 12167616"/>
              <a:gd name="connsiteY5" fmla="*/ 3048002 h 3277912"/>
              <a:gd name="connsiteX6" fmla="*/ 0 w 12167616"/>
              <a:gd name="connsiteY6" fmla="*/ 0 h 3277912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3278531">
                <a:moveTo>
                  <a:pt x="0" y="0"/>
                </a:moveTo>
                <a:lnTo>
                  <a:pt x="12167616" y="0"/>
                </a:lnTo>
                <a:lnTo>
                  <a:pt x="12158091" y="2495552"/>
                </a:lnTo>
                <a:cubicBezTo>
                  <a:pt x="11077448" y="2460627"/>
                  <a:pt x="8936101" y="2571752"/>
                  <a:pt x="7493508" y="2819402"/>
                </a:cubicBezTo>
                <a:cubicBezTo>
                  <a:pt x="5984240" y="3009902"/>
                  <a:pt x="5107051" y="3305177"/>
                  <a:pt x="3226308" y="3276602"/>
                </a:cubicBezTo>
                <a:cubicBezTo>
                  <a:pt x="1579372" y="3257552"/>
                  <a:pt x="1046861" y="3171827"/>
                  <a:pt x="0" y="30480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</p:spPr>
        <p:txBody>
          <a:bodyPr lIns="1600200" tIns="731520" rIns="731520"/>
          <a:lstStyle>
            <a:lvl1pPr algn="l">
              <a:defRPr sz="44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0BC153F2-4F90-4C1D-9840-7ED0BE6CC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1625" y="2057400"/>
            <a:ext cx="9144000" cy="6978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16DF808F-D351-410D-9F2D-398F165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5CBDF859-0E53-403F-BDF5-D2ACFDE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6C783243-E8EE-43A9-8751-47F2825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8AECF-5A92-463B-BA47-0FCC18460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E04FB-7154-40A4-B450-6D374EEA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CC78B40-9FD9-446A-B45F-300105F79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0379A0-5C8C-401F-999E-853BBE819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AD8CB8-0B8F-4FFC-9B53-0A25A6D8C271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6EB755-19BC-4135-AC9E-216BD9EFBC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BBCDE1-ED90-46D4-A54F-8DF75E6355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7EE92D-999B-42DC-AE5F-C0EF864B3A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D8FEC-E645-4653-AED1-8AC4726539B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4F2FD6-0640-4CC1-8BC0-943E1837722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428DDD-12A7-460B-812A-8B399DB06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338223-5FF2-41AC-983B-2579BF283589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5BC773-8A9D-4A41-AB44-232E27D97A0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C44602-D29E-4377-8B26-1026454E53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256972-09FB-4BB3-9C4C-E3B88A018FB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34E892-CE91-40D7-92B3-CDD7EC5FA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3F8A2-919C-48E1-80E9-3CE46ED50A8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8EAB05-F7F8-4E3A-90CA-1F649D8F7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EB4BDA-07F6-406A-9F3D-B698C40621E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F9A11A-092D-46B1-9A4A-1D4B6EA5ACB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001BAA7-FA74-4D23-BA66-9B69F5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A5E888-F108-4A4B-8F5C-BDDA111A2C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BEBDE4-B729-4E11-BF86-C230F3E43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9A8680-5A41-4BF5-8D16-9527D5255B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ECFD79-4E24-4938-B106-D35D6B7557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A81B51-2EF6-40AB-90F9-7BCBEBEAA0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BAA676-23D8-4C3F-852F-187DC2B66B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A6E4405-CD90-4F7F-85B0-08CF800D99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D2B8C8-4CC0-425C-9E23-15300BEF5B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4B1743-F5A2-44CC-A085-7DF4AD9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1D2A5C-768C-44BE-BCC2-DE75C8D366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96A7A-2609-45EB-A922-866317428B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53E6B24-2886-472E-9BCF-702135CB99E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8950255A-61D7-40B8-81A8-E5551BC9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8904292-78D1-42CD-8EC5-4992803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0B283B3A-087C-457E-A2AA-C7F855A8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B407BCF8-1966-4465-AC77-708642E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71AF851-D6F8-47DF-80DA-62CC552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Content Placeholder 37">
            <a:extLst>
              <a:ext uri="{FF2B5EF4-FFF2-40B4-BE49-F238E27FC236}">
                <a16:creationId xmlns:a16="http://schemas.microsoft.com/office/drawing/2014/main" id="{8814F959-09CC-4946-86C4-CFAD4C2BF4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840" y="170451"/>
            <a:ext cx="11407483" cy="4184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436F9-C1F1-473C-97B1-34B3AC1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B0B3C-4A91-4D0C-941E-B7D2E36C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7F6BD6-AD9B-40A8-8631-93927B6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7304B-809F-421E-B3C1-960A6CD5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2996F3-5E6E-44E8-812C-3507DE7B1C9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278526-38B9-4357-9197-CA50C0AD61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D9F9BB-B9FA-4C50-BFBB-D17E9056F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822CEB-3134-49B9-AFFD-A782DD03929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BEE4FB-5349-44A2-BF40-A3B7B73BA972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1C31F7-1E4D-46A1-B5FB-E698DADC0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C0BDD2-1C23-401C-9222-0C9531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9CD7F7-EA2C-42C8-8CC9-F00EAE2677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32B0FC-6530-45AD-BEB6-5553720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D07DD7-FE85-4B41-B16D-31FE438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C89228-000D-43FE-8B10-66E806533A0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0C63A-108E-43ED-8D81-8A03C83E429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E7A2C-AED6-4879-BC5F-A92EE79E9B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0896CE-034C-46F1-A79F-CDF3BFC4F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B47AEE-EBDC-416F-856E-9BD8657BA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59ED6A-B0A2-494E-A160-5ACC24C3F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58699F-DEDD-430C-80FE-60AED89077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0C0B9-9E3B-4677-BC2F-53EB2F7D9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B0EFA1-ABB5-4BC7-A392-6EBA8D31BF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8DB692-F9E4-4EB2-A1EE-8F81B0340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34086F-B52E-4B48-ADE6-F7E603586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7A5AD2-7594-4954-BD07-0660E642AC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8D42CD-8746-4FCF-8B6C-1E57CB5BCA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26B80E-5E13-40C5-9542-EAE4671DA1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79A255-4580-4AA0-8302-575A116C58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8C53C4-B810-442C-BC9B-27DEEDF09B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B1EE73-8CEF-455A-BD1F-79666415F2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26C8AE-E477-473D-A499-777965967D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25D3F-2A76-4087-BD89-01CDBEED02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2AAB6B79-0E9F-4797-8DFA-9A437017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8F8DC0C-B421-4039-8482-5135B165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00C6B4A2-DB23-481A-87BC-CFF3992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09EAA56-735E-4FAE-88DA-398D6B3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F69C6C1-6449-4CEB-BD22-FA54483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Content Placeholder 37">
            <a:extLst>
              <a:ext uri="{FF2B5EF4-FFF2-40B4-BE49-F238E27FC236}">
                <a16:creationId xmlns:a16="http://schemas.microsoft.com/office/drawing/2014/main" id="{E3F944C7-0E33-4C9B-9544-26D03DD5EC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303" y="243154"/>
            <a:ext cx="11156556" cy="377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05" r:id="rId12"/>
    <p:sldLayoutId id="214748380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237725B-2565-4774-93C0-E26EF713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2869"/>
            <a:ext cx="12191998" cy="3200134"/>
          </a:xfrm>
        </p:spPr>
        <p:txBody>
          <a:bodyPr/>
          <a:lstStyle/>
          <a:p>
            <a:r>
              <a:rPr lang="en-US" sz="4800" dirty="0"/>
              <a:t>Project Base</a:t>
            </a:r>
            <a:br>
              <a:rPr lang="en-US" sz="4800" dirty="0"/>
            </a:br>
            <a:r>
              <a:rPr lang="en-US" sz="4800" dirty="0" err="1"/>
              <a:t>Elemen</a:t>
            </a:r>
            <a:r>
              <a:rPr lang="en-US" sz="4800" dirty="0"/>
              <a:t> </a:t>
            </a:r>
            <a:r>
              <a:rPr lang="en-US" sz="4800" dirty="0" err="1"/>
              <a:t>Mesin</a:t>
            </a:r>
            <a:r>
              <a:rPr lang="en-US" sz="4800" dirty="0"/>
              <a:t> II - POROS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45D2E4A-CD89-4167-BA54-B68EF9CCBC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2442" b="224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6628-6044-400F-993F-3869F8D2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2316" y="4232329"/>
            <a:ext cx="3689684" cy="2081213"/>
          </a:xfrm>
        </p:spPr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  <a:p>
            <a:r>
              <a:rPr lang="en-US" dirty="0"/>
              <a:t>2023710150055</a:t>
            </a:r>
          </a:p>
          <a:p>
            <a:r>
              <a:rPr lang="en-US" dirty="0"/>
              <a:t>Irpan Purnamansyah</a:t>
            </a:r>
          </a:p>
          <a:p>
            <a:r>
              <a:rPr lang="en-US" dirty="0"/>
              <a:t>2023710150056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CCEBE-135F-5D41-8971-777C30BBB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" b="97761" l="2660" r="95745">
                        <a14:foregroundMark x1="9574" y1="38806" x2="9574" y2="38806"/>
                        <a14:foregroundMark x1="10638" y1="62313" x2="10638" y2="62313"/>
                        <a14:foregroundMark x1="11702" y1="67164" x2="11702" y2="67164"/>
                        <a14:foregroundMark x1="16489" y1="74254" x2="16489" y2="74254"/>
                        <a14:foregroundMark x1="18617" y1="79104" x2="18617" y2="79104"/>
                        <a14:foregroundMark x1="6383" y1="64925" x2="6383" y2="64925"/>
                        <a14:foregroundMark x1="6383" y1="34328" x2="6383" y2="34328"/>
                        <a14:foregroundMark x1="3723" y1="45896" x2="3723" y2="45896"/>
                        <a14:foregroundMark x1="46809" y1="14179" x2="46809" y2="14179"/>
                        <a14:foregroundMark x1="89362" y1="20149" x2="89362" y2="20149"/>
                        <a14:foregroundMark x1="90957" y1="33955" x2="90957" y2="33955"/>
                        <a14:foregroundMark x1="88298" y1="38060" x2="88298" y2="38060"/>
                        <a14:foregroundMark x1="89362" y1="46642" x2="89362" y2="46642"/>
                        <a14:foregroundMark x1="88830" y1="60075" x2="88830" y2="60075"/>
                        <a14:foregroundMark x1="85638" y1="68284" x2="85638" y2="68284"/>
                        <a14:foregroundMark x1="63298" y1="85075" x2="63298" y2="85075"/>
                        <a14:foregroundMark x1="72872" y1="83209" x2="72872" y2="83209"/>
                        <a14:foregroundMark x1="93617" y1="63433" x2="93617" y2="63433"/>
                        <a14:foregroundMark x1="95745" y1="50746" x2="95745" y2="50746"/>
                        <a14:foregroundMark x1="43085" y1="51493" x2="43085" y2="51493"/>
                        <a14:foregroundMark x1="44681" y1="48507" x2="44681" y2="48507"/>
                        <a14:foregroundMark x1="38298" y1="49627" x2="38298" y2="49627"/>
                        <a14:foregroundMark x1="39362" y1="47761" x2="39362" y2="47761"/>
                        <a14:foregroundMark x1="36170" y1="49254" x2="40957" y2="54478"/>
                        <a14:foregroundMark x1="53191" y1="48134" x2="57447" y2="53731"/>
                        <a14:foregroundMark x1="61170" y1="49627" x2="62766" y2="57463"/>
                        <a14:foregroundMark x1="37234" y1="8209" x2="38830" y2="7090"/>
                        <a14:foregroundMark x1="42553" y1="4851" x2="50532" y2="5597"/>
                        <a14:foregroundMark x1="39362" y1="14925" x2="39362" y2="14925"/>
                        <a14:foregroundMark x1="50000" y1="1119" x2="50000" y2="1119"/>
                        <a14:foregroundMark x1="53191" y1="15672" x2="53191" y2="15672"/>
                        <a14:foregroundMark x1="54787" y1="14179" x2="54787" y2="14179"/>
                        <a14:foregroundMark x1="61170" y1="14179" x2="68617" y2="15672"/>
                        <a14:foregroundMark x1="70745" y1="20896" x2="70745" y2="20896"/>
                        <a14:foregroundMark x1="72340" y1="23881" x2="72340" y2="23881"/>
                        <a14:foregroundMark x1="28723" y1="23134" x2="28723" y2="23134"/>
                        <a14:foregroundMark x1="30319" y1="20522" x2="30319" y2="20522"/>
                        <a14:foregroundMark x1="43617" y1="93657" x2="43617" y2="93657"/>
                        <a14:foregroundMark x1="48936" y1="97761" x2="48936" y2="97761"/>
                        <a14:foregroundMark x1="45745" y1="55970" x2="45745" y2="559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036" y="92364"/>
            <a:ext cx="1062182" cy="151417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34288F-A0CC-4698-DC7A-9618951EACAC}"/>
              </a:ext>
            </a:extLst>
          </p:cNvPr>
          <p:cNvSpPr txBox="1">
            <a:spLocks/>
          </p:cNvSpPr>
          <p:nvPr/>
        </p:nvSpPr>
        <p:spPr>
          <a:xfrm>
            <a:off x="0" y="1606538"/>
            <a:ext cx="2706255" cy="6767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Fakultas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Industri </a:t>
            </a:r>
          </a:p>
          <a:p>
            <a:pPr algn="ctr"/>
            <a:r>
              <a:rPr lang="en-US" sz="1600" dirty="0"/>
              <a:t>Teknik </a:t>
            </a:r>
            <a:r>
              <a:rPr lang="en-US" sz="1600" dirty="0" err="1"/>
              <a:t>Mesin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78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575D8-0528-AA06-2CA1-CAEAEBAB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1052BCFD-CEB9-1BC4-0A2C-09D97C58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15" y="0"/>
            <a:ext cx="4117848" cy="43409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DD1855-3389-7290-2CD9-C497BD30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4730615"/>
            <a:ext cx="12007516" cy="1589223"/>
          </a:xfrm>
        </p:spPr>
        <p:txBody>
          <a:bodyPr/>
          <a:lstStyle/>
          <a:p>
            <a:r>
              <a:rPr lang="en-US" dirty="0"/>
              <a:t>LANDASAN TEORI – RUMUS DALAM POROS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C0DC7-C5D2-4FF9-60F5-1F29778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9369-3080-BCAA-A5FC-887C731F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2EE4-6A56-58CD-B71D-DAD1FF82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97AB1-9B6C-DF0B-1109-B9D73AA4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2" y="0"/>
            <a:ext cx="5448504" cy="4657856"/>
          </a:xfrm>
          <a:prstGeom prst="rect">
            <a:avLst/>
          </a:prstGeom>
        </p:spPr>
      </p:pic>
      <p:sp>
        <p:nvSpPr>
          <p:cNvPr id="12" name="Shape 1">
            <a:extLst>
              <a:ext uri="{FF2B5EF4-FFF2-40B4-BE49-F238E27FC236}">
                <a16:creationId xmlns:a16="http://schemas.microsoft.com/office/drawing/2014/main" id="{2D2A7665-F772-A13B-7BD9-64FA81960EF3}"/>
              </a:ext>
            </a:extLst>
          </p:cNvPr>
          <p:cNvSpPr/>
          <p:nvPr/>
        </p:nvSpPr>
        <p:spPr>
          <a:xfrm>
            <a:off x="5508239" y="694092"/>
            <a:ext cx="2499979" cy="3146388"/>
          </a:xfrm>
          <a:prstGeom prst="roundRect">
            <a:avLst>
              <a:gd name="adj" fmla="val 1045"/>
            </a:avLst>
          </a:prstGeom>
          <a:solidFill>
            <a:srgbClr val="DBDDED"/>
          </a:solidFill>
          <a:ln/>
        </p:spPr>
        <p:txBody>
          <a:bodyPr/>
          <a:lstStyle/>
          <a:p>
            <a:r>
              <a:rPr lang="pt-BR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Rumus ASME untuk diameter minimum poros adalah:</a:t>
            </a:r>
          </a:p>
          <a:p>
            <a:endParaRPr lang="en-US" sz="1000" dirty="0"/>
          </a:p>
          <a:p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d³ = (16/πSs) × √[(</a:t>
            </a:r>
            <a:r>
              <a:rPr lang="en-US" sz="12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KbM</a:t>
            </a: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)² + (</a:t>
            </a:r>
            <a:r>
              <a:rPr lang="en-US" sz="12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KtT</a:t>
            </a: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)²]</a:t>
            </a:r>
          </a:p>
          <a:p>
            <a:endParaRPr lang="en-US" sz="1200" dirty="0"/>
          </a:p>
          <a:p>
            <a:pPr algn="just"/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Dimana d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diameter, Ss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tegangan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geser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ijin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Kb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faktor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kejut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momen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lentur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Kt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faktor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kejut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untuk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torsi, M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momen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lentur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maksimum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dan T </a:t>
            </a:r>
            <a:r>
              <a:rPr lang="en-US" sz="1000" dirty="0" err="1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adalah</a:t>
            </a:r>
            <a:r>
              <a:rPr lang="en-US" sz="10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torsi.</a:t>
            </a:r>
          </a:p>
          <a:p>
            <a:pPr algn="just"/>
            <a:endParaRPr lang="en-US" sz="1000" dirty="0">
              <a:solidFill>
                <a:srgbClr val="4C4C4D"/>
              </a:solidFill>
              <a:latin typeface="Heebo" pitchFamily="34" charset="0"/>
              <a:cs typeface="Heebo" pitchFamily="34" charset="-120"/>
            </a:endParaRPr>
          </a:p>
          <a:p>
            <a:pPr algn="just"/>
            <a:r>
              <a:rPr lang="en-US" sz="1000" dirty="0"/>
              <a:t>Faktor </a:t>
            </a:r>
            <a:r>
              <a:rPr lang="en-US" sz="1000" dirty="0" err="1"/>
              <a:t>keamanan</a:t>
            </a:r>
            <a:r>
              <a:rPr lang="en-US" sz="1000" dirty="0"/>
              <a:t> </a:t>
            </a:r>
            <a:r>
              <a:rPr lang="en-US" sz="1000" dirty="0" err="1"/>
              <a:t>umum</a:t>
            </a:r>
            <a:r>
              <a:rPr lang="en-US" sz="1000" dirty="0"/>
              <a:t> yang </a:t>
            </a:r>
            <a:r>
              <a:rPr lang="en-US" sz="1000" dirty="0" err="1"/>
              <a:t>digunakan</a:t>
            </a:r>
            <a:r>
              <a:rPr lang="en-US" sz="1000" dirty="0"/>
              <a:t> </a:t>
            </a:r>
            <a:r>
              <a:rPr lang="en-US" sz="1000" dirty="0" err="1"/>
              <a:t>dalam</a:t>
            </a:r>
            <a:r>
              <a:rPr lang="en-US" sz="1000" dirty="0"/>
              <a:t> </a:t>
            </a:r>
            <a:r>
              <a:rPr lang="en-US" sz="1000" dirty="0" err="1"/>
              <a:t>perancangan</a:t>
            </a:r>
            <a:r>
              <a:rPr lang="en-US" sz="1000" dirty="0"/>
              <a:t> </a:t>
            </a:r>
            <a:r>
              <a:rPr lang="en-US" sz="1000" dirty="0" err="1"/>
              <a:t>poros</a:t>
            </a:r>
            <a:r>
              <a:rPr lang="en-US" sz="1000" dirty="0"/>
              <a:t> </a:t>
            </a:r>
            <a:r>
              <a:rPr lang="en-US" sz="1000" dirty="0" err="1"/>
              <a:t>berkisar</a:t>
            </a:r>
            <a:r>
              <a:rPr lang="en-US" sz="1000" dirty="0"/>
              <a:t> </a:t>
            </a:r>
            <a:r>
              <a:rPr lang="en-US" sz="1000" dirty="0" err="1"/>
              <a:t>antara</a:t>
            </a:r>
            <a:r>
              <a:rPr lang="en-US" sz="1000" dirty="0"/>
              <a:t> 2-3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beban</a:t>
            </a:r>
            <a:r>
              <a:rPr lang="en-US" sz="1000" dirty="0"/>
              <a:t> statis dan 3-4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beban</a:t>
            </a:r>
            <a:r>
              <a:rPr lang="en-US" sz="1000" dirty="0"/>
              <a:t> </a:t>
            </a:r>
            <a:r>
              <a:rPr lang="en-US" sz="1000" dirty="0" err="1"/>
              <a:t>dinamis</a:t>
            </a:r>
            <a:r>
              <a:rPr lang="en-US" sz="1000" dirty="0"/>
              <a:t>, </a:t>
            </a:r>
            <a:r>
              <a:rPr lang="en-US" sz="1000" dirty="0" err="1"/>
              <a:t>tergantung</a:t>
            </a:r>
            <a:r>
              <a:rPr lang="en-US" sz="1000" dirty="0"/>
              <a:t> pada </a:t>
            </a:r>
            <a:r>
              <a:rPr lang="en-US" sz="1000" dirty="0" err="1"/>
              <a:t>keandalan</a:t>
            </a:r>
            <a:r>
              <a:rPr lang="en-US" sz="1000" dirty="0"/>
              <a:t> data dan </a:t>
            </a:r>
            <a:r>
              <a:rPr lang="en-US" sz="1000" dirty="0" err="1"/>
              <a:t>kondisi</a:t>
            </a:r>
            <a:r>
              <a:rPr lang="en-US" sz="1000" dirty="0"/>
              <a:t> </a:t>
            </a:r>
            <a:r>
              <a:rPr lang="en-US" sz="1000" dirty="0" err="1"/>
              <a:t>operasi</a:t>
            </a:r>
            <a:r>
              <a:rPr lang="en-US" sz="1000" dirty="0"/>
              <a:t>.</a:t>
            </a:r>
          </a:p>
          <a:p>
            <a:pPr algn="just"/>
            <a:endParaRPr lang="en-US" sz="1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55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B2C7CC-3700-C854-880E-28D05843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58" y="2301506"/>
            <a:ext cx="1256000" cy="116807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558FC91-34E5-6D67-693B-E4473E00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E7EF2-8474-732A-66F3-3D8E6FCDCD24}"/>
              </a:ext>
            </a:extLst>
          </p:cNvPr>
          <p:cNvSpPr/>
          <p:nvPr/>
        </p:nvSpPr>
        <p:spPr>
          <a:xfrm>
            <a:off x="385054" y="1839842"/>
            <a:ext cx="7493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/>
              <a:t>1. Menghitung Torsi yang di </a:t>
            </a:r>
            <a:r>
              <a:rPr lang="en-US" sz="2400" dirty="0" err="1"/>
              <a:t>transmisikan</a:t>
            </a:r>
            <a:r>
              <a:rPr lang="en-US" sz="2400" dirty="0"/>
              <a:t> oleh </a:t>
            </a:r>
            <a:r>
              <a:rPr lang="en-US" sz="2400" dirty="0" err="1"/>
              <a:t>poros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A74AE-AC1A-0E33-F2D9-76183DD90AA1}"/>
              </a:ext>
            </a:extLst>
          </p:cNvPr>
          <p:cNvSpPr/>
          <p:nvPr/>
        </p:nvSpPr>
        <p:spPr>
          <a:xfrm>
            <a:off x="484292" y="3126445"/>
            <a:ext cx="53875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 err="1"/>
              <a:t>Diketahui</a:t>
            </a:r>
            <a:r>
              <a:rPr lang="en-US" sz="2400" dirty="0"/>
              <a:t>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Daya (P) = 30 KW = 30.000 Watt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Putar</a:t>
            </a:r>
            <a:r>
              <a:rPr lang="en-US" sz="2400" dirty="0"/>
              <a:t> (N) = 1.200 rpm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/Omega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42C1B-8214-61C0-354D-D89954BFD2FB}"/>
                  </a:ext>
                </a:extLst>
              </p:cNvPr>
              <p:cNvSpPr txBox="1"/>
              <p:nvPr/>
            </p:nvSpPr>
            <p:spPr>
              <a:xfrm>
                <a:off x="935242" y="4930497"/>
                <a:ext cx="5120633" cy="590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ID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D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1200</m:t>
                        </m:r>
                        <m:r>
                          <m:rPr>
                            <m:nor/>
                          </m:rPr>
                          <a:rPr lang="en-ID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I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125,6 rad/s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42C1B-8214-61C0-354D-D89954BF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42" y="4930497"/>
                <a:ext cx="5120633" cy="590546"/>
              </a:xfrm>
              <a:prstGeom prst="rect">
                <a:avLst/>
              </a:prstGeom>
              <a:blipFill>
                <a:blip r:embed="rId3"/>
                <a:stretch>
                  <a:fillRect b="-154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8D11D4-B58A-D999-E3AD-6A681547F971}"/>
                  </a:ext>
                </a:extLst>
              </p:cNvPr>
              <p:cNvSpPr txBox="1"/>
              <p:nvPr/>
            </p:nvSpPr>
            <p:spPr>
              <a:xfrm>
                <a:off x="6493308" y="4813413"/>
                <a:ext cx="5120633" cy="824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D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ID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30,000</m:t>
                        </m:r>
                        <m:r>
                          <m:rPr>
                            <m:nor/>
                          </m:rPr>
                          <a:rPr lang="en-ID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125,6</m:t>
                        </m:r>
                      </m:den>
                    </m:f>
                  </m:oMath>
                </a14:m>
                <a:r>
                  <a:rPr lang="en-ID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238,85 N/m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8D11D4-B58A-D999-E3AD-6A681547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08" y="4813413"/>
                <a:ext cx="5120633" cy="824713"/>
              </a:xfrm>
              <a:prstGeom prst="rect">
                <a:avLst/>
              </a:prstGeom>
              <a:blipFill>
                <a:blip r:embed="rId4"/>
                <a:stretch>
                  <a:fillRect r="-1905" b="-103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0DA642B-4FE8-2155-5966-69AB62C41250}"/>
              </a:ext>
            </a:extLst>
          </p:cNvPr>
          <p:cNvSpPr/>
          <p:nvPr/>
        </p:nvSpPr>
        <p:spPr>
          <a:xfrm>
            <a:off x="6493308" y="4234440"/>
            <a:ext cx="5387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/>
              <a:t>Nilai </a:t>
            </a:r>
            <a:r>
              <a:rPr lang="en-US" sz="2400" dirty="0" err="1"/>
              <a:t>Torsinya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4654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C602F-CAA8-1B10-03BD-294E5EBE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B1985D36-8104-5F73-6C83-DF639A72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1525D-5BC6-AF2E-17E8-276813D31A63}"/>
              </a:ext>
            </a:extLst>
          </p:cNvPr>
          <p:cNvSpPr/>
          <p:nvPr/>
        </p:nvSpPr>
        <p:spPr>
          <a:xfrm>
            <a:off x="304804" y="1863369"/>
            <a:ext cx="86264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/>
              <a:t>2.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tangensial</a:t>
            </a:r>
            <a:r>
              <a:rPr lang="en-US" sz="2400" dirty="0"/>
              <a:t> dan radial pada </a:t>
            </a:r>
            <a:r>
              <a:rPr lang="en-US" sz="2400" dirty="0" err="1"/>
              <a:t>roda</a:t>
            </a:r>
            <a:r>
              <a:rPr lang="en-US" sz="2400" dirty="0"/>
              <a:t> </a:t>
            </a:r>
            <a:r>
              <a:rPr lang="en-US" sz="2400" dirty="0" err="1"/>
              <a:t>gigi</a:t>
            </a:r>
            <a:r>
              <a:rPr lang="en-US" sz="240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4570A-B5ED-806D-1436-C32C87482B5D}"/>
              </a:ext>
            </a:extLst>
          </p:cNvPr>
          <p:cNvSpPr/>
          <p:nvPr/>
        </p:nvSpPr>
        <p:spPr>
          <a:xfrm>
            <a:off x="304804" y="2391503"/>
            <a:ext cx="72545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 err="1"/>
              <a:t>Diketahui</a:t>
            </a:r>
            <a:r>
              <a:rPr lang="en-US" sz="2400" dirty="0"/>
              <a:t>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Torsi </a:t>
            </a:r>
            <a:r>
              <a:rPr lang="en-US" sz="2400" dirty="0" err="1"/>
              <a:t>Transmisi</a:t>
            </a:r>
            <a:r>
              <a:rPr lang="en-US" sz="2400" dirty="0"/>
              <a:t>, T = 238,73 Nm = 238.853 N/mm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Diameter </a:t>
            </a:r>
            <a:r>
              <a:rPr lang="en-US" sz="2400" dirty="0" err="1"/>
              <a:t>roda</a:t>
            </a:r>
            <a:r>
              <a:rPr lang="en-US" sz="2400" dirty="0"/>
              <a:t> </a:t>
            </a:r>
            <a:r>
              <a:rPr lang="en-US" sz="2400" dirty="0" err="1"/>
              <a:t>gigi</a:t>
            </a:r>
            <a:r>
              <a:rPr lang="en-US" sz="2400" dirty="0"/>
              <a:t>, d = 200 mm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(pressure angle),</a:t>
            </a:r>
            <a:r>
              <a:rPr lang="el-GR" sz="2400" dirty="0"/>
              <a:t> ϕ</a:t>
            </a:r>
            <a:r>
              <a:rPr lang="en-US" sz="2400" dirty="0"/>
              <a:t> = 20°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B2D503-FC07-CA2A-03C6-380F19B8FF19}"/>
                  </a:ext>
                </a:extLst>
              </p:cNvPr>
              <p:cNvSpPr txBox="1"/>
              <p:nvPr/>
            </p:nvSpPr>
            <p:spPr>
              <a:xfrm>
                <a:off x="438237" y="5766463"/>
                <a:ext cx="5120633" cy="590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Ft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238.853</m:t>
                        </m:r>
                        <m:r>
                          <m:rPr>
                            <m:nor/>
                          </m:rPr>
                          <a:rPr lang="en-ID" sz="24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ID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477.706</m:t>
                        </m:r>
                        <m:r>
                          <m:rPr>
                            <m:nor/>
                          </m:rPr>
                          <a:rPr lang="en-ID" sz="24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ID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2.388,5 N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B2D503-FC07-CA2A-03C6-380F19B8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7" y="5766463"/>
                <a:ext cx="5120633" cy="590546"/>
              </a:xfrm>
              <a:prstGeom prst="rect">
                <a:avLst/>
              </a:prstGeom>
              <a:blipFill>
                <a:blip r:embed="rId2"/>
                <a:stretch>
                  <a:fillRect r="-1786" b="-154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A1EB0E2-1A7C-22D8-AFA1-847D79F16E46}"/>
              </a:ext>
            </a:extLst>
          </p:cNvPr>
          <p:cNvSpPr/>
          <p:nvPr/>
        </p:nvSpPr>
        <p:spPr>
          <a:xfrm>
            <a:off x="304804" y="4198117"/>
            <a:ext cx="5387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/>
              <a:t>Gaya </a:t>
            </a:r>
            <a:r>
              <a:rPr lang="en-US" sz="2400" b="1" dirty="0" err="1"/>
              <a:t>Tangensial</a:t>
            </a:r>
            <a:r>
              <a:rPr lang="en-US" sz="2400" b="1" dirty="0"/>
              <a:t> (Ft)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DC27E6-76DD-D3BE-9E41-CB4D8718647B}"/>
                  </a:ext>
                </a:extLst>
              </p:cNvPr>
              <p:cNvSpPr txBox="1"/>
              <p:nvPr/>
            </p:nvSpPr>
            <p:spPr>
              <a:xfrm>
                <a:off x="438237" y="4896736"/>
                <a:ext cx="5120633" cy="694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Ft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ID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I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DC27E6-76DD-D3BE-9E41-CB4D8718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7" y="4896736"/>
                <a:ext cx="5120633" cy="694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AD3DD27-4566-AEFE-A782-98CDC04FAF8C}"/>
              </a:ext>
            </a:extLst>
          </p:cNvPr>
          <p:cNvSpPr/>
          <p:nvPr/>
        </p:nvSpPr>
        <p:spPr>
          <a:xfrm>
            <a:off x="6804499" y="4198117"/>
            <a:ext cx="36349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/>
              <a:t>Gaya Radial (Fr)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27DC3-D4BE-571E-F9D1-67EFDECC9E9F}"/>
              </a:ext>
            </a:extLst>
          </p:cNvPr>
          <p:cNvSpPr txBox="1"/>
          <p:nvPr/>
        </p:nvSpPr>
        <p:spPr>
          <a:xfrm>
            <a:off x="6804499" y="5692404"/>
            <a:ext cx="53875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</a:rPr>
              <a:t>Fr = 2.388,5 . Tan (20°)  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</a:rPr>
              <a:t>     = 2.388,5 . 0,3640 = 869,4 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D5299-2F51-9E9D-7348-F812D64A7D2C}"/>
              </a:ext>
            </a:extLst>
          </p:cNvPr>
          <p:cNvSpPr/>
          <p:nvPr/>
        </p:nvSpPr>
        <p:spPr>
          <a:xfrm>
            <a:off x="6739467" y="5013049"/>
            <a:ext cx="4190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/>
              <a:t>Fr = Ft . tan (</a:t>
            </a:r>
            <a:r>
              <a:rPr lang="el-GR" sz="2400" dirty="0"/>
              <a:t>ϕ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673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76DD5-74A7-4AFC-7F93-E50020AE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BF49F0D-F78C-E3B2-71D8-B19AD6A0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76094-0C03-9B0B-E42A-56D317BE13BF}"/>
              </a:ext>
            </a:extLst>
          </p:cNvPr>
          <p:cNvSpPr/>
          <p:nvPr/>
        </p:nvSpPr>
        <p:spPr>
          <a:xfrm>
            <a:off x="304804" y="1488556"/>
            <a:ext cx="11479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/>
              <a:t>3. Gambarkan diagram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(SFD), </a:t>
            </a:r>
            <a:r>
              <a:rPr lang="en-US" sz="2400" dirty="0" err="1"/>
              <a:t>momen</a:t>
            </a:r>
            <a:r>
              <a:rPr lang="en-US" sz="2400" dirty="0"/>
              <a:t> </a:t>
            </a:r>
            <a:r>
              <a:rPr lang="en-US" sz="2400" dirty="0" err="1"/>
              <a:t>lentur</a:t>
            </a:r>
            <a:r>
              <a:rPr lang="en-US" sz="2400" dirty="0"/>
              <a:t> (BMD), dan torsi (TMD).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77E51-A133-65FD-BC7A-1583CB61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9" b="708"/>
          <a:stretch>
            <a:fillRect/>
          </a:stretch>
        </p:blipFill>
        <p:spPr>
          <a:xfrm>
            <a:off x="4335538" y="2118661"/>
            <a:ext cx="3415231" cy="218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CED1B-50FB-487F-8B29-CED3CE31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4" y="4469986"/>
            <a:ext cx="3210873" cy="2122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22C52-166E-5EC5-55F6-135B27D70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43644" y="4469985"/>
            <a:ext cx="3210872" cy="2122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DB589D-0E89-3902-C287-BBCAA594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76320" y="4469984"/>
            <a:ext cx="3210872" cy="21224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A517E1-19E1-E277-2A6D-B242AE026C38}"/>
              </a:ext>
            </a:extLst>
          </p:cNvPr>
          <p:cNvSpPr/>
          <p:nvPr/>
        </p:nvSpPr>
        <p:spPr>
          <a:xfrm>
            <a:off x="2376831" y="2085465"/>
            <a:ext cx="3466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konfigurasi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467E-F16D-3208-8BF9-A956875B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A5F8857-13ED-DC09-964A-2A77D597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60D7B-746A-C7A5-F726-2D2A0A2A59FF}"/>
              </a:ext>
            </a:extLst>
          </p:cNvPr>
          <p:cNvSpPr/>
          <p:nvPr/>
        </p:nvSpPr>
        <p:spPr>
          <a:xfrm>
            <a:off x="304804" y="1470268"/>
            <a:ext cx="11068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000" dirty="0"/>
              <a:t>5.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distorsi</a:t>
            </a:r>
            <a:r>
              <a:rPr lang="en-US" sz="2000" dirty="0"/>
              <a:t> (von Mises)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menghitung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ekivalen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BC1904-2806-4B75-DF47-333713A94166}"/>
                  </a:ext>
                </a:extLst>
              </p:cNvPr>
              <p:cNvSpPr txBox="1"/>
              <p:nvPr/>
            </p:nvSpPr>
            <p:spPr>
              <a:xfrm>
                <a:off x="4919560" y="1987334"/>
                <a:ext cx="2357568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ⅇ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D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ID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ID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sSup>
                        <m:sSupPr>
                          <m:ctrlPr>
                            <a:rPr lang="en-ID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2400" dirty="0"/>
                            <m:t>τ</m:t>
                          </m:r>
                        </m:e>
                        <m:sup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BC1904-2806-4B75-DF47-333713A9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60" y="1987334"/>
                <a:ext cx="2357568" cy="751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F50065-6C74-2C15-A19E-76DA3CA827D7}"/>
              </a:ext>
            </a:extLst>
          </p:cNvPr>
          <p:cNvSpPr txBox="1"/>
          <p:nvPr/>
        </p:nvSpPr>
        <p:spPr>
          <a:xfrm>
            <a:off x="411732" y="2855842"/>
            <a:ext cx="6248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:</a:t>
            </a:r>
          </a:p>
          <a:p>
            <a:r>
              <a:rPr lang="en-US" dirty="0"/>
              <a:t>Momen </a:t>
            </a:r>
            <a:r>
              <a:rPr lang="en-US" dirty="0" err="1"/>
              <a:t>lentur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, </a:t>
            </a:r>
            <a:r>
              <a:rPr lang="en-US" dirty="0" err="1"/>
              <a:t>Mmax</a:t>
            </a:r>
            <a:r>
              <a:rPr lang="en-US" dirty="0"/>
              <a:t> = 358,28 Nm = 358.280 </a:t>
            </a:r>
            <a:r>
              <a:rPr lang="en-US" dirty="0" err="1"/>
              <a:t>Nmm</a:t>
            </a:r>
            <a:endParaRPr lang="en-US" dirty="0"/>
          </a:p>
          <a:p>
            <a:r>
              <a:rPr lang="en-ID" dirty="0"/>
              <a:t>Torsi, T = 238,73 Nm = 238.730 </a:t>
            </a:r>
            <a:r>
              <a:rPr lang="en-ID" dirty="0" err="1"/>
              <a:t>Nmm</a:t>
            </a:r>
            <a:endParaRPr lang="en-ID" dirty="0"/>
          </a:p>
          <a:p>
            <a:r>
              <a:rPr lang="en-ID" dirty="0"/>
              <a:t>Diameter </a:t>
            </a:r>
            <a:r>
              <a:rPr lang="en-ID" dirty="0" err="1"/>
              <a:t>poros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, d = 30 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89010-BB9D-383F-7197-D6BB1D562925}"/>
              </a:ext>
            </a:extLst>
          </p:cNvPr>
          <p:cNvSpPr txBox="1"/>
          <p:nvPr/>
        </p:nvSpPr>
        <p:spPr>
          <a:xfrm>
            <a:off x="411732" y="4173127"/>
            <a:ext cx="21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Lentur</a:t>
            </a:r>
            <a:r>
              <a:rPr lang="en-US" b="1" dirty="0"/>
              <a:t> :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0C54F8-E806-A758-B4D3-546B5C7A370E}"/>
                  </a:ext>
                </a:extLst>
              </p:cNvPr>
              <p:cNvSpPr txBox="1"/>
              <p:nvPr/>
            </p:nvSpPr>
            <p:spPr>
              <a:xfrm>
                <a:off x="512159" y="4659415"/>
                <a:ext cx="5651574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32 . 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32 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358.280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11.464.960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135,23 MPa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0C54F8-E806-A758-B4D3-546B5C7A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" y="4659415"/>
                <a:ext cx="5651574" cy="464871"/>
              </a:xfrm>
              <a:prstGeom prst="rect">
                <a:avLst/>
              </a:prstGeom>
              <a:blipFill>
                <a:blip r:embed="rId3"/>
                <a:stretch>
                  <a:fillRect t="-2597" b="-129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5F6275-EE1C-F5A0-0F79-2DCB8B405E77}"/>
              </a:ext>
            </a:extLst>
          </p:cNvPr>
          <p:cNvSpPr txBox="1"/>
          <p:nvPr/>
        </p:nvSpPr>
        <p:spPr>
          <a:xfrm>
            <a:off x="411732" y="5190908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Geser :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4ED1B4-4232-1612-D7A1-35BF411ABFBE}"/>
                  </a:ext>
                </a:extLst>
              </p:cNvPr>
              <p:cNvSpPr txBox="1"/>
              <p:nvPr/>
            </p:nvSpPr>
            <p:spPr>
              <a:xfrm>
                <a:off x="512159" y="5677196"/>
                <a:ext cx="478173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τ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238.730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3.819.680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45,1 MPa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4ED1B4-4232-1612-D7A1-35BF411AB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" y="5677196"/>
                <a:ext cx="4781736" cy="460639"/>
              </a:xfrm>
              <a:prstGeom prst="rect">
                <a:avLst/>
              </a:prstGeom>
              <a:blipFill>
                <a:blip r:embed="rId4"/>
                <a:stretch>
                  <a:fillRect l="-1403" t="-2632" r="-2806" b="-144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DFE7121-91DA-B36B-C3DB-36325F968F79}"/>
              </a:ext>
            </a:extLst>
          </p:cNvPr>
          <p:cNvSpPr txBox="1"/>
          <p:nvPr/>
        </p:nvSpPr>
        <p:spPr>
          <a:xfrm>
            <a:off x="6531795" y="4173127"/>
            <a:ext cx="444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Tegangan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Ekivalen</a:t>
            </a:r>
            <a:r>
              <a:rPr lang="en-US" b="1" dirty="0">
                <a:solidFill>
                  <a:srgbClr val="00B050"/>
                </a:solidFill>
              </a:rPr>
              <a:t> Maks (Von Mises)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759FB0-8567-AE8F-99CD-50B01F8B26AB}"/>
                  </a:ext>
                </a:extLst>
              </p:cNvPr>
              <p:cNvSpPr txBox="1"/>
              <p:nvPr/>
            </p:nvSpPr>
            <p:spPr>
              <a:xfrm>
                <a:off x="6550729" y="4542459"/>
                <a:ext cx="3627724" cy="44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135,23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a:rPr lang="en-ID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(45,1)²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759FB0-8567-AE8F-99CD-50B01F8B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29" y="4542459"/>
                <a:ext cx="3627724" cy="449739"/>
              </a:xfrm>
              <a:prstGeom prst="rect">
                <a:avLst/>
              </a:prstGeom>
              <a:blipFill>
                <a:blip r:embed="rId5"/>
                <a:stretch>
                  <a:fillRect t="-1351" r="-4202" b="-418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16B0B6-7CBF-C8E0-A886-A8B05F19CAB9}"/>
                  </a:ext>
                </a:extLst>
              </p:cNvPr>
              <p:cNvSpPr txBox="1"/>
              <p:nvPr/>
            </p:nvSpPr>
            <p:spPr>
              <a:xfrm>
                <a:off x="6550729" y="5150704"/>
                <a:ext cx="3861442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18.287.2</m:t>
                        </m:r>
                        <m:r>
                          <a:rPr lang="en-ID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 6.102,03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16B0B6-7CBF-C8E0-A886-A8B05F19C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29" y="5150704"/>
                <a:ext cx="3861442" cy="401007"/>
              </a:xfrm>
              <a:prstGeom prst="rect">
                <a:avLst/>
              </a:prstGeom>
              <a:blipFill>
                <a:blip r:embed="rId6"/>
                <a:stretch>
                  <a:fillRect t="-15152" r="-3791" b="-454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6C2C56-68D8-579D-3B5A-9D47B22949C2}"/>
                  </a:ext>
                </a:extLst>
              </p:cNvPr>
              <p:cNvSpPr txBox="1"/>
              <p:nvPr/>
            </p:nvSpPr>
            <p:spPr>
              <a:xfrm>
                <a:off x="6550729" y="5709113"/>
                <a:ext cx="4431791" cy="385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24.389,23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 = 156,17 MPa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6C2C56-68D8-579D-3B5A-9D47B229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29" y="5709113"/>
                <a:ext cx="4431791" cy="385939"/>
              </a:xfrm>
              <a:prstGeom prst="rect">
                <a:avLst/>
              </a:prstGeom>
              <a:blipFill>
                <a:blip r:embed="rId7"/>
                <a:stretch>
                  <a:fillRect l="-1788" t="-19048" r="-3164" b="-49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26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B28C8-ED8F-2A1A-171D-062021443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4FFD5228-16C5-429E-B5FB-0FD28A32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06B62-C9B2-D54F-D649-8BC8DDD7D347}"/>
              </a:ext>
            </a:extLst>
          </p:cNvPr>
          <p:cNvSpPr/>
          <p:nvPr/>
        </p:nvSpPr>
        <p:spPr>
          <a:xfrm>
            <a:off x="133941" y="1470268"/>
            <a:ext cx="114100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1600" dirty="0"/>
              <a:t>6. Diameter Poros Minimum agar </a:t>
            </a:r>
            <a:r>
              <a:rPr lang="en-US" sz="1600" dirty="0" err="1"/>
              <a:t>aman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kegagalan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mempertimbangkan</a:t>
            </a:r>
            <a:r>
              <a:rPr lang="en-US" sz="1600" dirty="0"/>
              <a:t> </a:t>
            </a:r>
            <a:r>
              <a:rPr lang="en-US" sz="1600" dirty="0" err="1"/>
              <a:t>kombinasi</a:t>
            </a:r>
            <a:r>
              <a:rPr lang="en-US" sz="1600" dirty="0"/>
              <a:t> </a:t>
            </a:r>
            <a:r>
              <a:rPr lang="en-US" sz="1600" dirty="0" err="1"/>
              <a:t>beban</a:t>
            </a:r>
            <a:r>
              <a:rPr lang="en-US" sz="1600" dirty="0"/>
              <a:t> </a:t>
            </a:r>
            <a:r>
              <a:rPr lang="en-US" sz="1600" dirty="0" err="1"/>
              <a:t>lentur</a:t>
            </a:r>
            <a:r>
              <a:rPr lang="en-US" sz="1600" dirty="0"/>
              <a:t> &amp; torsi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FD085-A7D5-EFA6-208F-68E269C70C21}"/>
              </a:ext>
            </a:extLst>
          </p:cNvPr>
          <p:cNvSpPr txBox="1"/>
          <p:nvPr/>
        </p:nvSpPr>
        <p:spPr>
          <a:xfrm>
            <a:off x="304804" y="3086831"/>
            <a:ext cx="21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Lentur</a:t>
            </a:r>
            <a:r>
              <a:rPr lang="en-US" b="1" dirty="0"/>
              <a:t> :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5D2930-81B8-3B95-8367-2076586744EF}"/>
                  </a:ext>
                </a:extLst>
              </p:cNvPr>
              <p:cNvSpPr txBox="1"/>
              <p:nvPr/>
            </p:nvSpPr>
            <p:spPr>
              <a:xfrm>
                <a:off x="405231" y="3573119"/>
                <a:ext cx="5651574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32 . 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32 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358.280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11.464.960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:r>
                  <a:rPr lang="en-ID" sz="2000" dirty="0">
                    <a:solidFill>
                      <a:srgbClr val="00B050"/>
                    </a:solidFill>
                  </a:rPr>
                  <a:t>135,23 MPa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5D2930-81B8-3B95-8367-207658674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1" y="3573119"/>
                <a:ext cx="5651574" cy="464871"/>
              </a:xfrm>
              <a:prstGeom prst="rect">
                <a:avLst/>
              </a:prstGeom>
              <a:blipFill>
                <a:blip r:embed="rId2"/>
                <a:stretch>
                  <a:fillRect t="-2632" b="-144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30F383-5179-1B23-648E-3440FA268559}"/>
              </a:ext>
            </a:extLst>
          </p:cNvPr>
          <p:cNvSpPr txBox="1"/>
          <p:nvPr/>
        </p:nvSpPr>
        <p:spPr>
          <a:xfrm>
            <a:off x="7005033" y="3091063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Geser :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9F41E-3566-B4CD-D020-37056A90EAF6}"/>
                  </a:ext>
                </a:extLst>
              </p:cNvPr>
              <p:cNvSpPr txBox="1"/>
              <p:nvPr/>
            </p:nvSpPr>
            <p:spPr>
              <a:xfrm>
                <a:off x="7105460" y="3577351"/>
                <a:ext cx="478173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τ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238.730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3.819.680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:r>
                  <a:rPr lang="en-ID" sz="2000" dirty="0">
                    <a:solidFill>
                      <a:srgbClr val="00B050"/>
                    </a:solidFill>
                  </a:rPr>
                  <a:t>45,1 MPa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9F41E-3566-B4CD-D020-37056A90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60" y="3577351"/>
                <a:ext cx="4781736" cy="460639"/>
              </a:xfrm>
              <a:prstGeom prst="rect">
                <a:avLst/>
              </a:prstGeom>
              <a:blipFill>
                <a:blip r:embed="rId3"/>
                <a:stretch>
                  <a:fillRect l="-1403" t="-2667" r="-2679" b="-14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073368-8D18-BB88-46D7-D2E226384B8B}"/>
                  </a:ext>
                </a:extLst>
              </p:cNvPr>
              <p:cNvSpPr txBox="1"/>
              <p:nvPr/>
            </p:nvSpPr>
            <p:spPr>
              <a:xfrm>
                <a:off x="405231" y="4590053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32 . 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32 . 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32 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358.380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3,14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135,23</m:t>
                            </m:r>
                          </m:den>
                        </m:f>
                      </m:e>
                    </m:rad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073368-8D18-BB88-46D7-D2E22638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1" y="4590053"/>
                <a:ext cx="4911779" cy="626325"/>
              </a:xfrm>
              <a:prstGeom prst="rect">
                <a:avLst/>
              </a:prstGeom>
              <a:blipFill>
                <a:blip r:embed="rId4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55230-359A-618E-986C-28D6AE1A365B}"/>
                  </a:ext>
                </a:extLst>
              </p:cNvPr>
              <p:cNvSpPr txBox="1"/>
              <p:nvPr/>
            </p:nvSpPr>
            <p:spPr>
              <a:xfrm>
                <a:off x="304804" y="4220721"/>
                <a:ext cx="501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Diameter Minimal </a:t>
                </a:r>
                <a:r>
                  <a:rPr lang="en-US" b="1" dirty="0" err="1"/>
                  <a:t>mempertimbangkan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/>
                  <a:t> :</a:t>
                </a:r>
                <a:endParaRPr lang="en-ID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55230-359A-618E-986C-28D6AE1A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4" y="4220721"/>
                <a:ext cx="5012206" cy="369332"/>
              </a:xfrm>
              <a:prstGeom prst="rect">
                <a:avLst/>
              </a:prstGeom>
              <a:blipFill>
                <a:blip r:embed="rId5"/>
                <a:stretch>
                  <a:fillRect l="-973" t="-6557" r="-122" b="-262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38A40-0BA3-00EA-3FDF-127CA3DC8B10}"/>
                  </a:ext>
                </a:extLst>
              </p:cNvPr>
              <p:cNvSpPr txBox="1"/>
              <p:nvPr/>
            </p:nvSpPr>
            <p:spPr>
              <a:xfrm>
                <a:off x="405231" y="5354611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11.464.960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424,62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D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27.000,5</m:t>
                        </m:r>
                      </m:e>
                    </m:rad>
                  </m:oMath>
                </a14:m>
                <a:r>
                  <a:rPr lang="en-ID" sz="20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38A40-0BA3-00EA-3FDF-127CA3DC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1" y="5354611"/>
                <a:ext cx="4911779" cy="626325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CCA836-4979-F58C-88FC-4ACE8AE4FAAC}"/>
                  </a:ext>
                </a:extLst>
              </p:cNvPr>
              <p:cNvSpPr txBox="1"/>
              <p:nvPr/>
            </p:nvSpPr>
            <p:spPr>
              <a:xfrm>
                <a:off x="405231" y="6119169"/>
                <a:ext cx="49117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CCA836-4979-F58C-88FC-4ACE8AE4F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1" y="6119169"/>
                <a:ext cx="4911779" cy="307777"/>
              </a:xfrm>
              <a:prstGeom prst="rect">
                <a:avLst/>
              </a:prstGeom>
              <a:blipFill>
                <a:blip r:embed="rId7"/>
                <a:stretch>
                  <a:fillRect l="-1861" b="-1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9C9783-0FE9-CE9B-6974-EC6FC0131698}"/>
                  </a:ext>
                </a:extLst>
              </p:cNvPr>
              <p:cNvSpPr txBox="1"/>
              <p:nvPr/>
            </p:nvSpPr>
            <p:spPr>
              <a:xfrm>
                <a:off x="7205887" y="4681116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16 . 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³</m:t>
                            </m:r>
                          </m:den>
                        </m:f>
                      </m:e>
                    </m:rad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238.730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3,14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45,1</m:t>
                            </m:r>
                          </m:den>
                        </m:f>
                      </m:e>
                    </m:rad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9C9783-0FE9-CE9B-6974-EC6FC0131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7" y="4681116"/>
                <a:ext cx="4911779" cy="626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07AA9B-C8D9-3658-2984-DAB33A2CF761}"/>
                  </a:ext>
                </a:extLst>
              </p:cNvPr>
              <p:cNvSpPr txBox="1"/>
              <p:nvPr/>
            </p:nvSpPr>
            <p:spPr>
              <a:xfrm>
                <a:off x="7105460" y="4311784"/>
                <a:ext cx="4830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Diameter Minimal </a:t>
                </a:r>
                <a:r>
                  <a:rPr lang="en-US" b="1" dirty="0" err="1"/>
                  <a:t>mempertimbangkan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/>
                      <m:t>τ</m:t>
                    </m:r>
                    <m:r>
                      <a:rPr lang="el-GR" i="1"/>
                      <m:t> </m:t>
                    </m:r>
                  </m:oMath>
                </a14:m>
                <a:r>
                  <a:rPr lang="en-US" b="1" dirty="0"/>
                  <a:t>:</a:t>
                </a:r>
                <a:endParaRPr lang="en-ID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07AA9B-C8D9-3658-2984-DAB33A2CF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60" y="4311784"/>
                <a:ext cx="4830810" cy="369332"/>
              </a:xfrm>
              <a:prstGeom prst="rect">
                <a:avLst/>
              </a:prstGeom>
              <a:blipFill>
                <a:blip r:embed="rId9"/>
                <a:stretch>
                  <a:fillRect l="-1136" t="-6557" r="-126" b="-262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BCEC5-55C6-6C7C-1E7A-DC739935313D}"/>
                  </a:ext>
                </a:extLst>
              </p:cNvPr>
              <p:cNvSpPr txBox="1"/>
              <p:nvPr/>
            </p:nvSpPr>
            <p:spPr>
              <a:xfrm>
                <a:off x="7205887" y="5445674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3.819.680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141,64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D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26.972,5</m:t>
                        </m:r>
                      </m:e>
                    </m:rad>
                  </m:oMath>
                </a14:m>
                <a:r>
                  <a:rPr lang="en-ID" sz="2000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2BCEC5-55C6-6C7C-1E7A-DC739935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7" y="5445674"/>
                <a:ext cx="4911779" cy="626325"/>
              </a:xfrm>
              <a:prstGeom prst="rect">
                <a:avLst/>
              </a:prstGeom>
              <a:blipFill>
                <a:blip r:embed="rId10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A96A1A-9218-72C6-E5ED-3484CA32FC6C}"/>
                  </a:ext>
                </a:extLst>
              </p:cNvPr>
              <p:cNvSpPr txBox="1"/>
              <p:nvPr/>
            </p:nvSpPr>
            <p:spPr>
              <a:xfrm>
                <a:off x="7205887" y="6210232"/>
                <a:ext cx="49117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=29,989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A96A1A-9218-72C6-E5ED-3484CA32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7" y="6210232"/>
                <a:ext cx="4911779" cy="307777"/>
              </a:xfrm>
              <a:prstGeom prst="rect">
                <a:avLst/>
              </a:prstGeom>
              <a:blipFill>
                <a:blip r:embed="rId11"/>
                <a:stretch>
                  <a:fillRect l="-1861" b="-1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4CBA40C-8A33-AD2D-FE46-2C06976C4390}"/>
              </a:ext>
            </a:extLst>
          </p:cNvPr>
          <p:cNvSpPr txBox="1"/>
          <p:nvPr/>
        </p:nvSpPr>
        <p:spPr>
          <a:xfrm>
            <a:off x="304804" y="1808822"/>
            <a:ext cx="6248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:</a:t>
            </a:r>
          </a:p>
          <a:p>
            <a:r>
              <a:rPr lang="en-US" dirty="0"/>
              <a:t>Momen </a:t>
            </a:r>
            <a:r>
              <a:rPr lang="en-US" dirty="0" err="1"/>
              <a:t>lentur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, </a:t>
            </a:r>
            <a:r>
              <a:rPr lang="en-US" dirty="0" err="1"/>
              <a:t>Mmax</a:t>
            </a:r>
            <a:r>
              <a:rPr lang="en-US" dirty="0"/>
              <a:t> = 358,28 Nm = 358.280 </a:t>
            </a:r>
            <a:r>
              <a:rPr lang="en-US" dirty="0" err="1"/>
              <a:t>Nmm</a:t>
            </a:r>
            <a:endParaRPr lang="en-US" dirty="0"/>
          </a:p>
          <a:p>
            <a:r>
              <a:rPr lang="en-ID" dirty="0"/>
              <a:t>Torsi, T = 238,73 Nm = 238.730 </a:t>
            </a:r>
            <a:r>
              <a:rPr lang="en-ID" dirty="0" err="1"/>
              <a:t>Nmm</a:t>
            </a:r>
            <a:endParaRPr lang="en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ABAEB-383D-FE68-27D1-3198653F9519}"/>
              </a:ext>
            </a:extLst>
          </p:cNvPr>
          <p:cNvSpPr txBox="1"/>
          <p:nvPr/>
        </p:nvSpPr>
        <p:spPr>
          <a:xfrm>
            <a:off x="304804" y="2701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b="1" dirty="0" err="1"/>
              <a:t>Mmax</a:t>
            </a:r>
            <a:r>
              <a:rPr lang="en-ID" sz="1800" b="1" dirty="0"/>
              <a:t> = </a:t>
            </a:r>
            <a:r>
              <a:rPr lang="en-ID" sz="1800" b="1" dirty="0" err="1"/>
              <a:t>Ft.L</a:t>
            </a:r>
            <a:r>
              <a:rPr lang="en-ID" sz="1800" b="1" dirty="0"/>
              <a:t> = 2.388,5 x 0.15 = 358,28 Nm</a:t>
            </a:r>
          </a:p>
        </p:txBody>
      </p:sp>
    </p:spTree>
    <p:extLst>
      <p:ext uri="{BB962C8B-B14F-4D97-AF65-F5344CB8AC3E}">
        <p14:creationId xmlns:p14="http://schemas.microsoft.com/office/powerpoint/2010/main" val="87888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56DF-4FEA-32A8-404F-4B607B34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297C429-D42C-B5DE-87A2-29544B02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</p:spPr>
        <p:txBody>
          <a:bodyPr/>
          <a:lstStyle/>
          <a:p>
            <a:r>
              <a:rPr lang="en-US" sz="4400" dirty="0"/>
              <a:t>METODE PERHITUNGAN “Soal 1”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300C3-AAD2-A6D0-81C6-9A73EBF94F0A}"/>
              </a:ext>
            </a:extLst>
          </p:cNvPr>
          <p:cNvSpPr/>
          <p:nvPr/>
        </p:nvSpPr>
        <p:spPr>
          <a:xfrm>
            <a:off x="133941" y="1470268"/>
            <a:ext cx="114100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1600" dirty="0"/>
              <a:t>6. Diameter Poros Minimum agar </a:t>
            </a:r>
            <a:r>
              <a:rPr lang="en-US" sz="1600" dirty="0" err="1"/>
              <a:t>aman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kegagalan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mempertimbangkan</a:t>
            </a:r>
            <a:r>
              <a:rPr lang="en-US" sz="1600" dirty="0"/>
              <a:t> </a:t>
            </a:r>
            <a:r>
              <a:rPr lang="en-US" sz="1600" dirty="0" err="1"/>
              <a:t>kombinasi</a:t>
            </a:r>
            <a:r>
              <a:rPr lang="en-US" sz="1600" dirty="0"/>
              <a:t> </a:t>
            </a:r>
            <a:r>
              <a:rPr lang="en-US" sz="1600" dirty="0" err="1"/>
              <a:t>beban</a:t>
            </a:r>
            <a:r>
              <a:rPr lang="en-US" sz="1600" dirty="0"/>
              <a:t> </a:t>
            </a:r>
            <a:r>
              <a:rPr lang="en-US" sz="1600" dirty="0" err="1"/>
              <a:t>lentur</a:t>
            </a:r>
            <a:r>
              <a:rPr lang="en-US" sz="1600" dirty="0"/>
              <a:t> &amp; torsi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F66F5-68FF-84EC-3911-0047220C5F4B}"/>
              </a:ext>
            </a:extLst>
          </p:cNvPr>
          <p:cNvSpPr txBox="1"/>
          <p:nvPr/>
        </p:nvSpPr>
        <p:spPr>
          <a:xfrm>
            <a:off x="411732" y="1775147"/>
            <a:ext cx="6248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Diketahui</a:t>
            </a:r>
            <a:r>
              <a:rPr lang="en-US" dirty="0"/>
              <a:t> :</a:t>
            </a:r>
          </a:p>
          <a:p>
            <a:r>
              <a:rPr lang="en-US" dirty="0"/>
              <a:t>Momen </a:t>
            </a:r>
            <a:r>
              <a:rPr lang="en-US" dirty="0" err="1"/>
              <a:t>lentur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, </a:t>
            </a:r>
            <a:r>
              <a:rPr lang="en-US" dirty="0" err="1"/>
              <a:t>Mmax</a:t>
            </a:r>
            <a:r>
              <a:rPr lang="en-US" dirty="0"/>
              <a:t> = 358,28 Nm = 358.280 </a:t>
            </a:r>
            <a:r>
              <a:rPr lang="en-US" dirty="0" err="1"/>
              <a:t>Nmm</a:t>
            </a:r>
            <a:endParaRPr lang="en-US" dirty="0"/>
          </a:p>
          <a:p>
            <a:r>
              <a:rPr lang="en-ID" dirty="0"/>
              <a:t>Torsi, T = 238,73 Nm = 238.730 </a:t>
            </a:r>
            <a:r>
              <a:rPr lang="en-ID" dirty="0" err="1"/>
              <a:t>Nmm</a:t>
            </a:r>
            <a:endParaRPr lang="en-ID" dirty="0"/>
          </a:p>
          <a:p>
            <a:r>
              <a:rPr lang="en-ID" dirty="0" err="1"/>
              <a:t>Tegangan</a:t>
            </a:r>
            <a:r>
              <a:rPr lang="en-ID" dirty="0"/>
              <a:t> </a:t>
            </a:r>
            <a:r>
              <a:rPr lang="en-ID" dirty="0" err="1"/>
              <a:t>Luluh</a:t>
            </a:r>
            <a:r>
              <a:rPr lang="en-ID" dirty="0"/>
              <a:t> Material AISI 1045 : Sy = 450 </a:t>
            </a:r>
            <a:r>
              <a:rPr lang="en-ID" dirty="0" err="1"/>
              <a:t>Mpa</a:t>
            </a:r>
            <a:endParaRPr lang="en-ID" dirty="0"/>
          </a:p>
          <a:p>
            <a:r>
              <a:rPr lang="en-ID" dirty="0"/>
              <a:t>Faktor </a:t>
            </a:r>
            <a:r>
              <a:rPr lang="en-ID" dirty="0" err="1"/>
              <a:t>Keamanan</a:t>
            </a:r>
            <a:r>
              <a:rPr lang="en-ID" dirty="0"/>
              <a:t> : n = 2,5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83416-B106-F786-0557-0A689B941F80}"/>
              </a:ext>
            </a:extLst>
          </p:cNvPr>
          <p:cNvSpPr txBox="1"/>
          <p:nvPr/>
        </p:nvSpPr>
        <p:spPr>
          <a:xfrm>
            <a:off x="411732" y="3215762"/>
            <a:ext cx="304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ijin</a:t>
            </a:r>
            <a:r>
              <a:rPr lang="en-US" b="1" dirty="0"/>
              <a:t> (Von Mises)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060F7-AC0D-B364-3FE4-15935F84F513}"/>
                  </a:ext>
                </a:extLst>
              </p:cNvPr>
              <p:cNvSpPr txBox="1"/>
              <p:nvPr/>
            </p:nvSpPr>
            <p:spPr>
              <a:xfrm>
                <a:off x="512159" y="3695734"/>
                <a:ext cx="5651574" cy="474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𝑖𝑗𝑖𝑛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2,5</m:t>
                        </m:r>
                      </m:den>
                    </m:f>
                  </m:oMath>
                </a14:m>
                <a:r>
                  <a:rPr lang="en-ID" sz="2000" dirty="0"/>
                  <a:t> = 180 MPa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060F7-AC0D-B364-3FE4-15935F84F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" y="3695734"/>
                <a:ext cx="5651574" cy="474232"/>
              </a:xfrm>
              <a:prstGeom prst="rect">
                <a:avLst/>
              </a:prstGeom>
              <a:blipFill>
                <a:blip r:embed="rId2"/>
                <a:stretch>
                  <a:fillRect t="-2564" b="-1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DBFCCFC-F09A-E7C0-B78B-7A207BF90AFE}"/>
              </a:ext>
            </a:extLst>
          </p:cNvPr>
          <p:cNvSpPr txBox="1"/>
          <p:nvPr/>
        </p:nvSpPr>
        <p:spPr>
          <a:xfrm>
            <a:off x="411732" y="4396334"/>
            <a:ext cx="464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Persamaan</a:t>
            </a:r>
            <a:r>
              <a:rPr lang="en-US" b="1" dirty="0"/>
              <a:t> Von Mises </a:t>
            </a:r>
            <a:r>
              <a:rPr lang="en-US" b="1" dirty="0" err="1"/>
              <a:t>Untuk</a:t>
            </a:r>
            <a:r>
              <a:rPr lang="en-US" b="1" dirty="0"/>
              <a:t> Poros Bulat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3E5FB5-C15A-0536-75F0-AC221DCDDFE2}"/>
                  </a:ext>
                </a:extLst>
              </p:cNvPr>
              <p:cNvSpPr txBox="1"/>
              <p:nvPr/>
            </p:nvSpPr>
            <p:spPr>
              <a:xfrm>
                <a:off x="812803" y="4890747"/>
                <a:ext cx="272324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ID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ID" i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ID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3E5FB5-C15A-0536-75F0-AC221DCDD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3" y="4890747"/>
                <a:ext cx="2723246" cy="818366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9DF52DB-38FC-5231-2ECF-839BF45BF293}"/>
              </a:ext>
            </a:extLst>
          </p:cNvPr>
          <p:cNvSpPr txBox="1"/>
          <p:nvPr/>
        </p:nvSpPr>
        <p:spPr>
          <a:xfrm>
            <a:off x="6376880" y="2513811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Mencari</a:t>
            </a:r>
            <a:r>
              <a:rPr lang="en-US" b="1" dirty="0"/>
              <a:t> Diameter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10A6F9-D513-3380-4A4E-F69BA5036E51}"/>
                  </a:ext>
                </a:extLst>
              </p:cNvPr>
              <p:cNvSpPr txBox="1"/>
              <p:nvPr/>
            </p:nvSpPr>
            <p:spPr>
              <a:xfrm>
                <a:off x="6498241" y="2960052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D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(</a:t>
                </a:r>
                <a:r>
                  <a:rPr lang="en-US" sz="2000" dirty="0">
                    <a:solidFill>
                      <a:srgbClr val="00B050"/>
                    </a:solidFill>
                  </a:rPr>
                  <a:t>11.464.960)² + 3 . (3.819.680)²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10A6F9-D513-3380-4A4E-F69BA503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1" y="2960052"/>
                <a:ext cx="5181600" cy="744050"/>
              </a:xfrm>
              <a:prstGeom prst="rect">
                <a:avLst/>
              </a:prstGeom>
              <a:blipFill>
                <a:blip r:embed="rId4"/>
                <a:stretch>
                  <a:fillRect l="-1294"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B7A77EB-16E6-FD18-1092-AC6588309298}"/>
              </a:ext>
            </a:extLst>
          </p:cNvPr>
          <p:cNvSpPr txBox="1"/>
          <p:nvPr/>
        </p:nvSpPr>
        <p:spPr>
          <a:xfrm>
            <a:off x="411732" y="5709113"/>
            <a:ext cx="364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32M = 32 . 358.280 =11.464.960</a:t>
            </a:r>
          </a:p>
          <a:p>
            <a:r>
              <a:rPr lang="en-US" dirty="0"/>
              <a:t>16T = 16 . 238.730 = 3.819.680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A3D81-C7F1-B54A-866B-443951A2ABB5}"/>
                  </a:ext>
                </a:extLst>
              </p:cNvPr>
              <p:cNvSpPr txBox="1"/>
              <p:nvPr/>
            </p:nvSpPr>
            <p:spPr>
              <a:xfrm>
                <a:off x="6498241" y="3549395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1,324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</a:t>
                </a:r>
                <a:r>
                  <a:rPr lang="en-US" sz="2000" dirty="0">
                    <a:solidFill>
                      <a:srgbClr val="00B050"/>
                    </a:solidFill>
                  </a:rPr>
                  <a:t> + 3 . 1,459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13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A3D81-C7F1-B54A-866B-443951A2A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1" y="3549395"/>
                <a:ext cx="5181600" cy="744050"/>
              </a:xfrm>
              <a:prstGeom prst="rect">
                <a:avLst/>
              </a:prstGeom>
              <a:blipFill>
                <a:blip r:embed="rId5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11B4D4-FC69-999B-6B5B-E31B476E260C}"/>
                  </a:ext>
                </a:extLst>
              </p:cNvPr>
              <p:cNvSpPr txBox="1"/>
              <p:nvPr/>
            </p:nvSpPr>
            <p:spPr>
              <a:xfrm>
                <a:off x="6498241" y="4138738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1,324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</a:t>
                </a:r>
                <a:r>
                  <a:rPr lang="en-US" sz="2000" dirty="0">
                    <a:solidFill>
                      <a:srgbClr val="00B050"/>
                    </a:solidFill>
                  </a:rPr>
                  <a:t> + 4,377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13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11B4D4-FC69-999B-6B5B-E31B476E2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1" y="4138738"/>
                <a:ext cx="5181600" cy="744050"/>
              </a:xfrm>
              <a:prstGeom prst="rect">
                <a:avLst/>
              </a:prstGeom>
              <a:blipFill>
                <a:blip r:embed="rId6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D4B1A0-ACF9-D8F6-017B-3F1615BF8C50}"/>
                  </a:ext>
                </a:extLst>
              </p:cNvPr>
              <p:cNvSpPr txBox="1"/>
              <p:nvPr/>
            </p:nvSpPr>
            <p:spPr>
              <a:xfrm>
                <a:off x="6498241" y="4728081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1,7617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 </a:t>
                </a:r>
                <a:r>
                  <a:rPr lang="en-US" sz="2000" dirty="0">
                    <a:solidFill>
                      <a:srgbClr val="00B050"/>
                    </a:solidFill>
                  </a:rPr>
                  <a:t>= 1,327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7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D4B1A0-ACF9-D8F6-017B-3F1615BF8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1" y="4728081"/>
                <a:ext cx="5181600" cy="744050"/>
              </a:xfrm>
              <a:prstGeom prst="rect">
                <a:avLst/>
              </a:prstGeom>
              <a:blipFill>
                <a:blip r:embed="rId7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0C38D6-5C9E-D65C-B8E2-88A868084791}"/>
                  </a:ext>
                </a:extLst>
              </p:cNvPr>
              <p:cNvSpPr txBox="1"/>
              <p:nvPr/>
            </p:nvSpPr>
            <p:spPr>
              <a:xfrm>
                <a:off x="6498241" y="5317424"/>
                <a:ext cx="4880956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D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ID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</a:t>
                </a:r>
                <a:r>
                  <a:rPr lang="en-ID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I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³=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156,17.</m:t>
                        </m:r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490,4</m:t>
                        </m:r>
                      </m:den>
                    </m:f>
                  </m:oMath>
                </a14:m>
                <a:endParaRPr lang="en-ID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0C38D6-5C9E-D65C-B8E2-88A86808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41" y="5317424"/>
                <a:ext cx="4880956" cy="414409"/>
              </a:xfrm>
              <a:prstGeom prst="rect">
                <a:avLst/>
              </a:prstGeom>
              <a:blipFill>
                <a:blip r:embed="rId8"/>
                <a:stretch>
                  <a:fillRect l="-1248" t="-5882" b="-161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B3ECA4D-CAF9-A63E-E782-4805AA911FCC}"/>
                  </a:ext>
                </a:extLst>
              </p:cNvPr>
              <p:cNvSpPr txBox="1"/>
              <p:nvPr/>
            </p:nvSpPr>
            <p:spPr>
              <a:xfrm>
                <a:off x="6660366" y="5851255"/>
                <a:ext cx="2856872" cy="305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D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D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27059</m:t>
                        </m:r>
                      </m:e>
                    </m:rad>
                    <m:r>
                      <a:rPr lang="en-ID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= 30, 02 mm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B3ECA4D-CAF9-A63E-E782-4805AA911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366" y="5851255"/>
                <a:ext cx="2856872" cy="305853"/>
              </a:xfrm>
              <a:prstGeom prst="rect">
                <a:avLst/>
              </a:prstGeom>
              <a:blipFill>
                <a:blip r:embed="rId9"/>
                <a:stretch>
                  <a:fillRect l="-2991" t="-14000" r="-4487" b="-48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32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3883-9582-9A34-0BC2-FE434B87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32C29-C304-83CD-E6CA-D90A58E5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21EF-D514-285C-A10D-F4E42365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98DA-FCBB-A447-2E2F-C2C493B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3DB62-0204-4A71-8BED-3E5377F5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B3B89-B44A-118A-198C-9304583F24E9}"/>
              </a:ext>
            </a:extLst>
          </p:cNvPr>
          <p:cNvSpPr/>
          <p:nvPr/>
        </p:nvSpPr>
        <p:spPr>
          <a:xfrm>
            <a:off x="141265" y="168275"/>
            <a:ext cx="7627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b="1" dirty="0" err="1"/>
              <a:t>Menghitung</a:t>
            </a:r>
            <a:r>
              <a:rPr lang="en-US" sz="2400" b="1" dirty="0"/>
              <a:t> Torsi yang di </a:t>
            </a:r>
            <a:r>
              <a:rPr lang="en-US" sz="2400" b="1" dirty="0" err="1"/>
              <a:t>transmisikan</a:t>
            </a:r>
            <a:r>
              <a:rPr lang="en-US" sz="2400" b="1" dirty="0"/>
              <a:t> oleh </a:t>
            </a:r>
            <a:r>
              <a:rPr lang="en-US" sz="2400" b="1" dirty="0" err="1"/>
              <a:t>poros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DA381-A60A-C301-C35A-A6719A2F3ED7}"/>
                  </a:ext>
                </a:extLst>
              </p:cNvPr>
              <p:cNvSpPr txBox="1"/>
              <p:nvPr/>
            </p:nvSpPr>
            <p:spPr>
              <a:xfrm>
                <a:off x="362470" y="702699"/>
                <a:ext cx="5120633" cy="824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D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ID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30,000</m:t>
                        </m:r>
                        <m:r>
                          <m:rPr>
                            <m:nor/>
                          </m:rPr>
                          <a:rPr lang="en-ID" sz="32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125,6</m:t>
                        </m:r>
                      </m:den>
                    </m:f>
                  </m:oMath>
                </a14:m>
                <a:r>
                  <a:rPr lang="en-ID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238,85 N/m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DA381-A60A-C301-C35A-A6719A2F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0" y="702699"/>
                <a:ext cx="5120633" cy="824713"/>
              </a:xfrm>
              <a:prstGeom prst="rect">
                <a:avLst/>
              </a:prstGeom>
              <a:blipFill>
                <a:blip r:embed="rId2"/>
                <a:stretch>
                  <a:fillRect r="-1905" b="-102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D85A2FB-5D65-00A9-0E7D-17F46966C852}"/>
              </a:ext>
            </a:extLst>
          </p:cNvPr>
          <p:cNvSpPr txBox="1"/>
          <p:nvPr/>
        </p:nvSpPr>
        <p:spPr>
          <a:xfrm>
            <a:off x="457199" y="2165684"/>
            <a:ext cx="1133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Karena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Gaya Ft,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Daya (P) dan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/Omega (</a:t>
            </a:r>
            <a:r>
              <a:rPr lang="el-GR" dirty="0"/>
              <a:t>ω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torsi.</a:t>
            </a:r>
          </a:p>
          <a:p>
            <a:r>
              <a:rPr lang="en-US" dirty="0"/>
              <a:t>Daya </a:t>
            </a:r>
            <a:r>
              <a:rPr lang="en-US" dirty="0" err="1"/>
              <a:t>menggantikan</a:t>
            </a:r>
            <a:r>
              <a:rPr lang="en-US" dirty="0"/>
              <a:t> Gaya,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rotasi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dan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torsi.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61918E-5024-833F-2567-5C39D17E6BC1}"/>
                  </a:ext>
                </a:extLst>
              </p:cNvPr>
              <p:cNvSpPr txBox="1"/>
              <p:nvPr/>
            </p:nvSpPr>
            <p:spPr>
              <a:xfrm>
                <a:off x="1737310" y="3429000"/>
                <a:ext cx="3620753" cy="784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T.</a:t>
                </a:r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D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ID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61918E-5024-833F-2567-5C39D17E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10" y="3429000"/>
                <a:ext cx="3620753" cy="784317"/>
              </a:xfrm>
              <a:prstGeom prst="rect">
                <a:avLst/>
              </a:prstGeom>
              <a:blipFill>
                <a:blip r:embed="rId3"/>
                <a:stretch>
                  <a:fillRect l="-6902" b="-156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334C287-19FA-6D41-A6D4-FF77D861149D}"/>
              </a:ext>
            </a:extLst>
          </p:cNvPr>
          <p:cNvSpPr/>
          <p:nvPr/>
        </p:nvSpPr>
        <p:spPr>
          <a:xfrm>
            <a:off x="7769059" y="3123745"/>
            <a:ext cx="1957139" cy="1761080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0808D2-2F39-73CC-53EB-5BE21908FDDD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8747628" y="4004285"/>
            <a:ext cx="1" cy="880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25E7FB-A781-0975-6CD8-1722AF546B34}"/>
              </a:ext>
            </a:extLst>
          </p:cNvPr>
          <p:cNvCxnSpPr>
            <a:stCxn id="18" idx="1"/>
            <a:endCxn id="18" idx="5"/>
          </p:cNvCxnSpPr>
          <p:nvPr/>
        </p:nvCxnSpPr>
        <p:spPr>
          <a:xfrm>
            <a:off x="8258344" y="4004285"/>
            <a:ext cx="9785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3649256-9598-664B-C306-C2695D5A265C}"/>
              </a:ext>
            </a:extLst>
          </p:cNvPr>
          <p:cNvSpPr/>
          <p:nvPr/>
        </p:nvSpPr>
        <p:spPr>
          <a:xfrm>
            <a:off x="8506216" y="3296398"/>
            <a:ext cx="482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AD4C96-E9FA-D8DB-9012-C41FFDE4F280}"/>
              </a:ext>
            </a:extLst>
          </p:cNvPr>
          <p:cNvSpPr/>
          <p:nvPr/>
        </p:nvSpPr>
        <p:spPr>
          <a:xfrm>
            <a:off x="8109732" y="4145106"/>
            <a:ext cx="482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FE1681-F023-9CC9-3FCA-F6FB90F8D15B}"/>
                  </a:ext>
                </a:extLst>
              </p:cNvPr>
              <p:cNvSpPr/>
              <p:nvPr/>
            </p:nvSpPr>
            <p:spPr>
              <a:xfrm>
                <a:off x="8857871" y="4081606"/>
                <a:ext cx="65114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FE1681-F023-9CC9-3FCA-F6FB90F8D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71" y="4081606"/>
                <a:ext cx="65114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A94FF696-F4FC-9830-21A0-168EDA1338C1}"/>
              </a:ext>
            </a:extLst>
          </p:cNvPr>
          <p:cNvSpPr/>
          <p:nvPr/>
        </p:nvSpPr>
        <p:spPr>
          <a:xfrm>
            <a:off x="8539084" y="4075491"/>
            <a:ext cx="4331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A0D115-4EB8-47EA-B94C-CB200786CDA1}"/>
              </a:ext>
            </a:extLst>
          </p:cNvPr>
          <p:cNvSpPr/>
          <p:nvPr/>
        </p:nvSpPr>
        <p:spPr>
          <a:xfrm>
            <a:off x="8585679" y="3503480"/>
            <a:ext cx="338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0D67A1-7261-E765-933F-D291D24EEDFD}"/>
              </a:ext>
            </a:extLst>
          </p:cNvPr>
          <p:cNvSpPr/>
          <p:nvPr/>
        </p:nvSpPr>
        <p:spPr>
          <a:xfrm>
            <a:off x="9509011" y="808315"/>
            <a:ext cx="827003" cy="64177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82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BF81D-23C1-2D40-A9D8-07AAC13B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EB56E-C4A4-058E-D14E-86FF7FD9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EFE73-5F87-1F6B-D03B-FA053386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CB926-9E2B-A30A-DF92-A5D64C20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77CC-CF07-B9B8-87AF-548E34C2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B5EC59-B6BF-61CE-2617-F864AE0C3EC5}"/>
                  </a:ext>
                </a:extLst>
              </p:cNvPr>
              <p:cNvSpPr txBox="1"/>
              <p:nvPr/>
            </p:nvSpPr>
            <p:spPr>
              <a:xfrm>
                <a:off x="841933" y="1736621"/>
                <a:ext cx="5120633" cy="590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Ft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238.853</m:t>
                        </m:r>
                        <m:r>
                          <m:rPr>
                            <m:nor/>
                          </m:rPr>
                          <a:rPr lang="en-ID" sz="24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ID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477.706</m:t>
                        </m:r>
                        <m:r>
                          <m:rPr>
                            <m:nor/>
                          </m:rPr>
                          <a:rPr lang="en-ID" sz="24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​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ID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2.388,5 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B5EC59-B6BF-61CE-2617-F864AE0C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33" y="1736621"/>
                <a:ext cx="5120633" cy="590546"/>
              </a:xfrm>
              <a:prstGeom prst="rect">
                <a:avLst/>
              </a:prstGeom>
              <a:blipFill>
                <a:blip r:embed="rId2"/>
                <a:stretch>
                  <a:fillRect r="-1905" b="-154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C088079-A9C2-0CBB-E26D-BD6F394BB6C9}"/>
              </a:ext>
            </a:extLst>
          </p:cNvPr>
          <p:cNvSpPr/>
          <p:nvPr/>
        </p:nvSpPr>
        <p:spPr>
          <a:xfrm>
            <a:off x="708500" y="168275"/>
            <a:ext cx="5387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/>
              <a:t>Gaya </a:t>
            </a:r>
            <a:r>
              <a:rPr lang="en-US" sz="2400" b="1" dirty="0" err="1"/>
              <a:t>Tangensial</a:t>
            </a:r>
            <a:r>
              <a:rPr lang="en-US" sz="2400" b="1" dirty="0"/>
              <a:t> (Ft)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4FC4E-7F4D-234C-E765-563DA581F1BA}"/>
                  </a:ext>
                </a:extLst>
              </p:cNvPr>
              <p:cNvSpPr txBox="1"/>
              <p:nvPr/>
            </p:nvSpPr>
            <p:spPr>
              <a:xfrm>
                <a:off x="841933" y="866894"/>
                <a:ext cx="5120633" cy="694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Ft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ID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I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4FC4E-7F4D-234C-E765-563DA581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33" y="866894"/>
                <a:ext cx="5120633" cy="694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8ACFF1E-8A76-87F2-D93D-7CB6AE29E509}"/>
              </a:ext>
            </a:extLst>
          </p:cNvPr>
          <p:cNvSpPr/>
          <p:nvPr/>
        </p:nvSpPr>
        <p:spPr>
          <a:xfrm>
            <a:off x="7208195" y="168275"/>
            <a:ext cx="36349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/>
              <a:t>Gaya Radial (Fr)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BD013-F7CB-B860-07EA-FB7CA8B9475E}"/>
              </a:ext>
            </a:extLst>
          </p:cNvPr>
          <p:cNvSpPr txBox="1"/>
          <p:nvPr/>
        </p:nvSpPr>
        <p:spPr>
          <a:xfrm>
            <a:off x="7208195" y="1662562"/>
            <a:ext cx="53875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</a:rPr>
              <a:t>Fr = 2.388,5 . Tan (20°)  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</a:rPr>
              <a:t>     = 2.388,5 . 0,3640 = 869,4 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8FC66-DC91-03B2-22C6-47FA118AE5E7}"/>
              </a:ext>
            </a:extLst>
          </p:cNvPr>
          <p:cNvSpPr/>
          <p:nvPr/>
        </p:nvSpPr>
        <p:spPr>
          <a:xfrm>
            <a:off x="7143163" y="983207"/>
            <a:ext cx="41909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/>
              <a:t>Fr = Ft . tan (</a:t>
            </a:r>
            <a:r>
              <a:rPr lang="el-GR" sz="2400" dirty="0"/>
              <a:t>ϕ</a:t>
            </a:r>
            <a:r>
              <a:rPr lang="en-US" sz="2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F85B9-9249-3DEB-515C-B1C107FFB31D}"/>
              </a:ext>
            </a:extLst>
          </p:cNvPr>
          <p:cNvSpPr txBox="1"/>
          <p:nvPr/>
        </p:nvSpPr>
        <p:spPr>
          <a:xfrm>
            <a:off x="429126" y="2675798"/>
            <a:ext cx="1133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Setelah</a:t>
            </a:r>
            <a:r>
              <a:rPr lang="en-US" dirty="0"/>
              <a:t> torsi </a:t>
            </a:r>
            <a:r>
              <a:rPr lang="en-US" dirty="0" err="1"/>
              <a:t>diketahui</a:t>
            </a:r>
            <a:r>
              <a:rPr lang="en-US" dirty="0"/>
              <a:t>, </a:t>
            </a:r>
            <a:r>
              <a:rPr lang="en-US" dirty="0" err="1"/>
              <a:t>barulah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Ft, </a:t>
            </a:r>
            <a:r>
              <a:rPr lang="en-US" dirty="0" err="1"/>
              <a:t>karena</a:t>
            </a:r>
            <a:r>
              <a:rPr lang="en-US" dirty="0"/>
              <a:t> torsi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Gaya </a:t>
            </a:r>
            <a:r>
              <a:rPr lang="en-US" dirty="0" err="1"/>
              <a:t>Tangensial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diameter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Gaya radial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tangensial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(20°)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822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CBCF1-81B9-1625-99B4-1985A480C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771406-BD84-E79A-9BB4-1FBBD2BF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07C6-A797-83B3-1818-653EFAC3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6FFE-1096-C11D-A468-F3E61EBE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5E375-478F-39B6-F09A-EDE425FC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3314-002C-6565-F6EB-95C0F3B9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01" y="952656"/>
            <a:ext cx="3210873" cy="2122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BEE37-8F31-BBF0-4AD9-74B5DE0F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9541" y="952655"/>
            <a:ext cx="3210872" cy="2122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3D386-15DF-E2E0-BE35-12A1917F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72217" y="952654"/>
            <a:ext cx="3210872" cy="21224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3B254B-CE0B-80ED-BD37-87BE4C0F4093}"/>
              </a:ext>
            </a:extLst>
          </p:cNvPr>
          <p:cNvSpPr txBox="1"/>
          <p:nvPr/>
        </p:nvSpPr>
        <p:spPr>
          <a:xfrm>
            <a:off x="400702" y="3075094"/>
            <a:ext cx="321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dirty="0"/>
              <a:t>Karena </a:t>
            </a:r>
            <a:r>
              <a:rPr lang="en-ID" sz="1200" dirty="0" err="1"/>
              <a:t>hanya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 </a:t>
            </a:r>
            <a:r>
              <a:rPr lang="en-ID" sz="1200" dirty="0" err="1"/>
              <a:t>satu</a:t>
            </a:r>
            <a:r>
              <a:rPr lang="en-ID" sz="1200" dirty="0"/>
              <a:t> </a:t>
            </a:r>
            <a:r>
              <a:rPr lang="en-ID" sz="1200" dirty="0" err="1"/>
              <a:t>beban</a:t>
            </a:r>
            <a:r>
              <a:rPr lang="en-ID" sz="1200" dirty="0"/>
              <a:t> </a:t>
            </a:r>
            <a:r>
              <a:rPr lang="en-ID" sz="1200" dirty="0" err="1"/>
              <a:t>terpusat</a:t>
            </a:r>
            <a:r>
              <a:rPr lang="en-ID" sz="1200" dirty="0"/>
              <a:t> (</a:t>
            </a:r>
            <a:r>
              <a:rPr lang="en-ID" sz="1200" dirty="0" err="1"/>
              <a:t>gaya</a:t>
            </a:r>
            <a:r>
              <a:rPr lang="en-ID" sz="1200" dirty="0"/>
              <a:t> </a:t>
            </a:r>
            <a:r>
              <a:rPr lang="en-ID" sz="1200" dirty="0" err="1"/>
              <a:t>tangensial</a:t>
            </a:r>
            <a:r>
              <a:rPr lang="en-ID" sz="1200" dirty="0"/>
              <a:t>) di </a:t>
            </a:r>
            <a:r>
              <a:rPr lang="en-ID" sz="1200" dirty="0" err="1"/>
              <a:t>ujung</a:t>
            </a:r>
            <a:r>
              <a:rPr lang="en-ID" sz="1200" dirty="0"/>
              <a:t> </a:t>
            </a:r>
            <a:r>
              <a:rPr lang="en-ID" sz="1200" dirty="0" err="1"/>
              <a:t>poros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gaya</a:t>
            </a:r>
            <a:r>
              <a:rPr lang="en-ID" sz="1200" dirty="0"/>
              <a:t> </a:t>
            </a:r>
            <a:r>
              <a:rPr lang="en-ID" sz="1200" dirty="0" err="1"/>
              <a:t>lintangnya</a:t>
            </a:r>
            <a:r>
              <a:rPr lang="en-ID" sz="1200" dirty="0"/>
              <a:t> </a:t>
            </a:r>
            <a:r>
              <a:rPr lang="en-ID" sz="1200" b="1" dirty="0" err="1"/>
              <a:t>konstan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A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titik</a:t>
            </a:r>
            <a:r>
              <a:rPr lang="en-ID" sz="1200" dirty="0"/>
              <a:t> </a:t>
            </a:r>
            <a:r>
              <a:rPr lang="en-ID" sz="1200" dirty="0" err="1"/>
              <a:t>beban</a:t>
            </a:r>
            <a:r>
              <a:rPr lang="en-ID" sz="1200" dirty="0"/>
              <a:t> (B), </a:t>
            </a:r>
            <a:r>
              <a:rPr lang="en-ID" sz="1200" dirty="0" err="1"/>
              <a:t>kemudian</a:t>
            </a:r>
            <a:r>
              <a:rPr lang="en-ID" sz="1200" dirty="0"/>
              <a:t> </a:t>
            </a:r>
            <a:r>
              <a:rPr lang="en-ID" sz="1200" b="1" dirty="0" err="1"/>
              <a:t>jatuh</a:t>
            </a:r>
            <a:r>
              <a:rPr lang="en-ID" sz="1200" b="1" dirty="0"/>
              <a:t> </a:t>
            </a:r>
            <a:r>
              <a:rPr lang="en-ID" sz="1200" b="1" dirty="0" err="1"/>
              <a:t>ke</a:t>
            </a:r>
            <a:r>
              <a:rPr lang="en-ID" sz="1200" b="1" dirty="0"/>
              <a:t> nol</a:t>
            </a:r>
            <a:r>
              <a:rPr lang="en-ID" sz="1200" dirty="0"/>
              <a:t>.</a:t>
            </a:r>
          </a:p>
          <a:p>
            <a:pPr algn="just"/>
            <a:endParaRPr lang="en-ID" sz="1200" dirty="0"/>
          </a:p>
          <a:p>
            <a:pPr algn="just"/>
            <a:r>
              <a:rPr lang="en-ID" sz="1200" dirty="0"/>
              <a:t>SFD </a:t>
            </a:r>
            <a:r>
              <a:rPr lang="en-ID" sz="1200" dirty="0" err="1"/>
              <a:t>menunjukan</a:t>
            </a:r>
            <a:r>
              <a:rPr lang="en-ID" sz="1200" dirty="0"/>
              <a:t> </a:t>
            </a:r>
            <a:r>
              <a:rPr lang="en-ID" sz="1200" dirty="0" err="1"/>
              <a:t>gaya</a:t>
            </a:r>
            <a:r>
              <a:rPr lang="en-ID" sz="1200" dirty="0"/>
              <a:t> Lintang </a:t>
            </a:r>
            <a:r>
              <a:rPr lang="en-ID" sz="1200" dirty="0" err="1"/>
              <a:t>akibat</a:t>
            </a:r>
            <a:r>
              <a:rPr lang="en-ID" sz="1200" dirty="0"/>
              <a:t> 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ADF3D-7A5E-3471-0797-D71CDC451095}"/>
              </a:ext>
            </a:extLst>
          </p:cNvPr>
          <p:cNvSpPr txBox="1"/>
          <p:nvPr/>
        </p:nvSpPr>
        <p:spPr>
          <a:xfrm>
            <a:off x="4411133" y="3075095"/>
            <a:ext cx="355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b="1" dirty="0" err="1"/>
              <a:t>Mmax</a:t>
            </a:r>
            <a:r>
              <a:rPr lang="en-ID" sz="1200" b="1" dirty="0"/>
              <a:t> = </a:t>
            </a:r>
            <a:r>
              <a:rPr lang="en-ID" sz="1200" b="1" dirty="0" err="1"/>
              <a:t>Ft.L</a:t>
            </a:r>
            <a:r>
              <a:rPr lang="en-ID" sz="1200" b="1" dirty="0"/>
              <a:t> = 2.388,5 x 0.15 = 358,28 Nm</a:t>
            </a:r>
          </a:p>
          <a:p>
            <a:pPr algn="just"/>
            <a:r>
              <a:rPr lang="en-ID" sz="1200" dirty="0"/>
              <a:t>Karena </a:t>
            </a:r>
            <a:r>
              <a:rPr lang="en-ID" sz="1200" dirty="0" err="1"/>
              <a:t>gaya</a:t>
            </a:r>
            <a:r>
              <a:rPr lang="en-ID" sz="1200" dirty="0"/>
              <a:t> </a:t>
            </a:r>
            <a:r>
              <a:rPr lang="en-ID" sz="1200" dirty="0" err="1"/>
              <a:t>lintang</a:t>
            </a:r>
            <a:r>
              <a:rPr lang="en-ID" sz="1200" dirty="0"/>
              <a:t> </a:t>
            </a:r>
            <a:r>
              <a:rPr lang="en-ID" sz="1200" dirty="0" err="1"/>
              <a:t>konstan</a:t>
            </a:r>
            <a:r>
              <a:rPr lang="en-ID" sz="1200" dirty="0"/>
              <a:t> </a:t>
            </a:r>
            <a:r>
              <a:rPr lang="en-ID" sz="1200" dirty="0" err="1"/>
              <a:t>sepanjang</a:t>
            </a:r>
            <a:r>
              <a:rPr lang="en-ID" sz="1200" dirty="0"/>
              <a:t> A </a:t>
            </a:r>
            <a:r>
              <a:rPr lang="en-ID" sz="1200" dirty="0" err="1"/>
              <a:t>ke</a:t>
            </a:r>
            <a:r>
              <a:rPr lang="en-ID" sz="1200" dirty="0"/>
              <a:t> B,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momen</a:t>
            </a:r>
            <a:r>
              <a:rPr lang="en-ID" sz="1200" dirty="0"/>
              <a:t> </a:t>
            </a:r>
            <a:r>
              <a:rPr lang="en-ID" sz="1200" dirty="0" err="1"/>
              <a:t>lenturnya</a:t>
            </a:r>
            <a:r>
              <a:rPr lang="en-ID" sz="1200" dirty="0"/>
              <a:t> naik </a:t>
            </a:r>
            <a:r>
              <a:rPr lang="en-ID" sz="1200" dirty="0" err="1"/>
              <a:t>secara</a:t>
            </a:r>
            <a:r>
              <a:rPr lang="en-ID" sz="1200" dirty="0"/>
              <a:t> linier</a:t>
            </a:r>
          </a:p>
          <a:p>
            <a:pPr algn="just"/>
            <a:endParaRPr lang="en-ID" sz="1200" dirty="0"/>
          </a:p>
          <a:p>
            <a:pPr algn="just"/>
            <a:r>
              <a:rPr lang="en-ID" sz="1200" dirty="0"/>
              <a:t>BMD </a:t>
            </a:r>
            <a:r>
              <a:rPr lang="en-ID" sz="1200" dirty="0" err="1"/>
              <a:t>Menunjukan</a:t>
            </a:r>
            <a:r>
              <a:rPr lang="en-ID" sz="1200" dirty="0"/>
              <a:t> </a:t>
            </a:r>
            <a:r>
              <a:rPr lang="en-ID" sz="1200" dirty="0" err="1"/>
              <a:t>momen</a:t>
            </a:r>
            <a:r>
              <a:rPr lang="en-ID" sz="1200" dirty="0"/>
              <a:t> </a:t>
            </a:r>
            <a:r>
              <a:rPr lang="en-ID" sz="1200" dirty="0" err="1"/>
              <a:t>Lentur</a:t>
            </a:r>
            <a:r>
              <a:rPr lang="en-ID" sz="1200" dirty="0"/>
              <a:t> </a:t>
            </a:r>
            <a:r>
              <a:rPr lang="en-ID" sz="1200" dirty="0" err="1"/>
              <a:t>Akibat</a:t>
            </a:r>
            <a:r>
              <a:rPr lang="en-ID" sz="1200" dirty="0"/>
              <a:t> Ft. L </a:t>
            </a:r>
          </a:p>
          <a:p>
            <a:pPr algn="just"/>
            <a:r>
              <a:rPr lang="en-ID" sz="1200" dirty="0"/>
              <a:t>Momen </a:t>
            </a:r>
            <a:r>
              <a:rPr lang="en-ID" sz="1200" dirty="0" err="1"/>
              <a:t>lentur</a:t>
            </a:r>
            <a:r>
              <a:rPr lang="en-ID" sz="1200" dirty="0"/>
              <a:t> </a:t>
            </a:r>
            <a:r>
              <a:rPr lang="en-ID" sz="1200" dirty="0" err="1"/>
              <a:t>dihitung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gaya</a:t>
            </a:r>
            <a:r>
              <a:rPr lang="en-ID" sz="1200" dirty="0"/>
              <a:t> </a:t>
            </a:r>
            <a:r>
              <a:rPr lang="en-ID" sz="1200" dirty="0" err="1"/>
              <a:t>tangensial</a:t>
            </a:r>
            <a:r>
              <a:rPr lang="en-ID" sz="1200" dirty="0"/>
              <a:t> 𝐹𝑡 dan </a:t>
            </a:r>
            <a:r>
              <a:rPr lang="en-ID" sz="1200" dirty="0" err="1"/>
              <a:t>jarak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titik</a:t>
            </a:r>
            <a:r>
              <a:rPr lang="en-ID" sz="1200" dirty="0"/>
              <a:t> </a:t>
            </a:r>
            <a:r>
              <a:rPr lang="en-ID" sz="1200" dirty="0" err="1"/>
              <a:t>tumpu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titik</a:t>
            </a:r>
            <a:r>
              <a:rPr lang="en-ID" sz="1200" dirty="0"/>
              <a:t> </a:t>
            </a:r>
            <a:r>
              <a:rPr lang="en-ID" sz="1200" dirty="0" err="1"/>
              <a:t>kerja</a:t>
            </a:r>
            <a:r>
              <a:rPr lang="en-ID" sz="1200" dirty="0"/>
              <a:t> </a:t>
            </a:r>
            <a:r>
              <a:rPr lang="en-ID" sz="1200" dirty="0" err="1"/>
              <a:t>roda</a:t>
            </a:r>
            <a:r>
              <a:rPr lang="en-ID" sz="1200" dirty="0"/>
              <a:t> </a:t>
            </a:r>
            <a:r>
              <a:rPr lang="en-ID" sz="1200" dirty="0" err="1"/>
              <a:t>gigi</a:t>
            </a:r>
            <a:r>
              <a:rPr lang="en-ID" sz="1200" dirty="0"/>
              <a:t> (L).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6EA70-460D-7B4F-D69B-EAC30792CB90}"/>
              </a:ext>
            </a:extLst>
          </p:cNvPr>
          <p:cNvSpPr txBox="1"/>
          <p:nvPr/>
        </p:nvSpPr>
        <p:spPr>
          <a:xfrm>
            <a:off x="8881532" y="3075095"/>
            <a:ext cx="310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00" dirty="0"/>
              <a:t>Karena tidak ada sumber torsi tambahan di sepanjang poros (torsi hanya dari motor menuju roda gigi), maka torsi distribusinya rata dan konstan.</a:t>
            </a:r>
          </a:p>
          <a:p>
            <a:pPr algn="just"/>
            <a:endParaRPr lang="sv-SE" sz="1200" dirty="0"/>
          </a:p>
          <a:p>
            <a:pPr algn="just"/>
            <a:r>
              <a:rPr lang="sv-SE" sz="1200" dirty="0"/>
              <a:t>TMD adalah Torsi yang konstan sebesar T</a:t>
            </a:r>
            <a:endParaRPr lang="en-ID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83EDAA-C69A-F892-966E-1C09CADA91CC}"/>
              </a:ext>
            </a:extLst>
          </p:cNvPr>
          <p:cNvSpPr/>
          <p:nvPr/>
        </p:nvSpPr>
        <p:spPr>
          <a:xfrm>
            <a:off x="1303555" y="380088"/>
            <a:ext cx="9495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400" dirty="0"/>
              <a:t>Diagram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(SFD), </a:t>
            </a:r>
            <a:r>
              <a:rPr lang="en-US" sz="2400" dirty="0" err="1"/>
              <a:t>momen</a:t>
            </a:r>
            <a:r>
              <a:rPr lang="en-US" sz="2400" dirty="0"/>
              <a:t> </a:t>
            </a:r>
            <a:r>
              <a:rPr lang="en-US" sz="2400" dirty="0" err="1"/>
              <a:t>lentur</a:t>
            </a:r>
            <a:r>
              <a:rPr lang="en-US" sz="2400" dirty="0"/>
              <a:t> (BMD), dan torsi (TMD).</a:t>
            </a:r>
          </a:p>
        </p:txBody>
      </p:sp>
    </p:spTree>
    <p:extLst>
      <p:ext uri="{BB962C8B-B14F-4D97-AF65-F5344CB8AC3E}">
        <p14:creationId xmlns:p14="http://schemas.microsoft.com/office/powerpoint/2010/main" val="272503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3DA5B7-8111-63E3-CF2B-5DB73A1D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9999" y="0"/>
            <a:ext cx="4572001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8"/>
            <a:ext cx="6162675" cy="878744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03" y="2056349"/>
            <a:ext cx="5642897" cy="44040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Poros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berputar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mentransmisikan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lain yang </a:t>
            </a:r>
            <a:r>
              <a:rPr lang="en-US" sz="2400" dirty="0" err="1"/>
              <a:t>berputar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system </a:t>
            </a:r>
            <a:r>
              <a:rPr lang="en-US" sz="2400" dirty="0" err="1"/>
              <a:t>mekanik</a:t>
            </a:r>
            <a:r>
              <a:rPr lang="en-US" sz="2400" dirty="0"/>
              <a:t>. Pada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penampang</a:t>
            </a:r>
            <a:r>
              <a:rPr lang="en-US" sz="2400" dirty="0"/>
              <a:t> </a:t>
            </a:r>
            <a:r>
              <a:rPr lang="en-US" sz="2400" dirty="0" err="1"/>
              <a:t>poros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silinder</a:t>
            </a:r>
            <a:r>
              <a:rPr lang="en-US" sz="2400" dirty="0"/>
              <a:t> </a:t>
            </a:r>
            <a:r>
              <a:rPr lang="en-US" sz="2400" dirty="0" err="1"/>
              <a:t>pejal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juga </a:t>
            </a:r>
            <a:r>
              <a:rPr lang="en-US" sz="2400" dirty="0" err="1"/>
              <a:t>penampangnya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. Selain </a:t>
            </a:r>
            <a:r>
              <a:rPr lang="en-US" sz="2400" dirty="0" err="1"/>
              <a:t>pejal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juga </a:t>
            </a:r>
            <a:r>
              <a:rPr lang="en-US" sz="2400" dirty="0" err="1"/>
              <a:t>poros</a:t>
            </a:r>
            <a:r>
              <a:rPr lang="en-US" sz="2400" dirty="0"/>
              <a:t> yang </a:t>
            </a:r>
            <a:r>
              <a:rPr lang="en-US" sz="2400" dirty="0" err="1"/>
              <a:t>penampangnya</a:t>
            </a:r>
            <a:r>
              <a:rPr lang="en-US" sz="2400" dirty="0"/>
              <a:t> </a:t>
            </a:r>
            <a:r>
              <a:rPr lang="en-US" sz="2400" dirty="0" err="1"/>
              <a:t>berongga</a:t>
            </a:r>
            <a:r>
              <a:rPr lang="en-US" sz="2400" dirty="0"/>
              <a:t>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F3231F7-2BDC-4AD4-8081-5E8C6FA0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328930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18667D7-07E7-9B03-F1EB-6B2F72E00219}"/>
              </a:ext>
            </a:extLst>
          </p:cNvPr>
          <p:cNvSpPr txBox="1">
            <a:spLocks/>
          </p:cNvSpPr>
          <p:nvPr/>
        </p:nvSpPr>
        <p:spPr>
          <a:xfrm>
            <a:off x="457200" y="1402194"/>
            <a:ext cx="6162675" cy="8787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Latar </a:t>
            </a:r>
            <a:r>
              <a:rPr lang="en-US" sz="3200" dirty="0" err="1"/>
              <a:t>Belakang</a:t>
            </a:r>
            <a:endParaRPr lang="en-US" sz="3200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107A99E-168D-CAE6-6796-38C04ABDC793}"/>
              </a:ext>
            </a:extLst>
          </p:cNvPr>
          <p:cNvSpPr txBox="1">
            <a:spLocks/>
          </p:cNvSpPr>
          <p:nvPr/>
        </p:nvSpPr>
        <p:spPr>
          <a:xfrm>
            <a:off x="6483096" y="2056350"/>
            <a:ext cx="5251704" cy="33587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Dalam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transmisi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, </a:t>
            </a:r>
            <a:r>
              <a:rPr lang="en-US" sz="2400" dirty="0" err="1"/>
              <a:t>poros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torsi,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lentur</a:t>
            </a:r>
            <a:r>
              <a:rPr lang="en-US" sz="2400" dirty="0"/>
              <a:t>, dan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aksial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. 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poros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sangat </a:t>
            </a:r>
            <a:r>
              <a:rPr lang="en-US" sz="2400" dirty="0" err="1"/>
              <a:t>penting</a:t>
            </a:r>
            <a:r>
              <a:rPr lang="en-US" sz="2400" dirty="0"/>
              <a:t> agar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andal</a:t>
            </a:r>
            <a:r>
              <a:rPr lang="en-US" sz="2400" dirty="0"/>
              <a:t> dan </a:t>
            </a:r>
            <a:r>
              <a:rPr lang="en-US" sz="2400" dirty="0" err="1"/>
              <a:t>aman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61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EFFDA-9F06-596D-6C54-E775C3A38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34C261-0728-D8C7-8B0F-C505EFA1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67C32-ACAF-D168-F481-414E7510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31932-A38C-13B0-1371-F2CEE9D2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D341-6BCA-B51E-AA44-444DC172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CAFB50-3B1F-0998-3DDE-F5058F8EBCFE}"/>
              </a:ext>
            </a:extLst>
          </p:cNvPr>
          <p:cNvSpPr txBox="1"/>
          <p:nvPr/>
        </p:nvSpPr>
        <p:spPr>
          <a:xfrm>
            <a:off x="438265" y="278219"/>
            <a:ext cx="444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Ekivalen</a:t>
            </a:r>
            <a:r>
              <a:rPr lang="en-US" b="1" dirty="0"/>
              <a:t> Maks (Von Mises)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D5C943-4640-5CFF-1A72-A69A874D041F}"/>
                  </a:ext>
                </a:extLst>
              </p:cNvPr>
              <p:cNvSpPr txBox="1"/>
              <p:nvPr/>
            </p:nvSpPr>
            <p:spPr>
              <a:xfrm>
                <a:off x="457199" y="1667949"/>
                <a:ext cx="3627724" cy="44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135,23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a:rPr lang="en-ID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(45,1)²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D5C943-4640-5CFF-1A72-A69A874D0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667949"/>
                <a:ext cx="3627724" cy="449739"/>
              </a:xfrm>
              <a:prstGeom prst="rect">
                <a:avLst/>
              </a:prstGeom>
              <a:blipFill>
                <a:blip r:embed="rId2"/>
                <a:stretch>
                  <a:fillRect t="-2740" r="-4202" b="-424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12B960-E496-E9EF-6371-86815FF350A6}"/>
                  </a:ext>
                </a:extLst>
              </p:cNvPr>
              <p:cNvSpPr txBox="1"/>
              <p:nvPr/>
            </p:nvSpPr>
            <p:spPr>
              <a:xfrm>
                <a:off x="457199" y="2276194"/>
                <a:ext cx="3861442" cy="4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18.287.2</m:t>
                        </m:r>
                        <m:r>
                          <a:rPr lang="en-ID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 6.102,03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12B960-E496-E9EF-6371-86815FF3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276194"/>
                <a:ext cx="3861442" cy="401007"/>
              </a:xfrm>
              <a:prstGeom prst="rect">
                <a:avLst/>
              </a:prstGeom>
              <a:blipFill>
                <a:blip r:embed="rId3"/>
                <a:stretch>
                  <a:fillRect t="-13636" r="-3791" b="-469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E254B4-BA62-659F-FC85-BFA1207ED3F2}"/>
                  </a:ext>
                </a:extLst>
              </p:cNvPr>
              <p:cNvSpPr txBox="1"/>
              <p:nvPr/>
            </p:nvSpPr>
            <p:spPr>
              <a:xfrm>
                <a:off x="457199" y="2834603"/>
                <a:ext cx="4431791" cy="385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D" sz="24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ID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D" sz="24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D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24.389,23</m:t>
                        </m:r>
                      </m:e>
                    </m:rad>
                  </m:oMath>
                </a14:m>
                <a:r>
                  <a:rPr lang="en-ID" sz="2400" dirty="0">
                    <a:solidFill>
                      <a:srgbClr val="00B050"/>
                    </a:solidFill>
                  </a:rPr>
                  <a:t> = 156,17 MPa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E254B4-BA62-659F-FC85-BFA1207E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834603"/>
                <a:ext cx="4431791" cy="385939"/>
              </a:xfrm>
              <a:prstGeom prst="rect">
                <a:avLst/>
              </a:prstGeom>
              <a:blipFill>
                <a:blip r:embed="rId4"/>
                <a:stretch>
                  <a:fillRect l="-1651" t="-19048" r="-3164" b="-49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AC1AA2-18F6-FCD4-CA08-6360712CF66C}"/>
                  </a:ext>
                </a:extLst>
              </p:cNvPr>
              <p:cNvSpPr txBox="1"/>
              <p:nvPr/>
            </p:nvSpPr>
            <p:spPr>
              <a:xfrm>
                <a:off x="438265" y="804953"/>
                <a:ext cx="2357568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ⅇ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D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ID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ID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sSup>
                        <m:sSupPr>
                          <m:ctrlPr>
                            <a:rPr lang="en-ID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2400" dirty="0"/>
                            <m:t>τ</m:t>
                          </m:r>
                        </m:e>
                        <m:sup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AC1AA2-18F6-FCD4-CA08-6360712CF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5" y="804953"/>
                <a:ext cx="2357568" cy="751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6A8FFE5-0101-3754-74C6-9D3DA9F337CB}"/>
              </a:ext>
            </a:extLst>
          </p:cNvPr>
          <p:cNvSpPr txBox="1"/>
          <p:nvPr/>
        </p:nvSpPr>
        <p:spPr>
          <a:xfrm>
            <a:off x="5550568" y="1053589"/>
            <a:ext cx="6047874" cy="21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poros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plastis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lentur</a:t>
            </a:r>
            <a:r>
              <a:rPr lang="en-US" dirty="0"/>
              <a:t> dan torsi. Dalam </a:t>
            </a:r>
            <a:r>
              <a:rPr lang="en-US" dirty="0" err="1"/>
              <a:t>mekanika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ekuivalen</a:t>
            </a:r>
            <a:r>
              <a:rPr lang="en-US" dirty="0"/>
              <a:t> (von Mises)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pada </a:t>
            </a:r>
            <a:r>
              <a:rPr lang="en-US" dirty="0" err="1"/>
              <a:t>elemen</a:t>
            </a:r>
            <a:r>
              <a:rPr lang="en-US" dirty="0"/>
              <a:t> material.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693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E29CF-BF0C-0BB3-7FBC-4330EB5C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2931A6-7D48-62D7-9AAA-1ADC3253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B7A1A-4751-ACD7-0983-0FFC79F3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CBF22-D84E-7F66-DE13-26535E58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FBB8-1944-95D9-BB8E-BDDBBB8D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495F5-4862-1E73-D467-BB962A252088}"/>
              </a:ext>
            </a:extLst>
          </p:cNvPr>
          <p:cNvSpPr txBox="1"/>
          <p:nvPr/>
        </p:nvSpPr>
        <p:spPr>
          <a:xfrm>
            <a:off x="466347" y="278219"/>
            <a:ext cx="84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Mencari</a:t>
            </a:r>
            <a:r>
              <a:rPr lang="en-US" b="1" dirty="0"/>
              <a:t> Diameter Minimum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mempertimbangkan</a:t>
            </a:r>
            <a:r>
              <a:rPr lang="en-US" b="1" dirty="0"/>
              <a:t> </a:t>
            </a:r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lentur</a:t>
            </a:r>
            <a:endParaRPr lang="en-ID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7D337-1914-2F2C-439B-FD093DDBCF80}"/>
              </a:ext>
            </a:extLst>
          </p:cNvPr>
          <p:cNvSpPr txBox="1"/>
          <p:nvPr/>
        </p:nvSpPr>
        <p:spPr>
          <a:xfrm>
            <a:off x="457199" y="1175374"/>
            <a:ext cx="21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</a:t>
            </a:r>
            <a:r>
              <a:rPr lang="en-US" b="1" dirty="0" err="1"/>
              <a:t>Lentur</a:t>
            </a:r>
            <a:r>
              <a:rPr lang="en-US" b="1" dirty="0"/>
              <a:t> :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D6ED21-0590-342C-18AE-EDF8295EC9CF}"/>
                  </a:ext>
                </a:extLst>
              </p:cNvPr>
              <p:cNvSpPr txBox="1"/>
              <p:nvPr/>
            </p:nvSpPr>
            <p:spPr>
              <a:xfrm>
                <a:off x="557626" y="1661662"/>
                <a:ext cx="5651574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32 . 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32 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358.280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11.464.960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:r>
                  <a:rPr lang="en-ID" sz="2000" dirty="0">
                    <a:solidFill>
                      <a:srgbClr val="00B050"/>
                    </a:solidFill>
                  </a:rPr>
                  <a:t>135,23 MPa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D6ED21-0590-342C-18AE-EDF8295E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1661662"/>
                <a:ext cx="5651574" cy="464871"/>
              </a:xfrm>
              <a:prstGeom prst="rect">
                <a:avLst/>
              </a:prstGeom>
              <a:blipFill>
                <a:blip r:embed="rId2"/>
                <a:stretch>
                  <a:fillRect t="-2632" b="-131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C3F5F-4F7D-DAC0-8A70-534B4A8B3ED0}"/>
                  </a:ext>
                </a:extLst>
              </p:cNvPr>
              <p:cNvSpPr txBox="1"/>
              <p:nvPr/>
            </p:nvSpPr>
            <p:spPr>
              <a:xfrm>
                <a:off x="557626" y="2678596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32 . 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32 . 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ID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32 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358.380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3,14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135,23</m:t>
                            </m:r>
                          </m:den>
                        </m:f>
                      </m:e>
                    </m:rad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C3F5F-4F7D-DAC0-8A70-534B4A8B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2678596"/>
                <a:ext cx="4911779" cy="626325"/>
              </a:xfrm>
              <a:prstGeom prst="rect">
                <a:avLst/>
              </a:prstGeom>
              <a:blipFill>
                <a:blip r:embed="rId3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4B2A5D-847D-214A-0C87-FA1686880A54}"/>
                  </a:ext>
                </a:extLst>
              </p:cNvPr>
              <p:cNvSpPr txBox="1"/>
              <p:nvPr/>
            </p:nvSpPr>
            <p:spPr>
              <a:xfrm>
                <a:off x="457199" y="2309264"/>
                <a:ext cx="501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Diameter Minimal </a:t>
                </a:r>
                <a:r>
                  <a:rPr lang="en-US" b="1" dirty="0" err="1"/>
                  <a:t>mempertimbangkan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/>
                  <a:t> :</a:t>
                </a:r>
                <a:endParaRPr lang="en-ID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4B2A5D-847D-214A-0C87-FA1686880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309264"/>
                <a:ext cx="5012206" cy="369332"/>
              </a:xfrm>
              <a:prstGeom prst="rect">
                <a:avLst/>
              </a:prstGeom>
              <a:blipFill>
                <a:blip r:embed="rId4"/>
                <a:stretch>
                  <a:fillRect l="-973" t="-8333" r="-122" b="-28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2A4E0A-9C7D-B783-A0C8-3F1205D07CD3}"/>
                  </a:ext>
                </a:extLst>
              </p:cNvPr>
              <p:cNvSpPr txBox="1"/>
              <p:nvPr/>
            </p:nvSpPr>
            <p:spPr>
              <a:xfrm>
                <a:off x="557626" y="3443154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11.464.960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424,62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D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27.000,5</m:t>
                        </m:r>
                      </m:e>
                    </m:rad>
                  </m:oMath>
                </a14:m>
                <a:r>
                  <a:rPr lang="en-ID" sz="2000" dirty="0"/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2A4E0A-9C7D-B783-A0C8-3F1205D0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3443154"/>
                <a:ext cx="4911779" cy="626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E6B89-131F-C826-6859-A218F59C9229}"/>
                  </a:ext>
                </a:extLst>
              </p:cNvPr>
              <p:cNvSpPr txBox="1"/>
              <p:nvPr/>
            </p:nvSpPr>
            <p:spPr>
              <a:xfrm>
                <a:off x="557626" y="4207712"/>
                <a:ext cx="49117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E6B89-131F-C826-6859-A218F59C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4207712"/>
                <a:ext cx="4911779" cy="307777"/>
              </a:xfrm>
              <a:prstGeom prst="rect">
                <a:avLst/>
              </a:prstGeom>
              <a:blipFill>
                <a:blip r:embed="rId6"/>
                <a:stretch>
                  <a:fillRect l="-1861" b="-78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6901CA0-5730-B53A-4633-EF0394B57D75}"/>
              </a:ext>
            </a:extLst>
          </p:cNvPr>
          <p:cNvSpPr txBox="1"/>
          <p:nvPr/>
        </p:nvSpPr>
        <p:spPr>
          <a:xfrm>
            <a:off x="6457000" y="2309264"/>
            <a:ext cx="491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diameter minimum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lentur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lentur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490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041E-985D-4622-3CB8-C1414CB9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FBE8F-7536-E719-EB6C-E8644393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9ADB-208F-B68B-6EB8-E61972C8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89445-F5BF-DE79-2ECC-D799E620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5445-72F2-66F6-DA95-88CF8D68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25562-7E3C-2663-E8EF-9BDBE2259213}"/>
              </a:ext>
            </a:extLst>
          </p:cNvPr>
          <p:cNvSpPr txBox="1"/>
          <p:nvPr/>
        </p:nvSpPr>
        <p:spPr>
          <a:xfrm>
            <a:off x="466347" y="278219"/>
            <a:ext cx="84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Mencari</a:t>
            </a:r>
            <a:r>
              <a:rPr lang="en-US" b="1" dirty="0"/>
              <a:t> Diameter Minimum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mempertimbangkan</a:t>
            </a:r>
            <a:r>
              <a:rPr lang="en-US" b="1" dirty="0"/>
              <a:t> </a:t>
            </a:r>
            <a:r>
              <a:rPr lang="en-US" b="1" dirty="0" err="1"/>
              <a:t>tegangan</a:t>
            </a:r>
            <a:r>
              <a:rPr lang="en-US" b="1" dirty="0"/>
              <a:t> Geser</a:t>
            </a:r>
            <a:endParaRPr lang="en-ID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4BE4CC-D085-4B83-1A1D-D366B18F6E80}"/>
              </a:ext>
            </a:extLst>
          </p:cNvPr>
          <p:cNvSpPr txBox="1"/>
          <p:nvPr/>
        </p:nvSpPr>
        <p:spPr>
          <a:xfrm>
            <a:off x="6613020" y="2299927"/>
            <a:ext cx="491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diameter minimum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geser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geser</a:t>
            </a:r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641D3-F1C5-4089-F503-6269744910AE}"/>
              </a:ext>
            </a:extLst>
          </p:cNvPr>
          <p:cNvSpPr txBox="1"/>
          <p:nvPr/>
        </p:nvSpPr>
        <p:spPr>
          <a:xfrm>
            <a:off x="466347" y="1079206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Tegangan</a:t>
            </a:r>
            <a:r>
              <a:rPr lang="en-US" b="1" dirty="0"/>
              <a:t> Geser :</a:t>
            </a:r>
            <a:endParaRPr lang="en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F66C23-BC6F-8658-76FF-66A6FA45515E}"/>
                  </a:ext>
                </a:extLst>
              </p:cNvPr>
              <p:cNvSpPr txBox="1"/>
              <p:nvPr/>
            </p:nvSpPr>
            <p:spPr>
              <a:xfrm>
                <a:off x="566774" y="1565494"/>
                <a:ext cx="478173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τ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238.730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,14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30³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3.819.680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84.780</m:t>
                        </m:r>
                      </m:den>
                    </m:f>
                  </m:oMath>
                </a14:m>
                <a:r>
                  <a:rPr lang="en-ID" sz="2000" dirty="0"/>
                  <a:t> = </a:t>
                </a:r>
                <a:r>
                  <a:rPr lang="en-ID" sz="2000" dirty="0">
                    <a:solidFill>
                      <a:srgbClr val="00B050"/>
                    </a:solidFill>
                  </a:rPr>
                  <a:t>45,1 MPa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F66C23-BC6F-8658-76FF-66A6FA45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4" y="1565494"/>
                <a:ext cx="4781736" cy="460639"/>
              </a:xfrm>
              <a:prstGeom prst="rect">
                <a:avLst/>
              </a:prstGeom>
              <a:blipFill>
                <a:blip r:embed="rId2"/>
                <a:stretch>
                  <a:fillRect l="-1403" t="-2667" r="-2679" b="-14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DD3284-5E00-C625-70E1-DDFB321C8B9C}"/>
                  </a:ext>
                </a:extLst>
              </p:cNvPr>
              <p:cNvSpPr txBox="1"/>
              <p:nvPr/>
            </p:nvSpPr>
            <p:spPr>
              <a:xfrm>
                <a:off x="667201" y="2669259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³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16 . 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³</m:t>
                            </m:r>
                          </m:den>
                        </m:f>
                      </m:e>
                    </m:rad>
                  </m:oMath>
                </a14:m>
                <a:r>
                  <a:rPr lang="en-ID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238.730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3,14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45,1</m:t>
                            </m:r>
                          </m:den>
                        </m:f>
                      </m:e>
                    </m:rad>
                  </m:oMath>
                </a14:m>
                <a:endParaRPr lang="en-ID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DD3284-5E00-C625-70E1-DDFB321C8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1" y="2669259"/>
                <a:ext cx="4911779" cy="626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7456-D7CD-99A1-5B7E-12C368E0E222}"/>
                  </a:ext>
                </a:extLst>
              </p:cNvPr>
              <p:cNvSpPr txBox="1"/>
              <p:nvPr/>
            </p:nvSpPr>
            <p:spPr>
              <a:xfrm>
                <a:off x="566774" y="2299927"/>
                <a:ext cx="4830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Diameter Minimal </a:t>
                </a:r>
                <a:r>
                  <a:rPr lang="en-US" b="1" dirty="0" err="1"/>
                  <a:t>mempertimbangkan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/>
                      <m:t>τ</m:t>
                    </m:r>
                    <m:r>
                      <a:rPr lang="el-GR" i="1"/>
                      <m:t> </m:t>
                    </m:r>
                  </m:oMath>
                </a14:m>
                <a:r>
                  <a:rPr lang="en-US" b="1" dirty="0"/>
                  <a:t>:</a:t>
                </a:r>
                <a:endParaRPr lang="en-ID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7456-D7CD-99A1-5B7E-12C368E0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4" y="2299927"/>
                <a:ext cx="4830810" cy="369332"/>
              </a:xfrm>
              <a:prstGeom prst="rect">
                <a:avLst/>
              </a:prstGeom>
              <a:blipFill>
                <a:blip r:embed="rId4"/>
                <a:stretch>
                  <a:fillRect l="-1136" t="-6557" r="-126" b="-262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BF51FF-CCC5-AF86-8907-E7AFB648A794}"/>
                  </a:ext>
                </a:extLst>
              </p:cNvPr>
              <p:cNvSpPr txBox="1"/>
              <p:nvPr/>
            </p:nvSpPr>
            <p:spPr>
              <a:xfrm>
                <a:off x="667201" y="3433817"/>
                <a:ext cx="491177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ID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3.819.680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141,64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D" sz="2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sz="2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26.972,5</m:t>
                        </m:r>
                      </m:e>
                    </m:rad>
                  </m:oMath>
                </a14:m>
                <a:r>
                  <a:rPr lang="en-ID" sz="2000" dirty="0"/>
                  <a:t>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BF51FF-CCC5-AF86-8907-E7AFB648A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1" y="3433817"/>
                <a:ext cx="4911779" cy="626325"/>
              </a:xfrm>
              <a:prstGeom prst="rect">
                <a:avLst/>
              </a:prstGeom>
              <a:blipFill>
                <a:blip r:embed="rId5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A31EB4-63D2-3FED-3BE2-2EF848B5511D}"/>
                  </a:ext>
                </a:extLst>
              </p:cNvPr>
              <p:cNvSpPr txBox="1"/>
              <p:nvPr/>
            </p:nvSpPr>
            <p:spPr>
              <a:xfrm>
                <a:off x="667201" y="4198375"/>
                <a:ext cx="49117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=29,989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A31EB4-63D2-3FED-3BE2-2EF848B5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1" y="4198375"/>
                <a:ext cx="4911779" cy="307777"/>
              </a:xfrm>
              <a:prstGeom prst="rect">
                <a:avLst/>
              </a:prstGeom>
              <a:blipFill>
                <a:blip r:embed="rId6"/>
                <a:stretch>
                  <a:fillRect l="-1861" b="-1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5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590D-7541-BB59-0C26-02428EB0D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0E31A-4BB2-FDD9-BC74-77CE2108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57856"/>
            <a:ext cx="11333747" cy="1589223"/>
          </a:xfrm>
        </p:spPr>
        <p:txBody>
          <a:bodyPr/>
          <a:lstStyle/>
          <a:p>
            <a:r>
              <a:rPr lang="en-US" dirty="0"/>
              <a:t>HASIL &amp; PEMBAHASAN “SOAL 1”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D0A5-7C05-947F-534E-A025EE1B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16B1-E35D-EBDF-0EFF-2E3428F2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7FB-1716-0AE8-D331-F6C1FC9B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3D73BB-90DE-3CE2-BA34-472D36871B25}"/>
              </a:ext>
            </a:extLst>
          </p:cNvPr>
          <p:cNvSpPr txBox="1"/>
          <p:nvPr/>
        </p:nvSpPr>
        <p:spPr>
          <a:xfrm>
            <a:off x="466347" y="278219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Mencari</a:t>
            </a:r>
            <a:r>
              <a:rPr lang="en-US" b="1" dirty="0"/>
              <a:t> Diameter</a:t>
            </a:r>
            <a:endParaRPr lang="en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311B30-169A-D27D-7F45-AB6CAE1BAD24}"/>
                  </a:ext>
                </a:extLst>
              </p:cNvPr>
              <p:cNvSpPr txBox="1"/>
              <p:nvPr/>
            </p:nvSpPr>
            <p:spPr>
              <a:xfrm>
                <a:off x="587708" y="724460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D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(</a:t>
                </a:r>
                <a:r>
                  <a:rPr lang="en-US" sz="2000" dirty="0">
                    <a:solidFill>
                      <a:srgbClr val="00B050"/>
                    </a:solidFill>
                  </a:rPr>
                  <a:t>11.464.960)² + 3 . (3.819.680)²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311B30-169A-D27D-7F45-AB6CAE1BA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" y="724460"/>
                <a:ext cx="5181600" cy="744050"/>
              </a:xfrm>
              <a:prstGeom prst="rect">
                <a:avLst/>
              </a:prstGeom>
              <a:blipFill>
                <a:blip r:embed="rId2"/>
                <a:stretch>
                  <a:fillRect l="-1176" t="-1639" r="-1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1D4627-848D-FC10-0411-B1DC17F20CC0}"/>
                  </a:ext>
                </a:extLst>
              </p:cNvPr>
              <p:cNvSpPr txBox="1"/>
              <p:nvPr/>
            </p:nvSpPr>
            <p:spPr>
              <a:xfrm>
                <a:off x="587708" y="1313803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1,324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</a:t>
                </a:r>
                <a:r>
                  <a:rPr lang="en-US" sz="2000" dirty="0">
                    <a:solidFill>
                      <a:srgbClr val="00B050"/>
                    </a:solidFill>
                  </a:rPr>
                  <a:t> + 3 . 1,459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13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1D4627-848D-FC10-0411-B1DC17F20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" y="1313803"/>
                <a:ext cx="5181600" cy="744050"/>
              </a:xfrm>
              <a:prstGeom prst="rect">
                <a:avLst/>
              </a:prstGeom>
              <a:blipFill>
                <a:blip r:embed="rId3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C445F8-7090-BC47-8E97-E795D6BD3039}"/>
                  </a:ext>
                </a:extLst>
              </p:cNvPr>
              <p:cNvSpPr txBox="1"/>
              <p:nvPr/>
            </p:nvSpPr>
            <p:spPr>
              <a:xfrm>
                <a:off x="587708" y="1903146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1,324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</a:t>
                </a:r>
                <a:r>
                  <a:rPr lang="en-US" sz="2000" dirty="0">
                    <a:solidFill>
                      <a:srgbClr val="00B050"/>
                    </a:solidFill>
                  </a:rPr>
                  <a:t> + 4,377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13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C445F8-7090-BC47-8E97-E795D6BD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" y="1903146"/>
                <a:ext cx="5181600" cy="744050"/>
              </a:xfrm>
              <a:prstGeom prst="rect">
                <a:avLst/>
              </a:prstGeom>
              <a:blipFill>
                <a:blip r:embed="rId4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E190E-7F2C-05AD-6E44-09477353CBC7}"/>
                  </a:ext>
                </a:extLst>
              </p:cNvPr>
              <p:cNvSpPr txBox="1"/>
              <p:nvPr/>
            </p:nvSpPr>
            <p:spPr>
              <a:xfrm>
                <a:off x="587708" y="2492489"/>
                <a:ext cx="5181600" cy="744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000" dirty="0">
                    <a:solidFill>
                      <a:srgbClr val="00B050"/>
                    </a:solidFill>
                  </a:rPr>
                  <a:t> .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1,7617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14 </a:t>
                </a:r>
                <a:r>
                  <a:rPr lang="en-US" sz="2000" dirty="0">
                    <a:solidFill>
                      <a:srgbClr val="00B050"/>
                    </a:solidFill>
                  </a:rPr>
                  <a:t>= 1,327 x 10</a:t>
                </a:r>
                <a:r>
                  <a:rPr lang="en-US" sz="2000" baseline="30000" dirty="0">
                    <a:solidFill>
                      <a:srgbClr val="00B050"/>
                    </a:solidFill>
                  </a:rPr>
                  <a:t>7</a:t>
                </a:r>
              </a:p>
              <a:p>
                <a:endParaRPr lang="en-ID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E190E-7F2C-05AD-6E44-09477353C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" y="2492489"/>
                <a:ext cx="5181600" cy="744050"/>
              </a:xfrm>
              <a:prstGeom prst="rect">
                <a:avLst/>
              </a:prstGeom>
              <a:blipFill>
                <a:blip r:embed="rId5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B55913-0B94-FEC4-D912-CD3AC932F8EC}"/>
                  </a:ext>
                </a:extLst>
              </p:cNvPr>
              <p:cNvSpPr txBox="1"/>
              <p:nvPr/>
            </p:nvSpPr>
            <p:spPr>
              <a:xfrm>
                <a:off x="587708" y="3081832"/>
                <a:ext cx="4880956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ID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ID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D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D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</a:t>
                </a:r>
                <a:r>
                  <a:rPr lang="en-ID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ID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³=</m:t>
                    </m:r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156,17.</m:t>
                        </m:r>
                        <m: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1,327 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107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490,4</m:t>
                        </m:r>
                      </m:den>
                    </m:f>
                  </m:oMath>
                </a14:m>
                <a:endParaRPr lang="en-ID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B55913-0B94-FEC4-D912-CD3AC932F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" y="3081832"/>
                <a:ext cx="4880956" cy="414409"/>
              </a:xfrm>
              <a:prstGeom prst="rect">
                <a:avLst/>
              </a:prstGeom>
              <a:blipFill>
                <a:blip r:embed="rId6"/>
                <a:stretch>
                  <a:fillRect l="-1248" t="-5882" b="-147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612ABE-8BAA-0193-316E-8D11E2AC9C88}"/>
                  </a:ext>
                </a:extLst>
              </p:cNvPr>
              <p:cNvSpPr txBox="1"/>
              <p:nvPr/>
            </p:nvSpPr>
            <p:spPr>
              <a:xfrm>
                <a:off x="749833" y="3615663"/>
                <a:ext cx="2856872" cy="305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D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D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ID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D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D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27059</m:t>
                        </m:r>
                      </m:e>
                    </m:rad>
                    <m:r>
                      <a:rPr lang="en-ID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en-ID" dirty="0">
                    <a:solidFill>
                      <a:srgbClr val="00B050"/>
                    </a:solidFill>
                  </a:rPr>
                  <a:t> = 30, 02 mm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612ABE-8BAA-0193-316E-8D11E2AC9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33" y="3615663"/>
                <a:ext cx="2856872" cy="305853"/>
              </a:xfrm>
              <a:prstGeom prst="rect">
                <a:avLst/>
              </a:prstGeom>
              <a:blipFill>
                <a:blip r:embed="rId7"/>
                <a:stretch>
                  <a:fillRect l="-2985" t="-14000" r="-4478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1BC94CA-5286-B3AF-1369-2F5FBA93138C}"/>
              </a:ext>
            </a:extLst>
          </p:cNvPr>
          <p:cNvSpPr txBox="1"/>
          <p:nvPr/>
        </p:nvSpPr>
        <p:spPr>
          <a:xfrm>
            <a:off x="6422694" y="1827770"/>
            <a:ext cx="5390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gabungan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dua </a:t>
            </a:r>
            <a:r>
              <a:rPr lang="en-ID" dirty="0" err="1"/>
              <a:t>tegangan</a:t>
            </a:r>
            <a:r>
              <a:rPr lang="en-ID" dirty="0"/>
              <a:t> (bending dan torsi) yang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diameter minimum agar </a:t>
            </a:r>
            <a:r>
              <a:rPr lang="en-ID" dirty="0" err="1"/>
              <a:t>tegangan</a:t>
            </a:r>
            <a:r>
              <a:rPr lang="en-ID" dirty="0"/>
              <a:t> total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melebihi</a:t>
            </a:r>
            <a:r>
              <a:rPr lang="en-ID" dirty="0"/>
              <a:t> </a:t>
            </a:r>
            <a:r>
              <a:rPr lang="en-ID" dirty="0" err="1"/>
              <a:t>tegangan</a:t>
            </a:r>
            <a:r>
              <a:rPr lang="en-ID" dirty="0"/>
              <a:t> </a:t>
            </a:r>
            <a:r>
              <a:rPr lang="en-ID" dirty="0" err="1"/>
              <a:t>ijin</a:t>
            </a:r>
            <a:r>
              <a:rPr lang="en-ID" dirty="0"/>
              <a:t>.</a:t>
            </a:r>
          </a:p>
          <a:p>
            <a:pPr algn="just"/>
            <a:endParaRPr lang="en-ID" dirty="0"/>
          </a:p>
          <a:p>
            <a:pPr algn="just"/>
            <a:r>
              <a:rPr lang="sv-SE" dirty="0"/>
              <a:t>Persamaan disusun menjadi d</a:t>
            </a:r>
            <a:r>
              <a:rPr lang="sv-SE" baseline="30000" dirty="0"/>
              <a:t>3</a:t>
            </a:r>
            <a:r>
              <a:rPr lang="sv-SE" dirty="0"/>
              <a:t>​, karena sifat geometri poros bulat padat.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7299A4-0BE2-B2F1-EB67-0A6C4972CCA1}"/>
                  </a:ext>
                </a:extLst>
              </p:cNvPr>
              <p:cNvSpPr txBox="1"/>
              <p:nvPr/>
            </p:nvSpPr>
            <p:spPr>
              <a:xfrm>
                <a:off x="6422694" y="837780"/>
                <a:ext cx="272324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ID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ID" i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ID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7299A4-0BE2-B2F1-EB67-0A6C4972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94" y="837780"/>
                <a:ext cx="2723246" cy="818366"/>
              </a:xfrm>
              <a:prstGeom prst="rect">
                <a:avLst/>
              </a:prstGeom>
              <a:blipFill>
                <a:blip r:embed="rId8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89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B386-57E6-412E-B34F-1DFBD85B2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1839842"/>
            <a:ext cx="10512425" cy="4314378"/>
          </a:xfrm>
        </p:spPr>
        <p:txBody>
          <a:bodyPr numCol="2"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</a:rPr>
              <a:t>Data yang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Diketahui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pinion (Np) = 20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roda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(Ng) = 60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Modul (m) = 4 mm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Sudut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tekan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</a:t>
            </a:r>
            <a:r>
              <a:rPr lang="el-GR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ϕ) = 20°</a:t>
            </a:r>
            <a:endParaRPr lang="el-GR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Lebar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(F) = 40 mm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Kekuatan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tarik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ultimate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) = 950 MPa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Kekuatan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luluh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(Sy) = 750 MPa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Kekerasan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Brinell (HB) = 280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ijin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</a:t>
            </a:r>
            <a:r>
              <a:rPr lang="el-GR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σ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b,all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) = 180 MPa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kontak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ijin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</a:t>
            </a:r>
            <a:r>
              <a:rPr lang="el-GR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σ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c,all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) = 1100 MPa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Kecepatan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putar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pinion (np) = 1800 rpm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dinamika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Kv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) = 1.25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dihitung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Barth)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distribusi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beban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(Km) = 1.3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aplikasi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(Ka) = 1.5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(Y) = 0.32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Np=20)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kontak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(Z) = 0.12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tabel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B0503020204020204" pitchFamily="2" charset="-122"/>
                <a:cs typeface="Times New Roman" panose="02020603050405020304" pitchFamily="18" charset="0"/>
              </a:rPr>
              <a:t> AGMA)</a:t>
            </a:r>
            <a:endParaRPr lang="en-US" sz="1800" dirty="0">
              <a:effectLst/>
              <a:latin typeface="Calibri" panose="020F0502020204030204" pitchFamily="34" charset="0"/>
              <a:ea typeface="等线" panose="020B0503020204020204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D7252-0E98-42C1-8A85-71C59289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8E99-5813-4E2D-A493-870A8D1F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467C-2CFC-4B61-A80D-DBE57423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58CCEA1-CB60-0DA1-F934-7B19F2E9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METODE PERHITUNGAN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301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CF2BF-208F-4D19-A8B3-B0D2B911EB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038" y="1997272"/>
            <a:ext cx="10512425" cy="4687691"/>
          </a:xfrm>
        </p:spPr>
        <p:txBody>
          <a:bodyPr numCol="2"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Hitung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diameter pitch circle pinion dan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Diameter pitch circle (diameter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lingkaran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jarak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bagi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)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diameter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imajiner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 mana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dua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bersinggungan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tanpa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selip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Rumus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menghitung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diameter pitch circle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:	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d=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m×N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Dimana:	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 = diameter pitch circle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modul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gigi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endParaRPr lang="en-US" sz="1800" b="1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latin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Pinion (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):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m×Np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=4 mm×20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=80 mm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Gigi (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dg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):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	dg=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m×Ng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	dg=4 mm×60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	dg=240 mm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8B08-23A2-4E0F-B157-0EF0B081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D083-55FB-414E-9950-3C4947A9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462B-3649-46D9-83FB-5F51B572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AE696DC-5CC6-694F-97E6-43833BC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METODE PERHITUNGAN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9242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1A5B-5031-4613-BA2C-441692491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6860" y="2261545"/>
            <a:ext cx="10512425" cy="2334910"/>
          </a:xfrm>
        </p:spPr>
        <p:txBody>
          <a:bodyPr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</a:rPr>
              <a:t>Penjelasan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: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Diameter pitch circle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parameter fundamental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desain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karena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menentukan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ukuran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efektif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bagaimana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berinteraksi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 Modul (m)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ukuran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sedangkan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jumlah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(N)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menentukan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berapa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banyak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"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"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lingkaran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mengalikan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modul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jumlah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kita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mendapatkan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diameter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lingkaran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imajiner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 mana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gigi-gigi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berinteraksi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secara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mulus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50EF-EF99-44CF-8657-ABB75622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C07D9-8D2E-4EB7-8324-33C94FB0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3FADE-A393-4285-8508-89D392CC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2BE6F4A-F1EE-D84E-79F4-62FE1E7F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PENJELASAN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142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3B2E-8DCA-42EB-B5AB-2FD74CF68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2021334"/>
            <a:ext cx="10512425" cy="3906838"/>
          </a:xfrm>
        </p:spPr>
        <p:txBody>
          <a:bodyPr numCol="2"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Hitung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kecepatan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keliling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pinion (V).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keliling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titik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di diameter pitch circle.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Ini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penting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menghitung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beban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dinamik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pada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Rumus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keliling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V=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π×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d×n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​/ 60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Dimana: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kecepatan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keliling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(m/s)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π≈3.14159</a:t>
            </a:r>
            <a:endParaRPr lang="el-GR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 = diameter pitch circle (meter)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kecepatan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putar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(rpm)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Pembagi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60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mengubah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rpm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putaran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per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detik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menit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detik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FDDB9-6563-4D9C-8317-FC0619E5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BDCA-776F-4935-AC3D-CE72058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DEBC-6F0F-4630-9B95-09D38BB6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6CA13EB-06CF-F394-E613-2F2806F2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METODE PERHITUNGAN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325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6B6B-F513-4F34-9473-0187F88D2F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381" y="1949414"/>
            <a:ext cx="10512425" cy="3906838"/>
          </a:xfrm>
        </p:spPr>
        <p:txBody>
          <a:bodyPr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Pinion (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Vp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):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Terlebih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dahulu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ubah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mm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meter: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=80 mm=0.08 meter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Vp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π×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dp×np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​/ 60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Vp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π×0.08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m×1800 rpm​/ 60 s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Vp≈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3.14159×0.08×1800​/ 60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Vp≈7.5398 m/s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5621-6151-44E6-AD2E-5BBE596A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14FF-BED2-4810-B8B3-A696431A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433C-FDF1-4BF1-9F2A-7C31D2E6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A65844A-F449-5A87-449B-3B6CCAFF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METODE PERHITUNGAN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457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D878-43B9-4095-8A72-A6536E7BF8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2072704"/>
            <a:ext cx="10512425" cy="3906838"/>
          </a:xfrm>
        </p:spPr>
        <p:txBody>
          <a:bodyPr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Penjelasan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keliling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menunjukkan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seberapa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cepat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permukaan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bergerak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merupakan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faktor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krusial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dalam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menentukan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beban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dinamis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pada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keausan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kebisingan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dihasilkan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oleh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transmisi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Semakin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tinggi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keliling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semakin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besar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potensi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masalah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terkait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dinamika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keausan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perlu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diatasi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pemilihan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material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desain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tepat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Nilai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kecepatan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juga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sering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digunakan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dalam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rumus-rumus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desain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AGMA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untuk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menghitung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faktor-faktor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dinamis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CAB7-3D5A-4C82-9305-6F71B1B0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28F8-C2B1-4B87-A3CF-1A232A3C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9B7D-0FC7-4B16-9350-88F572AA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68B3DF3-49D0-A577-BC3E-609844E7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PENJELASAN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972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45A28-E74D-057F-BC9E-BC62447D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9EF607-60EB-52B3-EDEC-6726F8B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8"/>
            <a:ext cx="6162675" cy="878744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9802FA-3A69-6647-7A46-20D9F473A5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03" y="2280938"/>
            <a:ext cx="11281697" cy="40389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/>
              <a:t>Sebuah </a:t>
            </a:r>
            <a:r>
              <a:rPr lang="en-US" sz="2400" dirty="0" err="1"/>
              <a:t>poros</a:t>
            </a:r>
            <a:r>
              <a:rPr lang="en-US" sz="2400" dirty="0"/>
              <a:t> baja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mentransmisikan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motor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roda</a:t>
            </a:r>
            <a:r>
              <a:rPr lang="en-US" sz="2400" dirty="0"/>
              <a:t> </a:t>
            </a:r>
            <a:r>
              <a:rPr lang="en-US" sz="2400" dirty="0" err="1"/>
              <a:t>gigi</a:t>
            </a:r>
            <a:r>
              <a:rPr lang="en-US" sz="2400" dirty="0"/>
              <a:t>. Data yang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algn="just"/>
            <a:r>
              <a:rPr lang="en-US" sz="2400" dirty="0"/>
              <a:t>P = 30 kW				</a:t>
            </a:r>
            <a:r>
              <a:rPr lang="en-US" sz="2400" dirty="0">
                <a:sym typeface="Wingdings" panose="05000000000000000000" pitchFamily="2" charset="2"/>
              </a:rPr>
              <a:t>Ft = d2T	</a:t>
            </a:r>
            <a:r>
              <a:rPr lang="en-US" sz="2400" dirty="0"/>
              <a:t>	Material AISI 1045		</a:t>
            </a:r>
          </a:p>
          <a:p>
            <a:pPr algn="just"/>
            <a:r>
              <a:rPr lang="en-US" sz="2400" dirty="0"/>
              <a:t>N = 1200 rpm				</a:t>
            </a:r>
            <a:r>
              <a:rPr lang="en-US" sz="2400" dirty="0">
                <a:sym typeface="Wingdings" panose="05000000000000000000" pitchFamily="2" charset="2"/>
              </a:rPr>
              <a:t>Fr = </a:t>
            </a:r>
            <a:r>
              <a:rPr lang="en-US" sz="2400" dirty="0" err="1">
                <a:sym typeface="Wingdings" panose="05000000000000000000" pitchFamily="2" charset="2"/>
              </a:rPr>
              <a:t>Ft.tan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l-GR" sz="2400" dirty="0"/>
              <a:t>20°</a:t>
            </a:r>
            <a:r>
              <a:rPr lang="en-US" sz="2400" dirty="0"/>
              <a:t>) 		Sy​ = 450 </a:t>
            </a:r>
            <a:r>
              <a:rPr lang="en-US" sz="2400" dirty="0" err="1"/>
              <a:t>Mpa</a:t>
            </a:r>
            <a:r>
              <a:rPr lang="en-US" sz="2400" dirty="0"/>
              <a:t>	</a:t>
            </a:r>
          </a:p>
          <a:p>
            <a:pPr algn="just"/>
            <a:r>
              <a:rPr lang="en-US" sz="2400" dirty="0"/>
              <a:t>d = 200 mm </a:t>
            </a:r>
            <a:r>
              <a:rPr lang="en-US" sz="2400" dirty="0">
                <a:sym typeface="Wingdings" panose="05000000000000000000" pitchFamily="2" charset="2"/>
              </a:rPr>
              <a:t> r = 100 mm		L = 150 mm 		</a:t>
            </a:r>
            <a:r>
              <a:rPr lang="en-US" sz="2400" dirty="0" err="1"/>
              <a:t>Ssy</a:t>
            </a:r>
            <a:r>
              <a:rPr lang="en-US" sz="2400" dirty="0"/>
              <a:t> = 0,5 x Sy = 225 </a:t>
            </a:r>
            <a:r>
              <a:rPr lang="en-US" sz="2400" dirty="0" err="1"/>
              <a:t>Mpa</a:t>
            </a:r>
            <a:endParaRPr lang="en-US" sz="2400" dirty="0"/>
          </a:p>
          <a:p>
            <a:pPr algn="just"/>
            <a:r>
              <a:rPr lang="en-US" sz="2400" dirty="0">
                <a:sym typeface="Wingdings" panose="05000000000000000000" pitchFamily="2" charset="2"/>
              </a:rPr>
              <a:t>n = 2,5								</a:t>
            </a:r>
            <a:r>
              <a:rPr lang="en-US" sz="2400" dirty="0"/>
              <a:t>	</a:t>
            </a:r>
          </a:p>
          <a:p>
            <a:pPr algn="just"/>
            <a:r>
              <a:rPr lang="en-US" sz="2400" dirty="0">
                <a:sym typeface="Wingdings" panose="05000000000000000000" pitchFamily="2" charset="2"/>
              </a:rPr>
              <a:t>Poros </a:t>
            </a:r>
            <a:r>
              <a:rPr lang="en-US" sz="2400" dirty="0" err="1">
                <a:sym typeface="Wingdings" panose="05000000000000000000" pitchFamily="2" charset="2"/>
              </a:rPr>
              <a:t>hanya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didukung</a:t>
            </a:r>
            <a:r>
              <a:rPr lang="en-US" sz="2400" dirty="0">
                <a:sym typeface="Wingdings" panose="05000000000000000000" pitchFamily="2" charset="2"/>
              </a:rPr>
              <a:t> oleh dua </a:t>
            </a:r>
            <a:r>
              <a:rPr lang="en-US" sz="2400" dirty="0" err="1">
                <a:sym typeface="Wingdings" panose="05000000000000000000" pitchFamily="2" charset="2"/>
              </a:rPr>
              <a:t>bantalan</a:t>
            </a:r>
            <a:r>
              <a:rPr lang="en-US" sz="2400" dirty="0">
                <a:sym typeface="Wingdings" panose="05000000000000000000" pitchFamily="2" charset="2"/>
              </a:rPr>
              <a:t> di </a:t>
            </a:r>
            <a:r>
              <a:rPr lang="en-US" sz="2400" dirty="0" err="1">
                <a:sym typeface="Wingdings" panose="05000000000000000000" pitchFamily="2" charset="2"/>
              </a:rPr>
              <a:t>kedua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ujungnya</a:t>
            </a:r>
            <a:r>
              <a:rPr lang="en-US" sz="2400" dirty="0">
                <a:sym typeface="Wingdings" panose="05000000000000000000" pitchFamily="2" charset="2"/>
              </a:rPr>
              <a:t>, dan </a:t>
            </a:r>
            <a:r>
              <a:rPr lang="en-US" sz="2400" dirty="0" err="1">
                <a:sym typeface="Wingdings" panose="05000000000000000000" pitchFamily="2" charset="2"/>
              </a:rPr>
              <a:t>beban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konsentrasi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sepenuhnya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bekerja</a:t>
            </a:r>
            <a:r>
              <a:rPr lang="en-US" sz="2400" dirty="0">
                <a:sym typeface="Wingdings" panose="05000000000000000000" pitchFamily="2" charset="2"/>
              </a:rPr>
              <a:t> di Tengah – Tengah </a:t>
            </a:r>
            <a:r>
              <a:rPr lang="en-US" sz="2400" dirty="0" err="1">
                <a:sym typeface="Wingdings" panose="05000000000000000000" pitchFamily="2" charset="2"/>
              </a:rPr>
              <a:t>poros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400" dirty="0" err="1">
                <a:sym typeface="Wingdings" panose="05000000000000000000" pitchFamily="2" charset="2"/>
              </a:rPr>
              <a:t>Hitung</a:t>
            </a:r>
            <a:r>
              <a:rPr lang="en-US" sz="2400" dirty="0">
                <a:sym typeface="Wingdings" panose="05000000000000000000" pitchFamily="2" charset="2"/>
              </a:rPr>
              <a:t> :</a:t>
            </a:r>
          </a:p>
          <a:p>
            <a:pPr algn="just"/>
            <a:r>
              <a:rPr lang="en-US" sz="2400" dirty="0">
                <a:sym typeface="Wingdings" panose="05000000000000000000" pitchFamily="2" charset="2"/>
              </a:rPr>
              <a:t>1. T ?		2. Ft ?		3. Fr ?		4. M ? 		5. </a:t>
            </a:r>
            <a:r>
              <a:rPr lang="el-GR" sz="2400" dirty="0">
                <a:sym typeface="Wingdings" panose="05000000000000000000" pitchFamily="2" charset="2"/>
              </a:rPr>
              <a:t>σ </a:t>
            </a:r>
            <a:r>
              <a:rPr lang="en-US" sz="2400" dirty="0" err="1">
                <a:sym typeface="Wingdings" panose="05000000000000000000" pitchFamily="2" charset="2"/>
              </a:rPr>
              <a:t>vm</a:t>
            </a:r>
            <a:r>
              <a:rPr lang="en-US" sz="2400" dirty="0">
                <a:sym typeface="Wingdings" panose="05000000000000000000" pitchFamily="2" charset="2"/>
              </a:rPr>
              <a:t>​ ?	6. d min?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DAD9715-DE70-C2BA-4DE4-B6C4BC31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328930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0C44B0E-A54F-2F00-D6BD-C5F73713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B23E75-1B09-538F-590D-CB7F9B25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5D08F1DF-961D-6A82-AAD8-C13BE87CF0EA}"/>
              </a:ext>
            </a:extLst>
          </p:cNvPr>
          <p:cNvSpPr txBox="1">
            <a:spLocks/>
          </p:cNvSpPr>
          <p:nvPr/>
        </p:nvSpPr>
        <p:spPr>
          <a:xfrm>
            <a:off x="457200" y="1402194"/>
            <a:ext cx="6162675" cy="8787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Tujuan – </a:t>
            </a:r>
            <a:r>
              <a:rPr lang="en-US" sz="3200" dirty="0" err="1"/>
              <a:t>Menjawab</a:t>
            </a:r>
            <a:r>
              <a:rPr lang="en-US" sz="3200" dirty="0"/>
              <a:t> Soal Poros 1</a:t>
            </a:r>
          </a:p>
        </p:txBody>
      </p:sp>
    </p:spTree>
    <p:extLst>
      <p:ext uri="{BB962C8B-B14F-4D97-AF65-F5344CB8AC3E}">
        <p14:creationId xmlns:p14="http://schemas.microsoft.com/office/powerpoint/2010/main" val="1949070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4D8C-F9E8-4FC7-BB7F-9D9615A5E5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7" y="511032"/>
            <a:ext cx="10512425" cy="5808806"/>
          </a:xfrm>
        </p:spPr>
        <p:txBody>
          <a:bodyPr numCol="1"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</a:rPr>
              <a:t>3.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Gunakan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persamaan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Lewis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menentukan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beban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lentur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maksimum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ditahan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 oleh </a:t>
            </a:r>
            <a:r>
              <a:rPr lang="en-US" sz="1800" b="1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Persamaan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Lewis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formula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dasar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menghitung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kekuatan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lentur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roda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Ini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mengasumsikan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bahwa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seluruh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beban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lentur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ditanggung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oleh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satu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gigi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pada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ujungnya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Rumus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persamaan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Lewis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σ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b,all×F×Y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​/ p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bentuk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lebih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sering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digunakan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modul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</a:t>
            </a:r>
            <a:r>
              <a:rPr lang="el-GR" sz="1800" kern="0" dirty="0">
                <a:effectLst/>
                <a:latin typeface="Times New Roman" panose="02020603050405020304" pitchFamily="18" charset="0"/>
              </a:rPr>
              <a:t>σ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b,all×F×Y×m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Dimana: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Wt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= Beban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tangensial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maksimum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ditahan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(Newton)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b,all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ijin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N/mm²)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 = Lebar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gigi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(mm)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Lewis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ClrTx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 = Modul (mm)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E6AAD-164F-4450-B897-47DDAE11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E1573-8640-44EA-8E33-99DC79AF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8E51-85B4-4CCC-96E8-EFE80A52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7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8D9A-F12F-43DB-8804-307727A7FF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/>
          <a:lstStyle/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</a:rPr>
              <a:t>Perhitungan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</a:t>
            </a:r>
            <a:r>
              <a:rPr lang="en-US" sz="1800" kern="0" dirty="0" err="1">
                <a:effectLst/>
                <a:latin typeface="Times New Roman" panose="02020603050405020304" pitchFamily="18" charset="0"/>
              </a:rPr>
              <a:t>σb,all×F×Y×m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=180 N/mm2×40 mm×0.32×4 mm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=180×40×0.32×4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 err="1">
                <a:effectLst/>
                <a:latin typeface="Times New Roman" panose="02020603050405020304" pitchFamily="18" charset="0"/>
              </a:rPr>
              <a:t>Wt</a:t>
            </a:r>
            <a:r>
              <a:rPr lang="en-US" sz="1800" kern="0" dirty="0">
                <a:effectLst/>
                <a:latin typeface="Times New Roman" panose="02020603050405020304" pitchFamily="18" charset="0"/>
              </a:rPr>
              <a:t>=9216 N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3A03-3418-4155-B18E-4441DA41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48DD-B787-4F71-9B20-6EB31DF9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2ED04-39C9-441E-B142-0E823CE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891552F-453A-4800-833C-A906DC4D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METODE PERHITUNGAN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677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F663B-156A-44A5-9EA5-093BC4E9B1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Lewis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fundamental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Lewis (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memperhitungkan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didistribusikan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material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deformasi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permanen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kegagalan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tangensial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Lewis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modern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AGMA).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3E29-C921-4973-A1AE-657CC79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Nur </a:t>
            </a:r>
            <a:r>
              <a:rPr lang="en-US" dirty="0" err="1"/>
              <a:t>Syaikurullah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97BB-BDA6-4401-B041-DAB0BFFD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D7179-34EB-40C4-8459-D9E8D54E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C578675-07F7-1AAC-1D19-93941379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013321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PENJELASAN “Soal 2”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0385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6972-35B5-8E1A-0B23-A053336B9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A586C7D-E3B8-140E-F705-FA982806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KESIMPULAN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8119A2-914D-6D54-6831-AA950E7544EC}"/>
                  </a:ext>
                </a:extLst>
              </p:cNvPr>
              <p:cNvSpPr/>
              <p:nvPr/>
            </p:nvSpPr>
            <p:spPr>
              <a:xfrm>
                <a:off x="304804" y="1839842"/>
                <a:ext cx="11502142" cy="37856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Dalam </a:t>
                </a:r>
                <a:r>
                  <a:rPr lang="en-US" sz="2000" dirty="0" err="1"/>
                  <a:t>transmisi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melalui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roda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gigi</a:t>
                </a:r>
                <a:r>
                  <a:rPr lang="en-US" sz="2000" dirty="0"/>
                  <a:t>, torsi (T) yang </a:t>
                </a:r>
                <a:r>
                  <a:rPr lang="en-US" sz="2000" dirty="0" err="1"/>
                  <a:t>ditransmisikan</a:t>
                </a:r>
                <a:r>
                  <a:rPr lang="en-US" sz="2000" dirty="0"/>
                  <a:t> oleh </a:t>
                </a:r>
                <a:r>
                  <a:rPr lang="en-US" sz="2000" dirty="0" err="1"/>
                  <a:t>poros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berkaitan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langsung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tangensial</a:t>
                </a:r>
                <a:r>
                  <a:rPr lang="en-US" sz="2000" dirty="0"/>
                  <a:t> (Ft) dan </a:t>
                </a:r>
                <a:r>
                  <a:rPr lang="en-US" sz="2000" dirty="0" err="1"/>
                  <a:t>jari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roda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gigi</a:t>
                </a:r>
                <a:r>
                  <a:rPr lang="en-US" sz="2000" dirty="0"/>
                  <a:t> (r), </a:t>
                </a:r>
                <a:r>
                  <a:rPr lang="en-US" sz="2000" dirty="0" err="1"/>
                  <a:t>sehingga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T = Ft. r. </a:t>
                </a:r>
                <a:r>
                  <a:rPr lang="en-US" sz="2000" dirty="0" err="1"/>
                  <a:t>Namun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karena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Ft </a:t>
                </a:r>
                <a:r>
                  <a:rPr lang="en-US" sz="2000" dirty="0" err="1"/>
                  <a:t>tidak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diketahui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diganti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</a:t>
                </a:r>
                <a:r>
                  <a:rPr lang="en-US" sz="2000" dirty="0"/>
                  <a:t> Daya dan </a:t>
                </a:r>
                <a:r>
                  <a:rPr lang="en-US" sz="2000" dirty="0" err="1"/>
                  <a:t>Kecepatan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Sudut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sehingga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persamaan</a:t>
                </a:r>
                <a:r>
                  <a:rPr lang="en-US" sz="2000" dirty="0"/>
                  <a:t> T = P/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algn="just"/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Torsi pada </a:t>
                </a:r>
                <a:r>
                  <a:rPr lang="en-US" sz="2000" dirty="0" err="1"/>
                  <a:t>poros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secara</a:t>
                </a:r>
                <a:r>
                  <a:rPr lang="en-US" sz="2000" dirty="0"/>
                  <a:t> fundamental </a:t>
                </a:r>
                <a:r>
                  <a:rPr lang="en-US" sz="2000" dirty="0" err="1"/>
                  <a:t>berasal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gaya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tangensial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hasil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interaksi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roda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gigi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menggunakan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hubungan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dasar</a:t>
                </a:r>
                <a:r>
                  <a:rPr lang="en-US" sz="2000" dirty="0"/>
                  <a:t> T = F . R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Teori von Mises </a:t>
                </a:r>
                <a:r>
                  <a:rPr lang="en-US" sz="2000" dirty="0" err="1"/>
                  <a:t>digunakan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mengevaluasi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kekuatan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poros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terhadap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kegagalan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plastis</a:t>
                </a:r>
                <a:r>
                  <a:rPr lang="en-US" sz="2000" dirty="0"/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Diameter minimum </a:t>
                </a:r>
                <a:r>
                  <a:rPr lang="en-US" sz="2000" dirty="0" err="1"/>
                  <a:t>poros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aman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dihitung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mempertimbangkan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kombinasi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beban</a:t>
                </a:r>
                <a:r>
                  <a:rPr lang="en-US" sz="2000" dirty="0"/>
                  <a:t> dan </a:t>
                </a:r>
                <a:r>
                  <a:rPr lang="en-US" sz="2000" dirty="0" err="1"/>
                  <a:t>faktor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keamanan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8119A2-914D-6D54-6831-AA950E75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4" y="1839842"/>
                <a:ext cx="11502142" cy="3785652"/>
              </a:xfrm>
              <a:prstGeom prst="rect">
                <a:avLst/>
              </a:prstGeom>
              <a:blipFill>
                <a:blip r:embed="rId2"/>
                <a:stretch>
                  <a:fillRect l="-477" t="-805" r="-530" b="-20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2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47BD6-76A1-BB90-494C-2BE3E1C09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DCF94AA-89CE-82B6-213C-E0631F4B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REFERENSI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6DDAC-E320-61B8-BA29-B85ED4B12802}"/>
              </a:ext>
            </a:extLst>
          </p:cNvPr>
          <p:cNvSpPr/>
          <p:nvPr/>
        </p:nvSpPr>
        <p:spPr>
          <a:xfrm>
            <a:off x="6096000" y="1839842"/>
            <a:ext cx="57109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Tegangan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Poros, Roda Gigi </a:t>
            </a:r>
            <a:r>
              <a:rPr lang="en-US" sz="1600" dirty="0" err="1"/>
              <a:t>lurus</a:t>
            </a:r>
            <a:r>
              <a:rPr lang="en-US" sz="1600" dirty="0"/>
              <a:t> dan Roda Gigi Muka </a:t>
            </a:r>
            <a:r>
              <a:rPr lang="en-US" sz="1600" dirty="0" err="1"/>
              <a:t>Mesin</a:t>
            </a:r>
            <a:r>
              <a:rPr lang="en-US" sz="1600" dirty="0"/>
              <a:t> Molen Semen </a:t>
            </a:r>
            <a:r>
              <a:rPr lang="en-US" sz="1600" dirty="0" err="1"/>
              <a:t>Dengan</a:t>
            </a:r>
            <a:r>
              <a:rPr lang="en-US" sz="1600" dirty="0"/>
              <a:t> Metode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F5AAD-26DE-924A-CE86-8C0388CA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13" y="2670839"/>
            <a:ext cx="4282878" cy="40615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867173-8180-08F9-C760-20657F33D027}"/>
              </a:ext>
            </a:extLst>
          </p:cNvPr>
          <p:cNvSpPr/>
          <p:nvPr/>
        </p:nvSpPr>
        <p:spPr>
          <a:xfrm>
            <a:off x="304804" y="1839842"/>
            <a:ext cx="53099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Mesin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Teknik Industri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2B25C-0DC3-1C32-8198-F5F6E05E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7" y="2265365"/>
            <a:ext cx="3295416" cy="44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0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695865-C199-482A-BE83-AE2ED7D02065}"/>
              </a:ext>
            </a:extLst>
          </p:cNvPr>
          <p:cNvCxnSpPr>
            <a:cxnSpLocks/>
          </p:cNvCxnSpPr>
          <p:nvPr/>
        </p:nvCxnSpPr>
        <p:spPr>
          <a:xfrm>
            <a:off x="1152525" y="4968670"/>
            <a:ext cx="9649956" cy="0"/>
          </a:xfrm>
          <a:prstGeom prst="line">
            <a:avLst/>
          </a:prstGeom>
          <a:ln w="25400" cap="rnd">
            <a:gradFill flip="none" rotWithShape="1">
              <a:gsLst>
                <a:gs pos="5000">
                  <a:schemeClr val="accent1"/>
                </a:gs>
                <a:gs pos="45000">
                  <a:schemeClr val="accent2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28059C-5B63-4EFB-9611-6BA3CB94B42B}"/>
              </a:ext>
            </a:extLst>
          </p:cNvPr>
          <p:cNvSpPr txBox="1"/>
          <p:nvPr/>
        </p:nvSpPr>
        <p:spPr>
          <a:xfrm>
            <a:off x="1055687" y="1983650"/>
            <a:ext cx="8770483" cy="272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ID" sz="8000" b="1" spc="-150" dirty="0" err="1">
                <a:gradFill>
                  <a:gsLst>
                    <a:gs pos="5000">
                      <a:schemeClr val="accent1"/>
                    </a:gs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rPr>
              <a:t>Terima</a:t>
            </a:r>
            <a:r>
              <a:rPr lang="en-ID" sz="8000" b="1" spc="-150" dirty="0">
                <a:gradFill>
                  <a:gsLst>
                    <a:gs pos="5000">
                      <a:schemeClr val="accent1"/>
                    </a:gs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rPr>
              <a:t> Kasih</a:t>
            </a:r>
          </a:p>
          <a:p>
            <a:pPr>
              <a:lnSpc>
                <a:spcPct val="70000"/>
              </a:lnSpc>
            </a:pPr>
            <a:endParaRPr lang="en-ID" sz="8000" b="1" spc="-150" dirty="0">
              <a:gradFill>
                <a:gsLst>
                  <a:gs pos="5000">
                    <a:schemeClr val="accent1"/>
                  </a:gs>
                  <a:gs pos="4500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</a:gradFill>
              <a:latin typeface="+mj-lt"/>
              <a:cs typeface="Sora ExtraBold" pitchFamily="2" charset="0"/>
            </a:endParaRPr>
          </a:p>
          <a:p>
            <a:pPr>
              <a:lnSpc>
                <a:spcPct val="70000"/>
              </a:lnSpc>
            </a:pPr>
            <a:r>
              <a:rPr lang="en-ID" sz="8000" b="1" spc="-150" dirty="0">
                <a:gradFill>
                  <a:gsLst>
                    <a:gs pos="5000">
                      <a:schemeClr val="accent1"/>
                    </a:gs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rPr>
              <a:t>Ada </a:t>
            </a:r>
            <a:r>
              <a:rPr lang="en-ID" sz="8000" b="1" spc="-150" dirty="0" err="1">
                <a:gradFill>
                  <a:gsLst>
                    <a:gs pos="5000">
                      <a:schemeClr val="accent1"/>
                    </a:gs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rPr>
              <a:t>pertanyaan</a:t>
            </a:r>
            <a:r>
              <a:rPr lang="en-ID" sz="8000" b="1" spc="-150" dirty="0">
                <a:gradFill>
                  <a:gsLst>
                    <a:gs pos="5000">
                      <a:schemeClr val="accent1"/>
                    </a:gs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rPr>
              <a:t>?</a:t>
            </a:r>
            <a:endParaRPr lang="en-US" sz="8000" b="1" spc="-1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0.08946 2.96296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-1.85185E-6 L -3.95833E-6 0.0724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8FE8-5D89-E714-E56A-E497BF6C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3C5E30-9B36-9C36-7BC6-18DBC3E2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8"/>
            <a:ext cx="6162675" cy="878744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F22E32-92D2-A6D3-888C-037B77E2C9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03" y="2280938"/>
            <a:ext cx="11281697" cy="40389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600" dirty="0"/>
              <a:t>Sebuah </a:t>
            </a:r>
            <a:r>
              <a:rPr lang="en-US" sz="2600" dirty="0" err="1"/>
              <a:t>transmisi</a:t>
            </a:r>
            <a:r>
              <a:rPr lang="en-US" sz="2600" dirty="0"/>
              <a:t> </a:t>
            </a:r>
            <a:r>
              <a:rPr lang="en-US" sz="2600" dirty="0" err="1"/>
              <a:t>mekanik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pasangan</a:t>
            </a:r>
            <a:r>
              <a:rPr lang="en-US" sz="2600" dirty="0"/>
              <a:t> </a:t>
            </a:r>
            <a:r>
              <a:rPr lang="en-US" sz="2600" dirty="0" err="1"/>
              <a:t>roda</a:t>
            </a:r>
            <a:r>
              <a:rPr lang="en-US" sz="2600" dirty="0"/>
              <a:t> </a:t>
            </a:r>
            <a:r>
              <a:rPr lang="en-US" sz="2600" dirty="0" err="1"/>
              <a:t>gigi</a:t>
            </a:r>
            <a:r>
              <a:rPr lang="en-US" sz="2600" dirty="0"/>
              <a:t> </a:t>
            </a:r>
            <a:r>
              <a:rPr lang="en-US" sz="2600" dirty="0" err="1"/>
              <a:t>lurus</a:t>
            </a:r>
            <a:r>
              <a:rPr lang="en-US" sz="2600" dirty="0"/>
              <a:t> (spur gear ) </a:t>
            </a:r>
            <a:r>
              <a:rPr lang="en-US" sz="2600" dirty="0" err="1"/>
              <a:t>dengan</a:t>
            </a:r>
            <a:r>
              <a:rPr lang="en-US" sz="2600" dirty="0"/>
              <a:t> data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</a:t>
            </a:r>
          </a:p>
          <a:p>
            <a:pPr algn="just"/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gigi</a:t>
            </a:r>
            <a:r>
              <a:rPr lang="en-US" sz="2600" dirty="0"/>
              <a:t> pinion (Np ) = 20			Faktor </a:t>
            </a:r>
            <a:r>
              <a:rPr lang="en-US" sz="2600" dirty="0" err="1"/>
              <a:t>dinamika</a:t>
            </a:r>
            <a:r>
              <a:rPr lang="en-US" sz="2600" dirty="0"/>
              <a:t> (</a:t>
            </a:r>
            <a:r>
              <a:rPr lang="en-US" sz="2600" dirty="0" err="1"/>
              <a:t>Kv</a:t>
            </a:r>
            <a:r>
              <a:rPr lang="en-US" sz="2600" dirty="0"/>
              <a:t> ) = 1.25 (</a:t>
            </a:r>
            <a:r>
              <a:rPr lang="en-US" sz="2600" dirty="0" err="1"/>
              <a:t>dihitung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Barth)</a:t>
            </a:r>
          </a:p>
          <a:p>
            <a:pPr algn="just"/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gigi</a:t>
            </a:r>
            <a:r>
              <a:rPr lang="en-US" sz="2600" dirty="0"/>
              <a:t> </a:t>
            </a:r>
            <a:r>
              <a:rPr lang="en-US" sz="2600" dirty="0" err="1"/>
              <a:t>roda</a:t>
            </a:r>
            <a:r>
              <a:rPr lang="en-US" sz="2600" dirty="0"/>
              <a:t> </a:t>
            </a:r>
            <a:r>
              <a:rPr lang="en-US" sz="2600" dirty="0" err="1"/>
              <a:t>gigi</a:t>
            </a:r>
            <a:r>
              <a:rPr lang="en-US" sz="2600" dirty="0"/>
              <a:t> (Ng ) = 60		Faktor </a:t>
            </a:r>
            <a:r>
              <a:rPr lang="en-US" sz="2600" dirty="0" err="1"/>
              <a:t>distribusi</a:t>
            </a:r>
            <a:r>
              <a:rPr lang="en-US" sz="2600" dirty="0"/>
              <a:t> </a:t>
            </a:r>
            <a:r>
              <a:rPr lang="en-US" sz="2600" dirty="0" err="1"/>
              <a:t>beban</a:t>
            </a:r>
            <a:r>
              <a:rPr lang="en-US" sz="2600" dirty="0"/>
              <a:t> (Km ) = 1.3</a:t>
            </a:r>
          </a:p>
          <a:p>
            <a:pPr algn="just"/>
            <a:r>
              <a:rPr lang="en-US" sz="2600" dirty="0"/>
              <a:t>Modul (m ) = 4 mm				Faktor </a:t>
            </a:r>
            <a:r>
              <a:rPr lang="en-US" sz="2600" dirty="0" err="1"/>
              <a:t>aplikasi</a:t>
            </a:r>
            <a:r>
              <a:rPr lang="en-US" sz="2600" dirty="0"/>
              <a:t> (Ka ) = 1.5</a:t>
            </a:r>
          </a:p>
          <a:p>
            <a:pPr algn="just"/>
            <a:r>
              <a:rPr lang="en-US" sz="2600" dirty="0" err="1"/>
              <a:t>Sudut</a:t>
            </a:r>
            <a:r>
              <a:rPr lang="en-US" sz="2600" dirty="0"/>
              <a:t> </a:t>
            </a:r>
            <a:r>
              <a:rPr lang="en-US" sz="2600" dirty="0" err="1"/>
              <a:t>tekan</a:t>
            </a:r>
            <a:r>
              <a:rPr lang="en-US" sz="2600" dirty="0"/>
              <a:t> (</a:t>
            </a:r>
            <a:r>
              <a:rPr lang="el-GR" sz="2600" dirty="0"/>
              <a:t>ϕ ) = 20°</a:t>
            </a:r>
            <a:r>
              <a:rPr lang="en-US" sz="2600" dirty="0"/>
              <a:t>			Faktor </a:t>
            </a:r>
            <a:r>
              <a:rPr lang="en-US" sz="2600" dirty="0" err="1"/>
              <a:t>geometri</a:t>
            </a:r>
            <a:r>
              <a:rPr lang="en-US" sz="2600" dirty="0"/>
              <a:t> </a:t>
            </a:r>
            <a:r>
              <a:rPr lang="en-US" sz="2600" dirty="0" err="1"/>
              <a:t>lentur</a:t>
            </a:r>
            <a:r>
              <a:rPr lang="en-US" sz="2600" dirty="0"/>
              <a:t> (Y ) = 0.32 (</a:t>
            </a:r>
            <a:r>
              <a:rPr lang="en-US" sz="2600" dirty="0" err="1"/>
              <a:t>untuk</a:t>
            </a:r>
            <a:r>
              <a:rPr lang="en-US" sz="2600" dirty="0"/>
              <a:t> Np=20 )	</a:t>
            </a:r>
            <a:endParaRPr lang="el-GR" sz="2600" dirty="0"/>
          </a:p>
          <a:p>
            <a:pPr algn="just"/>
            <a:r>
              <a:rPr lang="en-US" sz="2600" dirty="0"/>
              <a:t>Lebar </a:t>
            </a:r>
            <a:r>
              <a:rPr lang="en-US" sz="2600" dirty="0" err="1"/>
              <a:t>gigi</a:t>
            </a:r>
            <a:r>
              <a:rPr lang="en-US" sz="2600" dirty="0"/>
              <a:t> (F ) = 40 mm			Faktor </a:t>
            </a:r>
            <a:r>
              <a:rPr lang="en-US" sz="2600" dirty="0" err="1"/>
              <a:t>geometri</a:t>
            </a:r>
            <a:r>
              <a:rPr lang="en-US" sz="2600" dirty="0"/>
              <a:t> </a:t>
            </a:r>
            <a:r>
              <a:rPr lang="en-US" sz="2600" dirty="0" err="1"/>
              <a:t>kontak</a:t>
            </a:r>
            <a:r>
              <a:rPr lang="en-US" sz="2600" dirty="0"/>
              <a:t> (Z ) = 0.12 (</a:t>
            </a:r>
            <a:r>
              <a:rPr lang="en-US" sz="2600" dirty="0" err="1"/>
              <a:t>lihat</a:t>
            </a:r>
            <a:r>
              <a:rPr lang="en-US" sz="2600" dirty="0"/>
              <a:t> </a:t>
            </a:r>
            <a:r>
              <a:rPr lang="en-US" sz="2600" dirty="0" err="1"/>
              <a:t>tabel</a:t>
            </a:r>
            <a:r>
              <a:rPr lang="en-US" sz="2600" dirty="0"/>
              <a:t> AGMA</a:t>
            </a:r>
          </a:p>
          <a:p>
            <a:pPr algn="just"/>
            <a:r>
              <a:rPr lang="en-US" sz="2600" dirty="0"/>
              <a:t>Bahan pinion dan </a:t>
            </a:r>
            <a:r>
              <a:rPr lang="en-US" sz="2600" dirty="0" err="1"/>
              <a:t>roda</a:t>
            </a:r>
            <a:r>
              <a:rPr lang="en-US" sz="2600" dirty="0"/>
              <a:t> </a:t>
            </a:r>
            <a:r>
              <a:rPr lang="en-US" sz="2600" dirty="0" err="1"/>
              <a:t>gigi</a:t>
            </a:r>
            <a:r>
              <a:rPr lang="en-US" sz="2600" dirty="0"/>
              <a:t>:			</a:t>
            </a:r>
            <a:r>
              <a:rPr lang="en-US" sz="2600" dirty="0" err="1"/>
              <a:t>Kekerasan</a:t>
            </a:r>
            <a:r>
              <a:rPr lang="en-US" sz="2600" dirty="0"/>
              <a:t> Brinell (HB ) = 280</a:t>
            </a:r>
          </a:p>
          <a:p>
            <a:pPr algn="just"/>
            <a:r>
              <a:rPr lang="en-US" sz="2600" dirty="0"/>
              <a:t>Baja </a:t>
            </a:r>
            <a:r>
              <a:rPr lang="en-US" sz="2600" dirty="0" err="1"/>
              <a:t>karbon</a:t>
            </a:r>
            <a:r>
              <a:rPr lang="en-US" sz="2600" dirty="0"/>
              <a:t> AISI 4140, 			</a:t>
            </a:r>
            <a:r>
              <a:rPr lang="en-US" sz="2600" dirty="0" err="1"/>
              <a:t>Tegangan</a:t>
            </a:r>
            <a:r>
              <a:rPr lang="en-US" sz="2600" dirty="0"/>
              <a:t> </a:t>
            </a:r>
            <a:r>
              <a:rPr lang="en-US" sz="2600" dirty="0" err="1"/>
              <a:t>lentur</a:t>
            </a:r>
            <a:r>
              <a:rPr lang="en-US" sz="2600" dirty="0"/>
              <a:t> </a:t>
            </a:r>
            <a:r>
              <a:rPr lang="en-US" sz="2600" dirty="0" err="1"/>
              <a:t>ijin</a:t>
            </a:r>
            <a:r>
              <a:rPr lang="en-US" sz="2600" dirty="0"/>
              <a:t> (</a:t>
            </a:r>
            <a:r>
              <a:rPr lang="el-GR" sz="2600" dirty="0"/>
              <a:t>σ</a:t>
            </a:r>
            <a:r>
              <a:rPr lang="en-US" sz="2600" dirty="0" err="1"/>
              <a:t>b,all</a:t>
            </a:r>
            <a:r>
              <a:rPr lang="en-US" sz="2600" dirty="0"/>
              <a:t> ) = 180 MPa</a:t>
            </a:r>
          </a:p>
          <a:p>
            <a:pPr algn="just"/>
            <a:r>
              <a:rPr lang="en-US" sz="2600" dirty="0" err="1"/>
              <a:t>Kekuatan</a:t>
            </a:r>
            <a:r>
              <a:rPr lang="en-US" sz="2600" dirty="0"/>
              <a:t> </a:t>
            </a:r>
            <a:r>
              <a:rPr lang="en-US" sz="2600" dirty="0" err="1"/>
              <a:t>tarik</a:t>
            </a:r>
            <a:r>
              <a:rPr lang="en-US" sz="2600" dirty="0"/>
              <a:t> ultimate (Su ) = 950 </a:t>
            </a:r>
            <a:r>
              <a:rPr lang="en-US" sz="2600" dirty="0" err="1"/>
              <a:t>Mpa</a:t>
            </a:r>
            <a:r>
              <a:rPr lang="en-US" sz="2600" dirty="0"/>
              <a:t>		</a:t>
            </a:r>
            <a:r>
              <a:rPr lang="en-US" sz="2600" dirty="0" err="1"/>
              <a:t>Tegangan</a:t>
            </a:r>
            <a:r>
              <a:rPr lang="en-US" sz="2600" dirty="0"/>
              <a:t> </a:t>
            </a:r>
            <a:r>
              <a:rPr lang="en-US" sz="2600" dirty="0" err="1"/>
              <a:t>kontak</a:t>
            </a:r>
            <a:r>
              <a:rPr lang="en-US" sz="2600" dirty="0"/>
              <a:t> </a:t>
            </a:r>
            <a:r>
              <a:rPr lang="en-US" sz="2600" dirty="0" err="1"/>
              <a:t>ijin</a:t>
            </a:r>
            <a:r>
              <a:rPr lang="en-US" sz="2600" dirty="0"/>
              <a:t> (</a:t>
            </a:r>
            <a:r>
              <a:rPr lang="el-GR" sz="2600" dirty="0"/>
              <a:t>σ</a:t>
            </a:r>
            <a:r>
              <a:rPr lang="en-US" sz="2600" dirty="0" err="1"/>
              <a:t>c,all</a:t>
            </a:r>
            <a:r>
              <a:rPr lang="en-US" sz="2600" dirty="0"/>
              <a:t> ) = 1100 MPa</a:t>
            </a:r>
          </a:p>
          <a:p>
            <a:pPr algn="just"/>
            <a:r>
              <a:rPr lang="en-US" sz="2600" dirty="0" err="1"/>
              <a:t>Kekuatan</a:t>
            </a:r>
            <a:r>
              <a:rPr lang="en-US" sz="2600" dirty="0"/>
              <a:t> </a:t>
            </a:r>
            <a:r>
              <a:rPr lang="en-US" sz="2600" dirty="0" err="1"/>
              <a:t>luluh</a:t>
            </a:r>
            <a:r>
              <a:rPr lang="en-US" sz="2600" dirty="0"/>
              <a:t> (Sy ) = 750 </a:t>
            </a:r>
            <a:r>
              <a:rPr lang="en-US" sz="2600" dirty="0" err="1"/>
              <a:t>Mpa</a:t>
            </a:r>
            <a:r>
              <a:rPr lang="en-US" sz="2600" dirty="0"/>
              <a:t>		</a:t>
            </a:r>
            <a:r>
              <a:rPr lang="fi-FI" sz="2600" dirty="0"/>
              <a:t>Kecepatan putar pinion (np ) = 1800 rpm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CB7A324-1A14-3D5E-98F1-AF43B07C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328930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4EA328-3D2E-8194-2AD5-24ABF7DA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B1DF93-9979-4387-72F6-61239787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70CD7C5-B0C5-66E6-19B7-CA5712B71EF7}"/>
              </a:ext>
            </a:extLst>
          </p:cNvPr>
          <p:cNvSpPr txBox="1">
            <a:spLocks/>
          </p:cNvSpPr>
          <p:nvPr/>
        </p:nvSpPr>
        <p:spPr>
          <a:xfrm>
            <a:off x="457200" y="1402194"/>
            <a:ext cx="6162675" cy="8787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Tujuan – </a:t>
            </a:r>
            <a:r>
              <a:rPr lang="en-US" sz="3200" dirty="0" err="1"/>
              <a:t>Menjawab</a:t>
            </a:r>
            <a:r>
              <a:rPr lang="en-US" sz="3200" dirty="0"/>
              <a:t> Soal Poros 2</a:t>
            </a:r>
          </a:p>
        </p:txBody>
      </p:sp>
    </p:spTree>
    <p:extLst>
      <p:ext uri="{BB962C8B-B14F-4D97-AF65-F5344CB8AC3E}">
        <p14:creationId xmlns:p14="http://schemas.microsoft.com/office/powerpoint/2010/main" val="348531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3F90-8BB0-64BE-A9DE-1EFBF341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677C2AB-9B6C-798B-7A53-EE67804E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8"/>
            <a:ext cx="6162675" cy="878744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639A9A4-CFF5-C4FB-7817-BB916BEC4F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03" y="2280938"/>
            <a:ext cx="11281697" cy="40389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/>
              <a:t>Menghitung Torsi </a:t>
            </a:r>
            <a:r>
              <a:rPr lang="en-US" sz="2600" dirty="0" err="1"/>
              <a:t>Tegangan</a:t>
            </a:r>
            <a:r>
              <a:rPr lang="en-US" sz="2600" dirty="0"/>
              <a:t> Poros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/>
              <a:t>Mengurangi</a:t>
            </a:r>
            <a:r>
              <a:rPr lang="en-US" sz="2600" dirty="0"/>
              <a:t> </a:t>
            </a:r>
            <a:r>
              <a:rPr lang="en-US" sz="2600" dirty="0" err="1"/>
              <a:t>Getaran</a:t>
            </a:r>
            <a:endParaRPr lang="en-US" sz="26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32CE7B-5E24-9762-54BF-72EA8E6A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328930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4204FDA-721C-6DD8-999D-F52B9363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F254E0-CDAC-E497-EE88-A2BAD7C2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AAF4E3AA-DFE7-1F12-FC78-CD6FA2C07512}"/>
              </a:ext>
            </a:extLst>
          </p:cNvPr>
          <p:cNvSpPr txBox="1">
            <a:spLocks/>
          </p:cNvSpPr>
          <p:nvPr/>
        </p:nvSpPr>
        <p:spPr>
          <a:xfrm>
            <a:off x="457200" y="1402194"/>
            <a:ext cx="6162675" cy="8787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Manfaat</a:t>
            </a:r>
          </a:p>
        </p:txBody>
      </p:sp>
    </p:spTree>
    <p:extLst>
      <p:ext uri="{BB962C8B-B14F-4D97-AF65-F5344CB8AC3E}">
        <p14:creationId xmlns:p14="http://schemas.microsoft.com/office/powerpoint/2010/main" val="324241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61C91-1897-4EA4-9D14-970E38F4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/>
              <a:t>LANDASAN TEORI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23AD-7607-4642-BB4F-E516F092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57E1-A3B2-4952-A385-4AAD8D0C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E9AF2-86BD-4674-8439-B6BB384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DAD2CA0F-DE53-443F-B5FE-0BD64D77B1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1661979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50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234B8-D361-E721-2DEA-ADC49BBB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CF91B0-3F37-1506-67DD-A3C1FA2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/>
              <a:t>LANDASAN TEORI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E08C-F59C-25E2-2C7E-5C1DE785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4E8E-1D4D-55DB-71F9-616B07B6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A29E-7C12-E1B4-4D25-8F89077D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8A717DC5-C887-8F5C-682A-0C6B1020EF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7393737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0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E107-D304-BC77-BA85-4C6ED089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E0512-8905-767B-7D79-538FB252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/>
              <a:t>LANDASAN TEORI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AB85A-1222-BC9E-1146-85427335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253E-0BBD-E578-B5BF-F704A9F7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F64A-366D-30A9-C2FD-54DF92C1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89E46E92-5434-3624-7F32-1755F8440A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7967101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69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E1B12-A3DD-3938-FFDB-D9DA2528A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F66E2-9066-F0FF-01BA-29AD928D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/>
              <a:t>LANDASAN TEORI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DBF7-D146-F2BB-7D83-C4289EA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Irpan Purnamansyah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95B5-715D-DD64-5AFC-46D17FCA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Project Base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BC9C-46D3-1C73-5F70-5EE2B35C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79A55564-38D7-100F-AD0B-E16BE7ECDD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0343343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48723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316A4-DB9D-4B40-83D1-0433996D5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E5C9C91-7BEA-497B-8B74-808BB086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9FD94B-CF2B-4485-954E-6805E96E51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Sine design</Template>
  <TotalTime>1299</TotalTime>
  <Words>3300</Words>
  <Application>Microsoft Office PowerPoint</Application>
  <PresentationFormat>Widescreen</PresentationFormat>
  <Paragraphs>399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Heebo</vt:lpstr>
      <vt:lpstr>Posterama</vt:lpstr>
      <vt:lpstr>Symbol</vt:lpstr>
      <vt:lpstr>Times New Roman</vt:lpstr>
      <vt:lpstr>Wingdings</vt:lpstr>
      <vt:lpstr>SineVTI</vt:lpstr>
      <vt:lpstr>Project Base Elemen Mesin II - POROS</vt:lpstr>
      <vt:lpstr>PENDAHULUAN</vt:lpstr>
      <vt:lpstr>PENDAHULUAN</vt:lpstr>
      <vt:lpstr>PENDAHULUAN</vt:lpstr>
      <vt:lpstr>PENDAHULUAN</vt:lpstr>
      <vt:lpstr>LANDASAN TEORI</vt:lpstr>
      <vt:lpstr>LANDASAN TEORI</vt:lpstr>
      <vt:lpstr>LANDASAN TEORI</vt:lpstr>
      <vt:lpstr>LANDASAN TEORI</vt:lpstr>
      <vt:lpstr>LANDASAN TEORI – RUMUS DALAM POROS</vt:lpstr>
      <vt:lpstr>METODE PERHITUNGAN “Soal 1”</vt:lpstr>
      <vt:lpstr>METODE PERHITUNGAN “Soal 1”</vt:lpstr>
      <vt:lpstr>METODE PERHITUNGAN “Soal 1”</vt:lpstr>
      <vt:lpstr>METODE PERHITUNGAN “Soal 1”</vt:lpstr>
      <vt:lpstr>METODE PERHITUNGAN “Soal 1”</vt:lpstr>
      <vt:lpstr>METODE PERHITUNGAN “Soal 1”</vt:lpstr>
      <vt:lpstr>HASIL &amp; PEMBAHASAN “SOAL 1”</vt:lpstr>
      <vt:lpstr>HASIL &amp; PEMBAHASAN “SOAL 1”</vt:lpstr>
      <vt:lpstr>HASIL &amp; PEMBAHASAN “SOAL 1”</vt:lpstr>
      <vt:lpstr>HASIL &amp; PEMBAHASAN “SOAL 1”</vt:lpstr>
      <vt:lpstr>HASIL &amp; PEMBAHASAN “SOAL 1”</vt:lpstr>
      <vt:lpstr>HASIL &amp; PEMBAHASAN “SOAL 1”</vt:lpstr>
      <vt:lpstr>HASIL &amp; PEMBAHASAN “SOAL 1”</vt:lpstr>
      <vt:lpstr>METODE PERHITUNGAN “Soal 2”</vt:lpstr>
      <vt:lpstr>METODE PERHITUNGAN “Soal 2”</vt:lpstr>
      <vt:lpstr>PENJELASAN “Soal 2”</vt:lpstr>
      <vt:lpstr>METODE PERHITUNGAN “Soal 2”</vt:lpstr>
      <vt:lpstr>METODE PERHITUNGAN “Soal 2”</vt:lpstr>
      <vt:lpstr>PENJELASAN “Soal 2”</vt:lpstr>
      <vt:lpstr>PowerPoint Presentation</vt:lpstr>
      <vt:lpstr>METODE PERHITUNGAN “Soal 2”</vt:lpstr>
      <vt:lpstr>PENJELASAN “Soal 2”</vt:lpstr>
      <vt:lpstr>KESIMPULAN</vt:lpstr>
      <vt:lpstr>REFERENSI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Irpan Msu</dc:creator>
  <cp:lastModifiedBy>Irpan Msu</cp:lastModifiedBy>
  <cp:revision>37</cp:revision>
  <dcterms:created xsi:type="dcterms:W3CDTF">2025-06-13T13:45:37Z</dcterms:created>
  <dcterms:modified xsi:type="dcterms:W3CDTF">2025-06-17T20:52:55Z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