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85" r:id="rId3"/>
    <p:sldId id="268" r:id="rId4"/>
    <p:sldId id="279" r:id="rId5"/>
    <p:sldId id="280" r:id="rId6"/>
    <p:sldId id="281" r:id="rId7"/>
    <p:sldId id="282" r:id="rId8"/>
    <p:sldId id="283" r:id="rId9"/>
    <p:sldId id="286" r:id="rId10"/>
    <p:sldId id="284" r:id="rId11"/>
    <p:sldId id="287" r:id="rId12"/>
    <p:sldId id="288" r:id="rId13"/>
    <p:sldId id="289" r:id="rId14"/>
    <p:sldId id="266" r:id="rId15"/>
  </p:sldIdLst>
  <p:sldSz cx="18288000" cy="10287000"/>
  <p:notesSz cx="6858000" cy="9144000"/>
  <p:embeddedFontLst>
    <p:embeddedFont>
      <p:font typeface="210 클레이토이" panose="020B0604020202020204" charset="-127"/>
      <p:regular r:id="rId16"/>
    </p:embeddedFont>
    <p:embeddedFont>
      <p:font typeface="Sitka Display" pitchFamily="2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Elemen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Mesin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II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13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Sambungan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Poros (Pasak, Pin, Spline, Shrink Fit)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8E326-AA65-40C3-625F-92080A44B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9DBB2B8-AEBA-3657-F6DE-B845E3BFE3A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F93531-A3CF-3759-3FF8-1F72C3ADC9CC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Spline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9EE58E1-0A58-0634-1876-AA6F8164471F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833ED-A090-F770-FD10-5738F0211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028700"/>
            <a:ext cx="10424999" cy="9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2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4945-5714-DCE8-7FB3-7AE45CAD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DA6F7406-E83C-CF0A-4463-678D91CF398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9EE6107-5128-6BD3-AA96-9EE7086FF71D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Shrink Fit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A758642-4978-D27A-3471-A5CC3B2A3C5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DA545-A86E-AD8D-B56C-F17B13271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172700"/>
            <a:ext cx="12188978" cy="9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CF5F-8FA5-85B3-C903-669ED5F04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20AB7DE-3FC0-A9B4-700D-5F4B3678DBB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214E564-F55E-D347-CA3B-F94ADFC26125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Shrink Fit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95A6CAA-FF4F-5AD2-9B93-6F58625F987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856E8-63CF-4F57-66AD-35E8D143F2AE}"/>
              </a:ext>
            </a:extLst>
          </p:cNvPr>
          <p:cNvSpPr txBox="1"/>
          <p:nvPr/>
        </p:nvSpPr>
        <p:spPr>
          <a:xfrm>
            <a:off x="1219200" y="2171700"/>
            <a:ext cx="166116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Soal: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 baja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100 mm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hub 80 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Koefisien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 = 0.15,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= 50 MPa.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torsi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ditransmisikan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06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097C2-4296-E466-B74D-157D38D01AD3}"/>
              </a:ext>
            </a:extLst>
          </p:cNvPr>
          <p:cNvSpPr txBox="1"/>
          <p:nvPr/>
        </p:nvSpPr>
        <p:spPr>
          <a:xfrm>
            <a:off x="762000" y="495300"/>
            <a:ext cx="53340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Splint</a:t>
            </a:r>
          </a:p>
          <a:p>
            <a:endParaRPr lang="en-US" sz="2800" dirty="0"/>
          </a:p>
          <a:p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poros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diameter 50mm </a:t>
            </a:r>
            <a:r>
              <a:rPr lang="en-US" sz="2800" dirty="0" err="1"/>
              <a:t>disambungkan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poros</a:t>
            </a:r>
            <a:r>
              <a:rPr lang="en-US" sz="2800" dirty="0"/>
              <a:t> lain </a:t>
            </a:r>
            <a:r>
              <a:rPr lang="en-US" sz="2800" dirty="0" err="1"/>
              <a:t>menggunakan</a:t>
            </a:r>
            <a:r>
              <a:rPr lang="en-US" sz="2800" dirty="0"/>
              <a:t> splint. Torsi yang </a:t>
            </a:r>
            <a:r>
              <a:rPr lang="en-US" sz="2800" dirty="0" err="1"/>
              <a:t>ditrasmisikan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400Nm. Diameter splint 10 mm, </a:t>
            </a:r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poros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splint </a:t>
            </a:r>
            <a:r>
              <a:rPr lang="en-US" sz="2800" dirty="0" err="1"/>
              <a:t>adalah</a:t>
            </a:r>
            <a:r>
              <a:rPr lang="en-US" sz="2800" dirty="0"/>
              <a:t> 30mm, </a:t>
            </a:r>
            <a:r>
              <a:rPr lang="en-US" sz="2800" dirty="0" err="1"/>
              <a:t>jumlah</a:t>
            </a:r>
            <a:r>
              <a:rPr lang="en-US" sz="2800" dirty="0"/>
              <a:t> splint 2</a:t>
            </a:r>
          </a:p>
          <a:p>
            <a:endParaRPr lang="en-US" sz="2800" dirty="0"/>
          </a:p>
          <a:p>
            <a:r>
              <a:rPr lang="en-US" sz="2800" dirty="0" err="1"/>
              <a:t>Hitung</a:t>
            </a:r>
            <a:r>
              <a:rPr lang="en-US" sz="2800" dirty="0"/>
              <a:t> </a:t>
            </a:r>
            <a:r>
              <a:rPr lang="en-US" sz="2800" dirty="0" err="1"/>
              <a:t>Tegangan</a:t>
            </a:r>
            <a:r>
              <a:rPr lang="en-US" sz="2800" dirty="0"/>
              <a:t> </a:t>
            </a:r>
            <a:r>
              <a:rPr lang="en-US" sz="2800" dirty="0" err="1"/>
              <a:t>geser</a:t>
            </a:r>
            <a:r>
              <a:rPr lang="en-US" sz="2800" dirty="0"/>
              <a:t> pada splint </a:t>
            </a:r>
            <a:r>
              <a:rPr lang="en-US" sz="2800" dirty="0" err="1"/>
              <a:t>tersebut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Dik:</a:t>
            </a:r>
          </a:p>
          <a:p>
            <a:r>
              <a:rPr lang="en-US" sz="2800" dirty="0"/>
              <a:t>T = 400.000 </a:t>
            </a:r>
            <a:r>
              <a:rPr lang="en-US" sz="2800" dirty="0" err="1"/>
              <a:t>Nmm</a:t>
            </a:r>
            <a:endParaRPr lang="en-US" sz="2800" dirty="0"/>
          </a:p>
          <a:p>
            <a:r>
              <a:rPr lang="en-US" sz="2800" dirty="0"/>
              <a:t>D = 10mm</a:t>
            </a:r>
          </a:p>
          <a:p>
            <a:r>
              <a:rPr lang="en-US" sz="2800" dirty="0"/>
              <a:t>r = 30mm</a:t>
            </a:r>
          </a:p>
          <a:p>
            <a:r>
              <a:rPr lang="en-US" sz="2800" dirty="0"/>
              <a:t>n = 2</a:t>
            </a:r>
          </a:p>
          <a:p>
            <a:r>
              <a:rPr lang="en-US" sz="2800" dirty="0" err="1"/>
              <a:t>Dporos</a:t>
            </a:r>
            <a:r>
              <a:rPr lang="en-US" sz="2800" dirty="0"/>
              <a:t> = 50mm</a:t>
            </a:r>
          </a:p>
          <a:p>
            <a:endParaRPr lang="en-US" sz="2800" dirty="0"/>
          </a:p>
          <a:p>
            <a:endParaRPr lang="en-ID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E9ADF-FD11-1277-5554-B4003CE5E66E}"/>
              </a:ext>
            </a:extLst>
          </p:cNvPr>
          <p:cNvSpPr txBox="1"/>
          <p:nvPr/>
        </p:nvSpPr>
        <p:spPr>
          <a:xfrm>
            <a:off x="7924800" y="573018"/>
            <a:ext cx="533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Jawab:</a:t>
            </a:r>
          </a:p>
          <a:p>
            <a:endParaRPr lang="en-US" sz="2800" dirty="0"/>
          </a:p>
          <a:p>
            <a:r>
              <a:rPr lang="en-US" sz="2800" dirty="0"/>
              <a:t>1. T=F x r</a:t>
            </a:r>
          </a:p>
          <a:p>
            <a:r>
              <a:rPr lang="en-US" sz="2800" dirty="0"/>
              <a:t>    F=T/r</a:t>
            </a:r>
          </a:p>
          <a:p>
            <a:r>
              <a:rPr lang="en-US" sz="2800" dirty="0"/>
              <a:t>     =400.000/30</a:t>
            </a:r>
          </a:p>
          <a:p>
            <a:r>
              <a:rPr lang="en-US" sz="2800" dirty="0"/>
              <a:t>      = 13333 N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Fpersplint</a:t>
            </a:r>
            <a:r>
              <a:rPr lang="en-US" sz="2800" dirty="0"/>
              <a:t> = F/2</a:t>
            </a:r>
          </a:p>
          <a:p>
            <a:r>
              <a:rPr lang="en-US" sz="2800" dirty="0"/>
              <a:t>                  = 6666 N/splint</a:t>
            </a:r>
          </a:p>
          <a:p>
            <a:r>
              <a:rPr lang="en-ID" sz="2800" dirty="0"/>
              <a:t>2. A = (phi/4) d^2</a:t>
            </a:r>
          </a:p>
          <a:p>
            <a:r>
              <a:rPr lang="en-ID" sz="2800" dirty="0"/>
              <a:t>         = (3,14/4) x (100)</a:t>
            </a:r>
          </a:p>
          <a:p>
            <a:r>
              <a:rPr lang="en-ID" sz="2800" dirty="0"/>
              <a:t>         = 78,5 mm^2</a:t>
            </a:r>
          </a:p>
          <a:p>
            <a:r>
              <a:rPr lang="en-ID" sz="2800" dirty="0"/>
              <a:t>3. T = </a:t>
            </a:r>
            <a:r>
              <a:rPr lang="en-ID" sz="2800" dirty="0" err="1"/>
              <a:t>Fperplint</a:t>
            </a:r>
            <a:r>
              <a:rPr lang="en-ID" sz="2800" dirty="0"/>
              <a:t>/A</a:t>
            </a:r>
          </a:p>
          <a:p>
            <a:r>
              <a:rPr lang="en-ID" sz="2800" dirty="0"/>
              <a:t>       = 6666/78,5</a:t>
            </a:r>
          </a:p>
          <a:p>
            <a:r>
              <a:rPr lang="en-ID" sz="2800" dirty="0"/>
              <a:t>       =84,925 </a:t>
            </a:r>
            <a:r>
              <a:rPr lang="en-ID" sz="2800" dirty="0" err="1"/>
              <a:t>Mpa</a:t>
            </a:r>
            <a:endParaRPr lang="en-ID" sz="2800" dirty="0"/>
          </a:p>
          <a:p>
            <a:endParaRPr lang="en-ID" sz="2800" dirty="0"/>
          </a:p>
          <a:p>
            <a:r>
              <a:rPr lang="en-ID" sz="2800" dirty="0"/>
              <a:t>SF = </a:t>
            </a:r>
            <a:r>
              <a:rPr lang="en-ID" sz="2800" dirty="0" err="1"/>
              <a:t>Tizin</a:t>
            </a:r>
            <a:r>
              <a:rPr lang="en-ID" sz="2800" dirty="0"/>
              <a:t>/</a:t>
            </a:r>
            <a:r>
              <a:rPr lang="en-ID" sz="2800"/>
              <a:t>Tnyata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95284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348C-92D2-D713-46C2-3DDFBD59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E557B20-DB04-00FD-44C0-208DFBF512C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8A5E615-EAFB-B9ED-467A-0F2C2F5D46E0}"/>
              </a:ext>
            </a:extLst>
          </p:cNvPr>
          <p:cNvSpPr txBox="1"/>
          <p:nvPr/>
        </p:nvSpPr>
        <p:spPr>
          <a:xfrm>
            <a:off x="-1128751" y="408338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Poros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A8682D4-A6DD-2A5F-2FF6-87FACAEE16B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CD911-51C1-8628-9920-1BFC30091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64" y="2970712"/>
            <a:ext cx="16406471" cy="45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1128751" y="27230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Poros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Shrink Fit Tool Holders from BIG DAISHOWA - Americas">
            <a:extLst>
              <a:ext uri="{FF2B5EF4-FFF2-40B4-BE49-F238E27FC236}">
                <a16:creationId xmlns:a16="http://schemas.microsoft.com/office/drawing/2014/main" id="{11EB41CF-BF4B-225C-0545-112497CF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41" y="7263205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line (mekanik) - Wikipedia">
            <a:extLst>
              <a:ext uri="{FF2B5EF4-FFF2-40B4-BE49-F238E27FC236}">
                <a16:creationId xmlns:a16="http://schemas.microsoft.com/office/drawing/2014/main" id="{47D25767-016A-0960-4E23-B9E901B9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41" y="1743212"/>
            <a:ext cx="5432858" cy="53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bungan Pasak Yang Dipasang Pada Poros Digambarkan Terisolasi Terhadap A,  Perbandingan, Mesin, Menyetir PNG Transparan dan Clipart untuk Unduhan  Gratis">
            <a:extLst>
              <a:ext uri="{FF2B5EF4-FFF2-40B4-BE49-F238E27FC236}">
                <a16:creationId xmlns:a16="http://schemas.microsoft.com/office/drawing/2014/main" id="{4B3A20A8-AE27-0561-6A75-8003D5A8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60" y="5501749"/>
            <a:ext cx="7664779" cy="5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Sambungan Pin Bagian Dalam Perancah| Alibaba.com">
            <a:extLst>
              <a:ext uri="{FF2B5EF4-FFF2-40B4-BE49-F238E27FC236}">
                <a16:creationId xmlns:a16="http://schemas.microsoft.com/office/drawing/2014/main" id="{D47B996C-E8AC-92E8-AF7C-09AA4BF6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0" y="1616431"/>
            <a:ext cx="5126760" cy="51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AA661-1C0F-8859-57EA-93045A5B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E4C37DB-F3ED-7B4C-7E8F-2960B8A34F9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1A6075-6AED-BBD8-72EA-54FF22EAF5C3}"/>
              </a:ext>
            </a:extLst>
          </p:cNvPr>
          <p:cNvSpPr txBox="1"/>
          <p:nvPr/>
        </p:nvSpPr>
        <p:spPr>
          <a:xfrm>
            <a:off x="-1371600" y="3538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Poros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498504-367D-4194-F893-9C1FE922498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78E17-08C3-58FD-F8F0-83E0724BD811}"/>
              </a:ext>
            </a:extLst>
          </p:cNvPr>
          <p:cNvSpPr txBox="1"/>
          <p:nvPr/>
        </p:nvSpPr>
        <p:spPr>
          <a:xfrm>
            <a:off x="1275464" y="2781300"/>
            <a:ext cx="1592580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Sambungan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menghubungkan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kopling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mentransmisikan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(torsi)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slip.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Macam-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macam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Sambungan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Poros: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Pasak (Key)</a:t>
            </a:r>
            <a:endParaRPr lang="en-ID" sz="36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 (Dowel Pin, Taper Pin, </a:t>
            </a:r>
            <a:r>
              <a:rPr lang="en-ID" sz="36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ID" sz="36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en-ID" sz="36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Spline</a:t>
            </a:r>
            <a:endParaRPr lang="en-ID" sz="36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Shrink Fit</a:t>
            </a:r>
            <a:endParaRPr lang="en-ID" sz="36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6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5B9BE-D09D-A3E5-B56E-A6A7D7786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450EDB3-C08F-2E55-342A-4F3CF555032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7471686-5822-2FF2-D2B2-423F56AAFB05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4B48564-6543-5B58-B761-BF45012ED5F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5B7AA-CF7F-01DA-90C9-2733D5926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104900"/>
            <a:ext cx="12267959" cy="9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E36BF-64E6-9855-3BAF-A7843D7A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EE5778C4-BD29-54C5-76E9-81A03AD8C171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EBD7869-5FCB-07EC-9B08-4DFA0091EA49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DA94F7E-EF22-39FA-B53B-CE4515D2F31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42797-2A32-6D31-0BF4-3626E25A6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407" y="1248900"/>
            <a:ext cx="13383117" cy="9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47F8E-E6DE-B567-B875-DC1FF62F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E7FA36D-1984-5EC2-900A-CAB09F72CCD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5B24277-96EC-0236-9C89-1FE818003511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Pasak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7457376-EE4C-B035-1F51-D81327BBD6EC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F1D28-D2B9-3DD6-86F1-4D69522E105D}"/>
              </a:ext>
            </a:extLst>
          </p:cNvPr>
          <p:cNvSpPr txBox="1"/>
          <p:nvPr/>
        </p:nvSpPr>
        <p:spPr>
          <a:xfrm>
            <a:off x="1219200" y="2552700"/>
            <a:ext cx="16230600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Soal: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50 mm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mentransmisikan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torsi 500 Nm.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 mm x 14 mm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crushing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τ_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60 MPa dan </a:t>
            </a:r>
            <a:r>
              <a:rPr lang="el-GR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σ_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c_izin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90 MPa.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Penyelesaian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=500×103=500.000N</a:t>
            </a:r>
            <a:r>
              <a:rPr lang="en-ID" sz="3200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/mm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=50mm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=14mm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</a:p>
        </p:txBody>
      </p:sp>
    </p:spTree>
    <p:extLst>
      <p:ext uri="{BB962C8B-B14F-4D97-AF65-F5344CB8AC3E}">
        <p14:creationId xmlns:p14="http://schemas.microsoft.com/office/powerpoint/2010/main" val="253039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5C794-8500-BCE4-27A3-7BB4F2A9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091319F-4AD4-904B-6B48-FF5F8D52A69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A6412A3-FBB0-CEBD-C27D-A962713F2122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Pin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863BE7B-BF14-BC01-D9B2-DCAD15905FC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8F62C-AB99-FDE7-0FD3-67FA501DA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246097"/>
            <a:ext cx="15758619" cy="74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B88A4-0806-79AF-0D21-FB5B59F1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F719913-B66E-E7E0-F578-35636F8A84E1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F714045-5B37-C502-5D62-CE7B2FB7354C}"/>
              </a:ext>
            </a:extLst>
          </p:cNvPr>
          <p:cNvSpPr txBox="1"/>
          <p:nvPr/>
        </p:nvSpPr>
        <p:spPr>
          <a:xfrm>
            <a:off x="-2900583" y="-61427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Pin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3EB8CE-194C-64EA-AE46-1C6E931C8C4F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8AB63-3D78-F28D-FA1F-D29DB75ADAEE}"/>
              </a:ext>
            </a:extLst>
          </p:cNvPr>
          <p:cNvSpPr txBox="1"/>
          <p:nvPr/>
        </p:nvSpPr>
        <p:spPr>
          <a:xfrm>
            <a:off x="1696732" y="2552700"/>
            <a:ext cx="1514346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Soal: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 diameter 40 mm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mentransmisikan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torsi 200 Nm.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dowel pin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berdiameter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pin.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Penyelesaian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=200×103=200.000N</a:t>
            </a:r>
            <a:r>
              <a:rPr lang="en-ID" sz="3200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=40mm⇒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=20mm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=6mm</a:t>
            </a:r>
          </a:p>
        </p:txBody>
      </p:sp>
    </p:spTree>
    <p:extLst>
      <p:ext uri="{BB962C8B-B14F-4D97-AF65-F5344CB8AC3E}">
        <p14:creationId xmlns:p14="http://schemas.microsoft.com/office/powerpoint/2010/main" val="81358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406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210 클레이토이</vt:lpstr>
      <vt:lpstr>Tahoma</vt:lpstr>
      <vt:lpstr>Arial</vt:lpstr>
      <vt:lpstr>Calibri</vt:lpstr>
      <vt:lpstr>Sitka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23</cp:revision>
  <dcterms:created xsi:type="dcterms:W3CDTF">2006-08-16T00:00:00Z</dcterms:created>
  <dcterms:modified xsi:type="dcterms:W3CDTF">2025-06-14T08:06:05Z</dcterms:modified>
  <dc:identifier>DAGhUBClqDA</dc:identifier>
</cp:coreProperties>
</file>