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7" r:id="rId20"/>
    <p:sldId id="288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9" r:id="rId30"/>
    <p:sldId id="285" r:id="rId31"/>
    <p:sldId id="284" r:id="rId32"/>
    <p:sldId id="286" r:id="rId33"/>
  </p:sldIdLst>
  <p:sldSz cx="14630400" cy="8229600"/>
  <p:notesSz cx="8229600" cy="14630400"/>
  <p:embeddedFontLst>
    <p:embeddedFont>
      <p:font typeface="Tahoma" panose="020B0604030504040204" pitchFamily="34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71" autoAdjust="0"/>
    <p:restoredTop sz="94610"/>
  </p:normalViewPr>
  <p:slideViewPr>
    <p:cSldViewPr snapToGrid="0" snapToObjects="1">
      <p:cViewPr varScale="1">
        <p:scale>
          <a:sx n="55" d="100"/>
          <a:sy n="55" d="100"/>
        </p:scale>
        <p:origin x="7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949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A73F4-921D-DB21-6EAA-5B149BD05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827A6C-64F1-5150-7802-3475AD8792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0121A9-0022-D301-C04F-E221CC6935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ED952-4B27-9B31-C1EB-11D3EDDE75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40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342A2-0057-3258-0533-98A5B651F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A111CF-EE4E-B23D-0BD2-2EFF1E3C3F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CCA1FE-DCEA-FBD5-350F-202EA29008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7EF81D-A65D-32FD-8B07-C6499BC0C9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423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32CD5-FAC3-E851-FE17-C7C2C36D9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F4999F-D552-A4FC-773E-64341CDE87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B73192-3E08-BAFB-ECC5-DD3B4AE8B7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90C31-7F84-8813-411B-41210F1B45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402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DD190-8738-004A-35CE-DA976D9A0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985BC-FAF5-C7AE-CF99-A60DAB7BF4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E07047-4C3A-A4BE-E137-98D927EEDB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F4400-F4A8-FF91-9B75-723EBB33A8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758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47141-A547-8EB6-E300-BD0B3F530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4C0D80-EA91-8FD6-9F56-303AA0E044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87E73A-F73C-3A0B-7416-7FF3706C5E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AB50C-5C65-5F3B-0AE9-6EFB6C563E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107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F9BCD-F246-E613-E6BF-1FD4E4EB9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142F20-9B49-96C9-48FF-B9A6AB68DB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8DB283-E1F5-3984-A608-F812D2AC83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A643B7-1C0B-0DE9-41FB-867B435E0D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50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030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121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43846"/>
            <a:ext cx="711112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kern="0" spc="-134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Elemen </a:t>
            </a:r>
            <a:r>
              <a:rPr lang="en-US" sz="4450" kern="0" spc="-134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Mesin</a:t>
            </a:r>
            <a:r>
              <a:rPr lang="en-US" sz="4450" kern="0" spc="-134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II :</a:t>
            </a:r>
            <a:endParaRPr lang="en-US" sz="44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3001546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spcAft>
                <a:spcPts val="800"/>
              </a:spcAft>
            </a:pPr>
            <a:r>
              <a:rPr lang="en-US" sz="4000" b="1" kern="10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Pertemuan</a:t>
            </a:r>
            <a:r>
              <a:rPr lang="en-US" sz="4000" b="1" kern="100" dirty="0">
                <a:ln>
                  <a:noFill/>
                </a:ln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kern="100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en-US" sz="4000" b="1" kern="100" dirty="0">
              <a:ln>
                <a:noFill/>
              </a:ln>
              <a:solidFill>
                <a:schemeClr val="bg1"/>
              </a:solidFill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Aft>
                <a:spcPts val="800"/>
              </a:spcAft>
            </a:pPr>
            <a:r>
              <a:rPr lang="en-US" sz="4000" b="1" kern="100" dirty="0">
                <a:solidFill>
                  <a:schemeClr val="bg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endParaRPr lang="en-ID" sz="4000" kern="1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432947" y="5262324"/>
            <a:ext cx="57269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kern="0" spc="-18" dirty="0">
                <a:solidFill>
                  <a:srgbClr val="3C38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</a:p>
        </p:txBody>
      </p:sp>
      <p:sp>
        <p:nvSpPr>
          <p:cNvPr id="7" name="Text 4"/>
          <p:cNvSpPr/>
          <p:nvPr/>
        </p:nvSpPr>
        <p:spPr>
          <a:xfrm>
            <a:off x="6756440" y="5112782"/>
            <a:ext cx="143565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Ir. Novriyanti, S.T., M.T.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9114" y="772478"/>
            <a:ext cx="5590937" cy="681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250" kern="0" spc="-129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Aplikasi Pegas (2)</a:t>
            </a:r>
            <a:endParaRPr lang="en-US" sz="42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494264" y="1780342"/>
            <a:ext cx="30480" cy="5676662"/>
          </a:xfrm>
          <a:prstGeom prst="roundRect">
            <a:avLst>
              <a:gd name="adj" fmla="val 107258"/>
            </a:avLst>
          </a:prstGeom>
          <a:solidFill>
            <a:srgbClr val="595959"/>
          </a:solidFill>
          <a:ln/>
        </p:spPr>
      </p:sp>
      <p:sp>
        <p:nvSpPr>
          <p:cNvPr id="5" name="Shape 2"/>
          <p:cNvSpPr/>
          <p:nvPr/>
        </p:nvSpPr>
        <p:spPr>
          <a:xfrm>
            <a:off x="6708934" y="2255401"/>
            <a:ext cx="653772" cy="30480"/>
          </a:xfrm>
          <a:prstGeom prst="roundRect">
            <a:avLst>
              <a:gd name="adj" fmla="val 107258"/>
            </a:avLst>
          </a:prstGeom>
          <a:solidFill>
            <a:srgbClr val="595959"/>
          </a:solidFill>
          <a:ln/>
        </p:spPr>
      </p:sp>
      <p:sp>
        <p:nvSpPr>
          <p:cNvPr id="6" name="Shape 3"/>
          <p:cNvSpPr/>
          <p:nvPr/>
        </p:nvSpPr>
        <p:spPr>
          <a:xfrm>
            <a:off x="6249114" y="2025491"/>
            <a:ext cx="490299" cy="490299"/>
          </a:xfrm>
          <a:prstGeom prst="roundRect">
            <a:avLst>
              <a:gd name="adj" fmla="val 6668"/>
            </a:avLst>
          </a:prstGeom>
          <a:solidFill>
            <a:srgbClr val="404040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0851" y="2066330"/>
            <a:ext cx="326827" cy="40862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84043" y="1998226"/>
            <a:ext cx="2724269" cy="340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kern="0" spc="-64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Peralatan Medis</a:t>
            </a:r>
            <a:endParaRPr lang="en-US" sz="2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7584043" y="2469475"/>
            <a:ext cx="6283643" cy="348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kern="0" spc="-1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 presisi untuk peralatan bedah dan kursi roda.</a:t>
            </a:r>
            <a:endParaRPr lang="en-US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6708934" y="3729038"/>
            <a:ext cx="653772" cy="30480"/>
          </a:xfrm>
          <a:prstGeom prst="roundRect">
            <a:avLst>
              <a:gd name="adj" fmla="val 107258"/>
            </a:avLst>
          </a:prstGeom>
          <a:solidFill>
            <a:srgbClr val="595959"/>
          </a:solidFill>
          <a:ln/>
        </p:spPr>
      </p:sp>
      <p:sp>
        <p:nvSpPr>
          <p:cNvPr id="11" name="Shape 7"/>
          <p:cNvSpPr/>
          <p:nvPr/>
        </p:nvSpPr>
        <p:spPr>
          <a:xfrm>
            <a:off x="6249114" y="3499128"/>
            <a:ext cx="490299" cy="490299"/>
          </a:xfrm>
          <a:prstGeom prst="roundRect">
            <a:avLst>
              <a:gd name="adj" fmla="val 6668"/>
            </a:avLst>
          </a:prstGeom>
          <a:solidFill>
            <a:srgbClr val="404040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851" y="3539966"/>
            <a:ext cx="326827" cy="40862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584043" y="3471863"/>
            <a:ext cx="2724269" cy="340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kern="0" spc="-64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Rumah Tangga</a:t>
            </a:r>
            <a:endParaRPr lang="en-US" sz="2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7584043" y="3943112"/>
            <a:ext cx="6283643" cy="348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kern="0" spc="-1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Kasur pegas, sofa, dan klip penjepit.</a:t>
            </a:r>
            <a:endParaRPr lang="en-US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Shape 10"/>
          <p:cNvSpPr/>
          <p:nvPr/>
        </p:nvSpPr>
        <p:spPr>
          <a:xfrm>
            <a:off x="6708934" y="5202674"/>
            <a:ext cx="653772" cy="30480"/>
          </a:xfrm>
          <a:prstGeom prst="roundRect">
            <a:avLst>
              <a:gd name="adj" fmla="val 107258"/>
            </a:avLst>
          </a:prstGeom>
          <a:solidFill>
            <a:srgbClr val="595959"/>
          </a:solidFill>
          <a:ln/>
        </p:spPr>
      </p:sp>
      <p:sp>
        <p:nvSpPr>
          <p:cNvPr id="16" name="Shape 11"/>
          <p:cNvSpPr/>
          <p:nvPr/>
        </p:nvSpPr>
        <p:spPr>
          <a:xfrm>
            <a:off x="6249114" y="4972764"/>
            <a:ext cx="490299" cy="490299"/>
          </a:xfrm>
          <a:prstGeom prst="roundRect">
            <a:avLst>
              <a:gd name="adj" fmla="val 6668"/>
            </a:avLst>
          </a:prstGeom>
          <a:solidFill>
            <a:srgbClr val="404040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0851" y="5013603"/>
            <a:ext cx="326827" cy="408623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584043" y="4945499"/>
            <a:ext cx="2724269" cy="340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kern="0" spc="-64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Aerospace</a:t>
            </a:r>
            <a:endParaRPr lang="en-US" sz="2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7584043" y="5416748"/>
            <a:ext cx="6283643" cy="348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kern="0" spc="-1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 peredam getaran dan mekanisme deployment.</a:t>
            </a:r>
            <a:endParaRPr lang="en-US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Shape 14"/>
          <p:cNvSpPr/>
          <p:nvPr/>
        </p:nvSpPr>
        <p:spPr>
          <a:xfrm>
            <a:off x="6708934" y="6676311"/>
            <a:ext cx="653772" cy="30480"/>
          </a:xfrm>
          <a:prstGeom prst="roundRect">
            <a:avLst>
              <a:gd name="adj" fmla="val 107258"/>
            </a:avLst>
          </a:prstGeom>
          <a:solidFill>
            <a:srgbClr val="595959"/>
          </a:solidFill>
          <a:ln/>
        </p:spPr>
      </p:sp>
      <p:sp>
        <p:nvSpPr>
          <p:cNvPr id="21" name="Shape 15"/>
          <p:cNvSpPr/>
          <p:nvPr/>
        </p:nvSpPr>
        <p:spPr>
          <a:xfrm>
            <a:off x="6249114" y="6446401"/>
            <a:ext cx="490299" cy="490299"/>
          </a:xfrm>
          <a:prstGeom prst="roundRect">
            <a:avLst>
              <a:gd name="adj" fmla="val 6668"/>
            </a:avLst>
          </a:prstGeom>
          <a:solidFill>
            <a:srgbClr val="404040"/>
          </a:solidFill>
          <a:ln/>
        </p:spPr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0851" y="6487239"/>
            <a:ext cx="326827" cy="408623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7584043" y="6419136"/>
            <a:ext cx="2724269" cy="340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kern="0" spc="-64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Mainan</a:t>
            </a:r>
            <a:endParaRPr lang="en-US" sz="2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17"/>
          <p:cNvSpPr/>
          <p:nvPr/>
        </p:nvSpPr>
        <p:spPr>
          <a:xfrm>
            <a:off x="7584043" y="6890385"/>
            <a:ext cx="6283643" cy="348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kern="0" spc="-1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Berbagai mainan anak seperti kotak kejutan dan pistol mainan.</a:t>
            </a:r>
            <a:endParaRPr lang="en-US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1204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kern="0" spc="-134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Perhitungan Dasar Pegas Ulir (1)</a:t>
            </a:r>
            <a:endParaRPr lang="en-US" sz="44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2869763"/>
            <a:ext cx="7556421" cy="3266837"/>
          </a:xfrm>
          <a:prstGeom prst="roundRect">
            <a:avLst>
              <a:gd name="adj" fmla="val 1042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01410" y="2877383"/>
            <a:ext cx="7540347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029057" y="3021092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Parameter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3546038" y="3021092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Simbol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059210" y="3021092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Rumus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801410" y="3527703"/>
            <a:ext cx="7540347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1029057" y="3671411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Gaya Pegas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3546038" y="3671411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059210" y="3671411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 = k·x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801410" y="4178022"/>
            <a:ext cx="7540347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1029057" y="4321731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Tegangan Geser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3546038" y="4321731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059210" y="4321731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 = (8·F·D)/(π·d³)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801410" y="4828342"/>
            <a:ext cx="7540347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1029057" y="4972050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Defleksi Pegas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3546038" y="4972050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6059210" y="4972050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 = (8·F·D³·n)/(G·d⁴)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Shape 18"/>
          <p:cNvSpPr/>
          <p:nvPr/>
        </p:nvSpPr>
        <p:spPr>
          <a:xfrm>
            <a:off x="801410" y="5478661"/>
            <a:ext cx="7540347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2" name="Text 19"/>
          <p:cNvSpPr/>
          <p:nvPr/>
        </p:nvSpPr>
        <p:spPr>
          <a:xfrm>
            <a:off x="1029057" y="5622369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Kekakuan Pegas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3546038" y="5622369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6059210" y="5622369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 = (G·d⁴)/(8·D³·n)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 22"/>
          <p:cNvSpPr/>
          <p:nvPr/>
        </p:nvSpPr>
        <p:spPr>
          <a:xfrm>
            <a:off x="793790" y="6391751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Dimana: D = diameter rata-rata pegas, d = diameter kawat, n = jumlah lilitan aktif, G = modulus </a:t>
            </a:r>
            <a:r>
              <a:rPr lang="en-US" sz="1750" kern="0" spc="-18" dirty="0" err="1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geser</a:t>
            </a: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indent="0" algn="l">
              <a:lnSpc>
                <a:spcPts val="2850"/>
              </a:lnSpc>
              <a:buNone/>
            </a:pPr>
            <a:endParaRPr lang="en-US" sz="1750" kern="0" spc="-18" dirty="0">
              <a:solidFill>
                <a:srgbClr val="E5E0D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 err="1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Tegangan</a:t>
            </a: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Rata </a:t>
            </a:r>
            <a:r>
              <a:rPr lang="en-US" sz="1750" kern="0" spc="-18" dirty="0" err="1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rata</a:t>
            </a: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Tm = </a:t>
            </a:r>
            <a:r>
              <a:rPr lang="en-US" sz="1750" kern="0" spc="-18" dirty="0" err="1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Tamx</a:t>
            </a: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</a:t>
            </a:r>
            <a:r>
              <a:rPr lang="en-US" sz="1750" kern="0" spc="-18" dirty="0" err="1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Tmin</a:t>
            </a: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/2, Teg </a:t>
            </a:r>
            <a:r>
              <a:rPr lang="en-US" sz="1750" kern="0" spc="-18" dirty="0" err="1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Bolak</a:t>
            </a: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Balik Tm = </a:t>
            </a:r>
            <a:r>
              <a:rPr lang="en-US" sz="1750" kern="0" spc="-18" dirty="0" err="1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Tmax</a:t>
            </a: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1750" kern="0" spc="-18" dirty="0" err="1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Tmin</a:t>
            </a: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/2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BADFF9-F2A6-8408-AA71-023A37FBD947}"/>
              </a:ext>
            </a:extLst>
          </p:cNvPr>
          <p:cNvSpPr txBox="1"/>
          <p:nvPr/>
        </p:nvSpPr>
        <p:spPr>
          <a:xfrm>
            <a:off x="3429476" y="2187513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0" spc="-177" dirty="0" err="1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Tegangan</a:t>
            </a:r>
            <a:r>
              <a:rPr lang="en-US" sz="1800" kern="0" spc="-17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0" spc="-177" dirty="0" err="1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ijin</a:t>
            </a:r>
            <a:r>
              <a:rPr lang="en-US" kern="0" spc="-17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800" kern="0" spc="-17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</a:t>
            </a:r>
            <a:endParaRPr lang="en-ID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0566" y="705922"/>
            <a:ext cx="7702868" cy="1287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kern="0" spc="-122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Perhitungan Dasar Pegas Ulir (2)</a:t>
            </a:r>
            <a:endParaRPr lang="en-US" sz="4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566" y="2301835"/>
            <a:ext cx="1029533" cy="123539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58948" y="2507694"/>
            <a:ext cx="3227070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kern="0" spc="-61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Pemilihan Dimensi Awal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2058948" y="2952869"/>
            <a:ext cx="6364486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kern="0" spc="-16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Tentukan diameter kawat (d), diameter pegas (D), dan jumlah lilitan (n).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566" y="3537228"/>
            <a:ext cx="1029533" cy="123539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058948" y="3743087"/>
            <a:ext cx="2933700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kern="0" spc="-61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Perhitungan Kekakuan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2058948" y="4188262"/>
            <a:ext cx="6364486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kern="0" spc="-16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Hitung kekakuan pegas dengan rumus k = (G·d⁴)/(8·D³·n).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566" y="4772620"/>
            <a:ext cx="1029533" cy="151554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058948" y="4978479"/>
            <a:ext cx="2573774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kern="0" spc="-61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Evaluasi Tegangan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2058948" y="5423654"/>
            <a:ext cx="6364486" cy="658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kern="0" spc="-16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Hitung tegangan dengan faktor koreksi Wahl: K = (4C-1)/(4C-4)+0.615/C.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566" y="6288167"/>
            <a:ext cx="1029533" cy="1235393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2058948" y="6494026"/>
            <a:ext cx="2573774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kern="0" spc="-61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Verifikasi Desain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2058948" y="6939201"/>
            <a:ext cx="6364486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kern="0" spc="-16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Bandingkan tegangan yang terjadi dengan tegangan ijin material.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4628"/>
            <a:ext cx="1098982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kern="0" spc="-134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Desain Pegas: Pertimbangan Penting</a:t>
            </a:r>
            <a:endParaRPr lang="en-US" sz="44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430" y="1997035"/>
            <a:ext cx="1614011" cy="130694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2613065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088255" y="2223849"/>
            <a:ext cx="323088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Kebutuhan Fungsional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5088255" y="2714268"/>
            <a:ext cx="42317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Gaya dan defleksi yang dibutuhkan aplikasi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Shape 3"/>
          <p:cNvSpPr/>
          <p:nvPr/>
        </p:nvSpPr>
        <p:spPr>
          <a:xfrm>
            <a:off x="4918115" y="3317081"/>
            <a:ext cx="8861822" cy="15240"/>
          </a:xfrm>
          <a:prstGeom prst="roundRect">
            <a:avLst>
              <a:gd name="adj" fmla="val 223256"/>
            </a:avLst>
          </a:prstGeom>
          <a:solidFill>
            <a:srgbClr val="595959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0424" y="3360658"/>
            <a:ext cx="3228022" cy="1306949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3814762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895261" y="35874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Batasan Fisik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5"/>
          <p:cNvSpPr/>
          <p:nvPr/>
        </p:nvSpPr>
        <p:spPr>
          <a:xfrm>
            <a:off x="5895261" y="4077891"/>
            <a:ext cx="46112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Ruang yang tersedia dan keterbatasan dimensi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Shape 6"/>
          <p:cNvSpPr/>
          <p:nvPr/>
        </p:nvSpPr>
        <p:spPr>
          <a:xfrm>
            <a:off x="5725120" y="4680704"/>
            <a:ext cx="8054816" cy="15240"/>
          </a:xfrm>
          <a:prstGeom prst="roundRect">
            <a:avLst>
              <a:gd name="adj" fmla="val 223256"/>
            </a:avLst>
          </a:prstGeom>
          <a:solidFill>
            <a:srgbClr val="595959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3418" y="4724281"/>
            <a:ext cx="4842034" cy="130694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892" y="5178385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702266" y="4951095"/>
            <a:ext cx="290786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Lingkungan Operasi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8"/>
          <p:cNvSpPr/>
          <p:nvPr/>
        </p:nvSpPr>
        <p:spPr>
          <a:xfrm>
            <a:off x="6702266" y="5441513"/>
            <a:ext cx="401966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Suhu, kelembaban, dan ketahanan korosi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Shape 9"/>
          <p:cNvSpPr/>
          <p:nvPr/>
        </p:nvSpPr>
        <p:spPr>
          <a:xfrm>
            <a:off x="6532126" y="6044327"/>
            <a:ext cx="7247811" cy="15240"/>
          </a:xfrm>
          <a:prstGeom prst="roundRect">
            <a:avLst>
              <a:gd name="adj" fmla="val 223256"/>
            </a:avLst>
          </a:prstGeom>
          <a:solidFill>
            <a:srgbClr val="595959"/>
          </a:solidFill>
          <a:ln/>
        </p:spPr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294" y="6087904"/>
            <a:ext cx="6456164" cy="1306949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4773" y="6542008"/>
            <a:ext cx="318968" cy="398621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509272" y="63147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Aspek Ekonomis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 11"/>
          <p:cNvSpPr/>
          <p:nvPr/>
        </p:nvSpPr>
        <p:spPr>
          <a:xfrm>
            <a:off x="7509272" y="6805136"/>
            <a:ext cx="374415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Biaya material dan proses manufaktur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4961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kern="0" spc="-134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Kegagalan Pegas</a:t>
            </a:r>
            <a:endParaRPr lang="en-US" sz="44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1912025"/>
            <a:ext cx="1630323" cy="1306949"/>
          </a:xfrm>
          <a:prstGeom prst="roundRect">
            <a:avLst>
              <a:gd name="adj" fmla="val 2603"/>
            </a:avLst>
          </a:prstGeom>
          <a:solidFill>
            <a:srgbClr val="404040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467" y="2366129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650927" y="2138839"/>
            <a:ext cx="30694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Kelelahan (Fatigue)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2650927" y="2629257"/>
            <a:ext cx="33538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Retak akibat beban siklik berulang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2537460" y="3203734"/>
            <a:ext cx="11185803" cy="15240"/>
          </a:xfrm>
          <a:prstGeom prst="roundRect">
            <a:avLst>
              <a:gd name="adj" fmla="val 223256"/>
            </a:avLst>
          </a:prstGeom>
          <a:solidFill>
            <a:srgbClr val="595959"/>
          </a:solidFill>
          <a:ln/>
        </p:spPr>
      </p:sp>
      <p:sp>
        <p:nvSpPr>
          <p:cNvPr id="8" name="Shape 5"/>
          <p:cNvSpPr/>
          <p:nvPr/>
        </p:nvSpPr>
        <p:spPr>
          <a:xfrm>
            <a:off x="793790" y="3332321"/>
            <a:ext cx="3260646" cy="1306949"/>
          </a:xfrm>
          <a:prstGeom prst="roundRect">
            <a:avLst>
              <a:gd name="adj" fmla="val 2603"/>
            </a:avLst>
          </a:prstGeom>
          <a:solidFill>
            <a:srgbClr val="404040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569" y="3786426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281249" y="35591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Korosi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4281249" y="4049554"/>
            <a:ext cx="567582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Degradasi material akibat reaksi kimia dengan lingkungan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4167783" y="4624030"/>
            <a:ext cx="9555480" cy="15240"/>
          </a:xfrm>
          <a:prstGeom prst="roundRect">
            <a:avLst>
              <a:gd name="adj" fmla="val 223256"/>
            </a:avLst>
          </a:prstGeom>
          <a:solidFill>
            <a:srgbClr val="595959"/>
          </a:solidFill>
          <a:ln/>
        </p:spPr>
      </p:sp>
      <p:sp>
        <p:nvSpPr>
          <p:cNvPr id="13" name="Shape 9"/>
          <p:cNvSpPr/>
          <p:nvPr/>
        </p:nvSpPr>
        <p:spPr>
          <a:xfrm>
            <a:off x="793790" y="4752618"/>
            <a:ext cx="4890968" cy="1306949"/>
          </a:xfrm>
          <a:prstGeom prst="roundRect">
            <a:avLst>
              <a:gd name="adj" fmla="val 2603"/>
            </a:avLst>
          </a:prstGeom>
          <a:solidFill>
            <a:srgbClr val="404040"/>
          </a:solidFill>
          <a:ln/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790" y="5206722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5911572" y="49794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Overload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5911572" y="5469850"/>
            <a:ext cx="560522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Deformasi permanen akibat beban melebihi batas elastis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Shape 12"/>
          <p:cNvSpPr/>
          <p:nvPr/>
        </p:nvSpPr>
        <p:spPr>
          <a:xfrm>
            <a:off x="5798106" y="6044327"/>
            <a:ext cx="7925157" cy="15240"/>
          </a:xfrm>
          <a:prstGeom prst="roundRect">
            <a:avLst>
              <a:gd name="adj" fmla="val 223256"/>
            </a:avLst>
          </a:prstGeom>
          <a:solidFill>
            <a:srgbClr val="595959"/>
          </a:solidFill>
          <a:ln/>
        </p:spPr>
      </p:sp>
      <p:sp>
        <p:nvSpPr>
          <p:cNvPr id="18" name="Shape 13"/>
          <p:cNvSpPr/>
          <p:nvPr/>
        </p:nvSpPr>
        <p:spPr>
          <a:xfrm>
            <a:off x="793790" y="6172914"/>
            <a:ext cx="6521410" cy="1306949"/>
          </a:xfrm>
          <a:prstGeom prst="roundRect">
            <a:avLst>
              <a:gd name="adj" fmla="val 2603"/>
            </a:avLst>
          </a:prstGeom>
          <a:solidFill>
            <a:srgbClr val="404040"/>
          </a:solidFill>
          <a:ln/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5011" y="6627019"/>
            <a:ext cx="318968" cy="398621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7542014" y="63997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Relaksasi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7542014" y="6890147"/>
            <a:ext cx="519755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Penurunan gaya pegas akibat creep pada suhu tinggi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7877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kern="0" spc="-134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Studi Kasus 1: Desain Pegas Suspensi Mobil</a:t>
            </a:r>
            <a:endParaRPr lang="en-US" sz="44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269164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04040"/>
          </a:solidFill>
          <a:ln/>
        </p:spPr>
      </p:sp>
      <p:sp>
        <p:nvSpPr>
          <p:cNvPr id="5" name="Text 2"/>
          <p:cNvSpPr/>
          <p:nvPr/>
        </p:nvSpPr>
        <p:spPr>
          <a:xfrm>
            <a:off x="6365260" y="273415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kern="0" spc="-80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26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017306" y="2691646"/>
            <a:ext cx="355401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Identifikasi Parameter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017306" y="3182064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Berat kendaraan: 1500 kg, frekuensi alami yang diinginkan: 1 Hz.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6280190" y="402693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04040"/>
          </a:solidFill>
          <a:ln/>
        </p:spPr>
      </p:sp>
      <p:sp>
        <p:nvSpPr>
          <p:cNvPr id="9" name="Text 6"/>
          <p:cNvSpPr/>
          <p:nvPr/>
        </p:nvSpPr>
        <p:spPr>
          <a:xfrm>
            <a:off x="6365260" y="406943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kern="0" spc="-80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26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017306" y="4026932"/>
            <a:ext cx="323088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Perhitungan Kekakuan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017306" y="4517350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 = m(2πf)² = 375 kg/mm per roda untuk osilasi vertikal.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6280190" y="5362218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04040"/>
          </a:solidFill>
          <a:ln/>
        </p:spPr>
      </p:sp>
      <p:sp>
        <p:nvSpPr>
          <p:cNvPr id="13" name="Text 10"/>
          <p:cNvSpPr/>
          <p:nvPr/>
        </p:nvSpPr>
        <p:spPr>
          <a:xfrm>
            <a:off x="6365260" y="540472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kern="0" spc="-80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26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017306" y="5362218"/>
            <a:ext cx="290786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Pemilihan Material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017306" y="5852636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Baja pegas ASTM A231 dengan kekuatan tarik 1600 MPa.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6280190" y="669750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04040"/>
          </a:solidFill>
          <a:ln/>
        </p:spPr>
      </p:sp>
      <p:sp>
        <p:nvSpPr>
          <p:cNvPr id="17" name="Text 14"/>
          <p:cNvSpPr/>
          <p:nvPr/>
        </p:nvSpPr>
        <p:spPr>
          <a:xfrm>
            <a:off x="6365260" y="6740009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kern="0" spc="-80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26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7017306" y="669750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Desain Dimensi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7017306" y="7187922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= 15 mm, D = 120 mm, n = 8 lilitan, panjang bebas = 350 mm.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6135" y="581620"/>
            <a:ext cx="7664529" cy="13208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kern="0" spc="-12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Studi Kasus 2: Pegas Katup Mesin</a:t>
            </a:r>
            <a:endParaRPr lang="en-US" sz="41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26135" y="2219444"/>
            <a:ext cx="158472" cy="1598176"/>
          </a:xfrm>
          <a:prstGeom prst="roundRect">
            <a:avLst>
              <a:gd name="adj" fmla="val 20007"/>
            </a:avLst>
          </a:prstGeom>
          <a:solidFill>
            <a:srgbClr val="404040"/>
          </a:solidFill>
          <a:ln/>
        </p:spPr>
      </p:sp>
      <p:sp>
        <p:nvSpPr>
          <p:cNvPr id="5" name="Text 2"/>
          <p:cNvSpPr/>
          <p:nvPr/>
        </p:nvSpPr>
        <p:spPr>
          <a:xfrm>
            <a:off x="6701552" y="2219444"/>
            <a:ext cx="2709863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kern="0" spc="-62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Analisis Kebutuhan</a:t>
            </a:r>
            <a:endParaRPr lang="en-US" sz="2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701552" y="2676406"/>
            <a:ext cx="7189113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kern="0" spc="-1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Gaya pegas harus mencukupi untuk menutup katup pada 6000 RPM. Gaya minimal 300 N saat terpasang.</a:t>
            </a:r>
            <a:endParaRPr lang="en-US" sz="16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701552" y="3479483"/>
            <a:ext cx="7189113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kern="0" spc="-1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Frekuensi operasi: 50 Hz (untuk mesin 6000 RPM).</a:t>
            </a:r>
            <a:endParaRPr lang="en-US" sz="16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6543080" y="4028956"/>
            <a:ext cx="158472" cy="1598176"/>
          </a:xfrm>
          <a:prstGeom prst="roundRect">
            <a:avLst>
              <a:gd name="adj" fmla="val 20007"/>
            </a:avLst>
          </a:prstGeom>
          <a:solidFill>
            <a:srgbClr val="404040"/>
          </a:solidFill>
          <a:ln/>
        </p:spPr>
      </p:sp>
      <p:sp>
        <p:nvSpPr>
          <p:cNvPr id="9" name="Text 6"/>
          <p:cNvSpPr/>
          <p:nvPr/>
        </p:nvSpPr>
        <p:spPr>
          <a:xfrm>
            <a:off x="7018496" y="4028956"/>
            <a:ext cx="2641997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kern="0" spc="-62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Tantangan Desain</a:t>
            </a:r>
            <a:endParaRPr lang="en-US" sz="2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018496" y="4485918"/>
            <a:ext cx="6872168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kern="0" spc="-1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 harus tahan suhu tinggi (hingga 150°C). Memerlukan ketahanan fatigue untuk siklus 10⁸.</a:t>
            </a:r>
            <a:endParaRPr lang="en-US" sz="16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018496" y="5288994"/>
            <a:ext cx="6872168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kern="0" spc="-1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Ruang terbatas dalam kepala silinder membatasi dimensi.</a:t>
            </a:r>
            <a:endParaRPr lang="en-US" sz="16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6860143" y="5838468"/>
            <a:ext cx="158472" cy="1598176"/>
          </a:xfrm>
          <a:prstGeom prst="roundRect">
            <a:avLst>
              <a:gd name="adj" fmla="val 20007"/>
            </a:avLst>
          </a:prstGeom>
          <a:solidFill>
            <a:srgbClr val="404040"/>
          </a:solidFill>
          <a:ln/>
        </p:spPr>
      </p:sp>
      <p:sp>
        <p:nvSpPr>
          <p:cNvPr id="13" name="Text 10"/>
          <p:cNvSpPr/>
          <p:nvPr/>
        </p:nvSpPr>
        <p:spPr>
          <a:xfrm>
            <a:off x="7335560" y="5838468"/>
            <a:ext cx="2641997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kern="0" spc="-62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Solusi Teknis</a:t>
            </a:r>
            <a:endParaRPr lang="en-US" sz="2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335560" y="6295430"/>
            <a:ext cx="6555105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kern="0" spc="-1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Material: Baja pegas paduan Cr-Si dengan perlakuan shot-peening untuk meningkatkan fatigue life.</a:t>
            </a:r>
            <a:endParaRPr lang="en-US" sz="16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335560" y="7098506"/>
            <a:ext cx="6555105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kern="0" spc="-1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Desain: Pegas ulir conical untuk menghindari resonansi.</a:t>
            </a:r>
            <a:endParaRPr lang="en-US" sz="16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22653"/>
            <a:ext cx="905041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kern="0" spc="-134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Perawatan dan Inspeksi Pegas</a:t>
            </a:r>
            <a:endParaRPr lang="en-US" sz="44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4984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Inspeksi Visual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07955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Periksa retak permukaan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521750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Deteksi korosi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3963948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Cek deformasi permanen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582001"/>
            <a:ext cx="3978116" cy="2169795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5332928" y="2498408"/>
            <a:ext cx="290786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Pengujian Kekuatan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332928" y="307955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 kompresi/tarik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332928" y="3521750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Bandingkan dengan spesifikasi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332928" y="3963948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Ukur tinggi bebas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928" y="4582001"/>
            <a:ext cx="3978116" cy="2169795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9872067" y="2498408"/>
            <a:ext cx="30694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Perawatan Preventif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9872067" y="307955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Pelumasan berkala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9872067" y="3521750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Lindungi dari korosi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9872067" y="3963948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Hindari overload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2067" y="4582001"/>
            <a:ext cx="3978116" cy="216979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055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1137" y="592931"/>
            <a:ext cx="7634526" cy="1347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kern="0" spc="-127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Inovasi dalam Teknologi Pegas</a:t>
            </a:r>
            <a:endParaRPr lang="en-US" sz="4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41137" y="2264093"/>
            <a:ext cx="3709511" cy="3441263"/>
          </a:xfrm>
          <a:prstGeom prst="roundRect">
            <a:avLst>
              <a:gd name="adj" fmla="val 940"/>
            </a:avLst>
          </a:prstGeom>
          <a:solidFill>
            <a:srgbClr val="404040"/>
          </a:solidFill>
          <a:ln/>
        </p:spPr>
      </p:sp>
      <p:sp>
        <p:nvSpPr>
          <p:cNvPr id="5" name="Text 2"/>
          <p:cNvSpPr/>
          <p:nvPr/>
        </p:nvSpPr>
        <p:spPr>
          <a:xfrm>
            <a:off x="6456759" y="2479715"/>
            <a:ext cx="2695575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kern="0" spc="-64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 Cerdas</a:t>
            </a:r>
            <a:endParaRPr lang="en-US" sz="2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456759" y="2945963"/>
            <a:ext cx="3278267" cy="13796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kern="0" spc="-1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 dari paduan shape memory alloy (SMA) yang dapat kembali ke bentuk asli setelah deformasi dan pemanasan.</a:t>
            </a:r>
            <a:endParaRPr lang="en-US" sz="16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456759" y="4454962"/>
            <a:ext cx="3278267" cy="103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kern="0" spc="-1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Memungkinkan pegas dengan karakteristik yang dapat berubah sesuai kondisi operasi.</a:t>
            </a:r>
            <a:endParaRPr lang="en-US" sz="16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10166271" y="2264093"/>
            <a:ext cx="3709511" cy="3441263"/>
          </a:xfrm>
          <a:prstGeom prst="roundRect">
            <a:avLst>
              <a:gd name="adj" fmla="val 940"/>
            </a:avLst>
          </a:prstGeom>
          <a:solidFill>
            <a:srgbClr val="404040"/>
          </a:solidFill>
          <a:ln/>
        </p:spPr>
      </p:sp>
      <p:sp>
        <p:nvSpPr>
          <p:cNvPr id="9" name="Text 6"/>
          <p:cNvSpPr/>
          <p:nvPr/>
        </p:nvSpPr>
        <p:spPr>
          <a:xfrm>
            <a:off x="10381893" y="2479715"/>
            <a:ext cx="2695575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kern="0" spc="-64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Optimasi Topologi</a:t>
            </a:r>
            <a:endParaRPr lang="en-US" sz="2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0381893" y="2945963"/>
            <a:ext cx="3278267" cy="103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kern="0" spc="-1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Desain pegas dengan bantuan komputer untuk distribusi material optimal.</a:t>
            </a:r>
            <a:endParaRPr lang="en-US" sz="16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381893" y="4110038"/>
            <a:ext cx="3278267" cy="103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kern="0" spc="-1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Menciptakan bentuk non-konvensional dengan kinerja lebih baik dan berat lebih ringan.</a:t>
            </a:r>
            <a:endParaRPr lang="en-US" sz="16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6241137" y="5920978"/>
            <a:ext cx="7634526" cy="1716643"/>
          </a:xfrm>
          <a:prstGeom prst="roundRect">
            <a:avLst>
              <a:gd name="adj" fmla="val 1884"/>
            </a:avLst>
          </a:prstGeom>
          <a:solidFill>
            <a:srgbClr val="404040"/>
          </a:solidFill>
          <a:ln/>
        </p:spPr>
      </p:sp>
      <p:sp>
        <p:nvSpPr>
          <p:cNvPr id="13" name="Text 10"/>
          <p:cNvSpPr/>
          <p:nvPr/>
        </p:nvSpPr>
        <p:spPr>
          <a:xfrm>
            <a:off x="6456759" y="6136600"/>
            <a:ext cx="2695575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kern="0" spc="-64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 Adaptif</a:t>
            </a:r>
            <a:endParaRPr lang="en-US" sz="2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456759" y="6602849"/>
            <a:ext cx="7203281" cy="344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kern="0" spc="-1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 dengan kekakuan yang dapat disesuaikan secara elektronik.</a:t>
            </a:r>
            <a:endParaRPr lang="en-US" sz="16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456759" y="7077075"/>
            <a:ext cx="7203281" cy="344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kern="0" spc="-1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Aplikasi pada suspensi kendaraan pintar dan peralatan presisi adaptif.</a:t>
            </a:r>
            <a:endParaRPr lang="en-US" sz="16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3">
            <a:extLst>
              <a:ext uri="{FF2B5EF4-FFF2-40B4-BE49-F238E27FC236}">
                <a16:creationId xmlns:a16="http://schemas.microsoft.com/office/drawing/2014/main" id="{1ADB06E1-F00E-3318-F99C-FD09CE5B95C3}"/>
              </a:ext>
            </a:extLst>
          </p:cNvPr>
          <p:cNvSpPr/>
          <p:nvPr/>
        </p:nvSpPr>
        <p:spPr>
          <a:xfrm>
            <a:off x="451924" y="273424"/>
            <a:ext cx="5058539" cy="78478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Tekan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Parameter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Geometri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Utama:</a:t>
            </a:r>
          </a:p>
          <a:p>
            <a:pPr marL="742950" lvl="1" indent="-285750">
              <a:spcBef>
                <a:spcPts val="900"/>
              </a:spcBef>
              <a:spcAft>
                <a:spcPts val="900"/>
              </a:spcAft>
              <a:buFontTx/>
              <a:buChar char="-"/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= diameter 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kawat</a:t>
            </a:r>
            <a:endParaRPr lang="en-US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spcBef>
                <a:spcPts val="900"/>
              </a:spcBef>
              <a:spcAft>
                <a:spcPts val="900"/>
              </a:spcAft>
              <a:buFontTx/>
              <a:buChar char="-"/>
            </a:pP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= diameter Rata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Rata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endParaRPr lang="en-ID" sz="1600" b="0" i="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spcBef>
                <a:spcPts val="900"/>
              </a:spcBef>
              <a:spcAft>
                <a:spcPts val="900"/>
              </a:spcAft>
              <a:buFontTx/>
              <a:buChar char="-"/>
            </a:pP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=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mlah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lilitan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aktif</a:t>
            </a:r>
            <a:endParaRPr lang="en-ID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spcBef>
                <a:spcPts val="900"/>
              </a:spcBef>
              <a:spcAft>
                <a:spcPts val="900"/>
              </a:spcAft>
              <a:buFontTx/>
              <a:buChar char="-"/>
            </a:pP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=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jumlah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lilitan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total</a:t>
            </a:r>
          </a:p>
          <a:p>
            <a:pPr marL="742950" lvl="1" indent="-285750">
              <a:spcBef>
                <a:spcPts val="900"/>
              </a:spcBef>
              <a:spcAft>
                <a:spcPts val="900"/>
              </a:spcAft>
              <a:buFontTx/>
              <a:buChar char="-"/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 = free length</a:t>
            </a:r>
          </a:p>
          <a:p>
            <a:pPr marL="742950" lvl="1" indent="-285750">
              <a:spcBef>
                <a:spcPts val="900"/>
              </a:spcBef>
              <a:spcAft>
                <a:spcPts val="900"/>
              </a:spcAft>
              <a:buFontTx/>
              <a:buChar char="-"/>
            </a:pP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 = pitch 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jarak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antar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lilitan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lvl="1">
              <a:spcBef>
                <a:spcPts val="900"/>
              </a:spcBef>
              <a:spcAft>
                <a:spcPts val="900"/>
              </a:spcAft>
            </a:pP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Konstanta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(k)</a:t>
            </a:r>
          </a:p>
          <a:p>
            <a:pPr lvl="1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k = Gd^4 / 8D^3n</a:t>
            </a:r>
          </a:p>
          <a:p>
            <a:pPr lvl="1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G = modulus Geser (Baja 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79-82 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Gpa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lvl="1">
              <a:spcBef>
                <a:spcPts val="900"/>
              </a:spcBef>
              <a:spcAft>
                <a:spcPts val="900"/>
              </a:spcAft>
            </a:pP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Tegangan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Geser (t)</a:t>
            </a:r>
          </a:p>
          <a:p>
            <a:pPr lvl="1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t = ((8FD) / (phi d^3)) x Kw</a:t>
            </a:r>
          </a:p>
          <a:p>
            <a:pPr lvl="1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Kw = (4C -1 / 4C-4) + (0.615 /C)</a:t>
            </a:r>
          </a:p>
          <a:p>
            <a:pPr lvl="1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" name="Text 3">
            <a:extLst>
              <a:ext uri="{FF2B5EF4-FFF2-40B4-BE49-F238E27FC236}">
                <a16:creationId xmlns:a16="http://schemas.microsoft.com/office/drawing/2014/main" id="{A5F679BE-D4CD-9E80-ED7D-9EA88BFBB3EE}"/>
              </a:ext>
            </a:extLst>
          </p:cNvPr>
          <p:cNvSpPr/>
          <p:nvPr/>
        </p:nvSpPr>
        <p:spPr>
          <a:xfrm>
            <a:off x="5332735" y="190854"/>
            <a:ext cx="5058539" cy="78478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Tarik 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 Initial Tension (Fo)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F = Fo + K X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Torsion Spring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M = Ed^4 / 10.8 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Dn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Tegangan</a:t>
            </a:r>
            <a:endParaRPr lang="en-ID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Teg = 32M D/ phi d^3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Daun 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Teg = 6FL/nbt^2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Konstanta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endParaRPr lang="en-ID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k = nbt^3E/6L^3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Seri dan 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Paralel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Seri 1/Kt=1/k1+1/k2+dst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Paralel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kt = k1+k2 +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dst</a:t>
            </a:r>
            <a:endParaRPr lang="en-ID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pPr lvl="1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4" name="Text 3">
            <a:extLst>
              <a:ext uri="{FF2B5EF4-FFF2-40B4-BE49-F238E27FC236}">
                <a16:creationId xmlns:a16="http://schemas.microsoft.com/office/drawing/2014/main" id="{50A3C377-4003-51AB-4A2C-7C827E36725A}"/>
              </a:ext>
            </a:extLst>
          </p:cNvPr>
          <p:cNvSpPr/>
          <p:nvPr/>
        </p:nvSpPr>
        <p:spPr>
          <a:xfrm>
            <a:off x="10391274" y="343254"/>
            <a:ext cx="5058539" cy="78478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Standar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JIS dan ASTM </a:t>
            </a:r>
          </a:p>
          <a:p>
            <a:pPr marL="285750" indent="-285750" algn="l">
              <a:spcBef>
                <a:spcPts val="900"/>
              </a:spcBef>
              <a:spcAft>
                <a:spcPts val="900"/>
              </a:spcAft>
              <a:buFontTx/>
              <a:buChar char="-"/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ASTM A313 = Stainless Spring wire</a:t>
            </a:r>
          </a:p>
          <a:p>
            <a:pPr marL="285750" indent="-285750">
              <a:spcBef>
                <a:spcPts val="900"/>
              </a:spcBef>
              <a:spcAft>
                <a:spcPts val="900"/>
              </a:spcAft>
              <a:buFontTx/>
              <a:buChar char="-"/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JIS G4314 = Stainless Spring wire</a:t>
            </a:r>
            <a:endParaRPr lang="en-ID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346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2556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kern="0" spc="-134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Apa Itu Pegas?</a:t>
            </a:r>
            <a:endParaRPr lang="en-US" sz="44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2674501"/>
            <a:ext cx="3664863" cy="2395657"/>
          </a:xfrm>
          <a:prstGeom prst="roundRect">
            <a:avLst>
              <a:gd name="adj" fmla="val 1420"/>
            </a:avLst>
          </a:prstGeom>
          <a:solidFill>
            <a:srgbClr val="404040"/>
          </a:solidFill>
          <a:ln/>
        </p:spPr>
      </p:sp>
      <p:sp>
        <p:nvSpPr>
          <p:cNvPr id="5" name="Text 2"/>
          <p:cNvSpPr/>
          <p:nvPr/>
        </p:nvSpPr>
        <p:spPr>
          <a:xfrm>
            <a:off x="1020604" y="29013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Definisi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20604" y="3391733"/>
            <a:ext cx="321123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Elemen elastis yang menyimpan energi mekanik ketika diberi beban dan mengembalikannya saat beban dilepas.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685467" y="2674501"/>
            <a:ext cx="3664863" cy="2395657"/>
          </a:xfrm>
          <a:prstGeom prst="roundRect">
            <a:avLst>
              <a:gd name="adj" fmla="val 1420"/>
            </a:avLst>
          </a:prstGeom>
          <a:solidFill>
            <a:srgbClr val="404040"/>
          </a:solidFill>
          <a:ln/>
        </p:spPr>
      </p:sp>
      <p:sp>
        <p:nvSpPr>
          <p:cNvPr id="8" name="Text 5"/>
          <p:cNvSpPr/>
          <p:nvPr/>
        </p:nvSpPr>
        <p:spPr>
          <a:xfrm>
            <a:off x="4912281" y="29013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Fungsi Utama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912281" y="3391733"/>
            <a:ext cx="3211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Menyimpan dan melepaskan energi mekanik secara terkendali dalam sistem.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93790" y="5296972"/>
            <a:ext cx="7556421" cy="1306949"/>
          </a:xfrm>
          <a:prstGeom prst="roundRect">
            <a:avLst>
              <a:gd name="adj" fmla="val 2603"/>
            </a:avLst>
          </a:prstGeom>
          <a:solidFill>
            <a:srgbClr val="404040"/>
          </a:solidFill>
          <a:ln/>
        </p:spPr>
      </p:sp>
      <p:sp>
        <p:nvSpPr>
          <p:cNvPr id="11" name="Text 8"/>
          <p:cNvSpPr/>
          <p:nvPr/>
        </p:nvSpPr>
        <p:spPr>
          <a:xfrm>
            <a:off x="1020604" y="55237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Prinsip Kerja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020604" y="6014204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Memberikan gaya balik proporsional terhadap deformasi yang </a:t>
            </a:r>
            <a:r>
              <a:rPr lang="en-US" sz="1750" kern="0" spc="-18" dirty="0" err="1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dialami</a:t>
            </a: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indent="0" algn="l">
              <a:lnSpc>
                <a:spcPts val="2850"/>
              </a:lnSpc>
              <a:buNone/>
            </a:pPr>
            <a:endParaRPr lang="en-US" sz="1750" kern="0" spc="-18" dirty="0">
              <a:solidFill>
                <a:srgbClr val="E5E0D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Hukum </a:t>
            </a:r>
            <a:r>
              <a:rPr lang="en-US" sz="1750" kern="0" spc="-18" dirty="0" err="1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dasar</a:t>
            </a: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50" kern="0" spc="-18" dirty="0" err="1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endParaRPr lang="en-US" sz="1750" kern="0" spc="-18" dirty="0">
              <a:solidFill>
                <a:srgbClr val="E5E0D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 = </a:t>
            </a:r>
            <a:r>
              <a:rPr lang="en-US" sz="1750" kern="0" spc="-18" dirty="0" err="1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kx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20B9F-4A40-BEBD-6CB7-B8004146F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3">
            <a:extLst>
              <a:ext uri="{FF2B5EF4-FFF2-40B4-BE49-F238E27FC236}">
                <a16:creationId xmlns:a16="http://schemas.microsoft.com/office/drawing/2014/main" id="{B7828DB2-2CB9-57B4-2C58-71E473AE082B}"/>
              </a:ext>
            </a:extLst>
          </p:cNvPr>
          <p:cNvSpPr/>
          <p:nvPr/>
        </p:nvSpPr>
        <p:spPr>
          <a:xfrm>
            <a:off x="451924" y="273424"/>
            <a:ext cx="5058539" cy="78478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Contoh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Soal 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Perancangan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Tekan</a:t>
            </a:r>
          </a:p>
          <a:p>
            <a:pPr marL="342900" indent="-342900" algn="l">
              <a:spcBef>
                <a:spcPts val="900"/>
              </a:spcBef>
              <a:spcAft>
                <a:spcPts val="900"/>
              </a:spcAft>
              <a:buAutoNum type="arabicPeriod"/>
            </a:pP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Tekan 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dik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Beban 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Operasi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300N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Defleksi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25mm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Material ASTM A228 (G=79GPa)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Teg Geser 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Izin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600MPa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Spring Index C = 8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Dit: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Tetukan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d, D, n, t, Lo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Jwb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k = F/x =300/25 = 12N/mm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 = Gd^4/8D^3n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D= 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c.d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8d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k = Gd^4/8(8d)^3n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8(8d)^3 = 8^3 x d^3 = 512 d^3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8(8d)^3= 8 x512d^3 = 4096d^3 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endParaRPr lang="en-US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en-ID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3">
            <a:extLst>
              <a:ext uri="{FF2B5EF4-FFF2-40B4-BE49-F238E27FC236}">
                <a16:creationId xmlns:a16="http://schemas.microsoft.com/office/drawing/2014/main" id="{B4D2A1DC-F60D-C6AD-D1A5-39F6A58B224C}"/>
              </a:ext>
            </a:extLst>
          </p:cNvPr>
          <p:cNvSpPr/>
          <p:nvPr/>
        </p:nvSpPr>
        <p:spPr>
          <a:xfrm>
            <a:off x="5332735" y="190854"/>
            <a:ext cx="5058539" cy="78478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 = G/4096nd^2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12=79000/4096nd^2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Nd^2= 79000/49152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=====Nd^2=1.607====</a:t>
            </a:r>
            <a:endParaRPr lang="en-US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= 1.607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= 4mm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n=1.607/16 = 0.10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= 2mm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n=1.607/4 = 0.40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= 1mm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n=1.607/1 =1.6 = </a:t>
            </a:r>
            <a:r>
              <a:rPr lang="en-US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= 8mm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endParaRPr lang="en-ID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t= (8FD/phi d^3) Kw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1107+0.076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=1.18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t = (8(300)(8)/3.14(1)^3 ) 1.18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endParaRPr lang="en-ID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3">
            <a:extLst>
              <a:ext uri="{FF2B5EF4-FFF2-40B4-BE49-F238E27FC236}">
                <a16:creationId xmlns:a16="http://schemas.microsoft.com/office/drawing/2014/main" id="{95DFE409-854B-262B-7B91-4CA245E2C139}"/>
              </a:ext>
            </a:extLst>
          </p:cNvPr>
          <p:cNvSpPr/>
          <p:nvPr/>
        </p:nvSpPr>
        <p:spPr>
          <a:xfrm>
            <a:off x="10391274" y="343254"/>
            <a:ext cx="5058539" cy="78478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 = (19200/3.14 ) 1.18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=6970 x 1.18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=8224 </a:t>
            </a:r>
            <a:r>
              <a:rPr lang="en-US" sz="1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MpA</a:t>
            </a:r>
            <a:endParaRPr lang="en-US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</a:pPr>
            <a:endParaRPr lang="en-US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ASTM A228 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UTS = 3000 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Mpa</a:t>
            </a:r>
            <a:endParaRPr lang="en-US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1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tizin</a:t>
            </a:r>
            <a:r>
              <a:rPr lang="en-ID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600- 1000 </a:t>
            </a:r>
            <a:r>
              <a:rPr lang="en-ID" sz="1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Mpa</a:t>
            </a:r>
            <a:r>
              <a:rPr lang="en-ID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1005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FE678-6953-2B22-3F46-BE0471D63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F4DC5B0B-ECC3-AB92-2BD5-CA2ED651B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0195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063B1908-EDDF-19CA-AC4B-E743E29AD374}"/>
              </a:ext>
            </a:extLst>
          </p:cNvPr>
          <p:cNvSpPr/>
          <p:nvPr/>
        </p:nvSpPr>
        <p:spPr>
          <a:xfrm>
            <a:off x="752713" y="-159230"/>
            <a:ext cx="7741582" cy="1119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endParaRPr lang="en-US" sz="6600" kern="0" spc="-127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>
              <a:lnSpc>
                <a:spcPts val="5250"/>
              </a:lnSpc>
              <a:buNone/>
            </a:pPr>
            <a:r>
              <a:rPr lang="en-US" sz="6600" kern="0" spc="-127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CONTOH SOAL!!!!</a:t>
            </a:r>
            <a:endParaRPr lang="en-US" sz="6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91F38ECA-6F12-3950-8EEF-96B10DB2F468}"/>
              </a:ext>
            </a:extLst>
          </p:cNvPr>
          <p:cNvSpPr/>
          <p:nvPr/>
        </p:nvSpPr>
        <p:spPr>
          <a:xfrm>
            <a:off x="752713" y="1693545"/>
            <a:ext cx="3657957" cy="709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5550" kern="0" spc="-16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55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298B210C-52BA-69F4-9BAC-3BB89723C31E}"/>
              </a:ext>
            </a:extLst>
          </p:cNvPr>
          <p:cNvSpPr/>
          <p:nvPr/>
        </p:nvSpPr>
        <p:spPr>
          <a:xfrm>
            <a:off x="896541" y="2672001"/>
            <a:ext cx="3370302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endParaRPr lang="en-US" sz="2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F9DDF991-7D54-60CF-301C-DF503BB9DA2F}"/>
              </a:ext>
            </a:extLst>
          </p:cNvPr>
          <p:cNvSpPr/>
          <p:nvPr/>
        </p:nvSpPr>
        <p:spPr>
          <a:xfrm>
            <a:off x="752713" y="3136940"/>
            <a:ext cx="3657957" cy="687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Sebuah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memiliki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konstanta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=200N/m. Jika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tersebut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ditarik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gaya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sebesar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=50N,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hitunglah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Pertambahan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panjang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l-GR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</a:t>
            </a:r>
            <a:r>
              <a:rPr lang="en-ID" sz="16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potensial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tersimpan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22ECFD5F-F077-FA94-51E0-9029FB1D4520}"/>
              </a:ext>
            </a:extLst>
          </p:cNvPr>
          <p:cNvSpPr/>
          <p:nvPr/>
        </p:nvSpPr>
        <p:spPr>
          <a:xfrm>
            <a:off x="4733211" y="1693545"/>
            <a:ext cx="3658076" cy="709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5550" kern="0" spc="-16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55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DC8336F2-F028-BA17-F298-28AF7D7805C0}"/>
              </a:ext>
            </a:extLst>
          </p:cNvPr>
          <p:cNvSpPr/>
          <p:nvPr/>
        </p:nvSpPr>
        <p:spPr>
          <a:xfrm>
            <a:off x="5218033" y="2672001"/>
            <a:ext cx="2688431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endParaRPr lang="en-US" sz="2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AC6A246E-6060-FF75-910D-71E345387D0A}"/>
              </a:ext>
            </a:extLst>
          </p:cNvPr>
          <p:cNvSpPr/>
          <p:nvPr/>
        </p:nvSpPr>
        <p:spPr>
          <a:xfrm>
            <a:off x="4744075" y="3136940"/>
            <a:ext cx="4296917" cy="39807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Dua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buah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disusun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seperti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berikut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pertama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memiliki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konstanta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1​=300N/m.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kedua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memiliki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konstanta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2​=600N/m.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Kedua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tersebut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disusun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Secara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seri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Secara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paralel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Hitunglah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konstanta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pengganti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1600" b="0" i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​)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setiap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susunan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0C68A1FD-973E-E6AB-BBA4-A1F5A2083E45}"/>
              </a:ext>
            </a:extLst>
          </p:cNvPr>
          <p:cNvSpPr/>
          <p:nvPr/>
        </p:nvSpPr>
        <p:spPr>
          <a:xfrm>
            <a:off x="420868" y="6143248"/>
            <a:ext cx="3657957" cy="709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5550" kern="0" spc="-16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55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6B7A5BA9-27E9-B299-2570-E55E8AA5B3F5}"/>
              </a:ext>
            </a:extLst>
          </p:cNvPr>
          <p:cNvSpPr/>
          <p:nvPr/>
        </p:nvSpPr>
        <p:spPr>
          <a:xfrm>
            <a:off x="2963347" y="5556052"/>
            <a:ext cx="3217188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endParaRPr lang="en-US" sz="2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6EA0986A-78FD-CDAF-8A69-3C9A37622839}"/>
              </a:ext>
            </a:extLst>
          </p:cNvPr>
          <p:cNvSpPr/>
          <p:nvPr/>
        </p:nvSpPr>
        <p:spPr>
          <a:xfrm>
            <a:off x="608886" y="7117675"/>
            <a:ext cx="3657957" cy="687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650" kern="0" spc="-1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Teknologi pegas terus berkembang dengan material dan metode baru.</a:t>
            </a:r>
            <a:endParaRPr lang="en-US" sz="16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410E0DFD-09BC-86EB-9CAD-3DB53CCF173E}"/>
              </a:ext>
            </a:extLst>
          </p:cNvPr>
          <p:cNvSpPr/>
          <p:nvPr/>
        </p:nvSpPr>
        <p:spPr>
          <a:xfrm>
            <a:off x="752713" y="6950869"/>
            <a:ext cx="7638574" cy="687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6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552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4CEE7-B89F-5782-6AD0-439A18B6A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00D69CE-960E-80E7-3F40-BDF069BBC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361906" cy="8253460"/>
          </a:xfrm>
          <a:prstGeom prst="rect">
            <a:avLst/>
          </a:prstGeom>
        </p:spPr>
      </p:pic>
      <p:pic>
        <p:nvPicPr>
          <p:cNvPr id="16" name="Image 0" descr="preencoded.png">
            <a:extLst>
              <a:ext uri="{FF2B5EF4-FFF2-40B4-BE49-F238E27FC236}">
                <a16:creationId xmlns:a16="http://schemas.microsoft.com/office/drawing/2014/main" id="{F5B95C58-5DF9-6ACB-9C4E-B73C75E52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1905" y="0"/>
            <a:ext cx="3287949" cy="823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04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0965E-CC0A-5280-5277-3C090614F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0" descr="preencoded.png">
            <a:extLst>
              <a:ext uri="{FF2B5EF4-FFF2-40B4-BE49-F238E27FC236}">
                <a16:creationId xmlns:a16="http://schemas.microsoft.com/office/drawing/2014/main" id="{377A161C-1CA8-1795-EE10-F6E98FB9A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971" y="0"/>
            <a:ext cx="3968884" cy="82301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7064F9-CC68-5079-2249-D26B9A994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680970" cy="820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93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C5D43-8B16-4234-B7F9-8A056A80A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0" descr="preencoded.png">
            <a:extLst>
              <a:ext uri="{FF2B5EF4-FFF2-40B4-BE49-F238E27FC236}">
                <a16:creationId xmlns:a16="http://schemas.microsoft.com/office/drawing/2014/main" id="{C7747A1E-34B6-356C-332F-0D8B401D9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0"/>
            <a:ext cx="7334655" cy="82301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C4A834-45DB-14EF-9AF9-F4EAE83DB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315200" cy="826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11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50F8F-AD2A-1632-7924-A9FBFAD18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0" descr="preencoded.png">
            <a:extLst>
              <a:ext uri="{FF2B5EF4-FFF2-40B4-BE49-F238E27FC236}">
                <a16:creationId xmlns:a16="http://schemas.microsoft.com/office/drawing/2014/main" id="{F963E940-DBA8-908B-0D36-94F9CD9FB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" y="23469"/>
            <a:ext cx="3600000" cy="4039550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AE640195-E15B-591F-CA07-58E2945DBFC7}"/>
              </a:ext>
            </a:extLst>
          </p:cNvPr>
          <p:cNvSpPr/>
          <p:nvPr/>
        </p:nvSpPr>
        <p:spPr>
          <a:xfrm>
            <a:off x="4962820" y="4263284"/>
            <a:ext cx="7664529" cy="13208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kern="0" spc="-125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Terimakasih</a:t>
            </a:r>
            <a:r>
              <a:rPr lang="en-US" sz="4150" kern="0" spc="-12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……</a:t>
            </a:r>
            <a:endParaRPr lang="en-US" sz="41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016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D375F-097C-4596-EEB3-0E53686D9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447E631D-EB62-19C2-6784-AE24AA771B85}"/>
              </a:ext>
            </a:extLst>
          </p:cNvPr>
          <p:cNvSpPr/>
          <p:nvPr/>
        </p:nvSpPr>
        <p:spPr>
          <a:xfrm>
            <a:off x="272374" y="544750"/>
            <a:ext cx="14805498" cy="71206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kern="0" spc="-125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US" sz="4150" kern="0" spc="-12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Udara = </a:t>
            </a:r>
            <a:r>
              <a:rPr lang="en-US" sz="4150" kern="0" spc="-125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hukum</a:t>
            </a:r>
            <a:r>
              <a:rPr lang="en-US" sz="4150" kern="0" spc="-12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gas ideal dan  </a:t>
            </a:r>
            <a:r>
              <a:rPr lang="en-US" sz="4150" kern="0" spc="-125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sifat</a:t>
            </a:r>
            <a:r>
              <a:rPr lang="en-US" sz="4150" kern="0" spc="-12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50" kern="0" spc="-125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elastisitas</a:t>
            </a:r>
            <a:r>
              <a:rPr lang="en-US" sz="4150" kern="0" spc="-12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50" kern="0" spc="-125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udara</a:t>
            </a:r>
            <a:endParaRPr lang="en-US" sz="4150" kern="0" spc="-125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>
              <a:lnSpc>
                <a:spcPts val="5200"/>
              </a:lnSpc>
              <a:buNone/>
            </a:pPr>
            <a:endParaRPr lang="en-US" sz="41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 =A x P (</a:t>
            </a:r>
            <a:r>
              <a:rPr lang="en-US" sz="415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gaya</a:t>
            </a:r>
            <a:r>
              <a:rPr lang="en-US" sz="41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US" sz="415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dihasilkan</a:t>
            </a:r>
            <a:r>
              <a:rPr lang="en-US" sz="41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5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US" sz="41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0" indent="0" algn="l">
              <a:lnSpc>
                <a:spcPts val="5200"/>
              </a:lnSpc>
              <a:buNone/>
            </a:pPr>
            <a:endParaRPr lang="en-US" sz="415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 x V = n x R x T (</a:t>
            </a:r>
            <a:r>
              <a:rPr lang="en-US" sz="415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tekanan</a:t>
            </a:r>
            <a:r>
              <a:rPr lang="en-US" sz="41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5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berbanding</a:t>
            </a:r>
            <a:r>
              <a:rPr lang="en-US" sz="41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5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terbalik</a:t>
            </a:r>
            <a:r>
              <a:rPr lang="en-US" sz="41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5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US" sz="41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volume)</a:t>
            </a:r>
          </a:p>
          <a:p>
            <a:pPr marL="0" indent="0" algn="l">
              <a:lnSpc>
                <a:spcPts val="5200"/>
              </a:lnSpc>
              <a:buNone/>
            </a:pPr>
            <a:endParaRPr lang="en-US" sz="415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>
              <a:lnSpc>
                <a:spcPts val="5200"/>
              </a:lnSpc>
              <a:buNone/>
            </a:pPr>
            <a:r>
              <a:rPr lang="en-US" sz="415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Difleksi</a:t>
            </a:r>
            <a:r>
              <a:rPr lang="en-US" sz="41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Gaya, </a:t>
            </a:r>
            <a:r>
              <a:rPr lang="en-US" sz="415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difleksi</a:t>
            </a:r>
            <a:r>
              <a:rPr lang="en-US" sz="41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en-US" sz="415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karakteristik</a:t>
            </a:r>
            <a:r>
              <a:rPr lang="en-US" sz="41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5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endParaRPr lang="en-US" sz="415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 = Keff x </a:t>
            </a:r>
            <a:r>
              <a:rPr lang="en-US" sz="415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difleksi</a:t>
            </a:r>
            <a:r>
              <a:rPr lang="en-US" sz="41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415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difleksi</a:t>
            </a:r>
            <a:r>
              <a:rPr lang="en-US" sz="415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</a:t>
            </a:r>
            <a:r>
              <a:rPr lang="en-US" sz="415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hukum</a:t>
            </a:r>
            <a:r>
              <a:rPr lang="en-US" sz="415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15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hooke</a:t>
            </a:r>
            <a:r>
              <a:rPr lang="en-US" sz="415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F/k</a:t>
            </a:r>
          </a:p>
          <a:p>
            <a:pPr marL="0" indent="0" algn="l">
              <a:lnSpc>
                <a:spcPts val="5200"/>
              </a:lnSpc>
              <a:buNone/>
            </a:pPr>
            <a:endParaRPr lang="en-US" sz="415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>
              <a:lnSpc>
                <a:spcPts val="5200"/>
              </a:lnSpc>
              <a:buNone/>
            </a:pPr>
            <a:endParaRPr lang="en-US" sz="415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921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18B77A-7E1C-5556-BE29-49EF2151F55C}"/>
              </a:ext>
            </a:extLst>
          </p:cNvPr>
          <p:cNvSpPr txBox="1"/>
          <p:nvPr/>
        </p:nvSpPr>
        <p:spPr>
          <a:xfrm>
            <a:off x="315445" y="324063"/>
            <a:ext cx="4788989" cy="7063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Sebuah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truk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berat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memiliki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suspensi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menggunakan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konstanta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=50.000N/m. Saat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truk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melewati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jalan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bergelombang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suspensinya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tertekan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sejauh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=0,15m.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Tentukan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Gaya yang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diberikan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oleh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menahan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beban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truk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potensial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tersimpan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saat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suspensi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tertekan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Jika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massa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truk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adalah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=10.000kg,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apakah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gaya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cukup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menahan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berat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truk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(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Asumsikan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percepatan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gravitasi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4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ID" sz="24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=9,8m/s2). -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2DEAF3-145D-C073-1F9C-E544F844B13B}"/>
              </a:ext>
            </a:extLst>
          </p:cNvPr>
          <p:cNvSpPr txBox="1"/>
          <p:nvPr/>
        </p:nvSpPr>
        <p:spPr>
          <a:xfrm>
            <a:off x="5752412" y="536748"/>
            <a:ext cx="692186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Dik: k= 50.000 N/m</a:t>
            </a:r>
          </a:p>
          <a:p>
            <a:r>
              <a:rPr lang="en-US" sz="3600" dirty="0">
                <a:solidFill>
                  <a:schemeClr val="bg1"/>
                </a:solidFill>
              </a:rPr>
              <a:t>X = 0,15 m</a:t>
            </a:r>
          </a:p>
          <a:p>
            <a:r>
              <a:rPr lang="en-US" sz="3600" dirty="0">
                <a:solidFill>
                  <a:schemeClr val="bg1"/>
                </a:solidFill>
              </a:rPr>
              <a:t>M = 10.000 lg</a:t>
            </a:r>
          </a:p>
          <a:p>
            <a:r>
              <a:rPr lang="en-US" sz="3600" dirty="0">
                <a:solidFill>
                  <a:schemeClr val="bg1"/>
                </a:solidFill>
              </a:rPr>
              <a:t>G = 9,8 m/s^2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pPr marL="742950" indent="-742950">
              <a:buAutoNum type="arabicPeriod"/>
            </a:pPr>
            <a:r>
              <a:rPr lang="en-US" sz="3600" dirty="0">
                <a:solidFill>
                  <a:schemeClr val="bg1"/>
                </a:solidFill>
              </a:rPr>
              <a:t>Gaya </a:t>
            </a:r>
            <a:r>
              <a:rPr lang="en-US" sz="3600" dirty="0" err="1">
                <a:solidFill>
                  <a:schemeClr val="bg1"/>
                </a:solidFill>
              </a:rPr>
              <a:t>pegas</a:t>
            </a:r>
            <a:r>
              <a:rPr lang="en-US" sz="3600" dirty="0">
                <a:solidFill>
                  <a:schemeClr val="bg1"/>
                </a:solidFill>
              </a:rPr>
              <a:t> – </a:t>
            </a:r>
            <a:r>
              <a:rPr lang="en-US" sz="3600" dirty="0" err="1">
                <a:solidFill>
                  <a:schemeClr val="bg1"/>
                </a:solidFill>
              </a:rPr>
              <a:t>Hk</a:t>
            </a:r>
            <a:r>
              <a:rPr lang="en-US" sz="3600" dirty="0">
                <a:solidFill>
                  <a:schemeClr val="bg1"/>
                </a:solidFill>
              </a:rPr>
              <a:t> Hooke F = </a:t>
            </a:r>
            <a:r>
              <a:rPr lang="en-US" sz="3600" dirty="0" err="1">
                <a:solidFill>
                  <a:schemeClr val="bg1"/>
                </a:solidFill>
              </a:rPr>
              <a:t>kx</a:t>
            </a:r>
            <a:r>
              <a:rPr lang="en-US" sz="3600" dirty="0">
                <a:solidFill>
                  <a:schemeClr val="bg1"/>
                </a:solidFill>
              </a:rPr>
              <a:t>; 7.500 N</a:t>
            </a:r>
          </a:p>
          <a:p>
            <a:pPr marL="742950" indent="-742950">
              <a:buAutoNum type="arabicPeriod"/>
            </a:pPr>
            <a:r>
              <a:rPr lang="en-US" sz="3600" dirty="0">
                <a:solidFill>
                  <a:schemeClr val="bg1"/>
                </a:solidFill>
              </a:rPr>
              <a:t>E = ½ kx^2 = 562 J</a:t>
            </a:r>
          </a:p>
          <a:p>
            <a:r>
              <a:rPr lang="en-US" sz="3600" dirty="0">
                <a:solidFill>
                  <a:schemeClr val="bg1"/>
                </a:solidFill>
              </a:rPr>
              <a:t> 3.  W = mg </a:t>
            </a:r>
          </a:p>
        </p:txBody>
      </p:sp>
    </p:spTree>
    <p:extLst>
      <p:ext uri="{BB962C8B-B14F-4D97-AF65-F5344CB8AC3E}">
        <p14:creationId xmlns:p14="http://schemas.microsoft.com/office/powerpoint/2010/main" val="21406921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C9AA71-3048-07B8-2481-8345D7D17F06}"/>
              </a:ext>
            </a:extLst>
          </p:cNvPr>
          <p:cNvSpPr txBox="1"/>
          <p:nvPr/>
        </p:nvSpPr>
        <p:spPr>
          <a:xfrm>
            <a:off x="197413" y="371516"/>
            <a:ext cx="4351438" cy="7309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Sebuah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piringan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digunakan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kopling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kendaraan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berat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memiliki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spesifikasi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sebagai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berikut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Konstanta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efektif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16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200.000N/m,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Tebal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16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5mm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Diameter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luar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16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​): 150mm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Diameter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16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​): 100mm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Modulus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elastisitas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material (</a:t>
            </a:r>
            <a:r>
              <a:rPr lang="en-ID" sz="16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200×109Pa,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Poisson's ratio (</a:t>
            </a:r>
            <a:r>
              <a:rPr lang="el-GR" sz="16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ν</a:t>
            </a:r>
            <a:r>
              <a:rPr lang="el-GR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0,3.</a:t>
            </a:r>
            <a:endParaRPr lang="en-US" sz="1600" b="0" i="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</a:pPr>
            <a:endParaRPr lang="el-GR" sz="1600" b="0" i="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Ketika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ditekan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oleh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beban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aksial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sebesar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=50.000N,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deformasi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l-GR" sz="16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</a:t>
            </a:r>
            <a:r>
              <a:rPr lang="el-GR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terjadi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pada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Tentukan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Deformasi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l-GR" sz="16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</a:t>
            </a:r>
            <a:r>
              <a:rPr lang="el-GR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menggunakan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persamaan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teoritis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piringan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potensial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tersimpan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saat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ditekan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Tegangan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maksimum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l-GR" sz="16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max​) yang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terjadi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pada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akibat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beban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tersebut</a:t>
            </a:r>
            <a:r>
              <a:rPr lang="en-ID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B8FBAB-EB83-8FBF-B6FF-354AEEDFCE79}"/>
              </a:ext>
            </a:extLst>
          </p:cNvPr>
          <p:cNvSpPr txBox="1"/>
          <p:nvPr/>
        </p:nvSpPr>
        <p:spPr>
          <a:xfrm>
            <a:off x="5139481" y="362997"/>
            <a:ext cx="435143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spcBef>
                <a:spcPts val="900"/>
              </a:spcBef>
              <a:spcAft>
                <a:spcPts val="900"/>
              </a:spcAft>
              <a:buAutoNum type="arabicPeriod"/>
            </a:pPr>
            <a:r>
              <a:rPr lang="en-US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Deformasi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F/k = 0,25 m</a:t>
            </a:r>
          </a:p>
          <a:p>
            <a:pPr marL="342900" indent="-342900" algn="l">
              <a:spcBef>
                <a:spcPts val="900"/>
              </a:spcBef>
              <a:spcAft>
                <a:spcPts val="900"/>
              </a:spcAft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 = ½ x F x 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Deformasi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….. J</a:t>
            </a:r>
          </a:p>
          <a:p>
            <a:pPr marL="342900" indent="-342900" algn="l">
              <a:spcBef>
                <a:spcPts val="900"/>
              </a:spcBef>
              <a:spcAft>
                <a:spcPts val="900"/>
              </a:spcAft>
              <a:buAutoNum type="arabicPeriod"/>
            </a:pP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Teg Max </a:t>
            </a:r>
            <a:endParaRPr lang="en-US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A = phi/d (Do^2-Di^2)</a:t>
            </a:r>
          </a:p>
          <a:p>
            <a:pPr algn="l">
              <a:spcBef>
                <a:spcPts val="900"/>
              </a:spcBef>
              <a:spcAft>
                <a:spcPts val="900"/>
              </a:spcAft>
            </a:pP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Teg Max 50.000/ A =…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Mpa</a:t>
            </a:r>
            <a:endParaRPr lang="en-ID" sz="1600" b="0" i="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2435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9EF76-BFD7-C210-9826-9EC911617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E0CCF3-2C64-2EFD-7B43-72A3FCC5232D}"/>
              </a:ext>
            </a:extLst>
          </p:cNvPr>
          <p:cNvSpPr txBox="1"/>
          <p:nvPr/>
        </p:nvSpPr>
        <p:spPr>
          <a:xfrm>
            <a:off x="197413" y="371516"/>
            <a:ext cx="4351438" cy="7755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Soal 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Kendaraan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ringan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menggunakan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system suspense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ulir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tekan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dibuat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dari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baja 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paegas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modulus 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geser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endParaRPr lang="en-US" sz="1600" b="0" i="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 = 79 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Gpa</a:t>
            </a:r>
            <a:endParaRPr lang="en-US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Dik :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kawa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12 mm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rata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rata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90 mm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Jumlah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Lilitan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8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Pegs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menerima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beban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siklik</a:t>
            </a:r>
            <a:endParaRPr lang="en-US" sz="1600" b="0" i="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 min = 1200N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Fmax 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3200 N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Ultimate tensile strength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Sut= 1500 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Mpa</a:t>
            </a:r>
            <a:endParaRPr lang="en-US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Endurance Limit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Se= 650 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Mpa</a:t>
            </a:r>
            <a:endParaRPr lang="en-ID" sz="1600" b="0" i="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5C0728-261F-B059-AA00-B5231CFAABB9}"/>
              </a:ext>
            </a:extLst>
          </p:cNvPr>
          <p:cNvSpPr txBox="1"/>
          <p:nvPr/>
        </p:nvSpPr>
        <p:spPr>
          <a:xfrm>
            <a:off x="5139481" y="362997"/>
            <a:ext cx="435143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Dit: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endParaRPr lang="en-US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spcBef>
                <a:spcPts val="900"/>
              </a:spcBef>
              <a:spcAft>
                <a:spcPts val="900"/>
              </a:spcAft>
              <a:buAutoNum type="arabicPeriod"/>
            </a:pPr>
            <a:r>
              <a:rPr lang="en-US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Konstanta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endParaRPr lang="en-US" sz="1600" b="0" i="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spcBef>
                <a:spcPts val="900"/>
              </a:spcBef>
              <a:spcAft>
                <a:spcPts val="900"/>
              </a:spcAft>
              <a:buAutoNum type="arabicPeriod"/>
            </a:pP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Deformasi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Max 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saat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menerima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beban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max</a:t>
            </a:r>
          </a:p>
          <a:p>
            <a:pPr marL="342900" indent="-342900" algn="l">
              <a:spcBef>
                <a:spcPts val="900"/>
              </a:spcBef>
              <a:spcAft>
                <a:spcPts val="900"/>
              </a:spcAft>
              <a:buAutoNum type="arabicPeriod"/>
            </a:pP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Tegangan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Geser 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Maksimum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Minimum 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endParaRPr lang="en-US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spcBef>
                <a:spcPts val="900"/>
              </a:spcBef>
              <a:spcAft>
                <a:spcPts val="900"/>
              </a:spcAft>
              <a:buAutoNum type="arabicPeriod"/>
            </a:pPr>
            <a:r>
              <a:rPr lang="en-US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Tegangan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Rata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Rata</a:t>
            </a:r>
            <a:endParaRPr lang="en-US" sz="1600" b="0" i="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spcBef>
                <a:spcPts val="900"/>
              </a:spcBef>
              <a:spcAft>
                <a:spcPts val="900"/>
              </a:spcAft>
              <a:buAutoNum type="arabicPeriod"/>
            </a:pP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Tegangan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Alternating</a:t>
            </a:r>
          </a:p>
        </p:txBody>
      </p:sp>
    </p:spTree>
    <p:extLst>
      <p:ext uri="{BB962C8B-B14F-4D97-AF65-F5344CB8AC3E}">
        <p14:creationId xmlns:p14="http://schemas.microsoft.com/office/powerpoint/2010/main" val="58356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56473"/>
            <a:ext cx="678787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kern="0" spc="-134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Jenis-Jenis Pegas (1)</a:t>
            </a:r>
            <a:endParaRPr lang="en-US" sz="44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5322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 Ulir Tarik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4113371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Dirancang untuk menerima gaya tarik. Memiliki kait di kedua ujungnya.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5043249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Aplikasi: pengatur pintu, mainan pegas.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332928" y="35322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 Ulir Tekan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5332928" y="4113371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Dirancang untuk menerima gaya tekan. Ujungnya biasanya datar.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332928" y="5043249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Aplikasi: suspensi mobil, katup mesin, ballpoint.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9872067" y="35322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 Ulir Torsi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9872067" y="4113371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Bekerja dengan menyimpan dan melepaskan energi torsi.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872067" y="5043249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Aplikasi: klip kertas, penjepit jemuran, engsel pintu.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57DAA0-E918-DA16-4667-493FE6E4E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288" y="909599"/>
            <a:ext cx="5965768" cy="2024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D84E2E-70A0-96A8-BE03-F750DA633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344" y="3516278"/>
            <a:ext cx="5943712" cy="180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76BB91-8ECB-B292-0C93-D69F2D097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344" y="5641224"/>
            <a:ext cx="5943712" cy="17115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3BB1C0-5267-7DEB-7338-797AB68AB868}"/>
              </a:ext>
            </a:extLst>
          </p:cNvPr>
          <p:cNvSpPr txBox="1"/>
          <p:nvPr/>
        </p:nvSpPr>
        <p:spPr>
          <a:xfrm>
            <a:off x="7315200" y="5413772"/>
            <a:ext cx="7315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Deformasi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l-GR" sz="18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</a:t>
            </a:r>
            <a:r>
              <a:rPr lang="el-GR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menggunakan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persamaan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teoritis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piringan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potensial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tersimpan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saat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ditekan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Tegangan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maksimum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l-GR" sz="18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max​) yang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terjadi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pada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akibat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beban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tersebut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98301-BCBB-2E4A-D72D-16AB74541032}"/>
              </a:ext>
            </a:extLst>
          </p:cNvPr>
          <p:cNvSpPr txBox="1"/>
          <p:nvPr/>
        </p:nvSpPr>
        <p:spPr>
          <a:xfrm>
            <a:off x="7315200" y="1161767"/>
            <a:ext cx="7315200" cy="2908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Konstanta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efektif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18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200.000N/m,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Tebal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18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5mm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Diameter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luar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18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​): 150mm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Diameter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18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​): 100mm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Modulus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elastisitas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material (</a:t>
            </a:r>
            <a:r>
              <a:rPr lang="en-ID" sz="18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200×109Pa,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Poisson's ratio (</a:t>
            </a:r>
            <a:r>
              <a:rPr lang="el-GR" sz="18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ν</a:t>
            </a:r>
            <a:r>
              <a:rPr lang="el-GR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0,3.</a:t>
            </a:r>
            <a:endParaRPr lang="en-US" sz="1800" b="0" i="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4623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C2FED6-EFBE-AE3E-C971-9FAFF222822B}"/>
              </a:ext>
            </a:extLst>
          </p:cNvPr>
          <p:cNvSpPr txBox="1"/>
          <p:nvPr/>
        </p:nvSpPr>
        <p:spPr>
          <a:xfrm>
            <a:off x="1244600" y="736600"/>
            <a:ext cx="12446000" cy="5878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Sebuah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daun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digunakan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pada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suspensi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truk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spesifikasi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sebagai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berikut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Jumlah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daun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20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10,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Panjang total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20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1,2m,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Lebar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setiap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daun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20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50mm=0,05m,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Tebal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setiap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daun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20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8mm=0,008m,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Modulus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elastisitas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material (</a:t>
            </a:r>
            <a:r>
              <a:rPr lang="en-ID" sz="20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200×109Pa,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Beban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terpusat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tengah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20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20.000N.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Tentukan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Defleksi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maksimum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l-GR" sz="20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max​) di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tengah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Tegangan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maksimum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l-GR" sz="20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max​) yang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terjadi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pada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Konstanta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efektif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20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dari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daun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</a:t>
            </a:r>
            <a:r>
              <a:rPr lang="en-ID" sz="20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06774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8CCC9-1E01-261F-AE01-43889C97D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D8220A-6D6F-A180-EC70-4530EB77A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604" y="742899"/>
            <a:ext cx="5373796" cy="2505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B39B6B-3FB3-FB5B-CF56-FCF6408ED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604" y="3725815"/>
            <a:ext cx="5627796" cy="25613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1BCFF2-91FE-0311-7C58-C215DD749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604" y="6488262"/>
            <a:ext cx="2897296" cy="13887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D5161D-2486-1CC4-A108-3F0D62ED4175}"/>
              </a:ext>
            </a:extLst>
          </p:cNvPr>
          <p:cNvSpPr txBox="1"/>
          <p:nvPr/>
        </p:nvSpPr>
        <p:spPr>
          <a:xfrm>
            <a:off x="7594600" y="1022593"/>
            <a:ext cx="7315200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Jumlah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daun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18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10,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Panjang total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18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1,2m,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Lebar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setiap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daun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18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50mm=0,05m,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Tebal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setiap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daun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18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8mm=0,008m,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Modulus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elastisitas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material (</a:t>
            </a:r>
            <a:r>
              <a:rPr lang="en-ID" sz="18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200×109Pa,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Beban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terpusat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tengah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18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20.000N.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ID" sz="1800" b="0" i="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Tentukan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Defleksi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maksimum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l-GR" sz="18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max​) di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tengah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Tegangan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maksimum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l-GR" sz="18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max​) yang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terjadi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pada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Konstanta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efektif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sz="1800" b="0" i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dari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daun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800" b="0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</a:t>
            </a:r>
            <a:r>
              <a:rPr lang="en-ID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7268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8857"/>
            <a:ext cx="678787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kern="0" spc="-134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Jenis-Jenis Pegas (2)</a:t>
            </a:r>
            <a:endParaRPr lang="en-US" sz="44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491264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3214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 Daun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5811917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Terdiri dari beberapa lapisan baja tipis. Sering digunakan pada suspensi kendaraan berat.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04" y="2491264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321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 Piringan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254704" y="5812036"/>
            <a:ext cx="41208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Berbentuk piringan cekung. Dapat disusun seri atau paralel untuk mengatur kekakuan.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738" y="2491264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321498"/>
            <a:ext cx="371558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Aplikasi Pegas Piringan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9715738" y="5811917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Digunakan pada rem, kopling, dan aplikasi tekanan tinggi lainnya.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7758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1638" y="3144560"/>
            <a:ext cx="6170652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endParaRPr lang="en-US" sz="4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38" y="4134207"/>
            <a:ext cx="515422" cy="51542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443157" y="4098131"/>
            <a:ext cx="2643902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kern="0" spc="-61" dirty="0" err="1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</a:t>
            </a:r>
            <a:r>
              <a:rPr lang="en-US" sz="2000" kern="0" spc="-61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kern="0" spc="-61" dirty="0" err="1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Batang</a:t>
            </a:r>
            <a:r>
              <a:rPr lang="en-US" sz="2000" kern="0" spc="-61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Torsi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1443157" y="4544020"/>
            <a:ext cx="12465606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kern="0" spc="-16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Batang panjang yang bekerja dengan prinsip puntiran. Digunakan pada suspensi kendaraan tertentu.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638" y="5528548"/>
            <a:ext cx="515422" cy="51542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443157" y="5492472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kern="0" spc="-61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 Karet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1443157" y="5938361"/>
            <a:ext cx="12465606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kern="0" spc="-16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Terbuat dari karet atau elastomer. Sangat baik meredam getaran dan mengisolasi suara.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638" y="6922889"/>
            <a:ext cx="515422" cy="51542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443157" y="6886813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kern="0" spc="-61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Pegas Udara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443157" y="7332702"/>
            <a:ext cx="12465606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kern="0" spc="-16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Menggunakan udara bertekanan dalam wadah tertutup. Populer pada suspensi kendaraan mewah.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8247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kern="0" spc="-134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 Pegas</a:t>
            </a:r>
            <a:endParaRPr lang="en-US" sz="44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2090857"/>
            <a:ext cx="3120747" cy="312074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608" y="2090857"/>
            <a:ext cx="3120866" cy="3120866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926" y="2090857"/>
            <a:ext cx="3120747" cy="3120747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8124" y="2090857"/>
            <a:ext cx="3120866" cy="3120866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793790" y="5867995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04040"/>
          </a:solidFill>
          <a:ln/>
        </p:spPr>
      </p:sp>
      <p:sp>
        <p:nvSpPr>
          <p:cNvPr id="8" name="Text 2"/>
          <p:cNvSpPr/>
          <p:nvPr/>
        </p:nvSpPr>
        <p:spPr>
          <a:xfrm>
            <a:off x="1530906" y="58679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Baja Pegas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3"/>
          <p:cNvSpPr/>
          <p:nvPr/>
        </p:nvSpPr>
        <p:spPr>
          <a:xfrm>
            <a:off x="1530906" y="6358414"/>
            <a:ext cx="345924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 paling umum dengan kandungan karbon tinggi (0,5-1,0%) untuk ketahanan deformasi.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Shape 4"/>
          <p:cNvSpPr/>
          <p:nvPr/>
        </p:nvSpPr>
        <p:spPr>
          <a:xfrm>
            <a:off x="5216962" y="5867995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04040"/>
          </a:solidFill>
          <a:ln/>
        </p:spPr>
      </p:sp>
      <p:sp>
        <p:nvSpPr>
          <p:cNvPr id="11" name="Text 5"/>
          <p:cNvSpPr/>
          <p:nvPr/>
        </p:nvSpPr>
        <p:spPr>
          <a:xfrm>
            <a:off x="5954078" y="58679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Stainless Steel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5954078" y="6358414"/>
            <a:ext cx="345924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Digunakan untuk lingkungan korosif atau aplikasi medis dan makanan.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Shape 7"/>
          <p:cNvSpPr/>
          <p:nvPr/>
        </p:nvSpPr>
        <p:spPr>
          <a:xfrm>
            <a:off x="9640133" y="5867995"/>
            <a:ext cx="510302" cy="510302"/>
          </a:xfrm>
          <a:prstGeom prst="roundRect">
            <a:avLst>
              <a:gd name="adj" fmla="val 6667"/>
            </a:avLst>
          </a:prstGeom>
          <a:solidFill>
            <a:srgbClr val="404040"/>
          </a:solidFill>
          <a:ln/>
        </p:spPr>
      </p:sp>
      <p:sp>
        <p:nvSpPr>
          <p:cNvPr id="14" name="Text 8"/>
          <p:cNvSpPr/>
          <p:nvPr/>
        </p:nvSpPr>
        <p:spPr>
          <a:xfrm>
            <a:off x="10377249" y="58679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Paduan Khusus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10377249" y="6358414"/>
            <a:ext cx="345924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Inconel dan titanium untuk aplikasi temperatur tinggi atau kebutuhan berat ringan.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827264"/>
            <a:ext cx="840402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kern="0" spc="-134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Properti Penting Pegas (1)</a:t>
            </a:r>
            <a:endParaRPr lang="en-US" sz="44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4989552"/>
            <a:ext cx="4120753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kern="0" spc="-17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endParaRPr lang="en-US" sz="58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436489" y="60213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Kekuatan Pegas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6511766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Diukur dalam N/mm, menunjukkan gaya yang dibutuhkan untuk defleksi tertentu.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254704" y="4989552"/>
            <a:ext cx="4120872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kern="0" spc="-17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</a:t>
            </a:r>
            <a:endParaRPr lang="en-US" sz="58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897523" y="60213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Tegangan Ijin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254704" y="6511766"/>
            <a:ext cx="41208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Batas aman tegangan material pegas dalam pemakaian normal.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9715738" y="4989552"/>
            <a:ext cx="4120753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kern="0" spc="-17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endParaRPr lang="en-US" sz="58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241399" y="6021348"/>
            <a:ext cx="30694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Modulus Elastisitas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715738" y="6511766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Ukuran kekakuan material, vital dalam perhitungan defleksi.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50972" y="1071985"/>
            <a:ext cx="3887243" cy="308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kern="0" spc="-9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Properti Penting Pegas (2)</a:t>
            </a:r>
            <a:endParaRPr lang="en-US" sz="31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56" y="2252714"/>
            <a:ext cx="8822419" cy="4625711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5782121" y="7096749"/>
            <a:ext cx="104917" cy="98705"/>
          </a:xfrm>
          <a:prstGeom prst="roundRect">
            <a:avLst>
              <a:gd name="adj" fmla="val 11386"/>
            </a:avLst>
          </a:prstGeom>
          <a:solidFill>
            <a:srgbClr val="627A00"/>
          </a:solidFill>
          <a:ln/>
        </p:spPr>
      </p:sp>
      <p:sp>
        <p:nvSpPr>
          <p:cNvPr id="5" name="Text 2"/>
          <p:cNvSpPr/>
          <p:nvPr/>
        </p:nvSpPr>
        <p:spPr>
          <a:xfrm>
            <a:off x="6003697" y="7096749"/>
            <a:ext cx="916960" cy="98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250" kern="0" spc="-13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Tegangan Ijin (MPa)</a:t>
            </a:r>
            <a:endParaRPr lang="en-US" sz="12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7559843" y="7096749"/>
            <a:ext cx="104917" cy="98705"/>
          </a:xfrm>
          <a:prstGeom prst="roundRect">
            <a:avLst>
              <a:gd name="adj" fmla="val 11386"/>
            </a:avLst>
          </a:prstGeom>
          <a:solidFill>
            <a:srgbClr val="D6FF30"/>
          </a:solidFill>
          <a:ln/>
        </p:spPr>
      </p:sp>
      <p:sp>
        <p:nvSpPr>
          <p:cNvPr id="7" name="Text 4"/>
          <p:cNvSpPr/>
          <p:nvPr/>
        </p:nvSpPr>
        <p:spPr>
          <a:xfrm>
            <a:off x="7781419" y="7096749"/>
            <a:ext cx="1041400" cy="98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250" kern="0" spc="-13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Batas Kelelahan (MPa)</a:t>
            </a:r>
            <a:endParaRPr lang="en-US" sz="12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30656" y="7796460"/>
            <a:ext cx="8822419" cy="15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kern="0" spc="-13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Grafik di atas menunjukkan hubungan antara siklus pembebanan dengan tegangan ijin dan batas kelelahan material pegas.</a:t>
            </a:r>
            <a:endParaRPr lang="en-US" sz="12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581822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kern="0" spc="-134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Aplikasi Pegas (1)</a:t>
            </a:r>
            <a:endParaRPr lang="en-US" sz="44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857256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Otomotif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Suspensi, katup mesin, sistem kopling, dan rem.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317658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Manufaktur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9937790" y="335196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Mesin perkakas, sistem otomasi, peralatan presisi.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Elektronik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9937790" y="580453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Sakelar, konektor, dan mekanisme penjepit.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kern="0" spc="-67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Transportasi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8"/>
          <p:cNvSpPr/>
          <p:nvPr/>
        </p:nvSpPr>
        <p:spPr>
          <a:xfrm>
            <a:off x="793790" y="580453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kern="0" spc="-18" dirty="0">
                <a:solidFill>
                  <a:srgbClr val="E5E0D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 suspensi kereta api dan peredam getaran jembatan.</a:t>
            </a:r>
            <a:endParaRPr lang="en-US" sz="17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2315</Words>
  <Application>Microsoft Office PowerPoint</Application>
  <PresentationFormat>Custom</PresentationFormat>
  <Paragraphs>379</Paragraphs>
  <Slides>32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Novriyanti</cp:lastModifiedBy>
  <cp:revision>12</cp:revision>
  <dcterms:created xsi:type="dcterms:W3CDTF">2025-04-14T04:25:57Z</dcterms:created>
  <dcterms:modified xsi:type="dcterms:W3CDTF">2026-05-08T12:46:57Z</dcterms:modified>
</cp:coreProperties>
</file>