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8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</p:sldIdLst>
  <p:sldSz cx="14630400" cy="8229600"/>
  <p:notesSz cx="8229600" cy="14630400"/>
  <p:embeddedFontLs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10"/>
  </p:normalViewPr>
  <p:slideViewPr>
    <p:cSldViewPr snapToGrid="0" snapToObjects="1">
      <p:cViewPr>
        <p:scale>
          <a:sx n="50" d="100"/>
          <a:sy n="50" d="100"/>
        </p:scale>
        <p:origin x="9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9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A73F4-921D-DB21-6EAA-5B149BD05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27A6C-64F1-5150-7802-3475AD879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121A9-0022-D301-C04F-E221CC693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ED952-4B27-9B31-C1EB-11D3EDDE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4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342A2-0057-3258-0533-98A5B651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111CF-EE4E-B23D-0BD2-2EFF1E3C3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CA1FE-DCEA-FBD5-350F-202EA2900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F81D-A65D-32FD-8B07-C6499BC0C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42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32CD5-FAC3-E851-FE17-C7C2C36D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4999F-D552-A4FC-773E-64341CDE8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73192-3E08-BAFB-ECC5-DD3B4AE8B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90C31-7F84-8813-411B-41210F1B4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40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DD190-8738-004A-35CE-DA976D9A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985BC-FAF5-C7AE-CF99-A60DAB7BF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07047-4C3A-A4BE-E137-98D927EED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F4400-F4A8-FF91-9B75-723EBB33A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75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47141-A547-8EB6-E300-BD0B3F53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C0D80-EA91-8FD6-9F56-303AA0E04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7E73A-F73C-3A0B-7416-7FF3706C5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AB50C-5C65-5F3B-0AE9-6EFB6C563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0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9BCD-F246-E613-E6BF-1FD4E4E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42F20-9B49-96C9-48FF-B9A6AB68D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DB283-E1F5-3984-A608-F812D2AC8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643B7-1C0B-0DE9-41FB-867B435E0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3846"/>
            <a:ext cx="71111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 </a:t>
            </a:r>
            <a:r>
              <a:rPr lang="en-US" sz="4450" kern="0" spc="-134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</a:t>
            </a:r>
            <a:r>
              <a:rPr lang="en-US" sz="4450" kern="0" spc="-134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 :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00154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800"/>
              </a:spcAft>
            </a:pPr>
            <a:r>
              <a:rPr lang="en-US" sz="4000" b="1" kern="10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Pertemuan</a:t>
            </a:r>
            <a:r>
              <a:rPr lang="en-US" sz="4000" b="1" kern="1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4000" b="1" kern="100" dirty="0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40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32947" y="5262324"/>
            <a:ext cx="57269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kern="0" spc="-18" dirty="0">
                <a:solidFill>
                  <a:srgbClr val="3C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7" name="Text 4"/>
          <p:cNvSpPr/>
          <p:nvPr/>
        </p:nvSpPr>
        <p:spPr>
          <a:xfrm>
            <a:off x="6756440" y="5112782"/>
            <a:ext cx="143565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Ir. Novriyanti, S.T., M.T.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114" y="772478"/>
            <a:ext cx="5590937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kern="0" spc="-129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(2)</a:t>
            </a:r>
            <a:endParaRPr lang="en-US" sz="4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94264" y="1780342"/>
            <a:ext cx="30480" cy="5676662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5" name="Shape 2"/>
          <p:cNvSpPr/>
          <p:nvPr/>
        </p:nvSpPr>
        <p:spPr>
          <a:xfrm>
            <a:off x="6708934" y="2255401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6" name="Shape 3"/>
          <p:cNvSpPr/>
          <p:nvPr/>
        </p:nvSpPr>
        <p:spPr>
          <a:xfrm>
            <a:off x="6249114" y="2025491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851" y="2066330"/>
            <a:ext cx="326827" cy="4086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84043" y="199822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Peralatan Medis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84043" y="2469475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presisi untuk peralatan bedah dan kursi roda.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708934" y="3729038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11" name="Shape 7"/>
          <p:cNvSpPr/>
          <p:nvPr/>
        </p:nvSpPr>
        <p:spPr>
          <a:xfrm>
            <a:off x="6249114" y="3499128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51" y="3539966"/>
            <a:ext cx="326827" cy="4086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84043" y="3471863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Rumah Tangga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584043" y="3943112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Kasur pegas, sofa, dan klip penjepit.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708934" y="5202674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16" name="Shape 11"/>
          <p:cNvSpPr/>
          <p:nvPr/>
        </p:nvSpPr>
        <p:spPr>
          <a:xfrm>
            <a:off x="6249114" y="4972764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851" y="5013603"/>
            <a:ext cx="326827" cy="4086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84043" y="4945499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Aerospace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584043" y="5416748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 peredam getaran dan mekanisme deployment.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708934" y="6676311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21" name="Shape 15"/>
          <p:cNvSpPr/>
          <p:nvPr/>
        </p:nvSpPr>
        <p:spPr>
          <a:xfrm>
            <a:off x="6249114" y="6446401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851" y="6487239"/>
            <a:ext cx="326827" cy="40862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84043" y="641913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Mainan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7584043" y="6890385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Berbagai mainan anak seperti kotak kejutan dan pistol mainan.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20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Dasar Pegas Ulir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869763"/>
            <a:ext cx="75564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877383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02109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46038" y="3021092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Simbol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59210" y="302109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01410" y="3527703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67141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546038" y="367141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59210" y="367141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 k·x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01410" y="4178022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3217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Geser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546038" y="432173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59210" y="43217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(8·F·D)/(π·d³)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01410" y="4828342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497205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546038" y="497205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059210" y="497205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 = (8·F·D³·n)/(G·d⁴)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01410" y="547866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562236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Kekakuan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3546038" y="562236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59210" y="562236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(G·d⁴)/(8·D³·n)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93790" y="639175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Dimana: D = diameter rata-rata pegas, d = diameter kawat, n = jumlah lilitan aktif, G = modulus geser.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ADFF9-F2A6-8408-AA71-023A37FBD947}"/>
              </a:ext>
            </a:extLst>
          </p:cNvPr>
          <p:cNvSpPr txBox="1"/>
          <p:nvPr/>
        </p:nvSpPr>
        <p:spPr>
          <a:xfrm>
            <a:off x="3429476" y="218751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spc="-177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80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0" spc="-177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ijin</a:t>
            </a:r>
            <a:r>
              <a:rPr lang="en-US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endParaRPr lang="en-ID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566" y="705922"/>
            <a:ext cx="7702868" cy="128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kern="0" spc="-122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Dasar Pegas Ulir (2)</a:t>
            </a:r>
            <a:endParaRPr lang="en-US" sz="4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6" y="2301835"/>
            <a:ext cx="1029533" cy="12353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8948" y="2507694"/>
            <a:ext cx="3227070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Pemilihan Dimensi Awal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058948" y="2952869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 diameter kawat (d), diameter pegas (D), dan jumlah lilitan (n).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66" y="3537228"/>
            <a:ext cx="1029533" cy="12353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8948" y="3743087"/>
            <a:ext cx="2933700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Kekakuan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58948" y="4188262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 kekakuan pegas dengan rumus k = (G·d⁴)/(8·D³·n).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66" y="4772620"/>
            <a:ext cx="1029533" cy="15155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58948" y="4978479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 Tegangan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058948" y="5423654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 tegangan dengan faktor koreksi Wahl: K = (4C-1)/(4C-4)+0.615/C.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66" y="6288167"/>
            <a:ext cx="1029533" cy="123539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58948" y="6494026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Verifikasi Desain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058948" y="6939201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Bandingkan tegangan yang terjadi dengan tegangan ijin material.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09898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Pegas: Pertimbangan Penting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3230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Kebutuhan Fungsional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2317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dan defleksi yang dibutuhkan aplikasi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Batasan Fisik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6112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yang tersedia dan keterbatasan dimensi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Lingkungan Operasi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0196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Suhu, kelembaban, dan ketahanan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Aspek Ekonomis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37441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Biaya material dan proses manufaktur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Kelelahan (Fatigue)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3353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Retak akibat beban siklik berulang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Korosi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56758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Degradasi material akibat reaksi kimia dengan lingkungan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Overload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56052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 permanen akibat beban melebihi batas elastis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Relaksasi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51975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Penurunan gaya pegas akibat creep pada suhu tinggi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 Kasus 1: Desain Pegas Suspensi Mobil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9164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3652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6" y="2691646"/>
            <a:ext cx="35540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Identifikasi Parameter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 kendaraan: 1500 kg, frekuensi alami yang diinginkan: 1 Hz.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402693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63652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7306" y="4026932"/>
            <a:ext cx="3230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Kekakuan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73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m(2πf)² = 375 kg/mm per roda untuk osilasi vertikal.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536221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63652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017306" y="5362218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Pemilihan Material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 pegas ASTM A231 dengan kekuatan tarik 1600 MPa.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80190" y="669750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7" name="Text 14"/>
          <p:cNvSpPr/>
          <p:nvPr/>
        </p:nvSpPr>
        <p:spPr>
          <a:xfrm>
            <a:off x="63652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017306" y="6697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Dimensi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0173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15 mm, D = 120 mm, n = 8 lilitan, panjang bebas = 350 mm.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135" y="581620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 Kasus 2: Pegas Katup Mesin</a:t>
            </a: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6135" y="2219444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701552" y="2219444"/>
            <a:ext cx="2709863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Analisis Kebutuhan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01552" y="2676406"/>
            <a:ext cx="7189113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pegas harus mencukupi untuk menutup katup pada 6000 RPM. Gaya minimal 300 N saat terpasang.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701552" y="3479483"/>
            <a:ext cx="71891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Frekuensi operasi: 50 Hz (untuk mesin 6000 RPM).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543080" y="4028956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7018496" y="4028956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Tantangan Desain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8496" y="4485918"/>
            <a:ext cx="687216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harus tahan suhu tinggi (hingga 150°C). Memerlukan ketahanan fatigue untuk siklus 10⁸.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8496" y="5288994"/>
            <a:ext cx="687216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terbatas dalam kepala silinder membatasi dimensi.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860143" y="5838468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7335560" y="583846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Solusi Teknis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35560" y="6295430"/>
            <a:ext cx="655510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Material: Baja pegas paduan Cr-Si dengan perlakuan shot-peening untuk meningkatkan fatigue life.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335560" y="7098506"/>
            <a:ext cx="6555105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Desain: Pegas ulir conical untuk menghindari resonansi.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2653"/>
            <a:ext cx="9050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Perawatan dan Inspeksi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98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Inspeksi Visual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Periksa retak permukaan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Deteksi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Cek deformasi permanen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82001"/>
            <a:ext cx="3978116" cy="216979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332928" y="2498408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 Kekuatan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32928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 kompresi/tarik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32928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Bandingkan dengan spesifikasi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32928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 tinggi bebas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4582001"/>
            <a:ext cx="3978116" cy="216979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872067" y="2498408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Perawatan Preventif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872067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Pelumasan berkala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872067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Lindungi dari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872067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Hindari overload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4582001"/>
            <a:ext cx="3978116" cy="2169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137" y="592931"/>
            <a:ext cx="7634526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kern="0" spc="-12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 dalam Teknologi Pegas</a:t>
            </a:r>
            <a:endParaRPr lang="en-US" sz="4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41137" y="2264093"/>
            <a:ext cx="3709511" cy="3441263"/>
          </a:xfrm>
          <a:prstGeom prst="roundRect">
            <a:avLst>
              <a:gd name="adj" fmla="val 940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456759" y="2479715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Cerdas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56759" y="2945963"/>
            <a:ext cx="3278267" cy="1379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dari paduan shape memory alloy (SMA) yang dapat kembali ke bentuk asli setelah deformasi dan pemanasan.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56759" y="4454962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Memungkinkan pegas dengan karakteristik yang dapat berubah sesuai kondisi operasi.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66271" y="2264093"/>
            <a:ext cx="3709511" cy="3441263"/>
          </a:xfrm>
          <a:prstGeom prst="roundRect">
            <a:avLst>
              <a:gd name="adj" fmla="val 940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10381893" y="2479715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Optimasi Topologi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81893" y="2945963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pegas dengan bantuan komputer untuk distribusi material optimal.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81893" y="4110038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Menciptakan bentuk non-konvensional dengan kinerja lebih baik dan berat lebih ringan.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41137" y="5920978"/>
            <a:ext cx="7634526" cy="1716643"/>
          </a:xfrm>
          <a:prstGeom prst="roundRect">
            <a:avLst>
              <a:gd name="adj" fmla="val 1884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6456759" y="6136600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Adaptif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56759" y="6602849"/>
            <a:ext cx="7203281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dengan kekakuan yang dapat disesuaikan secara elektronik.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56759" y="7077075"/>
            <a:ext cx="7203281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pada suspensi kendaraan pintar dan peralatan presisi adaptif.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1ADB06E1-F00E-3318-F99C-FD09CE5B95C3}"/>
              </a:ext>
            </a:extLst>
          </p:cNvPr>
          <p:cNvSpPr/>
          <p:nvPr/>
        </p:nvSpPr>
        <p:spPr>
          <a:xfrm>
            <a:off x="451924" y="27342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Utama: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diameter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kawat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diameter Rata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mlah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aktif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 = free length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= pitch 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jarak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antar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(k)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Gd^4 / 8D^3n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 = modulus Geser (Baja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79-82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Geser (t)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 = ((8FD) / (phi d^3)) x Kw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Kw = (4C -1 / 4C-4) + (0.615 /C)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A5F679BE-D4CD-9E80-ED7D-9EA88BFBB3EE}"/>
              </a:ext>
            </a:extLst>
          </p:cNvPr>
          <p:cNvSpPr/>
          <p:nvPr/>
        </p:nvSpPr>
        <p:spPr>
          <a:xfrm>
            <a:off x="5332735" y="1908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Tarik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Initial Tension (Fo)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 = Fo + K X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Torsion Spring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 = Ed^4 / 10.8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= 32M D/ phi d^3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Daun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= 6FL/nbt^2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nbt^3E/6L^3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Seri dan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Seri 1/Kt=1/k1+1/k2+dst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kt = k1+k2 +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dst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50A3C377-4003-51AB-4A2C-7C827E36725A}"/>
              </a:ext>
            </a:extLst>
          </p:cNvPr>
          <p:cNvSpPr/>
          <p:nvPr/>
        </p:nvSpPr>
        <p:spPr>
          <a:xfrm>
            <a:off x="10391274" y="3432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JIS dan ASTM </a:t>
            </a:r>
          </a:p>
          <a:p>
            <a:pPr marL="285750" indent="-285750" algn="l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ASTM A313 = Stainless Spring wire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 G4314 = Stainless Spring wire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4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255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 Itu Pegas?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74501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901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3391733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 elastis yang menyimpan energi mekanik ketika diberi beban dan mengembalikannya saat beban dilepas.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467" y="2674501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404040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901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 Utama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12281" y="339173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Menyimpan dan melepaskan energi mekanik secara terkendali dalam sistem.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529697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5237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Prinsip Kerja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601420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Memberikan gaya balik proporsional terhadap deformasi yang dialami.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0B9F-4A40-BEBD-6CB7-B8004146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B7828DB2-2CB9-57B4-2C58-71E473AE082B}"/>
              </a:ext>
            </a:extLst>
          </p:cNvPr>
          <p:cNvSpPr/>
          <p:nvPr/>
        </p:nvSpPr>
        <p:spPr>
          <a:xfrm>
            <a:off x="451924" y="27342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Soal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Perancangan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Beban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300N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Material ASTM A228 (G=79GPa)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Geser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Izin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600MPa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Spring Index C = 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Tetukan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D, n, t, Lo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Jwb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k = F/x =300/25 = 12N/mm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Gd^4/8D^3n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D=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c.d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8d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Gd^4/8(8d)^3n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8(8d)^3 = 8^3 x d^3 = 512 d^3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8(8d)^3= 8 x512d^3 = 4096d^3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B4D2A1DC-F60D-C6AD-D1A5-39F6A58B224C}"/>
              </a:ext>
            </a:extLst>
          </p:cNvPr>
          <p:cNvSpPr/>
          <p:nvPr/>
        </p:nvSpPr>
        <p:spPr>
          <a:xfrm>
            <a:off x="5332735" y="1908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G/4096nd^2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12=79000/4096nd^2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Nd^2= 79000/49152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=====Nd^2=1.607====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1.607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4mm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n=1.607/16 = 0.10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2mm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n=1.607/4 = 0.40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1mm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n=1.607/1 =1.6 = 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8mm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t= (8FD/phi d^3) Kw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1107+0.076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=1.18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 = (8(300)(8)/3.14(1)^3 )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95DFE409-854B-262B-7B91-4CA245E2C139}"/>
              </a:ext>
            </a:extLst>
          </p:cNvPr>
          <p:cNvSpPr/>
          <p:nvPr/>
        </p:nvSpPr>
        <p:spPr>
          <a:xfrm>
            <a:off x="10391274" y="3432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= (19200/3.14 )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=6970 x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=8224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ASTM A228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 = 3000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tizin</a:t>
            </a:r>
            <a:r>
              <a:rPr lang="en-ID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600- 1000 </a:t>
            </a:r>
            <a:r>
              <a:rPr lang="en-ID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r>
              <a:rPr lang="en-ID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100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E678-6953-2B22-3F46-BE0471D6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4DC5B0B-ECC3-AB92-2BD5-CA2ED651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19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63B1908-EDDF-19CA-AC4B-E743E29AD374}"/>
              </a:ext>
            </a:extLst>
          </p:cNvPr>
          <p:cNvSpPr/>
          <p:nvPr/>
        </p:nvSpPr>
        <p:spPr>
          <a:xfrm>
            <a:off x="752713" y="-159230"/>
            <a:ext cx="7741582" cy="1119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endParaRPr lang="en-US" sz="6600" kern="0" spc="-127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50"/>
              </a:lnSpc>
              <a:buNone/>
            </a:pPr>
            <a:r>
              <a:rPr lang="en-US" sz="6600" kern="0" spc="-12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 SOAL!!!!</a:t>
            </a:r>
            <a:endParaRPr lang="en-US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1F38ECA-6F12-3950-8EEF-96B10DB2F468}"/>
              </a:ext>
            </a:extLst>
          </p:cNvPr>
          <p:cNvSpPr/>
          <p:nvPr/>
        </p:nvSpPr>
        <p:spPr>
          <a:xfrm>
            <a:off x="752713" y="1693545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98B210C-52BA-69F4-9BAC-3BB89723C31E}"/>
              </a:ext>
            </a:extLst>
          </p:cNvPr>
          <p:cNvSpPr/>
          <p:nvPr/>
        </p:nvSpPr>
        <p:spPr>
          <a:xfrm>
            <a:off x="896541" y="2672001"/>
            <a:ext cx="3370302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9DDF991-7D54-60CF-301C-DF503BB9DA2F}"/>
              </a:ext>
            </a:extLst>
          </p:cNvPr>
          <p:cNvSpPr/>
          <p:nvPr/>
        </p:nvSpPr>
        <p:spPr>
          <a:xfrm>
            <a:off x="752713" y="3136940"/>
            <a:ext cx="365795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=200N/m. Jika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ditarik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sebesar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=50N,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Pertambahan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2ECFD5F-F077-FA94-51E0-9029FB1D4520}"/>
              </a:ext>
            </a:extLst>
          </p:cNvPr>
          <p:cNvSpPr/>
          <p:nvPr/>
        </p:nvSpPr>
        <p:spPr>
          <a:xfrm>
            <a:off x="4733211" y="1693545"/>
            <a:ext cx="3658076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DC8336F2-F028-BA17-F298-28AF7D7805C0}"/>
              </a:ext>
            </a:extLst>
          </p:cNvPr>
          <p:cNvSpPr/>
          <p:nvPr/>
        </p:nvSpPr>
        <p:spPr>
          <a:xfrm>
            <a:off x="5218033" y="2672001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C6A246E-6060-FF75-910D-71E345387D0A}"/>
              </a:ext>
            </a:extLst>
          </p:cNvPr>
          <p:cNvSpPr/>
          <p:nvPr/>
        </p:nvSpPr>
        <p:spPr>
          <a:xfrm>
            <a:off x="4744075" y="3136940"/>
            <a:ext cx="4296917" cy="3980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disusun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seperti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1​=300N/m.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kedua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2​=600N/m.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Kedua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disusun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pengganti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susunan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C68A1FD-973E-E6AB-BBA4-A1F5A2083E45}"/>
              </a:ext>
            </a:extLst>
          </p:cNvPr>
          <p:cNvSpPr/>
          <p:nvPr/>
        </p:nvSpPr>
        <p:spPr>
          <a:xfrm>
            <a:off x="420868" y="6143248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6B7A5BA9-27E9-B299-2570-E55E8AA5B3F5}"/>
              </a:ext>
            </a:extLst>
          </p:cNvPr>
          <p:cNvSpPr/>
          <p:nvPr/>
        </p:nvSpPr>
        <p:spPr>
          <a:xfrm>
            <a:off x="2963347" y="5556052"/>
            <a:ext cx="3217188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6EA0986A-78FD-CDAF-8A69-3C9A37622839}"/>
              </a:ext>
            </a:extLst>
          </p:cNvPr>
          <p:cNvSpPr/>
          <p:nvPr/>
        </p:nvSpPr>
        <p:spPr>
          <a:xfrm>
            <a:off x="608886" y="7117675"/>
            <a:ext cx="365795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Teknologi pegas terus berkembang dengan material dan metode baru.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410E0DFD-09BC-86EB-9CAD-3DB53CCF173E}"/>
              </a:ext>
            </a:extLst>
          </p:cNvPr>
          <p:cNvSpPr/>
          <p:nvPr/>
        </p:nvSpPr>
        <p:spPr>
          <a:xfrm>
            <a:off x="752713" y="6950869"/>
            <a:ext cx="7638574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5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CEE7-B89F-5782-6AD0-439A18B6A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0D69CE-960E-80E7-3F40-BDF069BB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61906" cy="8253460"/>
          </a:xfrm>
          <a:prstGeom prst="rect">
            <a:avLst/>
          </a:prstGeom>
        </p:spPr>
      </p:pic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F5B95C58-5DF9-6ACB-9C4E-B73C75E5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905" y="0"/>
            <a:ext cx="3287949" cy="82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965E-CC0A-5280-5277-3C090614F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377A161C-1CA8-1795-EE10-F6E98FB9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971" y="0"/>
            <a:ext cx="3968884" cy="8230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064F9-CC68-5079-2249-D26B9A994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80970" cy="82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93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C5D43-8B16-4234-B7F9-8A056A80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C7747A1E-34B6-356C-332F-0D8B401D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34655" cy="8230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4A834-45DB-14EF-9AF9-F4EAE83D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8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0F8F-AD2A-1632-7924-A9FBFAD1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F963E940-DBA8-908B-0D36-94F9CD9F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" y="23469"/>
            <a:ext cx="3600000" cy="4039550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E640195-E15B-591F-CA07-58E2945DBFC7}"/>
              </a:ext>
            </a:extLst>
          </p:cNvPr>
          <p:cNvSpPr/>
          <p:nvPr/>
        </p:nvSpPr>
        <p:spPr>
          <a:xfrm>
            <a:off x="4962820" y="4263284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Terimakasih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1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D375F-097C-4596-EEB3-0E53686D9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47E631D-EB62-19C2-6784-AE24AA771B85}"/>
              </a:ext>
            </a:extLst>
          </p:cNvPr>
          <p:cNvSpPr/>
          <p:nvPr/>
        </p:nvSpPr>
        <p:spPr>
          <a:xfrm>
            <a:off x="272374" y="544750"/>
            <a:ext cx="14805498" cy="712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Udara =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 ideal dan 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sifat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udara</a:t>
            </a:r>
            <a:endParaRPr lang="en-US" sz="4150" kern="0" spc="-125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=A x P (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dihasilkan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x V = n x R x T (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berbanding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terbalik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volume)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Gaya,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karakteristik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 = Keff x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hooke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F/k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2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8B77A-7E1C-5556-BE29-49EF2151F55C}"/>
              </a:ext>
            </a:extLst>
          </p:cNvPr>
          <p:cNvSpPr txBox="1"/>
          <p:nvPr/>
        </p:nvSpPr>
        <p:spPr>
          <a:xfrm>
            <a:off x="732134" y="543982"/>
            <a:ext cx="7548266" cy="907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=50.000N/m. Saat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melewati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jalan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bergelombang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suspensinya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sejauh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=0,15m.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menahan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Jika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=10.000kg,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apakah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cukup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menahan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percepatan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gravitasi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=9,8m/s2).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 = </a:t>
            </a:r>
            <a:r>
              <a:rPr lang="en-ID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k.x</a:t>
            </a:r>
            <a:endParaRPr lang="en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= 7.500 N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 = ½. K. x^2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= 562,5 j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>
              <a:buNone/>
            </a:pPr>
            <a:br>
              <a:rPr lang="en-ID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DEAF3-145D-C073-1F9C-E544F844B13B}"/>
              </a:ext>
            </a:extLst>
          </p:cNvPr>
          <p:cNvSpPr txBox="1"/>
          <p:nvPr/>
        </p:nvSpPr>
        <p:spPr>
          <a:xfrm>
            <a:off x="8839200" y="2400300"/>
            <a:ext cx="537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 = m x g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= 98.000</a:t>
            </a:r>
            <a:r>
              <a:rPr lang="en-ID" sz="3600" dirty="0">
                <a:solidFill>
                  <a:schemeClr val="bg1"/>
                </a:solidFill>
              </a:rPr>
              <a:t>N</a:t>
            </a:r>
          </a:p>
          <a:p>
            <a:r>
              <a:rPr lang="en-ID" sz="3600" dirty="0">
                <a:solidFill>
                  <a:schemeClr val="bg1"/>
                </a:solidFill>
              </a:rPr>
              <a:t>F= 7.500N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92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9AA71-3048-07B8-2481-8345D7D17F06}"/>
              </a:ext>
            </a:extLst>
          </p:cNvPr>
          <p:cNvSpPr txBox="1"/>
          <p:nvPr/>
        </p:nvSpPr>
        <p:spPr>
          <a:xfrm>
            <a:off x="660400" y="927100"/>
            <a:ext cx="12992100" cy="663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kopling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kendaraan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spesifikasi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200.000N/m,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150mm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100mm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Poisson's ratio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0,3.</a:t>
            </a:r>
            <a:endParaRPr lang="en-US" sz="20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l-GR" sz="20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Ketika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sebesar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=50.000N,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teoritis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akibat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24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7DAA0-E918-DA16-4667-493FE6E4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88" y="909599"/>
            <a:ext cx="5965768" cy="2024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84E2E-70A0-96A8-BE03-F750DA63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44" y="3516278"/>
            <a:ext cx="5943712" cy="180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6BB91-8ECB-B292-0C93-D69F2D097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44" y="5641224"/>
            <a:ext cx="5943712" cy="171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BB1C0-5267-7DEB-7338-797AB68AB868}"/>
              </a:ext>
            </a:extLst>
          </p:cNvPr>
          <p:cNvSpPr txBox="1"/>
          <p:nvPr/>
        </p:nvSpPr>
        <p:spPr>
          <a:xfrm>
            <a:off x="7315200" y="5413772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teoritis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akibat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98301-BCBB-2E4A-D72D-16AB74541032}"/>
              </a:ext>
            </a:extLst>
          </p:cNvPr>
          <p:cNvSpPr txBox="1"/>
          <p:nvPr/>
        </p:nvSpPr>
        <p:spPr>
          <a:xfrm>
            <a:off x="7315200" y="1161767"/>
            <a:ext cx="7315200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200.000N/m,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150mm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100mm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Poisson's ratio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</a:t>
            </a:r>
            <a:r>
              <a:rPr lang="el-GR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0,3.</a:t>
            </a:r>
            <a:endParaRPr lang="en-US" sz="18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6787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Jenis-Jenis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Tarik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Dirancang untuk menerima gaya tarik. Memiliki kait di kedua ujungnya.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pengatur pintu, mainan pegas.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32928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Tekan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32928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Dirancang untuk menerima gaya tekan. Ujungnya biasanya datar.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32928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suspensi mobil, katup mesin, ballpoint.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72067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Torsi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72067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Bekerja dengan menyimpan dan melepaskan energi torsi.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72067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klip kertas, penjepit jemuran, engsel pintu.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2FED6-EFBE-AE3E-C971-9FAFF222822B}"/>
              </a:ext>
            </a:extLst>
          </p:cNvPr>
          <p:cNvSpPr txBox="1"/>
          <p:nvPr/>
        </p:nvSpPr>
        <p:spPr>
          <a:xfrm>
            <a:off x="1244600" y="736600"/>
            <a:ext cx="12446000" cy="5878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spesifikasi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10,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 total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1,2m,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Lebar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50mm=0,05m,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8mm=0,008m,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terpusat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20.000N.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di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67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8CCC9-1E01-261F-AE01-43889C97D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8220A-6D6F-A180-EC70-4530EB77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04" y="742899"/>
            <a:ext cx="5373796" cy="2505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39B6B-3FB3-FB5B-CF56-FCF6408E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04" y="3725815"/>
            <a:ext cx="5627796" cy="256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BCFF2-91FE-0311-7C58-C215DD74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04" y="6488262"/>
            <a:ext cx="2897296" cy="1388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5161D-2486-1CC4-A108-3F0D62ED4175}"/>
              </a:ext>
            </a:extLst>
          </p:cNvPr>
          <p:cNvSpPr txBox="1"/>
          <p:nvPr/>
        </p:nvSpPr>
        <p:spPr>
          <a:xfrm>
            <a:off x="7594600" y="1022593"/>
            <a:ext cx="73152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10,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 total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1,2m,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Lebar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50mm=0,05m,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8mm=0,008m,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terpusat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20.000N.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ID" sz="18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di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26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6787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Jenis-Jenis Pegas (2)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Daun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Terdiri dari beberapa lapisan baja tipis. Sering digunakan pada suspensi kendaraan berat.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Piringan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Berbentuk piringan cekung. Dapat disusun seri atau paralel untuk mengatur kekakuan.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37155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Piringan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 pada rem, kopling, dan aplikasi tekanan tinggi lainnya.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617065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kern="0" spc="-122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Jenis-Jenis Pegas (3)</a:t>
            </a:r>
            <a:endParaRPr lang="en-US" sz="4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643902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Batang Torsi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Batang panjang yang bekerja dengan prinsip puntiran. Digunakan pada suspensi kendaraan tertentu.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Karet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Terbuat dari karet atau elastomer. Sangat baik meredam getaran dan mengisolasi suara.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Udara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 udara bertekanan dalam wadah tertutup. Populer pada suspensi kendaraan mewah.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4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090857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090857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090857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090857"/>
            <a:ext cx="3120866" cy="312086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93790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8" name="Text 2"/>
          <p:cNvSpPr/>
          <p:nvPr/>
        </p:nvSpPr>
        <p:spPr>
          <a:xfrm>
            <a:off x="1530906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 Pegas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1530906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paling umum dengan kandungan karbon tinggi (0,5-1,0%) untuk ketahanan deformasi.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4"/>
          <p:cNvSpPr/>
          <p:nvPr/>
        </p:nvSpPr>
        <p:spPr>
          <a:xfrm>
            <a:off x="5216962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1" name="Text 5"/>
          <p:cNvSpPr/>
          <p:nvPr/>
        </p:nvSpPr>
        <p:spPr>
          <a:xfrm>
            <a:off x="5954078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Stainless Steel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954078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 untuk lingkungan korosif atau aplikasi medis dan makanan.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9640133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4" name="Text 8"/>
          <p:cNvSpPr/>
          <p:nvPr/>
        </p:nvSpPr>
        <p:spPr>
          <a:xfrm>
            <a:off x="10377249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Paduan Khusus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377249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Inconel dan titanium untuk aplikasi temperatur tinggi atau kebutuhan berat ringan.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84040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Properti Penting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36489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Kekuatan Pegas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Diukur dalam N/mm, menunjukkan gaya yang dibutuhkan untuk defleksi tertentu.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54704" y="498955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97523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Ijin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54704" y="6511766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 aman tegangan material pegas dalam pemakaian normal.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715738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41399" y="6021348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Elastisitas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15738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Ukuran kekakuan material, vital dalam perhitungan defleksi.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972" y="1071985"/>
            <a:ext cx="3887243" cy="30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kern="0" spc="-9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Properti Penting Pegas (2)</a:t>
            </a:r>
            <a:endParaRPr lang="en-US" sz="3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6" y="2252714"/>
            <a:ext cx="8822419" cy="462571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782121" y="7096749"/>
            <a:ext cx="104917" cy="98705"/>
          </a:xfrm>
          <a:prstGeom prst="roundRect">
            <a:avLst>
              <a:gd name="adj" fmla="val 11386"/>
            </a:avLst>
          </a:prstGeom>
          <a:solidFill>
            <a:srgbClr val="627A00"/>
          </a:solidFill>
          <a:ln/>
        </p:spPr>
      </p:sp>
      <p:sp>
        <p:nvSpPr>
          <p:cNvPr id="5" name="Text 2"/>
          <p:cNvSpPr/>
          <p:nvPr/>
        </p:nvSpPr>
        <p:spPr>
          <a:xfrm>
            <a:off x="6003697" y="7096749"/>
            <a:ext cx="916960" cy="9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Ijin (MPa)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559843" y="7096749"/>
            <a:ext cx="104917" cy="98705"/>
          </a:xfrm>
          <a:prstGeom prst="roundRect">
            <a:avLst>
              <a:gd name="adj" fmla="val 11386"/>
            </a:avLst>
          </a:prstGeom>
          <a:solidFill>
            <a:srgbClr val="D6FF30"/>
          </a:solidFill>
          <a:ln/>
        </p:spPr>
      </p:sp>
      <p:sp>
        <p:nvSpPr>
          <p:cNvPr id="7" name="Text 4"/>
          <p:cNvSpPr/>
          <p:nvPr/>
        </p:nvSpPr>
        <p:spPr>
          <a:xfrm>
            <a:off x="7781419" y="7096749"/>
            <a:ext cx="1041400" cy="9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 Kelelahan (MPa)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0656" y="7796460"/>
            <a:ext cx="8822419" cy="15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 di atas menunjukkan hubungan antara siklus pembebanan dengan tegangan ijin dan batas kelelahan material pegas.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8182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Otomotif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Suspensi, katup mesin, sistem kopling, dan rem.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Manufaktur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 perkakas, sistem otomasi, peralatan presisi.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Elektronik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Sakelar, konektor, dan mekanisme penjepit.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 suspensi kereta api dan peredam getaran jembatan.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2146</Words>
  <Application>Microsoft Office PowerPoint</Application>
  <PresentationFormat>Custom</PresentationFormat>
  <Paragraphs>349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Novriyanti 2022</cp:lastModifiedBy>
  <cp:revision>8</cp:revision>
  <dcterms:created xsi:type="dcterms:W3CDTF">2025-04-14T04:25:57Z</dcterms:created>
  <dcterms:modified xsi:type="dcterms:W3CDTF">2025-11-15T12:43:05Z</dcterms:modified>
</cp:coreProperties>
</file>