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7" r:id="rId2"/>
    <p:sldId id="268" r:id="rId3"/>
    <p:sldId id="293" r:id="rId4"/>
    <p:sldId id="303" r:id="rId5"/>
    <p:sldId id="294" r:id="rId6"/>
    <p:sldId id="304" r:id="rId7"/>
    <p:sldId id="295" r:id="rId8"/>
    <p:sldId id="296" r:id="rId9"/>
    <p:sldId id="305" r:id="rId10"/>
    <p:sldId id="297" r:id="rId11"/>
    <p:sldId id="310" r:id="rId12"/>
    <p:sldId id="311" r:id="rId13"/>
    <p:sldId id="313" r:id="rId14"/>
    <p:sldId id="314" r:id="rId15"/>
    <p:sldId id="315" r:id="rId16"/>
    <p:sldId id="266" r:id="rId17"/>
    <p:sldId id="306" r:id="rId18"/>
    <p:sldId id="307" r:id="rId19"/>
    <p:sldId id="308" r:id="rId20"/>
    <p:sldId id="312" r:id="rId21"/>
    <p:sldId id="309" r:id="rId22"/>
    <p:sldId id="316" r:id="rId23"/>
    <p:sldId id="317" r:id="rId24"/>
    <p:sldId id="318" r:id="rId25"/>
    <p:sldId id="319" r:id="rId26"/>
  </p:sldIdLst>
  <p:sldSz cx="18288000" cy="10287000"/>
  <p:notesSz cx="6858000" cy="9144000"/>
  <p:embeddedFontLst>
    <p:embeddedFont>
      <p:font typeface="210 클레이토이" panose="020B0604020202020204" charset="-127"/>
      <p:regular r:id="rId27"/>
    </p:embeddedFont>
    <p:embeddedFont>
      <p:font typeface="Cambria Math" panose="02040503050406030204" pitchFamily="18" charset="0"/>
      <p:regular r:id="rId28"/>
    </p:embeddedFont>
    <p:embeddedFont>
      <p:font typeface="Sitka Display" pitchFamily="2" charset="0"/>
      <p:regular r:id="rId29"/>
      <p:bold r:id="rId30"/>
      <p:italic r:id="rId31"/>
      <p:boldItalic r:id="rId32"/>
    </p:embeddedFont>
    <p:embeddedFont>
      <p:font typeface="Tahoma" panose="020B0604030504040204" pitchFamily="34" charset="0"/>
      <p:regular r:id="rId33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820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hyperlink" Target="mailto:Novriyanti@jayabaya.ac.id" TargetMode="Externa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12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sv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openxmlformats.org/officeDocument/2006/relationships/image" Target="../media/image6.sv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9.png"/><Relationship Id="rId5" Type="http://schemas.openxmlformats.org/officeDocument/2006/relationships/image" Target="../media/image6.sv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1.png"/><Relationship Id="rId5" Type="http://schemas.openxmlformats.org/officeDocument/2006/relationships/image" Target="../media/image6.sv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2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0.svg"/><Relationship Id="rId5" Type="http://schemas.openxmlformats.org/officeDocument/2006/relationships/image" Target="../media/image2.sv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12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5.png"/><Relationship Id="rId5" Type="http://schemas.openxmlformats.org/officeDocument/2006/relationships/image" Target="../media/image6.svg"/><Relationship Id="rId10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7.png"/><Relationship Id="rId5" Type="http://schemas.openxmlformats.org/officeDocument/2006/relationships/image" Target="../media/image6.svg"/><Relationship Id="rId10" Type="http://schemas.openxmlformats.org/officeDocument/2006/relationships/image" Target="../media/image26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9.png"/><Relationship Id="rId5" Type="http://schemas.openxmlformats.org/officeDocument/2006/relationships/image" Target="../media/image6.svg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1.png"/><Relationship Id="rId5" Type="http://schemas.openxmlformats.org/officeDocument/2006/relationships/image" Target="../media/image6.svg"/><Relationship Id="rId10" Type="http://schemas.openxmlformats.org/officeDocument/2006/relationships/image" Target="../media/image30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7E191-25BC-2676-EB7A-C60EA131A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A8CC105-4C59-E96D-71B0-0433968B4174}"/>
              </a:ext>
            </a:extLst>
          </p:cNvPr>
          <p:cNvSpPr/>
          <p:nvPr/>
        </p:nvSpPr>
        <p:spPr>
          <a:xfrm>
            <a:off x="0" y="6815"/>
            <a:ext cx="1411199" cy="2601289"/>
          </a:xfrm>
          <a:custGeom>
            <a:avLst/>
            <a:gdLst/>
            <a:ahLst/>
            <a:cxnLst/>
            <a:rect l="l" t="t" r="r" b="b"/>
            <a:pathLst>
              <a:path w="1411199" h="2601289">
                <a:moveTo>
                  <a:pt x="0" y="0"/>
                </a:moveTo>
                <a:lnTo>
                  <a:pt x="1411199" y="0"/>
                </a:lnTo>
                <a:lnTo>
                  <a:pt x="1411199" y="2601289"/>
                </a:lnTo>
                <a:lnTo>
                  <a:pt x="0" y="26012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53A2F14-BAB6-002E-A3AD-FAA16C0B1C75}"/>
              </a:ext>
            </a:extLst>
          </p:cNvPr>
          <p:cNvSpPr txBox="1"/>
          <p:nvPr/>
        </p:nvSpPr>
        <p:spPr>
          <a:xfrm>
            <a:off x="1463060" y="6815"/>
            <a:ext cx="14368756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6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Mekanika</a:t>
            </a:r>
            <a:r>
              <a:rPr lang="en-US" sz="96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dan</a:t>
            </a:r>
          </a:p>
          <a:p>
            <a:pPr algn="ctr"/>
            <a:r>
              <a:rPr lang="en-US" sz="96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Kekuatan</a:t>
            </a:r>
            <a:r>
              <a:rPr lang="en-US" sz="96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Material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0678937-74FB-604C-CFFC-4753CF1A8A33}"/>
              </a:ext>
            </a:extLst>
          </p:cNvPr>
          <p:cNvSpPr txBox="1"/>
          <p:nvPr/>
        </p:nvSpPr>
        <p:spPr>
          <a:xfrm>
            <a:off x="13868400" y="8733981"/>
            <a:ext cx="421598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Contact</a:t>
            </a:r>
          </a:p>
          <a:p>
            <a:pPr algn="ctr"/>
            <a:r>
              <a:rPr lang="en-US" sz="2400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  <a:hlinkClick r:id="rId4"/>
              </a:rPr>
              <a:t>Novriyanti@jayabaya.ac.id</a:t>
            </a:r>
            <a:endParaRPr lang="en-US" sz="2400" dirty="0">
              <a:solidFill>
                <a:srgbClr val="6B3E3E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51A11FD-A4E5-2046-9E7D-25E0B8ADB0B8}"/>
              </a:ext>
            </a:extLst>
          </p:cNvPr>
          <p:cNvSpPr/>
          <p:nvPr/>
        </p:nvSpPr>
        <p:spPr>
          <a:xfrm>
            <a:off x="457200" y="3623285"/>
            <a:ext cx="17221200" cy="3577615"/>
          </a:xfrm>
          <a:custGeom>
            <a:avLst/>
            <a:gdLst/>
            <a:ahLst/>
            <a:cxnLst/>
            <a:rect l="l" t="t" r="r" b="b"/>
            <a:pathLst>
              <a:path w="7315200" h="1316736">
                <a:moveTo>
                  <a:pt x="0" y="0"/>
                </a:moveTo>
                <a:lnTo>
                  <a:pt x="7315200" y="0"/>
                </a:lnTo>
                <a:lnTo>
                  <a:pt x="7315200" y="1316736"/>
                </a:lnTo>
                <a:lnTo>
                  <a:pt x="0" y="13167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8A40C2A-34B9-5849-8AC3-06C7726D6BB9}"/>
              </a:ext>
            </a:extLst>
          </p:cNvPr>
          <p:cNvSpPr/>
          <p:nvPr/>
        </p:nvSpPr>
        <p:spPr>
          <a:xfrm>
            <a:off x="13399653" y="7362352"/>
            <a:ext cx="1362711" cy="1410309"/>
          </a:xfrm>
          <a:custGeom>
            <a:avLst/>
            <a:gdLst/>
            <a:ahLst/>
            <a:cxnLst/>
            <a:rect l="l" t="t" r="r" b="b"/>
            <a:pathLst>
              <a:path w="1362711" h="1410309">
                <a:moveTo>
                  <a:pt x="0" y="0"/>
                </a:moveTo>
                <a:lnTo>
                  <a:pt x="1362712" y="0"/>
                </a:lnTo>
                <a:lnTo>
                  <a:pt x="1362712" y="1410309"/>
                </a:lnTo>
                <a:lnTo>
                  <a:pt x="0" y="14103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5E3CD28-FF91-0D64-26AA-A195C57BF0AF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0462461-7D5A-6DD7-28F6-97417692649B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20CDF0-7B05-8588-5F74-6958C7DD2E3C}"/>
              </a:ext>
            </a:extLst>
          </p:cNvPr>
          <p:cNvSpPr txBox="1"/>
          <p:nvPr/>
        </p:nvSpPr>
        <p:spPr>
          <a:xfrm>
            <a:off x="6629400" y="5737772"/>
            <a:ext cx="5580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3600" b="1" kern="10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NOVRIYANTI, S.T., M.T.</a:t>
            </a:r>
            <a:endParaRPr lang="en-ID" sz="3600" dirty="0">
              <a:solidFill>
                <a:schemeClr val="accent2">
                  <a:lumMod val="60000"/>
                  <a:lumOff val="40000"/>
                </a:schemeClr>
              </a:solidFill>
              <a:latin typeface="Sitka Display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42EB40-CDC6-C52C-CA80-3CDFE46A9BCE}"/>
              </a:ext>
            </a:extLst>
          </p:cNvPr>
          <p:cNvSpPr txBox="1"/>
          <p:nvPr/>
        </p:nvSpPr>
        <p:spPr>
          <a:xfrm>
            <a:off x="1733156" y="4541609"/>
            <a:ext cx="146692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5400" b="1" kern="10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Pertemuan</a:t>
            </a:r>
            <a:r>
              <a:rPr lang="en-US" sz="5400" b="1" kern="100" dirty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endParaRPr lang="en-ID" sz="5400" kern="100" dirty="0">
              <a:solidFill>
                <a:srgbClr val="FF0000"/>
              </a:solidFill>
              <a:effectLst/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049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C4EE0-2FC3-281A-7EB0-944ACB698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82D5DB91-EB9F-70DC-8718-8D8712C15AF1}"/>
              </a:ext>
            </a:extLst>
          </p:cNvPr>
          <p:cNvSpPr/>
          <p:nvPr/>
        </p:nvSpPr>
        <p:spPr>
          <a:xfrm>
            <a:off x="3581400" y="9195990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F72F8AE-4E98-8687-CF1E-48FCCCEAB8D6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370B8F23-9BB8-4A68-60CB-77E59FBA31D8}"/>
              </a:ext>
            </a:extLst>
          </p:cNvPr>
          <p:cNvSpPr txBox="1"/>
          <p:nvPr/>
        </p:nvSpPr>
        <p:spPr>
          <a:xfrm>
            <a:off x="-304799" y="69507"/>
            <a:ext cx="15269712" cy="1201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Tumpuan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&amp;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Struktur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Sederhana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Statis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Tertentu</a:t>
            </a:r>
            <a:endParaRPr lang="en-US" sz="5400" dirty="0">
              <a:solidFill>
                <a:srgbClr val="DB5C5C"/>
              </a:solidFill>
              <a:latin typeface="Aptos Display" panose="020B0004020202020204" pitchFamily="34" charset="0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7AABF09-D62E-7CE6-10AE-9976D059C083}"/>
              </a:ext>
            </a:extLst>
          </p:cNvPr>
          <p:cNvSpPr/>
          <p:nvPr/>
        </p:nvSpPr>
        <p:spPr>
          <a:xfrm rot="3331616">
            <a:off x="-1733114" y="7477974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E3181F3A-1174-FC1A-1CD2-5A43DC25BD28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A61848-8733-7934-32AF-BABD34E6D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60" y="2540315"/>
            <a:ext cx="16230600" cy="540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0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Keuntungan</a:t>
            </a:r>
            <a:r>
              <a:rPr lang="en-ID" sz="30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0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Keterbatasan</a:t>
            </a:r>
            <a:r>
              <a:rPr lang="en-ID" sz="30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</a:t>
            </a:r>
            <a:r>
              <a:rPr lang="en-ID" sz="30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Statis </a:t>
            </a:r>
            <a:r>
              <a:rPr lang="en-ID" sz="30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Tertentu</a:t>
            </a:r>
            <a:endParaRPr lang="en-ID" sz="3000" b="1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endParaRPr lang="en-ID" sz="3000" b="1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0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Keuntungan</a:t>
            </a:r>
            <a:r>
              <a:rPr lang="en-ID" sz="30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Mudah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dianalisis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karena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hanya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memerlukan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persamaan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keseimbangan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statis.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pembuatan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lebih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rendah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karena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desain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sederhana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0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Keterbatasan</a:t>
            </a:r>
            <a:r>
              <a:rPr lang="en-ID" sz="30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Kurang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fleksibel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terduga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Deformasi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lebih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besar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dibandingkan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statis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tentu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9381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12797-8FA0-9621-CF6B-445095940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2AFAEB71-CEE9-CC16-8DF3-CB57C8F9060F}"/>
              </a:ext>
            </a:extLst>
          </p:cNvPr>
          <p:cNvSpPr/>
          <p:nvPr/>
        </p:nvSpPr>
        <p:spPr>
          <a:xfrm>
            <a:off x="3581400" y="9195990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6A011CC-F530-4D18-0358-BFBB7381BE17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24A85F4-4924-BF34-4541-09F47B8D43E7}"/>
              </a:ext>
            </a:extLst>
          </p:cNvPr>
          <p:cNvSpPr txBox="1"/>
          <p:nvPr/>
        </p:nvSpPr>
        <p:spPr>
          <a:xfrm>
            <a:off x="-304799" y="69507"/>
            <a:ext cx="15269712" cy="25481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Contoh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SOAL!</a:t>
            </a:r>
          </a:p>
          <a:p>
            <a:pPr algn="ctr">
              <a:lnSpc>
                <a:spcPts val="10500"/>
              </a:lnSpc>
            </a:pP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Tumpuan</a:t>
            </a:r>
            <a:endParaRPr lang="en-US" sz="5400" dirty="0">
              <a:solidFill>
                <a:srgbClr val="DB5C5C"/>
              </a:solidFill>
              <a:latin typeface="Aptos Display" panose="020B0004020202020204" pitchFamily="34" charset="0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614E118E-3C77-A525-8A74-2E83797C8F7F}"/>
              </a:ext>
            </a:extLst>
          </p:cNvPr>
          <p:cNvSpPr/>
          <p:nvPr/>
        </p:nvSpPr>
        <p:spPr>
          <a:xfrm rot="3331616">
            <a:off x="-1733114" y="7477974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EBD8011-C6D6-6EB4-C588-EA56372A02D8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F27051-7C5C-CAB2-722F-DACA4460FDA2}"/>
              </a:ext>
            </a:extLst>
          </p:cNvPr>
          <p:cNvSpPr txBox="1"/>
          <p:nvPr/>
        </p:nvSpPr>
        <p:spPr>
          <a:xfrm>
            <a:off x="1294242" y="3498520"/>
            <a:ext cx="1552832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Sebuah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rangka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batang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sederhana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terdiri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dua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batang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yang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membentuk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sudut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45∘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titik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Titik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sedangkan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titik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Beban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vertikal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ID" sz="3000" b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=10kN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diterapkan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titik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/>
            <a:endParaRPr lang="en-ID" sz="3000" dirty="0">
              <a:solidFill>
                <a:srgbClr val="2C2C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Tentukan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gaya-gaya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batang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ID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831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CF7A9-BDB5-01AF-A237-4B5E69C52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594AAA60-01D1-5ED3-B740-C074E6392123}"/>
              </a:ext>
            </a:extLst>
          </p:cNvPr>
          <p:cNvSpPr/>
          <p:nvPr/>
        </p:nvSpPr>
        <p:spPr>
          <a:xfrm>
            <a:off x="3581400" y="9195990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CFC6033-FCCE-C4D5-EA45-37C4EF309557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BCFCC119-926A-D893-EFA9-7FE5EEF86E5B}"/>
              </a:ext>
            </a:extLst>
          </p:cNvPr>
          <p:cNvSpPr txBox="1"/>
          <p:nvPr/>
        </p:nvSpPr>
        <p:spPr>
          <a:xfrm>
            <a:off x="-304799" y="69507"/>
            <a:ext cx="15269712" cy="1201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Contoh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SOAL!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3CE7E3D-567F-FADA-4E4A-CECFE0453199}"/>
              </a:ext>
            </a:extLst>
          </p:cNvPr>
          <p:cNvSpPr/>
          <p:nvPr/>
        </p:nvSpPr>
        <p:spPr>
          <a:xfrm rot="3331616">
            <a:off x="-1733114" y="7477974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35D1592-BCEF-FF79-340C-9D174D18DB86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FBCC21-CA19-8D7E-4261-A3C9DD63BA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4134" y="1710701"/>
            <a:ext cx="12600000" cy="31207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BADC3F-2521-0009-A85E-AFA51F94AC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64134" y="4874774"/>
            <a:ext cx="12600000" cy="41549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34C0F8-6FF7-ED68-2362-B9AB9E14B1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29800" y="1888665"/>
            <a:ext cx="6031479" cy="219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48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E3D38-30D8-2473-D8EA-CBEFD258F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9B62BD70-EE9F-8568-BA56-55AB060D63C1}"/>
              </a:ext>
            </a:extLst>
          </p:cNvPr>
          <p:cNvSpPr/>
          <p:nvPr/>
        </p:nvSpPr>
        <p:spPr>
          <a:xfrm>
            <a:off x="3581400" y="9195990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AFDB3F7-D5BE-5A96-66F0-22062BA9DAAD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ACD2044-8FEF-B013-76DE-C12235B181BA}"/>
              </a:ext>
            </a:extLst>
          </p:cNvPr>
          <p:cNvSpPr txBox="1"/>
          <p:nvPr/>
        </p:nvSpPr>
        <p:spPr>
          <a:xfrm>
            <a:off x="-304799" y="69507"/>
            <a:ext cx="15269712" cy="1201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Contoh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SOAL!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936491B-8068-4B3C-F0CC-62AFE9F5F29C}"/>
              </a:ext>
            </a:extLst>
          </p:cNvPr>
          <p:cNvSpPr/>
          <p:nvPr/>
        </p:nvSpPr>
        <p:spPr>
          <a:xfrm rot="3331616">
            <a:off x="-1733114" y="7477974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F0936B6-8554-08FC-BE29-15688F70E62A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57B861-DB5F-E287-265C-411728672B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3082" y="1395350"/>
            <a:ext cx="12600000" cy="38382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490825-C60C-324B-CAC9-584D2A083F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30478" y="5244473"/>
            <a:ext cx="11332972" cy="344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91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CE173-0283-5A9E-8691-57C1A8EB8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430E33D3-9EE1-14EE-70FE-243EED3EB163}"/>
              </a:ext>
            </a:extLst>
          </p:cNvPr>
          <p:cNvSpPr/>
          <p:nvPr/>
        </p:nvSpPr>
        <p:spPr>
          <a:xfrm>
            <a:off x="3581400" y="9195990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67243E0-2F46-740A-8564-37B2C23AB30B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3BBFCF4C-F081-0C03-9DF5-DE91DC84FD6D}"/>
              </a:ext>
            </a:extLst>
          </p:cNvPr>
          <p:cNvSpPr txBox="1"/>
          <p:nvPr/>
        </p:nvSpPr>
        <p:spPr>
          <a:xfrm>
            <a:off x="-304799" y="69507"/>
            <a:ext cx="15269712" cy="1201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Contoh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SOAL!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961AB57-AB1E-DD06-C6B8-61962C03ED8D}"/>
              </a:ext>
            </a:extLst>
          </p:cNvPr>
          <p:cNvSpPr/>
          <p:nvPr/>
        </p:nvSpPr>
        <p:spPr>
          <a:xfrm rot="3331616">
            <a:off x="-1733114" y="7477974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E599D94D-4F4B-73C9-7338-7D6E9D492F81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0B20E8-76A5-E9B8-4EE6-F7B507520C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4913" y="1775183"/>
            <a:ext cx="12600000" cy="33683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6ABC94-76DC-C7E2-6C3F-E9DBD5FE74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5600" y="5243464"/>
            <a:ext cx="10744200" cy="390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70F8B-E54D-70ED-37EC-180721EF6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0BFE802B-7638-4724-1273-DFC143C74319}"/>
              </a:ext>
            </a:extLst>
          </p:cNvPr>
          <p:cNvSpPr/>
          <p:nvPr/>
        </p:nvSpPr>
        <p:spPr>
          <a:xfrm>
            <a:off x="3581400" y="9195990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8B3CB12-2D93-45F2-BDA0-D0223F6053B9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60E34BA9-5BD6-A2EA-50BF-B3C616BCA68A}"/>
              </a:ext>
            </a:extLst>
          </p:cNvPr>
          <p:cNvSpPr txBox="1"/>
          <p:nvPr/>
        </p:nvSpPr>
        <p:spPr>
          <a:xfrm>
            <a:off x="-304799" y="69507"/>
            <a:ext cx="15269712" cy="1201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Contoh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SOAL!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99CC944-DF7B-CF22-A5FE-92865B8B00DC}"/>
              </a:ext>
            </a:extLst>
          </p:cNvPr>
          <p:cNvSpPr/>
          <p:nvPr/>
        </p:nvSpPr>
        <p:spPr>
          <a:xfrm rot="3331616">
            <a:off x="-1733114" y="7477974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3CFA71D-6827-3F0B-0909-DA783154CBB2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5A5649-2A3F-BDE8-EEF9-63006F5390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14198" y="1673529"/>
            <a:ext cx="11902702" cy="50701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355724-BB0D-1D42-9D6D-63EFDC3B00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4198" y="6749144"/>
            <a:ext cx="9487202" cy="216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24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75239" y="2857500"/>
            <a:ext cx="13831761" cy="2213978"/>
          </a:xfrm>
          <a:custGeom>
            <a:avLst/>
            <a:gdLst/>
            <a:ahLst/>
            <a:cxnLst/>
            <a:rect l="l" t="t" r="r" b="b"/>
            <a:pathLst>
              <a:path w="10137521" h="1824754">
                <a:moveTo>
                  <a:pt x="0" y="0"/>
                </a:moveTo>
                <a:lnTo>
                  <a:pt x="10137522" y="0"/>
                </a:lnTo>
                <a:lnTo>
                  <a:pt x="10137522" y="1824753"/>
                </a:lnTo>
                <a:lnTo>
                  <a:pt x="0" y="18247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326923" y="2616087"/>
            <a:ext cx="1371121" cy="2527413"/>
          </a:xfrm>
          <a:custGeom>
            <a:avLst/>
            <a:gdLst/>
            <a:ahLst/>
            <a:cxnLst/>
            <a:rect l="l" t="t" r="r" b="b"/>
            <a:pathLst>
              <a:path w="1371121" h="2527413">
                <a:moveTo>
                  <a:pt x="0" y="0"/>
                </a:moveTo>
                <a:lnTo>
                  <a:pt x="1371122" y="0"/>
                </a:lnTo>
                <a:lnTo>
                  <a:pt x="1371122" y="2527413"/>
                </a:lnTo>
                <a:lnTo>
                  <a:pt x="0" y="25274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9601" y="5890544"/>
            <a:ext cx="17297399" cy="2751950"/>
          </a:xfrm>
          <a:custGeom>
            <a:avLst/>
            <a:gdLst/>
            <a:ahLst/>
            <a:cxnLst/>
            <a:rect l="l" t="t" r="r" b="b"/>
            <a:pathLst>
              <a:path w="10137521" h="1824754">
                <a:moveTo>
                  <a:pt x="0" y="0"/>
                </a:moveTo>
                <a:lnTo>
                  <a:pt x="10137522" y="0"/>
                </a:lnTo>
                <a:lnTo>
                  <a:pt x="10137522" y="1824754"/>
                </a:lnTo>
                <a:lnTo>
                  <a:pt x="0" y="18247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805896" y="7534236"/>
            <a:ext cx="1362711" cy="1410309"/>
          </a:xfrm>
          <a:custGeom>
            <a:avLst/>
            <a:gdLst/>
            <a:ahLst/>
            <a:cxnLst/>
            <a:rect l="l" t="t" r="r" b="b"/>
            <a:pathLst>
              <a:path w="1362711" h="1410309">
                <a:moveTo>
                  <a:pt x="0" y="0"/>
                </a:moveTo>
                <a:lnTo>
                  <a:pt x="1362711" y="0"/>
                </a:lnTo>
                <a:lnTo>
                  <a:pt x="1362711" y="1410309"/>
                </a:lnTo>
                <a:lnTo>
                  <a:pt x="0" y="14103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422496" y="2273187"/>
            <a:ext cx="11201180" cy="29073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628"/>
              </a:lnSpc>
            </a:pPr>
            <a:r>
              <a:rPr lang="en-US" sz="17591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Thank You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00200" y="5523486"/>
            <a:ext cx="16078199" cy="29073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628"/>
              </a:lnSpc>
            </a:pPr>
            <a:r>
              <a:rPr lang="en-US" sz="17591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Any Question?</a:t>
            </a:r>
          </a:p>
        </p:txBody>
      </p:sp>
      <p:sp>
        <p:nvSpPr>
          <p:cNvPr id="8" name="Freeform 8"/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F9FFE-CE81-8DD5-C948-3AE805E99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13A45DA6-D3A6-D709-4168-9834E1C69D32}"/>
              </a:ext>
            </a:extLst>
          </p:cNvPr>
          <p:cNvSpPr/>
          <p:nvPr/>
        </p:nvSpPr>
        <p:spPr>
          <a:xfrm>
            <a:off x="3581400" y="9195990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65655E3-F6CA-8DE8-DACE-50E7BFE102EF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DD083943-5DE9-7193-BDC3-38EAE8AB1AA9}"/>
              </a:ext>
            </a:extLst>
          </p:cNvPr>
          <p:cNvSpPr txBox="1"/>
          <p:nvPr/>
        </p:nvSpPr>
        <p:spPr>
          <a:xfrm>
            <a:off x="-304799" y="69507"/>
            <a:ext cx="15269712" cy="25481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Contoh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SOAL!</a:t>
            </a:r>
          </a:p>
          <a:p>
            <a:pPr algn="ctr">
              <a:lnSpc>
                <a:spcPts val="10500"/>
              </a:lnSpc>
            </a:pP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Struktur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Sederhana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Statis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Tertentu</a:t>
            </a:r>
            <a:endParaRPr lang="en-US" sz="5400" dirty="0">
              <a:solidFill>
                <a:srgbClr val="DB5C5C"/>
              </a:solidFill>
              <a:latin typeface="Aptos Display" panose="020B0004020202020204" pitchFamily="34" charset="0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5F8698F3-36EC-AF17-FD2B-7E7855590D10}"/>
              </a:ext>
            </a:extLst>
          </p:cNvPr>
          <p:cNvSpPr/>
          <p:nvPr/>
        </p:nvSpPr>
        <p:spPr>
          <a:xfrm rot="3331616">
            <a:off x="-1733114" y="7477974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FE48B1A-1A36-31D9-EF28-730291D6F230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CE72A5-FCA7-9658-EC3C-072A96D04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60" y="2746587"/>
            <a:ext cx="162306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Sebuah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balok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horizontal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sepanjang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ID" sz="3200" b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=6m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ditumpu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oleh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ujung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kiri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titik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ujung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titik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Balok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tersebut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dikenai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terdistribusi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merata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en-ID" sz="3200" b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=2kN/m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seluruh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panjangnya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ID" sz="3200" dirty="0">
              <a:solidFill>
                <a:srgbClr val="2C2C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Tentukan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reaksi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titik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325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C2471-B008-0C8C-9A34-8D8DAF56C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854BEB95-0505-1D9F-0E22-6B91241D5A45}"/>
              </a:ext>
            </a:extLst>
          </p:cNvPr>
          <p:cNvSpPr/>
          <p:nvPr/>
        </p:nvSpPr>
        <p:spPr>
          <a:xfrm>
            <a:off x="3581400" y="9195990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696A527-2094-076F-3233-99400A7D23CD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69950EE1-D6B7-3731-C839-9F740E5B9080}"/>
              </a:ext>
            </a:extLst>
          </p:cNvPr>
          <p:cNvSpPr txBox="1"/>
          <p:nvPr/>
        </p:nvSpPr>
        <p:spPr>
          <a:xfrm>
            <a:off x="-304799" y="69507"/>
            <a:ext cx="15269712" cy="1201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Contoh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SOAL!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BB93BD7-613A-22EE-7469-B5678FC99196}"/>
              </a:ext>
            </a:extLst>
          </p:cNvPr>
          <p:cNvSpPr/>
          <p:nvPr/>
        </p:nvSpPr>
        <p:spPr>
          <a:xfrm rot="3331616">
            <a:off x="-1733114" y="7477974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A084163D-21FA-57AC-E315-3054B42B7D0D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CD3283-B31E-6B05-059B-52B80ECABD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9610" y="1698424"/>
            <a:ext cx="12600000" cy="32391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886309-81FF-B98F-1AEE-C96EEE691D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49610" y="5003279"/>
            <a:ext cx="12600000" cy="41269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5FEACC-2147-6837-5705-161F706D51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66221" y="908145"/>
            <a:ext cx="8194458" cy="298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73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7686B-E564-E163-C100-2DB8DAF6A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D75D2C57-E8CC-E936-D659-ADE7CB772B8F}"/>
              </a:ext>
            </a:extLst>
          </p:cNvPr>
          <p:cNvSpPr/>
          <p:nvPr/>
        </p:nvSpPr>
        <p:spPr>
          <a:xfrm>
            <a:off x="3581400" y="9195990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DC586BF-3B26-90C7-B8C2-345525C62DAD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34CA09F-0F3E-457F-3DFE-BFE73C762D3F}"/>
              </a:ext>
            </a:extLst>
          </p:cNvPr>
          <p:cNvSpPr txBox="1"/>
          <p:nvPr/>
        </p:nvSpPr>
        <p:spPr>
          <a:xfrm>
            <a:off x="-304799" y="69507"/>
            <a:ext cx="15269712" cy="1201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Contoh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SOAL!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09A6AD2-B2F3-50E8-7DDE-94ADFA0B3117}"/>
              </a:ext>
            </a:extLst>
          </p:cNvPr>
          <p:cNvSpPr/>
          <p:nvPr/>
        </p:nvSpPr>
        <p:spPr>
          <a:xfrm rot="3331616">
            <a:off x="-1733114" y="7477974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A3DE18C2-4125-2C20-8414-E49ED49CCE28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155B49-88F9-F2DD-585B-EB351A00AF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8300" y="1358746"/>
            <a:ext cx="12600000" cy="39098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ED6F5A-AA9E-2900-269B-5D45DF544F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90800" y="5439699"/>
            <a:ext cx="12036887" cy="375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3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1D3B2-4744-0157-7856-811954764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FEBF02BA-01FD-19BE-B83D-01B36D2170E6}"/>
              </a:ext>
            </a:extLst>
          </p:cNvPr>
          <p:cNvSpPr/>
          <p:nvPr/>
        </p:nvSpPr>
        <p:spPr>
          <a:xfrm>
            <a:off x="3581400" y="9195990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7C1E302-0121-BFBC-6527-79043BFEF059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09DB374-ADF2-E94C-C5B8-511940B23559}"/>
              </a:ext>
            </a:extLst>
          </p:cNvPr>
          <p:cNvSpPr txBox="1"/>
          <p:nvPr/>
        </p:nvSpPr>
        <p:spPr>
          <a:xfrm>
            <a:off x="-304799" y="69507"/>
            <a:ext cx="15269712" cy="1201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Tumpuan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&amp;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Struktur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Sederhana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Statis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Tertentu</a:t>
            </a:r>
            <a:endParaRPr lang="en-US" sz="5400" dirty="0">
              <a:solidFill>
                <a:srgbClr val="DB5C5C"/>
              </a:solidFill>
              <a:latin typeface="Aptos Display" panose="020B0004020202020204" pitchFamily="34" charset="0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9E88CF4-7A28-C03E-EF60-E5F0AFB1B186}"/>
              </a:ext>
            </a:extLst>
          </p:cNvPr>
          <p:cNvSpPr/>
          <p:nvPr/>
        </p:nvSpPr>
        <p:spPr>
          <a:xfrm rot="3331616">
            <a:off x="-1733114" y="7477974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F2D0E17-27B6-F572-41FD-AFD0D928C539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046D23-EEFE-A399-6A7D-DD4014B93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60" y="1732402"/>
            <a:ext cx="16230600" cy="701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Definisi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Statis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Tertentu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statis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tertentu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dianalisis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menggunakan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persamaan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keseimbangan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statis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saja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tanpa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memerlukan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informasi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tambahan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sifat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material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deformasi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dua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dimensi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(2D),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persamaan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keseimbangan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statis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terdiri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ΣFx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0 →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Jumlah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gaya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horizontal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nol.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ΣFy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0 →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Jumlah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gaya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vertikal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nol.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ΣM = 0 →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Jumlah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momen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titik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tertentu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nol.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Jika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jumlah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reaksi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jumlah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persamaan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keseimbangan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statis (3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kasus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2D),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tersebut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dikatakan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statis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tertentu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Balok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sederhana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dua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statis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tertentu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6814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B2E8B-CAF4-5EF1-983B-339C1DFC4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53EF77DA-7040-86C8-B693-41C9EE0EE22E}"/>
              </a:ext>
            </a:extLst>
          </p:cNvPr>
          <p:cNvSpPr/>
          <p:nvPr/>
        </p:nvSpPr>
        <p:spPr>
          <a:xfrm>
            <a:off x="3581400" y="9195990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4CC3FF5-D0C0-546D-4D3F-001D87387166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BBED3F16-06FC-40A1-2341-A86F057234B2}"/>
              </a:ext>
            </a:extLst>
          </p:cNvPr>
          <p:cNvSpPr txBox="1"/>
          <p:nvPr/>
        </p:nvSpPr>
        <p:spPr>
          <a:xfrm>
            <a:off x="-304799" y="69507"/>
            <a:ext cx="15269712" cy="1201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Contoh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SOAL!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F70E982D-4F98-F8C9-859E-E6B20941FF63}"/>
              </a:ext>
            </a:extLst>
          </p:cNvPr>
          <p:cNvSpPr/>
          <p:nvPr/>
        </p:nvSpPr>
        <p:spPr>
          <a:xfrm rot="3331616">
            <a:off x="-1733114" y="7477974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81D75C6-68A7-F21E-1FB6-1E21108AD7FF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D97388-6983-D216-AEC4-78F372FCC8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3082" y="1552068"/>
            <a:ext cx="12600000" cy="3513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A31173-A81C-D170-0A8E-9BCECC69D5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62200" y="5078185"/>
            <a:ext cx="10800000" cy="378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89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1B59C-E360-9F90-7CA3-C9EA0D7B6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AB95CF96-CB3B-8C36-2CE1-F263B5B10740}"/>
              </a:ext>
            </a:extLst>
          </p:cNvPr>
          <p:cNvSpPr/>
          <p:nvPr/>
        </p:nvSpPr>
        <p:spPr>
          <a:xfrm>
            <a:off x="3581400" y="9195990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63805B2-E94C-D7EE-0439-F04EE31E647B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6D105E1-9834-5C0E-023B-C7A76DA9BC53}"/>
              </a:ext>
            </a:extLst>
          </p:cNvPr>
          <p:cNvSpPr txBox="1"/>
          <p:nvPr/>
        </p:nvSpPr>
        <p:spPr>
          <a:xfrm>
            <a:off x="-304799" y="69507"/>
            <a:ext cx="15269712" cy="1201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Contoh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SOAL!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5B0564DB-C8A1-3339-24EB-24E50D7466C6}"/>
              </a:ext>
            </a:extLst>
          </p:cNvPr>
          <p:cNvSpPr/>
          <p:nvPr/>
        </p:nvSpPr>
        <p:spPr>
          <a:xfrm rot="3331616">
            <a:off x="-1733114" y="7477974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809BA34-3789-9FA9-0710-7DB28E0EA224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F5190D-5228-203F-ABAF-5BE74D46A1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3082" y="1510585"/>
            <a:ext cx="12600000" cy="3877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EADC09-1E07-F68A-390B-C313F9C352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6400" y="5073838"/>
            <a:ext cx="12600000" cy="393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53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3DCB3C2-F5CB-9E24-3A2A-510633A007A6}"/>
                  </a:ext>
                </a:extLst>
              </p:cNvPr>
              <p:cNvSpPr txBox="1"/>
              <p:nvPr/>
            </p:nvSpPr>
            <p:spPr>
              <a:xfrm>
                <a:off x="762000" y="266701"/>
                <a:ext cx="12344400" cy="9510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D" sz="3600" b="1" dirty="0"/>
                  <a:t>Konsep Dasar</a:t>
                </a:r>
              </a:p>
              <a:p>
                <a:r>
                  <a:rPr lang="en-ID" sz="3600" dirty="0" err="1"/>
                  <a:t>Derajat</a:t>
                </a:r>
                <a:r>
                  <a:rPr lang="en-ID" sz="3600" dirty="0"/>
                  <a:t> </a:t>
                </a:r>
                <a:r>
                  <a:rPr lang="en-ID" sz="3600" dirty="0" err="1"/>
                  <a:t>ketidak-tentuan</a:t>
                </a:r>
                <a:r>
                  <a:rPr lang="en-ID" sz="3600" dirty="0"/>
                  <a:t> statis: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3600" i="1"/>
                        <m:t>𝑛</m:t>
                      </m:r>
                      <m:r>
                        <a:rPr lang="en-ID" sz="3600"/>
                        <m:t>=</m:t>
                      </m:r>
                      <m:r>
                        <a:rPr lang="en-ID" sz="3600" i="1"/>
                        <m:t>𝑟</m:t>
                      </m:r>
                      <m:r>
                        <a:rPr lang="en-ID" sz="3600"/>
                        <m:t>−</m:t>
                      </m:r>
                      <m:r>
                        <a:rPr lang="en-ID" sz="3600" i="1"/>
                        <m:t>𝑒</m:t>
                      </m:r>
                    </m:oMath>
                  </m:oMathPara>
                </a14:m>
                <a:endParaRPr lang="en-ID" sz="3600" dirty="0"/>
              </a:p>
              <a:p>
                <a:r>
                  <a:rPr lang="en-ID" sz="3600" dirty="0" err="1"/>
                  <a:t>Keterangan</a:t>
                </a:r>
                <a:r>
                  <a:rPr lang="en-ID" sz="3600" dirty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ID" sz="3600" i="1"/>
                      <m:t>𝑟</m:t>
                    </m:r>
                  </m:oMath>
                </a14:m>
                <a:r>
                  <a:rPr lang="en-ID" sz="3600" dirty="0"/>
                  <a:t>= </a:t>
                </a:r>
                <a:r>
                  <a:rPr lang="en-ID" sz="3600" dirty="0" err="1"/>
                  <a:t>jumlah</a:t>
                </a:r>
                <a:r>
                  <a:rPr lang="en-ID" sz="3600" dirty="0"/>
                  <a:t> </a:t>
                </a:r>
                <a:r>
                  <a:rPr lang="en-ID" sz="3600" dirty="0" err="1"/>
                  <a:t>reaksi</a:t>
                </a:r>
                <a:r>
                  <a:rPr lang="en-ID" sz="3600" dirty="0"/>
                  <a:t> </a:t>
                </a:r>
                <a:r>
                  <a:rPr lang="en-ID" sz="3600" dirty="0" err="1"/>
                  <a:t>tumpuan</a:t>
                </a:r>
                <a:r>
                  <a:rPr lang="en-ID" sz="36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ID" sz="3600" i="1"/>
                      <m:t>𝑒</m:t>
                    </m:r>
                  </m:oMath>
                </a14:m>
                <a:r>
                  <a:rPr lang="en-ID" sz="3600" dirty="0"/>
                  <a:t>= </a:t>
                </a:r>
                <a:r>
                  <a:rPr lang="en-ID" sz="3600" dirty="0" err="1"/>
                  <a:t>jumlah</a:t>
                </a:r>
                <a:r>
                  <a:rPr lang="en-ID" sz="3600" dirty="0"/>
                  <a:t> </a:t>
                </a:r>
                <a:r>
                  <a:rPr lang="en-ID" sz="3600" dirty="0" err="1"/>
                  <a:t>persamaan</a:t>
                </a:r>
                <a:r>
                  <a:rPr lang="en-ID" sz="3600" dirty="0"/>
                  <a:t> </a:t>
                </a:r>
                <a:r>
                  <a:rPr lang="en-ID" sz="3600" dirty="0" err="1"/>
                  <a:t>keseimbangan</a:t>
                </a:r>
                <a:r>
                  <a:rPr lang="en-ID" sz="3600" dirty="0"/>
                  <a:t> (</a:t>
                </a:r>
                <a:r>
                  <a:rPr lang="en-ID" sz="3600" dirty="0" err="1"/>
                  <a:t>untuk</a:t>
                </a:r>
                <a:r>
                  <a:rPr lang="en-ID" sz="3600" dirty="0"/>
                  <a:t> 2D = 3)</a:t>
                </a:r>
              </a:p>
              <a:p>
                <a:r>
                  <a:rPr lang="en-ID" sz="3600" dirty="0"/>
                  <a:t> </a:t>
                </a:r>
              </a:p>
              <a:p>
                <a:r>
                  <a:rPr lang="en-ID" sz="3600" dirty="0" err="1"/>
                  <a:t>Interpretasi</a:t>
                </a:r>
                <a:r>
                  <a:rPr lang="en-ID" sz="3600" dirty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ID" sz="3600" i="1"/>
                      <m:t>𝑛</m:t>
                    </m:r>
                    <m:r>
                      <a:rPr lang="en-ID" sz="3600"/>
                      <m:t>=</m:t>
                    </m:r>
                    <m:r>
                      <a:rPr lang="en-ID" sz="3600"/>
                      <m:t>0</m:t>
                    </m:r>
                  </m:oMath>
                </a14:m>
                <a:r>
                  <a:rPr lang="en-ID" sz="3600" dirty="0"/>
                  <a:t>→ </a:t>
                </a:r>
                <a:r>
                  <a:rPr lang="en-ID" sz="3600" b="1" dirty="0"/>
                  <a:t>statis </a:t>
                </a:r>
                <a:r>
                  <a:rPr lang="en-ID" sz="3600" b="1" dirty="0" err="1"/>
                  <a:t>tertentu</a:t>
                </a:r>
                <a:r>
                  <a:rPr lang="en-ID" sz="36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ID" sz="3600" i="1"/>
                      <m:t>𝑛</m:t>
                    </m:r>
                    <m:r>
                      <a:rPr lang="en-ID" sz="3600"/>
                      <m:t>&gt;</m:t>
                    </m:r>
                    <m:r>
                      <a:rPr lang="en-ID" sz="3600"/>
                      <m:t>0</m:t>
                    </m:r>
                  </m:oMath>
                </a14:m>
                <a:r>
                  <a:rPr lang="en-ID" sz="3600" dirty="0"/>
                  <a:t>→ </a:t>
                </a:r>
                <a:r>
                  <a:rPr lang="en-ID" sz="3600" b="1" dirty="0"/>
                  <a:t>statis </a:t>
                </a:r>
                <a:r>
                  <a:rPr lang="en-ID" sz="3600" b="1" dirty="0" err="1"/>
                  <a:t>tak</a:t>
                </a:r>
                <a:r>
                  <a:rPr lang="en-ID" sz="3600" b="1" dirty="0"/>
                  <a:t> </a:t>
                </a:r>
                <a:r>
                  <a:rPr lang="en-ID" sz="3600" b="1" dirty="0" err="1"/>
                  <a:t>tentu</a:t>
                </a:r>
                <a:r>
                  <a:rPr lang="en-ID" sz="36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ID" sz="3600" i="1"/>
                      <m:t>𝑛</m:t>
                    </m:r>
                    <m:r>
                      <a:rPr lang="en-ID" sz="3600"/>
                      <m:t>&lt;</m:t>
                    </m:r>
                    <m:r>
                      <a:rPr lang="en-ID" sz="3600"/>
                      <m:t>0</m:t>
                    </m:r>
                  </m:oMath>
                </a14:m>
                <a:r>
                  <a:rPr lang="en-ID" sz="3600" dirty="0"/>
                  <a:t>→ </a:t>
                </a:r>
                <a:r>
                  <a:rPr lang="en-ID" sz="3600" b="1" dirty="0" err="1"/>
                  <a:t>tidak</a:t>
                </a:r>
                <a:r>
                  <a:rPr lang="en-ID" sz="3600" b="1" dirty="0"/>
                  <a:t> </a:t>
                </a:r>
                <a:r>
                  <a:rPr lang="en-ID" sz="3600" b="1" dirty="0" err="1"/>
                  <a:t>stabil</a:t>
                </a:r>
                <a:endParaRPr lang="en-ID" sz="3600" b="1" dirty="0"/>
              </a:p>
              <a:p>
                <a:endParaRPr lang="en-ID" sz="3600" b="1" dirty="0"/>
              </a:p>
              <a:p>
                <a:r>
                  <a:rPr lang="en-ID" sz="3600" b="1" dirty="0"/>
                  <a:t>A Sendi</a:t>
                </a:r>
              </a:p>
              <a:p>
                <a:r>
                  <a:rPr lang="en-ID" sz="3600" b="1" dirty="0"/>
                  <a:t>B Sendi </a:t>
                </a:r>
              </a:p>
              <a:p>
                <a:r>
                  <a:rPr lang="en-ID" sz="3600" b="1" dirty="0"/>
                  <a:t>C Sendi</a:t>
                </a:r>
              </a:p>
              <a:p>
                <a:r>
                  <a:rPr lang="en-ID" sz="3600" b="1" dirty="0"/>
                  <a:t>= Statis </a:t>
                </a:r>
                <a:r>
                  <a:rPr lang="en-ID" sz="3600" b="1" dirty="0" err="1"/>
                  <a:t>Tertentu</a:t>
                </a:r>
                <a:endParaRPr lang="en-ID" sz="3600" b="1" dirty="0"/>
              </a:p>
              <a:p>
                <a:r>
                  <a:rPr lang="en-ID" sz="3600" b="1" dirty="0"/>
                  <a:t>= Statis Tak </a:t>
                </a:r>
                <a:r>
                  <a:rPr lang="en-ID" sz="3600" b="1" dirty="0" err="1"/>
                  <a:t>tentu</a:t>
                </a:r>
                <a:r>
                  <a:rPr lang="en-ID" sz="3600" b="1" dirty="0"/>
                  <a:t>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3DCB3C2-F5CB-9E24-3A2A-510633A00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66701"/>
                <a:ext cx="12344400" cy="9510296"/>
              </a:xfrm>
              <a:prstGeom prst="rect">
                <a:avLst/>
              </a:prstGeom>
              <a:blipFill>
                <a:blip r:embed="rId2"/>
                <a:stretch>
                  <a:fillRect l="-1481" t="-1026" b="-147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955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DD6BA-5419-D433-9EBE-F2DAFE75E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1B7390A-C7D4-5C5F-6ECC-AF40495CE415}"/>
                  </a:ext>
                </a:extLst>
              </p:cNvPr>
              <p:cNvSpPr txBox="1"/>
              <p:nvPr/>
            </p:nvSpPr>
            <p:spPr>
              <a:xfrm>
                <a:off x="228600" y="114300"/>
                <a:ext cx="8305800" cy="7916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D" sz="2800" b="1" dirty="0">
                    <a:latin typeface="+mj-lt"/>
                    <a:cs typeface="Times New Roman" panose="02020603050405020304" pitchFamily="18" charset="0"/>
                  </a:rPr>
                  <a:t>CONTOH 1: STATIS TERTENTU (n = 0)</a:t>
                </a:r>
              </a:p>
              <a:p>
                <a:endParaRPr lang="en-ID" sz="2800" b="1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ID" sz="2800" b="1" dirty="0">
                    <a:latin typeface="+mj-lt"/>
                    <a:cs typeface="Times New Roman" panose="02020603050405020304" pitchFamily="18" charset="0"/>
                  </a:rPr>
                  <a:t>Soal:</a:t>
                </a:r>
              </a:p>
              <a:p>
                <a:r>
                  <a:rPr lang="en-ID" sz="2800" dirty="0">
                    <a:latin typeface="+mj-lt"/>
                    <a:cs typeface="Times New Roman" panose="02020603050405020304" pitchFamily="18" charset="0"/>
                  </a:rPr>
                  <a:t>Balok </a:t>
                </a:r>
                <a:r>
                  <a:rPr lang="en-ID" sz="2800" dirty="0" err="1">
                    <a:latin typeface="+mj-lt"/>
                    <a:cs typeface="Times New Roman" panose="02020603050405020304" pitchFamily="18" charset="0"/>
                  </a:rPr>
                  <a:t>sederhana</a:t>
                </a:r>
                <a:r>
                  <a:rPr lang="en-ID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+mj-lt"/>
                    <a:cs typeface="Times New Roman" panose="02020603050405020304" pitchFamily="18" charset="0"/>
                  </a:rPr>
                  <a:t>dengan</a:t>
                </a:r>
                <a:r>
                  <a:rPr lang="en-ID" sz="2800" dirty="0">
                    <a:latin typeface="+mj-lt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ID" sz="2800" dirty="0" err="1">
                    <a:latin typeface="+mj-lt"/>
                    <a:cs typeface="Times New Roman" panose="02020603050405020304" pitchFamily="18" charset="0"/>
                  </a:rPr>
                  <a:t>Tumpuan</a:t>
                </a:r>
                <a:r>
                  <a:rPr lang="en-ID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ID" sz="2800" b="1" dirty="0" err="1">
                    <a:latin typeface="+mj-lt"/>
                    <a:cs typeface="Times New Roman" panose="02020603050405020304" pitchFamily="18" charset="0"/>
                  </a:rPr>
                  <a:t>sendi</a:t>
                </a:r>
                <a:r>
                  <a:rPr lang="en-ID" sz="2800" b="1" dirty="0">
                    <a:latin typeface="+mj-lt"/>
                    <a:cs typeface="Times New Roman" panose="02020603050405020304" pitchFamily="18" charset="0"/>
                  </a:rPr>
                  <a:t> di A</a:t>
                </a:r>
                <a:r>
                  <a:rPr lang="en-ID" sz="2800" dirty="0">
                    <a:latin typeface="+mj-lt"/>
                    <a:cs typeface="Times New Roman" panose="02020603050405020304" pitchFamily="18" charset="0"/>
                  </a:rPr>
                  <a:t> → 2 </a:t>
                </a:r>
                <a:r>
                  <a:rPr lang="en-ID" sz="2800" dirty="0" err="1">
                    <a:latin typeface="+mj-lt"/>
                    <a:cs typeface="Times New Roman" panose="02020603050405020304" pitchFamily="18" charset="0"/>
                  </a:rPr>
                  <a:t>reaksi</a:t>
                </a:r>
                <a:r>
                  <a:rPr lang="en-ID" sz="2800" dirty="0">
                    <a:latin typeface="+mj-lt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800" i="1">
                            <a:latin typeface="+mj-lt"/>
                          </a:rPr>
                        </m:ctrlPr>
                      </m:sSubPr>
                      <m:e>
                        <m:r>
                          <a:rPr lang="ar-AE" sz="2800" i="1">
                            <a:latin typeface="+mj-lt"/>
                          </a:rPr>
                          <m:t>𝐴</m:t>
                        </m:r>
                      </m:e>
                      <m:sub>
                        <m:r>
                          <a:rPr lang="ar-AE" sz="2800" i="1">
                            <a:latin typeface="+mj-lt"/>
                          </a:rPr>
                          <m:t>𝑥</m:t>
                        </m:r>
                      </m:sub>
                    </m:sSub>
                    <m:r>
                      <a:rPr lang="ar-AE" sz="2800">
                        <a:latin typeface="+mj-lt"/>
                      </a:rPr>
                      <m:t>,</m:t>
                    </m:r>
                    <m:sSub>
                      <m:sSubPr>
                        <m:ctrlPr>
                          <a:rPr lang="ar-AE" sz="2800" i="1">
                            <a:latin typeface="+mj-lt"/>
                          </a:rPr>
                        </m:ctrlPr>
                      </m:sSubPr>
                      <m:e>
                        <m:r>
                          <a:rPr lang="ar-AE" sz="2800" i="1">
                            <a:latin typeface="+mj-lt"/>
                          </a:rPr>
                          <m:t>𝐴</m:t>
                        </m:r>
                      </m:e>
                      <m:sub>
                        <m:r>
                          <a:rPr lang="ar-AE" sz="2800" i="1">
                            <a:latin typeface="+mj-lt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ar-AE" sz="2800" dirty="0">
                    <a:latin typeface="+mj-lt"/>
                    <a:cs typeface="Times New Roman" panose="02020603050405020304" pitchFamily="18" charset="0"/>
                  </a:rPr>
                  <a:t>) </a:t>
                </a:r>
              </a:p>
              <a:p>
                <a:r>
                  <a:rPr lang="en-ID" sz="2800" dirty="0" err="1">
                    <a:latin typeface="+mj-lt"/>
                    <a:cs typeface="Times New Roman" panose="02020603050405020304" pitchFamily="18" charset="0"/>
                  </a:rPr>
                  <a:t>Tumpuan</a:t>
                </a:r>
                <a:r>
                  <a:rPr lang="en-ID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ID" sz="2800" b="1" dirty="0" err="1">
                    <a:latin typeface="+mj-lt"/>
                    <a:cs typeface="Times New Roman" panose="02020603050405020304" pitchFamily="18" charset="0"/>
                  </a:rPr>
                  <a:t>rol</a:t>
                </a:r>
                <a:r>
                  <a:rPr lang="en-ID" sz="2800" b="1" dirty="0">
                    <a:latin typeface="+mj-lt"/>
                    <a:cs typeface="Times New Roman" panose="02020603050405020304" pitchFamily="18" charset="0"/>
                  </a:rPr>
                  <a:t> di B</a:t>
                </a:r>
                <a:r>
                  <a:rPr lang="en-ID" sz="2800" dirty="0">
                    <a:latin typeface="+mj-lt"/>
                    <a:cs typeface="Times New Roman" panose="02020603050405020304" pitchFamily="18" charset="0"/>
                  </a:rPr>
                  <a:t> → 1 </a:t>
                </a:r>
                <a:r>
                  <a:rPr lang="en-ID" sz="2800" dirty="0" err="1">
                    <a:latin typeface="+mj-lt"/>
                    <a:cs typeface="Times New Roman" panose="02020603050405020304" pitchFamily="18" charset="0"/>
                  </a:rPr>
                  <a:t>reaksi</a:t>
                </a:r>
                <a:r>
                  <a:rPr lang="en-ID" sz="2800" dirty="0">
                    <a:latin typeface="+mj-lt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800" i="1">
                            <a:latin typeface="+mj-lt"/>
                          </a:rPr>
                        </m:ctrlPr>
                      </m:sSubPr>
                      <m:e>
                        <m:r>
                          <a:rPr lang="ar-AE" sz="2800" i="1">
                            <a:latin typeface="+mj-lt"/>
                          </a:rPr>
                          <m:t>𝐵</m:t>
                        </m:r>
                      </m:e>
                      <m:sub>
                        <m:r>
                          <a:rPr lang="ar-AE" sz="2800" i="1">
                            <a:latin typeface="+mj-lt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ar-AE" sz="2800" dirty="0">
                    <a:latin typeface="+mj-lt"/>
                    <a:cs typeface="Times New Roman" panose="02020603050405020304" pitchFamily="18" charset="0"/>
                  </a:rPr>
                  <a:t>) </a:t>
                </a:r>
              </a:p>
              <a:p>
                <a:r>
                  <a:rPr lang="en-ID" sz="2800" dirty="0">
                    <a:latin typeface="+mj-lt"/>
                    <a:cs typeface="Times New Roman" panose="02020603050405020304" pitchFamily="18" charset="0"/>
                  </a:rPr>
                  <a:t>Beban </a:t>
                </a:r>
                <a:r>
                  <a:rPr lang="en-ID" sz="2800" dirty="0" err="1">
                    <a:latin typeface="+mj-lt"/>
                    <a:cs typeface="Times New Roman" panose="02020603050405020304" pitchFamily="18" charset="0"/>
                  </a:rPr>
                  <a:t>titik</a:t>
                </a:r>
                <a:r>
                  <a:rPr lang="en-ID" sz="2800" dirty="0">
                    <a:latin typeface="+mj-lt"/>
                    <a:cs typeface="Times New Roman" panose="02020603050405020304" pitchFamily="18" charset="0"/>
                  </a:rPr>
                  <a:t> 10 </a:t>
                </a:r>
                <a:r>
                  <a:rPr lang="en-ID" sz="2800" dirty="0" err="1">
                    <a:latin typeface="+mj-lt"/>
                    <a:cs typeface="Times New Roman" panose="02020603050405020304" pitchFamily="18" charset="0"/>
                  </a:rPr>
                  <a:t>kN</a:t>
                </a:r>
                <a:r>
                  <a:rPr lang="en-ID" sz="2800" dirty="0">
                    <a:latin typeface="+mj-lt"/>
                    <a:cs typeface="Times New Roman" panose="02020603050405020304" pitchFamily="18" charset="0"/>
                  </a:rPr>
                  <a:t> di </a:t>
                </a:r>
                <a:r>
                  <a:rPr lang="en-ID" sz="2800" dirty="0" err="1">
                    <a:latin typeface="+mj-lt"/>
                    <a:cs typeface="Times New Roman" panose="02020603050405020304" pitchFamily="18" charset="0"/>
                  </a:rPr>
                  <a:t>tengah</a:t>
                </a:r>
                <a:r>
                  <a:rPr lang="en-ID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+mj-lt"/>
                    <a:cs typeface="Times New Roman" panose="02020603050405020304" pitchFamily="18" charset="0"/>
                  </a:rPr>
                  <a:t>bentang</a:t>
                </a:r>
                <a:r>
                  <a:rPr lang="en-ID" sz="2800" dirty="0">
                    <a:latin typeface="+mj-lt"/>
                    <a:cs typeface="Times New Roman" panose="02020603050405020304" pitchFamily="18" charset="0"/>
                  </a:rPr>
                  <a:t> (</a:t>
                </a:r>
                <a:r>
                  <a:rPr lang="en-ID" sz="2800" dirty="0" err="1">
                    <a:latin typeface="+mj-lt"/>
                    <a:cs typeface="Times New Roman" panose="02020603050405020304" pitchFamily="18" charset="0"/>
                  </a:rPr>
                  <a:t>panjang</a:t>
                </a:r>
                <a:r>
                  <a:rPr lang="en-ID" sz="2800" dirty="0">
                    <a:latin typeface="+mj-lt"/>
                    <a:cs typeface="Times New Roman" panose="02020603050405020304" pitchFamily="18" charset="0"/>
                  </a:rPr>
                  <a:t> 6 m)</a:t>
                </a:r>
              </a:p>
              <a:p>
                <a:endParaRPr lang="en-ID" sz="2800" b="1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ID" sz="2800" b="1" dirty="0" err="1">
                    <a:latin typeface="+mj-lt"/>
                    <a:cs typeface="Times New Roman" panose="02020603050405020304" pitchFamily="18" charset="0"/>
                  </a:rPr>
                  <a:t>Jumlah</a:t>
                </a:r>
                <a:r>
                  <a:rPr lang="en-ID" sz="2800" b="1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ID" sz="2800" b="1" dirty="0" err="1">
                    <a:latin typeface="+mj-lt"/>
                    <a:cs typeface="Times New Roman" panose="02020603050405020304" pitchFamily="18" charset="0"/>
                  </a:rPr>
                  <a:t>reaksi</a:t>
                </a:r>
                <a:r>
                  <a:rPr lang="en-ID" sz="2800" b="1" dirty="0">
                    <a:latin typeface="+mj-lt"/>
                    <a:cs typeface="Times New Roman" panose="02020603050405020304" pitchFamily="18" charset="0"/>
                  </a:rPr>
                  <a:t>  r = 3</a:t>
                </a:r>
              </a:p>
              <a:p>
                <a:r>
                  <a:rPr lang="en-ID" sz="2800" b="1" dirty="0" err="1">
                    <a:latin typeface="+mj-lt"/>
                    <a:cs typeface="Times New Roman" panose="02020603050405020304" pitchFamily="18" charset="0"/>
                  </a:rPr>
                  <a:t>Persamaan</a:t>
                </a:r>
                <a:r>
                  <a:rPr lang="en-ID" sz="2800" b="1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ID" sz="2800" b="1" dirty="0" err="1">
                    <a:latin typeface="+mj-lt"/>
                    <a:cs typeface="Times New Roman" panose="02020603050405020304" pitchFamily="18" charset="0"/>
                  </a:rPr>
                  <a:t>keseimbangan</a:t>
                </a:r>
                <a:r>
                  <a:rPr lang="en-ID" sz="2800" b="1" dirty="0">
                    <a:latin typeface="+mj-lt"/>
                    <a:cs typeface="Times New Roman" panose="02020603050405020304" pitchFamily="18" charset="0"/>
                  </a:rPr>
                  <a:t> e =3</a:t>
                </a:r>
              </a:p>
              <a:p>
                <a:r>
                  <a:rPr lang="en-ID" sz="2800" b="1" dirty="0">
                    <a:latin typeface="+mj-lt"/>
                    <a:cs typeface="Times New Roman" panose="02020603050405020304" pitchFamily="18" charset="0"/>
                  </a:rPr>
                  <a:t>N=3-3 = 0 (statis </a:t>
                </a:r>
                <a:r>
                  <a:rPr lang="en-ID" sz="2800" b="1" dirty="0" err="1">
                    <a:latin typeface="+mj-lt"/>
                    <a:cs typeface="Times New Roman" panose="02020603050405020304" pitchFamily="18" charset="0"/>
                  </a:rPr>
                  <a:t>tertentu</a:t>
                </a:r>
                <a:r>
                  <a:rPr lang="en-ID" sz="2800" b="1" dirty="0">
                    <a:latin typeface="+mj-lt"/>
                    <a:cs typeface="Times New Roman" panose="02020603050405020304" pitchFamily="18" charset="0"/>
                  </a:rPr>
                  <a:t>)</a:t>
                </a:r>
              </a:p>
              <a:p>
                <a:endParaRPr lang="en-ID" sz="2800" b="1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ID" sz="2800" b="1" dirty="0" err="1">
                    <a:latin typeface="+mj-lt"/>
                    <a:cs typeface="Times New Roman" panose="02020603050405020304" pitchFamily="18" charset="0"/>
                  </a:rPr>
                  <a:t>Hitung</a:t>
                </a:r>
                <a:r>
                  <a:rPr lang="en-ID" sz="2800" b="1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ID" sz="2800" b="1" dirty="0" err="1">
                    <a:latin typeface="+mj-lt"/>
                    <a:cs typeface="Times New Roman" panose="02020603050405020304" pitchFamily="18" charset="0"/>
                  </a:rPr>
                  <a:t>reaksi</a:t>
                </a:r>
                <a:r>
                  <a:rPr lang="en-ID" sz="2800" b="1" dirty="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  <a:p>
                <a:endParaRPr lang="en-ID" sz="2800" b="1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ID" sz="2800" b="1" dirty="0" err="1">
                    <a:latin typeface="+mj-lt"/>
                    <a:cs typeface="Times New Roman" panose="02020603050405020304" pitchFamily="18" charset="0"/>
                  </a:rPr>
                  <a:t>SigmaMA</a:t>
                </a:r>
                <a:r>
                  <a:rPr lang="en-ID" sz="2800" b="1" dirty="0">
                    <a:latin typeface="+mj-lt"/>
                    <a:cs typeface="Times New Roman" panose="02020603050405020304" pitchFamily="18" charset="0"/>
                  </a:rPr>
                  <a:t>=0</a:t>
                </a:r>
              </a:p>
              <a:p>
                <a:r>
                  <a:rPr lang="en-ID" sz="2800" b="1" dirty="0">
                    <a:latin typeface="+mj-lt"/>
                    <a:cs typeface="Times New Roman" panose="02020603050405020304" pitchFamily="18" charset="0"/>
                  </a:rPr>
                  <a:t>By x 6 – 10 x 3 = 0</a:t>
                </a:r>
              </a:p>
              <a:p>
                <a:r>
                  <a:rPr lang="en-ID" sz="2800" b="1" dirty="0">
                    <a:latin typeface="+mj-lt"/>
                    <a:cs typeface="Times New Roman" panose="02020603050405020304" pitchFamily="18" charset="0"/>
                  </a:rPr>
                  <a:t>6By = 30</a:t>
                </a:r>
              </a:p>
              <a:p>
                <a:r>
                  <a:rPr lang="en-ID" sz="2800" b="1" dirty="0">
                    <a:latin typeface="+mj-lt"/>
                    <a:cs typeface="Times New Roman" panose="02020603050405020304" pitchFamily="18" charset="0"/>
                  </a:rPr>
                  <a:t>By = 5 </a:t>
                </a:r>
                <a:r>
                  <a:rPr lang="en-ID" sz="2800" b="1" dirty="0" err="1">
                    <a:latin typeface="+mj-lt"/>
                    <a:cs typeface="Times New Roman" panose="02020603050405020304" pitchFamily="18" charset="0"/>
                  </a:rPr>
                  <a:t>kN</a:t>
                </a:r>
                <a:endParaRPr lang="en-ID" sz="2800" b="1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1B7390A-C7D4-5C5F-6ECC-AF40495CE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14300"/>
                <a:ext cx="8305800" cy="7916270"/>
              </a:xfrm>
              <a:prstGeom prst="rect">
                <a:avLst/>
              </a:prstGeom>
              <a:blipFill>
                <a:blip r:embed="rId2"/>
                <a:stretch>
                  <a:fillRect l="-1542" t="-770" b="-131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C1D82B5-43E8-8FCF-796A-5DAC209A3ED0}"/>
              </a:ext>
            </a:extLst>
          </p:cNvPr>
          <p:cNvSpPr txBox="1"/>
          <p:nvPr/>
        </p:nvSpPr>
        <p:spPr>
          <a:xfrm>
            <a:off x="8382000" y="88900"/>
            <a:ext cx="83058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  <a:cs typeface="Times New Roman" panose="02020603050405020304" pitchFamily="18" charset="0"/>
              </a:rPr>
              <a:t>Gaya </a:t>
            </a:r>
            <a:r>
              <a:rPr lang="en-US" sz="2800" b="1" dirty="0" err="1">
                <a:latin typeface="+mj-lt"/>
                <a:cs typeface="Times New Roman" panose="02020603050405020304" pitchFamily="18" charset="0"/>
              </a:rPr>
              <a:t>Vertikal</a:t>
            </a:r>
            <a:endParaRPr lang="en-US" sz="2800" b="1" dirty="0">
              <a:latin typeface="+mj-lt"/>
              <a:cs typeface="Times New Roman" panose="02020603050405020304" pitchFamily="18" charset="0"/>
            </a:endParaRPr>
          </a:p>
          <a:p>
            <a:endParaRPr lang="en-US" sz="2800" b="1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+mj-lt"/>
                <a:cs typeface="Times New Roman" panose="02020603050405020304" pitchFamily="18" charset="0"/>
              </a:rPr>
              <a:t>Ay + By = 10 </a:t>
            </a:r>
          </a:p>
          <a:p>
            <a:r>
              <a:rPr lang="en-US" sz="2800" b="1" dirty="0">
                <a:latin typeface="+mj-lt"/>
                <a:cs typeface="Times New Roman" panose="02020603050405020304" pitchFamily="18" charset="0"/>
              </a:rPr>
              <a:t>Ay + 5 = 10</a:t>
            </a:r>
          </a:p>
          <a:p>
            <a:r>
              <a:rPr lang="en-US" sz="2800" b="1" dirty="0">
                <a:latin typeface="+mj-lt"/>
                <a:cs typeface="Times New Roman" panose="02020603050405020304" pitchFamily="18" charset="0"/>
              </a:rPr>
              <a:t>Ay = 5 </a:t>
            </a:r>
            <a:r>
              <a:rPr lang="en-US" sz="2800" b="1" dirty="0" err="1">
                <a:latin typeface="+mj-lt"/>
                <a:cs typeface="Times New Roman" panose="02020603050405020304" pitchFamily="18" charset="0"/>
              </a:rPr>
              <a:t>kN</a:t>
            </a:r>
            <a:endParaRPr lang="en-US" sz="2800" b="1" dirty="0">
              <a:latin typeface="+mj-lt"/>
              <a:cs typeface="Times New Roman" panose="02020603050405020304" pitchFamily="18" charset="0"/>
            </a:endParaRPr>
          </a:p>
          <a:p>
            <a:endParaRPr lang="en-US" sz="2800" b="1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+mj-lt"/>
                <a:cs typeface="Times New Roman" panose="02020603050405020304" pitchFamily="18" charset="0"/>
              </a:rPr>
              <a:t>Gaya Horizontal</a:t>
            </a:r>
          </a:p>
          <a:p>
            <a:endParaRPr lang="en-US" sz="2800" b="1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+mj-lt"/>
                <a:cs typeface="Times New Roman" panose="02020603050405020304" pitchFamily="18" charset="0"/>
              </a:rPr>
              <a:t>Ax = 0</a:t>
            </a:r>
            <a:endParaRPr lang="en-ID" sz="28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668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6372B7-7948-45EE-2CEC-F273A9791859}"/>
                  </a:ext>
                </a:extLst>
              </p:cNvPr>
              <p:cNvSpPr txBox="1"/>
              <p:nvPr/>
            </p:nvSpPr>
            <p:spPr>
              <a:xfrm>
                <a:off x="914400" y="571500"/>
                <a:ext cx="9144000" cy="60793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D" sz="3200" b="1" dirty="0">
                    <a:latin typeface="+mj-lt"/>
                    <a:cs typeface="Times New Roman" panose="02020603050405020304" pitchFamily="18" charset="0"/>
                  </a:rPr>
                  <a:t>CONTOH 2: STATIS TAK TENTU (n &gt; 0)</a:t>
                </a:r>
              </a:p>
              <a:p>
                <a:endParaRPr lang="en-ID" sz="3200" b="1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ID" sz="3200" b="1" dirty="0">
                    <a:latin typeface="+mj-lt"/>
                    <a:cs typeface="Times New Roman" panose="02020603050405020304" pitchFamily="18" charset="0"/>
                  </a:rPr>
                  <a:t>Soal:</a:t>
                </a:r>
              </a:p>
              <a:p>
                <a:r>
                  <a:rPr lang="en-ID" sz="3200" dirty="0">
                    <a:latin typeface="+mj-lt"/>
                    <a:cs typeface="Times New Roman" panose="02020603050405020304" pitchFamily="18" charset="0"/>
                  </a:rPr>
                  <a:t>Balok </a:t>
                </a:r>
                <a:r>
                  <a:rPr lang="en-ID" sz="3200" dirty="0" err="1">
                    <a:latin typeface="+mj-lt"/>
                    <a:cs typeface="Times New Roman" panose="02020603050405020304" pitchFamily="18" charset="0"/>
                  </a:rPr>
                  <a:t>dengan</a:t>
                </a:r>
                <a:r>
                  <a:rPr lang="en-ID" sz="3200" dirty="0">
                    <a:latin typeface="+mj-lt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ID" sz="3200" dirty="0" err="1">
                    <a:latin typeface="+mj-lt"/>
                    <a:cs typeface="Times New Roman" panose="02020603050405020304" pitchFamily="18" charset="0"/>
                  </a:rPr>
                  <a:t>Tumpuan</a:t>
                </a:r>
                <a:r>
                  <a:rPr lang="en-ID" sz="32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ID" sz="3200" b="1" dirty="0" err="1">
                    <a:latin typeface="+mj-lt"/>
                    <a:cs typeface="Times New Roman" panose="02020603050405020304" pitchFamily="18" charset="0"/>
                  </a:rPr>
                  <a:t>jepit</a:t>
                </a:r>
                <a:r>
                  <a:rPr lang="en-ID" sz="3200" b="1" dirty="0">
                    <a:latin typeface="+mj-lt"/>
                    <a:cs typeface="Times New Roman" panose="02020603050405020304" pitchFamily="18" charset="0"/>
                  </a:rPr>
                  <a:t> di A</a:t>
                </a:r>
                <a:r>
                  <a:rPr lang="en-ID" sz="3200" dirty="0">
                    <a:latin typeface="+mj-lt"/>
                    <a:cs typeface="Times New Roman" panose="02020603050405020304" pitchFamily="18" charset="0"/>
                  </a:rPr>
                  <a:t> → 3 </a:t>
                </a:r>
                <a:r>
                  <a:rPr lang="en-ID" sz="3200" dirty="0" err="1">
                    <a:latin typeface="+mj-lt"/>
                    <a:cs typeface="Times New Roman" panose="02020603050405020304" pitchFamily="18" charset="0"/>
                  </a:rPr>
                  <a:t>reaksi</a:t>
                </a:r>
                <a:r>
                  <a:rPr lang="en-ID" sz="3200" dirty="0">
                    <a:latin typeface="+mj-lt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ar-AE" sz="32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 sz="32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r-AE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ar-AE" sz="32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ar-AE" sz="32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r-AE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32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ar-AE" sz="32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ar-AE" sz="3200" dirty="0">
                    <a:latin typeface="+mj-lt"/>
                    <a:cs typeface="Times New Roman" panose="02020603050405020304" pitchFamily="18" charset="0"/>
                  </a:rPr>
                  <a:t>) </a:t>
                </a:r>
              </a:p>
              <a:p>
                <a:r>
                  <a:rPr lang="en-ID" sz="3200" dirty="0" err="1">
                    <a:latin typeface="+mj-lt"/>
                    <a:cs typeface="Times New Roman" panose="02020603050405020304" pitchFamily="18" charset="0"/>
                  </a:rPr>
                  <a:t>Tumpuan</a:t>
                </a:r>
                <a:r>
                  <a:rPr lang="en-ID" sz="32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ID" sz="3200" b="1" dirty="0" err="1">
                    <a:latin typeface="+mj-lt"/>
                    <a:cs typeface="Times New Roman" panose="02020603050405020304" pitchFamily="18" charset="0"/>
                  </a:rPr>
                  <a:t>rol</a:t>
                </a:r>
                <a:r>
                  <a:rPr lang="en-ID" sz="3200" b="1" dirty="0">
                    <a:latin typeface="+mj-lt"/>
                    <a:cs typeface="Times New Roman" panose="02020603050405020304" pitchFamily="18" charset="0"/>
                  </a:rPr>
                  <a:t> di B</a:t>
                </a:r>
                <a:r>
                  <a:rPr lang="en-ID" sz="3200" dirty="0">
                    <a:latin typeface="+mj-lt"/>
                    <a:cs typeface="Times New Roman" panose="02020603050405020304" pitchFamily="18" charset="0"/>
                  </a:rPr>
                  <a:t> → 1 </a:t>
                </a:r>
                <a:r>
                  <a:rPr lang="en-ID" sz="3200" dirty="0" err="1">
                    <a:latin typeface="+mj-lt"/>
                    <a:cs typeface="Times New Roman" panose="02020603050405020304" pitchFamily="18" charset="0"/>
                  </a:rPr>
                  <a:t>reaksi</a:t>
                </a:r>
                <a:r>
                  <a:rPr lang="en-ID" sz="3200" dirty="0">
                    <a:latin typeface="+mj-lt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ar-AE" sz="32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ar-AE" sz="3200" dirty="0">
                    <a:latin typeface="+mj-lt"/>
                    <a:cs typeface="Times New Roman" panose="02020603050405020304" pitchFamily="18" charset="0"/>
                  </a:rPr>
                  <a:t>)</a:t>
                </a:r>
                <a:endParaRPr lang="en-US" sz="3200" dirty="0">
                  <a:latin typeface="+mj-lt"/>
                  <a:cs typeface="Times New Roman" panose="02020603050405020304" pitchFamily="18" charset="0"/>
                </a:endParaRPr>
              </a:p>
              <a:p>
                <a:endParaRPr lang="en-US" sz="32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+mj-lt"/>
                    <a:cs typeface="Times New Roman" panose="02020603050405020304" pitchFamily="18" charset="0"/>
                  </a:rPr>
                  <a:t>Jumlah</a:t>
                </a:r>
                <a:r>
                  <a:rPr lang="en-US" sz="32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+mj-lt"/>
                    <a:cs typeface="Times New Roman" panose="02020603050405020304" pitchFamily="18" charset="0"/>
                  </a:rPr>
                  <a:t>Reakri</a:t>
                </a:r>
                <a:r>
                  <a:rPr lang="en-US" sz="3200" dirty="0">
                    <a:latin typeface="+mj-lt"/>
                    <a:cs typeface="Times New Roman" panose="02020603050405020304" pitchFamily="18" charset="0"/>
                  </a:rPr>
                  <a:t> = r =4</a:t>
                </a:r>
              </a:p>
              <a:p>
                <a:r>
                  <a:rPr lang="en-US" sz="3200" dirty="0">
                    <a:latin typeface="+mj-lt"/>
                    <a:cs typeface="Times New Roman" panose="02020603050405020304" pitchFamily="18" charset="0"/>
                  </a:rPr>
                  <a:t>E = 3</a:t>
                </a:r>
              </a:p>
              <a:p>
                <a:r>
                  <a:rPr lang="en-US" sz="3200" dirty="0">
                    <a:latin typeface="+mj-lt"/>
                    <a:cs typeface="Times New Roman" panose="02020603050405020304" pitchFamily="18" charset="0"/>
                  </a:rPr>
                  <a:t>N = 4-3= 1 (</a:t>
                </a:r>
                <a:r>
                  <a:rPr lang="en-US" sz="3200" dirty="0" err="1">
                    <a:latin typeface="+mj-lt"/>
                    <a:cs typeface="Times New Roman" panose="02020603050405020304" pitchFamily="18" charset="0"/>
                  </a:rPr>
                  <a:t>derajat</a:t>
                </a:r>
                <a:r>
                  <a:rPr lang="en-US" sz="3200" dirty="0">
                    <a:latin typeface="+mj-lt"/>
                    <a:cs typeface="Times New Roman" panose="02020603050405020304" pitchFamily="18" charset="0"/>
                  </a:rPr>
                  <a:t>)</a:t>
                </a:r>
              </a:p>
              <a:p>
                <a:endParaRPr lang="en-US" sz="3200" dirty="0">
                  <a:latin typeface="+mj-lt"/>
                  <a:cs typeface="Times New Roman" panose="02020603050405020304" pitchFamily="18" charset="0"/>
                </a:endParaRPr>
              </a:p>
              <a:p>
                <a:endParaRPr lang="ar-AE" sz="32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6372B7-7948-45EE-2CEC-F273A9791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71500"/>
                <a:ext cx="9144000" cy="6079357"/>
              </a:xfrm>
              <a:prstGeom prst="rect">
                <a:avLst/>
              </a:prstGeom>
              <a:blipFill>
                <a:blip r:embed="rId2"/>
                <a:stretch>
                  <a:fillRect l="-1667" t="-130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0349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9BA9A4-A733-1DB7-44E1-67DF26690C90}"/>
                  </a:ext>
                </a:extLst>
              </p:cNvPr>
              <p:cNvSpPr txBox="1"/>
              <p:nvPr/>
            </p:nvSpPr>
            <p:spPr>
              <a:xfrm>
                <a:off x="2133600" y="876300"/>
                <a:ext cx="9144000" cy="40043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D" sz="2800" b="1" dirty="0">
                    <a:latin typeface="+mj-lt"/>
                    <a:cs typeface="Times New Roman" panose="02020603050405020304" pitchFamily="18" charset="0"/>
                  </a:rPr>
                  <a:t>CONTOH 3: STRUKTUR TIDAK STABIL (n &lt; 0)</a:t>
                </a:r>
              </a:p>
              <a:p>
                <a:r>
                  <a:rPr lang="en-ID" sz="2800" b="1" dirty="0">
                    <a:latin typeface="+mj-lt"/>
                    <a:cs typeface="Times New Roman" panose="02020603050405020304" pitchFamily="18" charset="0"/>
                  </a:rPr>
                  <a:t>Soal:</a:t>
                </a:r>
              </a:p>
              <a:p>
                <a:r>
                  <a:rPr lang="en-ID" sz="2800" dirty="0">
                    <a:latin typeface="+mj-lt"/>
                    <a:cs typeface="Times New Roman" panose="02020603050405020304" pitchFamily="18" charset="0"/>
                  </a:rPr>
                  <a:t>Balok </a:t>
                </a:r>
                <a:r>
                  <a:rPr lang="en-ID" sz="2800" dirty="0" err="1">
                    <a:latin typeface="+mj-lt"/>
                    <a:cs typeface="Times New Roman" panose="02020603050405020304" pitchFamily="18" charset="0"/>
                  </a:rPr>
                  <a:t>hanya</a:t>
                </a:r>
                <a:r>
                  <a:rPr lang="en-ID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+mj-lt"/>
                    <a:cs typeface="Times New Roman" panose="02020603050405020304" pitchFamily="18" charset="0"/>
                  </a:rPr>
                  <a:t>memiliki</a:t>
                </a:r>
                <a:r>
                  <a:rPr lang="en-ID" sz="2800" dirty="0">
                    <a:latin typeface="+mj-lt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ID" sz="2800" dirty="0">
                    <a:latin typeface="+mj-lt"/>
                    <a:cs typeface="Times New Roman" panose="02020603050405020304" pitchFamily="18" charset="0"/>
                  </a:rPr>
                  <a:t>1 </a:t>
                </a:r>
                <a:r>
                  <a:rPr lang="en-ID" sz="2800" dirty="0" err="1">
                    <a:latin typeface="+mj-lt"/>
                    <a:cs typeface="Times New Roman" panose="02020603050405020304" pitchFamily="18" charset="0"/>
                  </a:rPr>
                  <a:t>tumpuan</a:t>
                </a:r>
                <a:r>
                  <a:rPr lang="en-ID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+mj-lt"/>
                    <a:cs typeface="Times New Roman" panose="02020603050405020304" pitchFamily="18" charset="0"/>
                  </a:rPr>
                  <a:t>rol</a:t>
                </a:r>
                <a:r>
                  <a:rPr lang="en-ID" sz="2800" dirty="0">
                    <a:latin typeface="+mj-lt"/>
                    <a:cs typeface="Times New Roman" panose="02020603050405020304" pitchFamily="18" charset="0"/>
                  </a:rPr>
                  <a:t> di A → 1 </a:t>
                </a:r>
                <a:r>
                  <a:rPr lang="en-ID" sz="2800" dirty="0" err="1">
                    <a:latin typeface="+mj-lt"/>
                    <a:cs typeface="Times New Roman" panose="02020603050405020304" pitchFamily="18" charset="0"/>
                  </a:rPr>
                  <a:t>reaksi</a:t>
                </a:r>
                <a:r>
                  <a:rPr lang="en-ID" sz="2800" dirty="0">
                    <a:latin typeface="+mj-lt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ar-AE" sz="2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ar-AE" sz="2800" dirty="0">
                    <a:latin typeface="+mj-lt"/>
                    <a:cs typeface="Times New Roman" panose="02020603050405020304" pitchFamily="18" charset="0"/>
                  </a:rPr>
                  <a:t>)</a:t>
                </a:r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R=1</a:t>
                </a: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E=3</a:t>
                </a: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N= -2</a:t>
                </a:r>
                <a:endParaRPr lang="ar-AE" sz="2800" dirty="0">
                  <a:latin typeface="+mj-lt"/>
                  <a:cs typeface="Times New Roman" panose="02020603050405020304" pitchFamily="18" charset="0"/>
                </a:endParaRPr>
              </a:p>
              <a:p>
                <a:endParaRPr lang="en-ID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9BA9A4-A733-1DB7-44E1-67DF26690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876300"/>
                <a:ext cx="9144000" cy="4004301"/>
              </a:xfrm>
              <a:prstGeom prst="rect">
                <a:avLst/>
              </a:prstGeom>
              <a:blipFill>
                <a:blip r:embed="rId2"/>
                <a:stretch>
                  <a:fillRect l="-1333" t="-152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2052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3E90B-A069-948B-DB8C-46B574439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3597DA27-EEB4-37AE-0ED5-C1A11412ACC5}"/>
              </a:ext>
            </a:extLst>
          </p:cNvPr>
          <p:cNvSpPr/>
          <p:nvPr/>
        </p:nvSpPr>
        <p:spPr>
          <a:xfrm>
            <a:off x="3581400" y="9195990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2FC017D-2099-5AC1-4E39-EB87DD5F6665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45963EE-53DB-6091-869E-ED9EE014782F}"/>
              </a:ext>
            </a:extLst>
          </p:cNvPr>
          <p:cNvSpPr txBox="1"/>
          <p:nvPr/>
        </p:nvSpPr>
        <p:spPr>
          <a:xfrm>
            <a:off x="-304799" y="69507"/>
            <a:ext cx="15269712" cy="1201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Tumpuan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&amp;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Struktur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Sederhana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Statis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Tertentu</a:t>
            </a:r>
            <a:endParaRPr lang="en-US" sz="5400" dirty="0">
              <a:solidFill>
                <a:srgbClr val="DB5C5C"/>
              </a:solidFill>
              <a:latin typeface="Aptos Display" panose="020B0004020202020204" pitchFamily="34" charset="0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308B24FC-C56C-5E85-B91F-574C6AC1DDC9}"/>
              </a:ext>
            </a:extLst>
          </p:cNvPr>
          <p:cNvSpPr/>
          <p:nvPr/>
        </p:nvSpPr>
        <p:spPr>
          <a:xfrm rot="3331616">
            <a:off x="-1733114" y="7477974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4DC8A5A-9C41-C90C-374B-6BBEE1D86C7F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9FC82E-449F-57D6-C58C-8132E5BD2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60" y="1678542"/>
            <a:ext cx="16230600" cy="712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Jenis-Jenis </a:t>
            </a:r>
            <a:r>
              <a:rPr lang="en-ID" sz="32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endParaRPr lang="en-ID" sz="3200" b="1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memberikan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reaksi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terhadap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bekerja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Berikut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jenis-jenis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umum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ID" sz="32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Sendi (Pin Support)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Karakteristik</a:t>
            </a:r>
            <a:r>
              <a:rPr lang="en-ID" sz="32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gaya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horizontal (H)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vertikal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(V),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tetapi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momen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Reaksi</a:t>
            </a:r>
            <a:r>
              <a:rPr lang="en-ID" sz="32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Memiliki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dua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komponen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reaksi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Rx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 (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gaya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horizontal) dan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 (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gaya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vertikal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ID" sz="32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Rol (Roller Support)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Karakteristik</a:t>
            </a:r>
            <a:r>
              <a:rPr lang="en-ID" sz="32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Hanya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gaya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vertikal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​). Tidak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gaya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horizontal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momen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Reaksi</a:t>
            </a:r>
            <a:r>
              <a:rPr lang="en-ID" sz="32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Memiliki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komponen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reaksi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​.</a:t>
            </a:r>
          </a:p>
        </p:txBody>
      </p:sp>
    </p:spTree>
    <p:extLst>
      <p:ext uri="{BB962C8B-B14F-4D97-AF65-F5344CB8AC3E}">
        <p14:creationId xmlns:p14="http://schemas.microsoft.com/office/powerpoint/2010/main" val="901756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EDC1C-8CDB-FED8-E630-0BAE2480E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8123139B-FA96-1533-8143-9948AEA133A5}"/>
              </a:ext>
            </a:extLst>
          </p:cNvPr>
          <p:cNvSpPr/>
          <p:nvPr/>
        </p:nvSpPr>
        <p:spPr>
          <a:xfrm>
            <a:off x="3581400" y="9195990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1226DB8-F234-B49D-45BB-DAE8B59BC6A9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EB68C70-A176-87F4-47E5-2D26DECAF409}"/>
              </a:ext>
            </a:extLst>
          </p:cNvPr>
          <p:cNvSpPr txBox="1"/>
          <p:nvPr/>
        </p:nvSpPr>
        <p:spPr>
          <a:xfrm>
            <a:off x="-304799" y="69507"/>
            <a:ext cx="15269712" cy="1201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Tumpuan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&amp;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Struktur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Sederhana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Statis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Tertentu</a:t>
            </a:r>
            <a:endParaRPr lang="en-US" sz="5400" dirty="0">
              <a:solidFill>
                <a:srgbClr val="DB5C5C"/>
              </a:solidFill>
              <a:latin typeface="Aptos Display" panose="020B0004020202020204" pitchFamily="34" charset="0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F84B0CB2-77B1-42FA-E5CF-6B119B17DF45}"/>
              </a:ext>
            </a:extLst>
          </p:cNvPr>
          <p:cNvSpPr/>
          <p:nvPr/>
        </p:nvSpPr>
        <p:spPr>
          <a:xfrm rot="3331616">
            <a:off x="-1733114" y="7477974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E7C3F342-4B94-FF71-28BB-6C3C25BC9FFD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A0AF14-DE4F-4F56-3C52-93F703881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60" y="1864193"/>
            <a:ext cx="16230600" cy="51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ID" sz="32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Jepit</a:t>
            </a: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(Fixed Support)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Karakteristik</a:t>
            </a:r>
            <a:r>
              <a:rPr lang="en-ID" sz="32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gaya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horizontal (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Rx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​),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vertikal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​),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serta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momen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Reaksi</a:t>
            </a:r>
            <a:r>
              <a:rPr lang="en-ID" sz="32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Memiliki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komponen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reaksi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Rx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​,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​, dan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ID" sz="32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Gesek (Sliding Support)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Karakteristik</a:t>
            </a:r>
            <a:r>
              <a:rPr lang="en-ID" sz="32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Memungkinkan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gerakan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tetapi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gaya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lainnya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Reaksi</a:t>
            </a:r>
            <a:r>
              <a:rPr lang="en-ID" sz="32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Biasanya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memiliki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komponen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reaksi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5224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14D1F-8F12-9444-8F0B-E75CC0DD8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2346C8E2-3E29-977C-DBF8-6BA1CA42FF55}"/>
              </a:ext>
            </a:extLst>
          </p:cNvPr>
          <p:cNvSpPr/>
          <p:nvPr/>
        </p:nvSpPr>
        <p:spPr>
          <a:xfrm>
            <a:off x="3581400" y="9195990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3B25328-F2B7-A82C-8A5C-7A2F2A0CEFA6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B44C628-B62D-6DAC-BDAE-C7536D3F4032}"/>
              </a:ext>
            </a:extLst>
          </p:cNvPr>
          <p:cNvSpPr txBox="1"/>
          <p:nvPr/>
        </p:nvSpPr>
        <p:spPr>
          <a:xfrm>
            <a:off x="-304799" y="69507"/>
            <a:ext cx="15269712" cy="1201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Tumpuan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&amp;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Struktur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Sederhana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Statis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Tertentu</a:t>
            </a:r>
            <a:endParaRPr lang="en-US" sz="5400" dirty="0">
              <a:solidFill>
                <a:srgbClr val="DB5C5C"/>
              </a:solidFill>
              <a:latin typeface="Aptos Display" panose="020B0004020202020204" pitchFamily="34" charset="0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43F6318-38C5-7D5D-AAEA-094AEA5FED8D}"/>
              </a:ext>
            </a:extLst>
          </p:cNvPr>
          <p:cNvSpPr/>
          <p:nvPr/>
        </p:nvSpPr>
        <p:spPr>
          <a:xfrm rot="3331616">
            <a:off x="-1733114" y="7477974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6E21B77-D7FA-044C-6FB1-E7EA20AB8A39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FF71C4-14D7-2C16-6BA6-4D7717F1D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60" y="2078651"/>
            <a:ext cx="14816840" cy="632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0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Syarat</a:t>
            </a:r>
            <a:r>
              <a:rPr lang="en-ID" sz="30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</a:t>
            </a:r>
            <a:r>
              <a:rPr lang="en-ID" sz="30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Statis </a:t>
            </a:r>
            <a:r>
              <a:rPr lang="en-ID" sz="30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Tertentu</a:t>
            </a:r>
            <a:endParaRPr lang="en-ID" sz="3000" b="1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menentukan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apakah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suatu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statis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tertentu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rumus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berikut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>
              <a:buNone/>
            </a:pPr>
            <a:endParaRPr lang="en-ID" sz="3000" b="0" i="1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buNone/>
            </a:pP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−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lang="en-ID" sz="3000" b="0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Derajat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kebebasan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(degree of indeterminacy).</a:t>
            </a:r>
          </a:p>
          <a:p>
            <a:pPr marL="742950" lvl="1" indent="-285750"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Jika 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=0,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statis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tertentu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742950" lvl="1" indent="-285750"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Jika 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&gt;0,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statis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tentu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742950" lvl="1" indent="-285750"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Jika 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&lt;0,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stabil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kurang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Jumlah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reaksi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Jumlah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persamaan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keseimbangan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statis (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2D, 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=3).</a:t>
            </a:r>
          </a:p>
        </p:txBody>
      </p:sp>
    </p:spTree>
    <p:extLst>
      <p:ext uri="{BB962C8B-B14F-4D97-AF65-F5344CB8AC3E}">
        <p14:creationId xmlns:p14="http://schemas.microsoft.com/office/powerpoint/2010/main" val="4234182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FC5CF-D3D5-D2B7-D84A-9668B5F04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5E3C6921-8C71-016F-252F-69212F3FBA2A}"/>
              </a:ext>
            </a:extLst>
          </p:cNvPr>
          <p:cNvSpPr/>
          <p:nvPr/>
        </p:nvSpPr>
        <p:spPr>
          <a:xfrm>
            <a:off x="3581400" y="9195990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3EE7699-C182-6BED-EB72-052820655D9E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566D6A1D-2DEF-FBA4-E9AF-FB8CD6D88910}"/>
              </a:ext>
            </a:extLst>
          </p:cNvPr>
          <p:cNvSpPr txBox="1"/>
          <p:nvPr/>
        </p:nvSpPr>
        <p:spPr>
          <a:xfrm>
            <a:off x="-304799" y="69507"/>
            <a:ext cx="15269712" cy="1201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Tumpuan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&amp;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Struktur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Sederhana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Statis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Tertentu</a:t>
            </a:r>
            <a:endParaRPr lang="en-US" sz="5400" dirty="0">
              <a:solidFill>
                <a:srgbClr val="DB5C5C"/>
              </a:solidFill>
              <a:latin typeface="Aptos Display" panose="020B0004020202020204" pitchFamily="34" charset="0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937E3E9-F56C-E0A4-34C3-F716988816FF}"/>
              </a:ext>
            </a:extLst>
          </p:cNvPr>
          <p:cNvSpPr/>
          <p:nvPr/>
        </p:nvSpPr>
        <p:spPr>
          <a:xfrm rot="3331616">
            <a:off x="-1733114" y="7477974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B2C19B3-EEF1-50E0-8C62-725C9D16212B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901B7D-2479-1E4B-7BC0-F82EC4481EC6}"/>
              </a:ext>
            </a:extLst>
          </p:cNvPr>
          <p:cNvSpPr txBox="1"/>
          <p:nvPr/>
        </p:nvSpPr>
        <p:spPr>
          <a:xfrm>
            <a:off x="2667000" y="2518679"/>
            <a:ext cx="1213212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000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ID" sz="30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ID" sz="3000" b="0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Balok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sederhana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742950" lvl="1" indent="-285750"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=3 (2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reaksi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+ 1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reaksi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742950" lvl="1" indent="-285750"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=3.</a:t>
            </a:r>
          </a:p>
          <a:p>
            <a:pPr marL="742950" lvl="1" indent="-285750"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−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=3−3=0 →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statis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tertentu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7748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0E884-FA69-04F6-730F-CC8162ADD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7165A886-5DD8-48FB-B8FA-75CAD1351382}"/>
              </a:ext>
            </a:extLst>
          </p:cNvPr>
          <p:cNvSpPr/>
          <p:nvPr/>
        </p:nvSpPr>
        <p:spPr>
          <a:xfrm>
            <a:off x="3581400" y="9195990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C96FF8F-A16F-7092-B64C-9256218767A9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5DE20CC-58FC-6CFF-5C8A-93299034AA61}"/>
              </a:ext>
            </a:extLst>
          </p:cNvPr>
          <p:cNvSpPr txBox="1"/>
          <p:nvPr/>
        </p:nvSpPr>
        <p:spPr>
          <a:xfrm>
            <a:off x="-304799" y="69507"/>
            <a:ext cx="15269712" cy="1201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Tumpuan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&amp;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Struktur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Sederhana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Statis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Tertentu</a:t>
            </a:r>
            <a:endParaRPr lang="en-US" sz="5400" dirty="0">
              <a:solidFill>
                <a:srgbClr val="DB5C5C"/>
              </a:solidFill>
              <a:latin typeface="Aptos Display" panose="020B0004020202020204" pitchFamily="34" charset="0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2081A1D-55F8-5F86-D9BB-D78648137F6B}"/>
              </a:ext>
            </a:extLst>
          </p:cNvPr>
          <p:cNvSpPr/>
          <p:nvPr/>
        </p:nvSpPr>
        <p:spPr>
          <a:xfrm rot="3331616">
            <a:off x="-1733114" y="7477974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D811541-C030-D01A-70F4-A7C5AB029AF4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660C92-1723-24F8-C70E-95EC0C925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60" y="1239959"/>
            <a:ext cx="16230600" cy="800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28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Analisis</a:t>
            </a:r>
            <a:r>
              <a:rPr lang="en-ID" sz="28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</a:t>
            </a:r>
            <a:r>
              <a:rPr lang="en-ID" sz="28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Statis </a:t>
            </a:r>
            <a:r>
              <a:rPr lang="en-ID" sz="28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Tertentu</a:t>
            </a:r>
            <a:endParaRPr lang="en-ID" sz="2800" b="1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Analisis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statis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tertentu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melibatkan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langkah-langkah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berikut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28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ID" sz="28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Menggambar</a:t>
            </a:r>
            <a:r>
              <a:rPr lang="en-ID" sz="28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Diagram Benda </a:t>
            </a:r>
            <a:r>
              <a:rPr lang="en-ID" sz="28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Bebas</a:t>
            </a:r>
            <a:r>
              <a:rPr lang="en-ID" sz="28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(Free Body Diagram/FBD)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Diagram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benda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bebas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representasi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grafis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menunjukkan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semua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gaya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eksternal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termasuk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reaksi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28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ID" sz="28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Menentukan</a:t>
            </a:r>
            <a:r>
              <a:rPr lang="en-ID" sz="28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Reaksi</a:t>
            </a:r>
            <a:r>
              <a:rPr lang="en-ID" sz="28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endParaRPr lang="en-ID" sz="2800" b="1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Gunakan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persamaan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keseimbangan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statis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menghitung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reaksi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l-GR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</a:t>
            </a:r>
            <a:r>
              <a:rPr lang="en-ID" sz="2800" b="0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Fx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​=0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l-GR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</a:t>
            </a:r>
            <a:r>
              <a:rPr lang="en-ID" sz="28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​=0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l-GR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</a:t>
            </a:r>
            <a:r>
              <a:rPr lang="en-ID" sz="28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=0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28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ID" sz="28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Menghitung</a:t>
            </a:r>
            <a:r>
              <a:rPr lang="en-ID" sz="28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Gaya Dalam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Setelah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reaksi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diketahui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hitung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gaya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gaya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geser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momen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lentur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dan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gaya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normal) di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setiap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titik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4898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CF79A-ED7E-FE5B-9D11-C2F41AAB6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6245B534-870E-553F-10EF-1B6CE85EA2C1}"/>
              </a:ext>
            </a:extLst>
          </p:cNvPr>
          <p:cNvSpPr/>
          <p:nvPr/>
        </p:nvSpPr>
        <p:spPr>
          <a:xfrm>
            <a:off x="3581400" y="9195990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9CC4230-00B9-4428-3720-669FD56A6F0B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5ABB810-B538-B36D-1132-D181B58DC055}"/>
              </a:ext>
            </a:extLst>
          </p:cNvPr>
          <p:cNvSpPr txBox="1"/>
          <p:nvPr/>
        </p:nvSpPr>
        <p:spPr>
          <a:xfrm>
            <a:off x="-304799" y="69507"/>
            <a:ext cx="15269712" cy="1201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Tumpuan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&amp;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Struktur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Sederhana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Statis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Tertentu</a:t>
            </a:r>
            <a:endParaRPr lang="en-US" sz="5400" dirty="0">
              <a:solidFill>
                <a:srgbClr val="DB5C5C"/>
              </a:solidFill>
              <a:latin typeface="Aptos Display" panose="020B0004020202020204" pitchFamily="34" charset="0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806A8239-7A60-9D48-22F0-7B7519B65E45}"/>
              </a:ext>
            </a:extLst>
          </p:cNvPr>
          <p:cNvSpPr/>
          <p:nvPr/>
        </p:nvSpPr>
        <p:spPr>
          <a:xfrm rot="3331616">
            <a:off x="-1733114" y="7477974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4880894C-B92D-37BD-54EA-390023FB6B97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A369B3-85E6-84D7-37FB-133982156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60" y="2424899"/>
            <a:ext cx="162306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0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ID" sz="30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Kasus: Balok </a:t>
            </a:r>
            <a:r>
              <a:rPr lang="en-ID" sz="30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Sederhana</a:t>
            </a:r>
            <a:endParaRPr lang="en-ID" sz="3000" b="1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Misalkan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kita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memiliki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balok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sederhana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panjang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ditumpu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oleh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ujung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kiri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ujung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Beban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terpusat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bekerja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tengah-tengah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balok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endParaRPr lang="en-ID" sz="3000" b="0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0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Langkah-Langkah </a:t>
            </a:r>
            <a:r>
              <a:rPr lang="en-ID" sz="30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Analisis</a:t>
            </a:r>
            <a:r>
              <a:rPr lang="en-ID" sz="30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0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Gambar FBD 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742950" lvl="1" indent="-285750"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Reaksi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000" b="0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RAx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 (horizontal) dan </a:t>
            </a:r>
            <a:r>
              <a:rPr lang="en-ID" sz="3000" b="0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RAy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 (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vertikal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742950" lvl="1" indent="-285750"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Reaksi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RB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 (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vertikal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50560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107C8-61B5-5C95-B699-D6A70F59E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432E590E-4B43-4625-72D4-FB68409D5505}"/>
              </a:ext>
            </a:extLst>
          </p:cNvPr>
          <p:cNvSpPr/>
          <p:nvPr/>
        </p:nvSpPr>
        <p:spPr>
          <a:xfrm>
            <a:off x="3581400" y="9195990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45362DB-663A-870A-F326-F57129337A3E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3641B95-5EE1-D590-2C10-6BD987342A3C}"/>
              </a:ext>
            </a:extLst>
          </p:cNvPr>
          <p:cNvSpPr txBox="1"/>
          <p:nvPr/>
        </p:nvSpPr>
        <p:spPr>
          <a:xfrm>
            <a:off x="-304799" y="69507"/>
            <a:ext cx="15269712" cy="1201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Tumpuan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&amp;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Struktur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Sederhana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Statis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Tertentu</a:t>
            </a:r>
            <a:endParaRPr lang="en-US" sz="5400" dirty="0">
              <a:solidFill>
                <a:srgbClr val="DB5C5C"/>
              </a:solidFill>
              <a:latin typeface="Aptos Display" panose="020B0004020202020204" pitchFamily="34" charset="0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93347CFB-C8C4-5555-E8F8-C50B78A99837}"/>
              </a:ext>
            </a:extLst>
          </p:cNvPr>
          <p:cNvSpPr/>
          <p:nvPr/>
        </p:nvSpPr>
        <p:spPr>
          <a:xfrm rot="3331616">
            <a:off x="-1733114" y="7477974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CE346C0-69E4-AD31-E15B-2B44B95325E9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3E4DFA-FD9D-9BE9-CD0E-EE2708776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60" y="2886564"/>
            <a:ext cx="162306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0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ID" sz="3000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Persamaan</a:t>
            </a:r>
            <a:r>
              <a:rPr lang="en-ID" sz="30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Keseimbangan</a:t>
            </a:r>
            <a:r>
              <a:rPr lang="en-ID" sz="30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742950" lvl="1" indent="-285750"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l-GR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</a:t>
            </a:r>
            <a:r>
              <a:rPr lang="en-ID" sz="3000" b="0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Fx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​=0 → </a:t>
            </a:r>
            <a:r>
              <a:rPr lang="en-ID" sz="3000" b="0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RAx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​=0 (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gaya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horizontal).</a:t>
            </a:r>
          </a:p>
          <a:p>
            <a:pPr marL="742950" lvl="1" indent="-285750"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l-GR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​=0 → </a:t>
            </a:r>
            <a:r>
              <a:rPr lang="en-ID" sz="3000" b="0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RAy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​+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RB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​=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742950" lvl="1" indent="-285750"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l-GR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​=0 → 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RB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​⋅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⋅2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 → 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RB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​=2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​.</a:t>
            </a:r>
          </a:p>
          <a:p>
            <a:pPr marL="742950" lvl="1" indent="-285750"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Substitusi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RB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​=0 → </a:t>
            </a:r>
            <a:r>
              <a:rPr lang="en-ID" sz="3000" b="0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RAy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​=2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​.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0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Gaya Dalam 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742950" lvl="1" indent="-285750"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Gaya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geser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dan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momen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lentur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dihitung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setiap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titik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sepanjang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balok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6213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1243</Words>
  <Application>Microsoft Office PowerPoint</Application>
  <PresentationFormat>Custom</PresentationFormat>
  <Paragraphs>170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210 클레이토이</vt:lpstr>
      <vt:lpstr>Tahoma</vt:lpstr>
      <vt:lpstr>Sitka Display</vt:lpstr>
      <vt:lpstr>Cambria Math</vt:lpstr>
      <vt:lpstr>Aptos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Novriyanti</cp:lastModifiedBy>
  <cp:revision>21</cp:revision>
  <dcterms:created xsi:type="dcterms:W3CDTF">2006-08-16T00:00:00Z</dcterms:created>
  <dcterms:modified xsi:type="dcterms:W3CDTF">2026-05-05T07:17:21Z</dcterms:modified>
  <dc:identifier>DAGhUBClqDA</dc:identifier>
</cp:coreProperties>
</file>