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7" r:id="rId3"/>
    <p:sldId id="278" r:id="rId4"/>
    <p:sldId id="268" r:id="rId5"/>
    <p:sldId id="279" r:id="rId6"/>
    <p:sldId id="280" r:id="rId7"/>
    <p:sldId id="281" r:id="rId8"/>
    <p:sldId id="282" r:id="rId9"/>
    <p:sldId id="283" r:id="rId10"/>
    <p:sldId id="266" r:id="rId11"/>
  </p:sldIdLst>
  <p:sldSz cx="18288000" cy="10287000"/>
  <p:notesSz cx="6858000" cy="9144000"/>
  <p:embeddedFontLst>
    <p:embeddedFont>
      <p:font typeface="210 클레이토이" panose="020B0604020202020204" charset="-127"/>
      <p:regular r:id="rId12"/>
    </p:embeddedFont>
    <p:embeddedFont>
      <p:font typeface="Sitka Display" pitchFamily="2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26" d="100"/>
          <a:sy n="26" d="100"/>
        </p:scale>
        <p:origin x="72" y="4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Novriyanti@jayabaya.ac.id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4.svg"/><Relationship Id="rId10" Type="http://schemas.openxmlformats.org/officeDocument/2006/relationships/image" Target="../media/image8.sv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4.sv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11" Type="http://schemas.openxmlformats.org/officeDocument/2006/relationships/image" Target="../media/image9.png"/><Relationship Id="rId5" Type="http://schemas.openxmlformats.org/officeDocument/2006/relationships/image" Target="../media/image1.png"/><Relationship Id="rId10" Type="http://schemas.openxmlformats.org/officeDocument/2006/relationships/image" Target="../media/image8.svg"/><Relationship Id="rId4" Type="http://schemas.openxmlformats.org/officeDocument/2006/relationships/hyperlink" Target="mailto:Novriyanti@jayabaya.ac.id" TargetMode="Externa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4.sv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hyperlink" Target="mailto:Novriyanti@jayabaya.ac.id" TargetMode="Externa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13.jpe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14.jpe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>
            <a:extLst>
              <a:ext uri="{FF2B5EF4-FFF2-40B4-BE49-F238E27FC236}">
                <a16:creationId xmlns:a16="http://schemas.microsoft.com/office/drawing/2014/main" id="{F11D2179-2DE4-4055-A51D-710E99D19A13}"/>
              </a:ext>
            </a:extLst>
          </p:cNvPr>
          <p:cNvSpPr/>
          <p:nvPr/>
        </p:nvSpPr>
        <p:spPr>
          <a:xfrm>
            <a:off x="7631024" y="5806720"/>
            <a:ext cx="10047376" cy="4137380"/>
          </a:xfrm>
          <a:custGeom>
            <a:avLst/>
            <a:gdLst/>
            <a:ahLst/>
            <a:cxnLst/>
            <a:rect l="l" t="t" r="r" b="b"/>
            <a:pathLst>
              <a:path w="7315200" h="1316736">
                <a:moveTo>
                  <a:pt x="0" y="0"/>
                </a:moveTo>
                <a:lnTo>
                  <a:pt x="7315200" y="0"/>
                </a:lnTo>
                <a:lnTo>
                  <a:pt x="7315200" y="1316736"/>
                </a:lnTo>
                <a:lnTo>
                  <a:pt x="0" y="13167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 dirty="0"/>
          </a:p>
        </p:txBody>
      </p:sp>
      <p:sp>
        <p:nvSpPr>
          <p:cNvPr id="2" name="Freeform 2"/>
          <p:cNvSpPr/>
          <p:nvPr/>
        </p:nvSpPr>
        <p:spPr>
          <a:xfrm>
            <a:off x="0" y="6815"/>
            <a:ext cx="1411199" cy="2601289"/>
          </a:xfrm>
          <a:custGeom>
            <a:avLst/>
            <a:gdLst/>
            <a:ahLst/>
            <a:cxnLst/>
            <a:rect l="l" t="t" r="r" b="b"/>
            <a:pathLst>
              <a:path w="1411199" h="2601289">
                <a:moveTo>
                  <a:pt x="0" y="0"/>
                </a:moveTo>
                <a:lnTo>
                  <a:pt x="1411199" y="0"/>
                </a:lnTo>
                <a:lnTo>
                  <a:pt x="1411199" y="2601289"/>
                </a:lnTo>
                <a:lnTo>
                  <a:pt x="0" y="26012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 dirty="0"/>
          </a:p>
        </p:txBody>
      </p:sp>
      <p:sp>
        <p:nvSpPr>
          <p:cNvPr id="3" name="TextBox 3"/>
          <p:cNvSpPr txBox="1"/>
          <p:nvPr/>
        </p:nvSpPr>
        <p:spPr>
          <a:xfrm>
            <a:off x="1463060" y="6815"/>
            <a:ext cx="14368756" cy="2708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9600" dirty="0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Background</a:t>
            </a:r>
          </a:p>
          <a:p>
            <a:pPr algn="ctr"/>
            <a:r>
              <a:rPr lang="en-US" sz="8000" dirty="0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NOVRIYANTI, S.T., M.T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870619" y="6993020"/>
            <a:ext cx="4215982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400" dirty="0">
                <a:solidFill>
                  <a:srgbClr val="6B3E3E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Contact</a:t>
            </a:r>
          </a:p>
          <a:p>
            <a:pPr algn="ctr"/>
            <a:r>
              <a:rPr lang="en-US" sz="2400" dirty="0">
                <a:solidFill>
                  <a:srgbClr val="6B3E3E"/>
                </a:solidFill>
                <a:latin typeface="210 클레이토이"/>
                <a:ea typeface="210 클레이토이"/>
                <a:cs typeface="210 클레이토이"/>
                <a:sym typeface="210 클레이토이"/>
                <a:hlinkClick r:id="rId6"/>
              </a:rPr>
              <a:t>Novriyanti@jayabaya.ac.id</a:t>
            </a:r>
            <a:endParaRPr lang="en-US" sz="2400" dirty="0">
              <a:solidFill>
                <a:srgbClr val="6B3E3E"/>
              </a:solidFill>
              <a:latin typeface="210 클레이토이"/>
              <a:ea typeface="210 클레이토이"/>
              <a:cs typeface="210 클레이토이"/>
              <a:sym typeface="210 클레이토이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-228600" y="2777211"/>
            <a:ext cx="12307086" cy="3204489"/>
          </a:xfrm>
          <a:custGeom>
            <a:avLst/>
            <a:gdLst/>
            <a:ahLst/>
            <a:cxnLst/>
            <a:rect l="l" t="t" r="r" b="b"/>
            <a:pathLst>
              <a:path w="7315200" h="1316736">
                <a:moveTo>
                  <a:pt x="0" y="0"/>
                </a:moveTo>
                <a:lnTo>
                  <a:pt x="7315200" y="0"/>
                </a:lnTo>
                <a:lnTo>
                  <a:pt x="7315200" y="1316736"/>
                </a:lnTo>
                <a:lnTo>
                  <a:pt x="0" y="13167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399653" y="7362352"/>
            <a:ext cx="1362711" cy="1410309"/>
          </a:xfrm>
          <a:custGeom>
            <a:avLst/>
            <a:gdLst/>
            <a:ahLst/>
            <a:cxnLst/>
            <a:rect l="l" t="t" r="r" b="b"/>
            <a:pathLst>
              <a:path w="1362711" h="1410309">
                <a:moveTo>
                  <a:pt x="0" y="0"/>
                </a:moveTo>
                <a:lnTo>
                  <a:pt x="1362712" y="0"/>
                </a:lnTo>
                <a:lnTo>
                  <a:pt x="1362712" y="1410309"/>
                </a:lnTo>
                <a:lnTo>
                  <a:pt x="0" y="14103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3331616">
            <a:off x="-1833911" y="6737298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D083EF-120B-9302-0D7A-12D6075CDFC7}"/>
              </a:ext>
            </a:extLst>
          </p:cNvPr>
          <p:cNvSpPr txBox="1"/>
          <p:nvPr/>
        </p:nvSpPr>
        <p:spPr>
          <a:xfrm>
            <a:off x="8223906" y="6262002"/>
            <a:ext cx="11714204" cy="3682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2000" b="1" kern="100" dirty="0">
                <a:ln>
                  <a:noFill/>
                </a:ln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WORK EXPERIENCES</a:t>
            </a:r>
            <a:endParaRPr lang="en-ID" sz="2000" b="1" kern="100" dirty="0">
              <a:ln>
                <a:noFill/>
              </a:ln>
              <a:latin typeface="Sitka Displ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2000" kern="100" dirty="0"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MECH ENG LECTURER			</a:t>
            </a:r>
            <a:r>
              <a:rPr lang="en-US" sz="2000" kern="100" dirty="0" err="1"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Krisnadwipayana</a:t>
            </a:r>
            <a:r>
              <a:rPr lang="en-US" sz="2000" kern="100" dirty="0"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University</a:t>
            </a:r>
          </a:p>
          <a:p>
            <a:pPr>
              <a:spcAft>
                <a:spcPts val="800"/>
              </a:spcAft>
            </a:pPr>
            <a:r>
              <a:rPr lang="en-US" sz="2000" kern="100" dirty="0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				17 Agustus 1945 Jakarta University	</a:t>
            </a:r>
          </a:p>
          <a:p>
            <a:pPr>
              <a:spcAft>
                <a:spcPts val="800"/>
              </a:spcAft>
            </a:pPr>
            <a:r>
              <a:rPr lang="en-US" sz="2000" kern="100" dirty="0"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2000" kern="100" dirty="0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PLANNER &amp; TECHNICAL RECORD	PT. </a:t>
            </a:r>
            <a:r>
              <a:rPr lang="en-US" sz="2000" kern="100" dirty="0" err="1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Travira</a:t>
            </a:r>
            <a:r>
              <a:rPr lang="en-US" sz="2000" kern="100" dirty="0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Air</a:t>
            </a:r>
            <a:endParaRPr lang="en-ID" sz="2000" kern="100" dirty="0">
              <a:latin typeface="Sitka Displ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2000" kern="100" dirty="0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TEACHER 				SMK </a:t>
            </a:r>
            <a:r>
              <a:rPr lang="en-US" sz="2000" kern="100" dirty="0" err="1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Penerbangan</a:t>
            </a:r>
            <a:r>
              <a:rPr lang="en-US" sz="2000" kern="100" dirty="0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Taufiq </a:t>
            </a:r>
            <a:r>
              <a:rPr lang="en-US" sz="2000" kern="100" dirty="0" err="1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Mubarok</a:t>
            </a:r>
            <a:endParaRPr lang="en-US" sz="2000" kern="100" dirty="0">
              <a:effectLst/>
              <a:latin typeface="Sitka Displ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2000" kern="100" dirty="0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DOCUMENT CONTROLLER		PT. Jabil Circuit Indonesia</a:t>
            </a:r>
            <a:endParaRPr lang="en-ID" sz="2000" kern="100" dirty="0">
              <a:latin typeface="Sitka Displ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2000" kern="100" dirty="0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AIRCRAFT MECHANIC			PT. Mulya Sejahtera Technology</a:t>
            </a:r>
            <a:endParaRPr lang="en-ID" sz="2000" kern="100" dirty="0">
              <a:latin typeface="Sitka Displ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2000" kern="100" dirty="0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NDT INSPECTOR			PT. Taka Turbo Machinery</a:t>
            </a:r>
            <a:endParaRPr lang="en-ID" sz="2000" kern="100" dirty="0">
              <a:effectLst/>
              <a:latin typeface="Sitka Displ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>
              <a:lnSpc>
                <a:spcPct val="107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D" sz="2000" dirty="0">
              <a:latin typeface="Sitka Display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A8311A-6AB9-988D-7671-F59F0F66E8CC}"/>
              </a:ext>
            </a:extLst>
          </p:cNvPr>
          <p:cNvSpPr txBox="1"/>
          <p:nvPr/>
        </p:nvSpPr>
        <p:spPr>
          <a:xfrm>
            <a:off x="418312" y="3016542"/>
            <a:ext cx="12307087" cy="2780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2400" b="1" kern="100" dirty="0">
                <a:ln>
                  <a:noFill/>
                </a:ln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EDUCATIONS</a:t>
            </a:r>
          </a:p>
          <a:p>
            <a:pPr lvl="0"/>
            <a:r>
              <a:rPr lang="en-US" sz="2400" kern="100" dirty="0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Doctor of Mechanical Engineering – Pancasila University (Manufacture) – On Study</a:t>
            </a:r>
            <a:endParaRPr lang="en-ID" sz="2400" kern="100" dirty="0">
              <a:latin typeface="Sitka Displ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US" sz="2400" kern="100" dirty="0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Engineer of Technic – </a:t>
            </a:r>
            <a:r>
              <a:rPr lang="en-US" sz="2400" kern="100" dirty="0" err="1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Trisakti</a:t>
            </a:r>
            <a:r>
              <a:rPr lang="en-US" sz="2400" kern="100" dirty="0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University (</a:t>
            </a:r>
            <a:r>
              <a:rPr lang="en-US" sz="2400" kern="100" dirty="0" err="1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Profesi</a:t>
            </a:r>
            <a:r>
              <a:rPr lang="en-US" sz="2400" kern="100" dirty="0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ID" sz="2400" b="1" kern="100" dirty="0">
              <a:effectLst/>
              <a:latin typeface="Sitka Displ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US" sz="2400" kern="100" dirty="0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Master of Mechanical Engineering</a:t>
            </a:r>
            <a:r>
              <a:rPr lang="en-ID" sz="2400" kern="100" dirty="0"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-</a:t>
            </a:r>
            <a:r>
              <a:rPr lang="en-US" sz="2400" kern="100" dirty="0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Pancasila University  (Manufacture)</a:t>
            </a:r>
            <a:endParaRPr lang="en-ID" sz="2400" kern="100" dirty="0">
              <a:latin typeface="Sitka Displ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US" sz="2400" kern="100" dirty="0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Bachelor of Mechanical Engineering</a:t>
            </a:r>
            <a:r>
              <a:rPr lang="en-ID" sz="2400" kern="100" dirty="0"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400" kern="100" dirty="0" err="1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Jayabaya</a:t>
            </a:r>
            <a:r>
              <a:rPr lang="en-US" sz="2400" kern="100" dirty="0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University (Manufacture)</a:t>
            </a:r>
            <a:endParaRPr lang="en-ID" sz="2400" kern="100" dirty="0">
              <a:effectLst/>
              <a:latin typeface="Sitka Displ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US" sz="2400" kern="100" dirty="0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Associate’s Degree of Mechanical Engineering</a:t>
            </a:r>
            <a:r>
              <a:rPr lang="en-ID" sz="2400" kern="100" dirty="0"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400" kern="100" dirty="0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Bandung State Polytechnic  (Aeronautics)</a:t>
            </a:r>
            <a:endParaRPr lang="en-ID" sz="2400" kern="100" dirty="0">
              <a:effectLst/>
              <a:latin typeface="Sitka Displ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US" sz="2400" kern="100" dirty="0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Bandung 4 Senior High School (Science)</a:t>
            </a:r>
            <a:endParaRPr lang="en-ID" sz="2400" kern="100" dirty="0">
              <a:effectLst/>
              <a:latin typeface="Sitka Displ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075239" y="3042398"/>
            <a:ext cx="10137521" cy="1824754"/>
          </a:xfrm>
          <a:custGeom>
            <a:avLst/>
            <a:gdLst/>
            <a:ahLst/>
            <a:cxnLst/>
            <a:rect l="l" t="t" r="r" b="b"/>
            <a:pathLst>
              <a:path w="10137521" h="1824754">
                <a:moveTo>
                  <a:pt x="0" y="0"/>
                </a:moveTo>
                <a:lnTo>
                  <a:pt x="10137522" y="0"/>
                </a:lnTo>
                <a:lnTo>
                  <a:pt x="10137522" y="1824753"/>
                </a:lnTo>
                <a:lnTo>
                  <a:pt x="0" y="18247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326923" y="2616087"/>
            <a:ext cx="1371121" cy="2527413"/>
          </a:xfrm>
          <a:custGeom>
            <a:avLst/>
            <a:gdLst/>
            <a:ahLst/>
            <a:cxnLst/>
            <a:rect l="l" t="t" r="r" b="b"/>
            <a:pathLst>
              <a:path w="1371121" h="2527413">
                <a:moveTo>
                  <a:pt x="0" y="0"/>
                </a:moveTo>
                <a:lnTo>
                  <a:pt x="1371122" y="0"/>
                </a:lnTo>
                <a:lnTo>
                  <a:pt x="1371122" y="2527413"/>
                </a:lnTo>
                <a:lnTo>
                  <a:pt x="0" y="25274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075239" y="5293462"/>
            <a:ext cx="10137521" cy="1824754"/>
          </a:xfrm>
          <a:custGeom>
            <a:avLst/>
            <a:gdLst/>
            <a:ahLst/>
            <a:cxnLst/>
            <a:rect l="l" t="t" r="r" b="b"/>
            <a:pathLst>
              <a:path w="10137521" h="1824754">
                <a:moveTo>
                  <a:pt x="0" y="0"/>
                </a:moveTo>
                <a:lnTo>
                  <a:pt x="10137522" y="0"/>
                </a:lnTo>
                <a:lnTo>
                  <a:pt x="10137522" y="1824754"/>
                </a:lnTo>
                <a:lnTo>
                  <a:pt x="0" y="18247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184149" y="5846867"/>
            <a:ext cx="1362711" cy="1410309"/>
          </a:xfrm>
          <a:custGeom>
            <a:avLst/>
            <a:gdLst/>
            <a:ahLst/>
            <a:cxnLst/>
            <a:rect l="l" t="t" r="r" b="b"/>
            <a:pathLst>
              <a:path w="1362711" h="1410309">
                <a:moveTo>
                  <a:pt x="0" y="0"/>
                </a:moveTo>
                <a:lnTo>
                  <a:pt x="1362711" y="0"/>
                </a:lnTo>
                <a:lnTo>
                  <a:pt x="1362711" y="1410309"/>
                </a:lnTo>
                <a:lnTo>
                  <a:pt x="0" y="14103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422496" y="2273187"/>
            <a:ext cx="7443009" cy="3020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28"/>
              </a:lnSpc>
            </a:pPr>
            <a:r>
              <a:rPr lang="en-US" sz="17591">
                <a:solidFill>
                  <a:srgbClr val="6B3E3E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Thank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737841" y="4650638"/>
            <a:ext cx="4812318" cy="3020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28"/>
              </a:lnSpc>
            </a:pPr>
            <a:r>
              <a:rPr lang="en-US" sz="17591">
                <a:solidFill>
                  <a:srgbClr val="6B3E3E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You</a:t>
            </a:r>
          </a:p>
        </p:txBody>
      </p:sp>
      <p:sp>
        <p:nvSpPr>
          <p:cNvPr id="8" name="Freeform 8"/>
          <p:cNvSpPr/>
          <p:nvPr/>
        </p:nvSpPr>
        <p:spPr>
          <a:xfrm rot="3331616">
            <a:off x="-1833911" y="6737298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17E191-25BC-2676-EB7A-C60EA131A5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A8CC105-4C59-E96D-71B0-0433968B4174}"/>
              </a:ext>
            </a:extLst>
          </p:cNvPr>
          <p:cNvSpPr/>
          <p:nvPr/>
        </p:nvSpPr>
        <p:spPr>
          <a:xfrm>
            <a:off x="0" y="6815"/>
            <a:ext cx="1411199" cy="2601289"/>
          </a:xfrm>
          <a:custGeom>
            <a:avLst/>
            <a:gdLst/>
            <a:ahLst/>
            <a:cxnLst/>
            <a:rect l="l" t="t" r="r" b="b"/>
            <a:pathLst>
              <a:path w="1411199" h="2601289">
                <a:moveTo>
                  <a:pt x="0" y="0"/>
                </a:moveTo>
                <a:lnTo>
                  <a:pt x="1411199" y="0"/>
                </a:lnTo>
                <a:lnTo>
                  <a:pt x="1411199" y="2601289"/>
                </a:lnTo>
                <a:lnTo>
                  <a:pt x="0" y="26012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 dirty="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D53A2F14-BAB6-002E-A3AD-FAA16C0B1C75}"/>
              </a:ext>
            </a:extLst>
          </p:cNvPr>
          <p:cNvSpPr txBox="1"/>
          <p:nvPr/>
        </p:nvSpPr>
        <p:spPr>
          <a:xfrm>
            <a:off x="1463060" y="6815"/>
            <a:ext cx="14368756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9600" dirty="0" err="1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Mekanika</a:t>
            </a:r>
            <a:r>
              <a:rPr lang="en-US" sz="9600" dirty="0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 dan</a:t>
            </a:r>
          </a:p>
          <a:p>
            <a:pPr algn="ctr"/>
            <a:r>
              <a:rPr lang="en-US" sz="9600" dirty="0" err="1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Kekuatan</a:t>
            </a:r>
            <a:r>
              <a:rPr lang="en-US" sz="9600" dirty="0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 Material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E0678937-74FB-604C-CFFC-4753CF1A8A33}"/>
              </a:ext>
            </a:extLst>
          </p:cNvPr>
          <p:cNvSpPr txBox="1"/>
          <p:nvPr/>
        </p:nvSpPr>
        <p:spPr>
          <a:xfrm>
            <a:off x="13868400" y="8733981"/>
            <a:ext cx="4215982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400" dirty="0">
                <a:solidFill>
                  <a:srgbClr val="6B3E3E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Contact</a:t>
            </a:r>
          </a:p>
          <a:p>
            <a:pPr algn="ctr"/>
            <a:r>
              <a:rPr lang="en-US" sz="2400" dirty="0">
                <a:solidFill>
                  <a:srgbClr val="6B3E3E"/>
                </a:solidFill>
                <a:latin typeface="210 클레이토이"/>
                <a:ea typeface="210 클레이토이"/>
                <a:cs typeface="210 클레이토이"/>
                <a:sym typeface="210 클레이토이"/>
                <a:hlinkClick r:id="rId4"/>
              </a:rPr>
              <a:t>Novriyanti@jayabaya.ac.id</a:t>
            </a:r>
            <a:endParaRPr lang="en-US" sz="2400" dirty="0">
              <a:solidFill>
                <a:srgbClr val="6B3E3E"/>
              </a:solidFill>
              <a:latin typeface="210 클레이토이"/>
              <a:ea typeface="210 클레이토이"/>
              <a:cs typeface="210 클레이토이"/>
              <a:sym typeface="210 클레이토이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C51A11FD-A4E5-2046-9E7D-25E0B8ADB0B8}"/>
              </a:ext>
            </a:extLst>
          </p:cNvPr>
          <p:cNvSpPr/>
          <p:nvPr/>
        </p:nvSpPr>
        <p:spPr>
          <a:xfrm>
            <a:off x="457200" y="3623285"/>
            <a:ext cx="17221200" cy="3577615"/>
          </a:xfrm>
          <a:custGeom>
            <a:avLst/>
            <a:gdLst/>
            <a:ahLst/>
            <a:cxnLst/>
            <a:rect l="l" t="t" r="r" b="b"/>
            <a:pathLst>
              <a:path w="7315200" h="1316736">
                <a:moveTo>
                  <a:pt x="0" y="0"/>
                </a:moveTo>
                <a:lnTo>
                  <a:pt x="7315200" y="0"/>
                </a:lnTo>
                <a:lnTo>
                  <a:pt x="7315200" y="1316736"/>
                </a:lnTo>
                <a:lnTo>
                  <a:pt x="0" y="131673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D8A40C2A-34B9-5849-8AC3-06C7726D6BB9}"/>
              </a:ext>
            </a:extLst>
          </p:cNvPr>
          <p:cNvSpPr/>
          <p:nvPr/>
        </p:nvSpPr>
        <p:spPr>
          <a:xfrm>
            <a:off x="13399653" y="7362352"/>
            <a:ext cx="1362711" cy="1410309"/>
          </a:xfrm>
          <a:custGeom>
            <a:avLst/>
            <a:gdLst/>
            <a:ahLst/>
            <a:cxnLst/>
            <a:rect l="l" t="t" r="r" b="b"/>
            <a:pathLst>
              <a:path w="1362711" h="1410309">
                <a:moveTo>
                  <a:pt x="0" y="0"/>
                </a:moveTo>
                <a:lnTo>
                  <a:pt x="1362712" y="0"/>
                </a:lnTo>
                <a:lnTo>
                  <a:pt x="1362712" y="1410309"/>
                </a:lnTo>
                <a:lnTo>
                  <a:pt x="0" y="14103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25E3CD28-FF91-0D64-26AA-A195C57BF0AF}"/>
              </a:ext>
            </a:extLst>
          </p:cNvPr>
          <p:cNvSpPr/>
          <p:nvPr/>
        </p:nvSpPr>
        <p:spPr>
          <a:xfrm rot="3331616">
            <a:off x="-1833911" y="6737298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D0462461-7D5A-6DD7-28F6-97417692649B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20CDF0-7B05-8588-5F74-6958C7DD2E3C}"/>
              </a:ext>
            </a:extLst>
          </p:cNvPr>
          <p:cNvSpPr txBox="1"/>
          <p:nvPr/>
        </p:nvSpPr>
        <p:spPr>
          <a:xfrm>
            <a:off x="6477000" y="6019040"/>
            <a:ext cx="55801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3600" b="1" kern="10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NOVRIYANTI, S.T., M.T.</a:t>
            </a:r>
            <a:endParaRPr lang="en-ID" sz="3600" dirty="0">
              <a:solidFill>
                <a:schemeClr val="accent2">
                  <a:lumMod val="60000"/>
                  <a:lumOff val="40000"/>
                </a:schemeClr>
              </a:solidFill>
              <a:latin typeface="Sitka Display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42EB40-CDC6-C52C-CA80-3CDFE46A9BCE}"/>
              </a:ext>
            </a:extLst>
          </p:cNvPr>
          <p:cNvSpPr txBox="1"/>
          <p:nvPr/>
        </p:nvSpPr>
        <p:spPr>
          <a:xfrm>
            <a:off x="1809356" y="3892703"/>
            <a:ext cx="14669288" cy="1856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5400" b="1" kern="10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Pertemuan</a:t>
            </a:r>
            <a:r>
              <a:rPr lang="en-US" sz="5400" b="1" kern="100" dirty="0">
                <a:ln>
                  <a:noFill/>
                </a:ln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</a:p>
          <a:p>
            <a:pPr algn="ctr">
              <a:spcAft>
                <a:spcPts val="800"/>
              </a:spcAft>
            </a:pPr>
            <a:r>
              <a:rPr lang="en-US" sz="5400" b="1" kern="100" dirty="0"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TEORI SISTEM GAYA / BEBAN dan APLIKASINYA</a:t>
            </a:r>
            <a:endParaRPr lang="en-ID" sz="5400" kern="100" dirty="0">
              <a:solidFill>
                <a:srgbClr val="FF0000"/>
              </a:solidFill>
              <a:effectLst/>
              <a:latin typeface="Sitka Displ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049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9D4A51-9732-D639-7559-813A61E150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43A1491-4285-1BA7-D804-6952C0B70318}"/>
              </a:ext>
            </a:extLst>
          </p:cNvPr>
          <p:cNvSpPr/>
          <p:nvPr/>
        </p:nvSpPr>
        <p:spPr>
          <a:xfrm>
            <a:off x="0" y="6815"/>
            <a:ext cx="1411199" cy="2601289"/>
          </a:xfrm>
          <a:custGeom>
            <a:avLst/>
            <a:gdLst/>
            <a:ahLst/>
            <a:cxnLst/>
            <a:rect l="l" t="t" r="r" b="b"/>
            <a:pathLst>
              <a:path w="1411199" h="2601289">
                <a:moveTo>
                  <a:pt x="0" y="0"/>
                </a:moveTo>
                <a:lnTo>
                  <a:pt x="1411199" y="0"/>
                </a:lnTo>
                <a:lnTo>
                  <a:pt x="1411199" y="2601289"/>
                </a:lnTo>
                <a:lnTo>
                  <a:pt x="0" y="26012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 dirty="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8BB8B9E1-03AD-86F5-B303-F24BEBEFAC42}"/>
              </a:ext>
            </a:extLst>
          </p:cNvPr>
          <p:cNvSpPr txBox="1"/>
          <p:nvPr/>
        </p:nvSpPr>
        <p:spPr>
          <a:xfrm>
            <a:off x="1463060" y="6815"/>
            <a:ext cx="14368756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9600" dirty="0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ATURAN PERKULIAHAN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419435E-B865-FA2A-022A-3532741CB451}"/>
              </a:ext>
            </a:extLst>
          </p:cNvPr>
          <p:cNvSpPr txBox="1"/>
          <p:nvPr/>
        </p:nvSpPr>
        <p:spPr>
          <a:xfrm>
            <a:off x="13868400" y="8733981"/>
            <a:ext cx="4215982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400" dirty="0">
                <a:solidFill>
                  <a:srgbClr val="6B3E3E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Contact</a:t>
            </a:r>
          </a:p>
          <a:p>
            <a:pPr algn="ctr"/>
            <a:r>
              <a:rPr lang="en-US" sz="2400" dirty="0">
                <a:solidFill>
                  <a:srgbClr val="6B3E3E"/>
                </a:solidFill>
                <a:latin typeface="210 클레이토이"/>
                <a:ea typeface="210 클레이토이"/>
                <a:cs typeface="210 클레이토이"/>
                <a:sym typeface="210 클레이토이"/>
                <a:hlinkClick r:id="rId4"/>
              </a:rPr>
              <a:t>Novriyanti@jayabaya.ac.id</a:t>
            </a:r>
            <a:endParaRPr lang="en-US" sz="2400" dirty="0">
              <a:solidFill>
                <a:srgbClr val="6B3E3E"/>
              </a:solidFill>
              <a:latin typeface="210 클레이토이"/>
              <a:ea typeface="210 클레이토이"/>
              <a:cs typeface="210 클레이토이"/>
              <a:sym typeface="210 클레이토이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E9D3B157-5EC8-CB31-08BF-455F5FD5213D}"/>
              </a:ext>
            </a:extLst>
          </p:cNvPr>
          <p:cNvSpPr/>
          <p:nvPr/>
        </p:nvSpPr>
        <p:spPr>
          <a:xfrm>
            <a:off x="13399653" y="7362352"/>
            <a:ext cx="1362711" cy="1410309"/>
          </a:xfrm>
          <a:custGeom>
            <a:avLst/>
            <a:gdLst/>
            <a:ahLst/>
            <a:cxnLst/>
            <a:rect l="l" t="t" r="r" b="b"/>
            <a:pathLst>
              <a:path w="1362711" h="1410309">
                <a:moveTo>
                  <a:pt x="0" y="0"/>
                </a:moveTo>
                <a:lnTo>
                  <a:pt x="1362712" y="0"/>
                </a:lnTo>
                <a:lnTo>
                  <a:pt x="1362712" y="1410309"/>
                </a:lnTo>
                <a:lnTo>
                  <a:pt x="0" y="14103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7F7372FF-B8B5-54D0-B6BE-4BEC0EF0218B}"/>
              </a:ext>
            </a:extLst>
          </p:cNvPr>
          <p:cNvSpPr/>
          <p:nvPr/>
        </p:nvSpPr>
        <p:spPr>
          <a:xfrm rot="3331616">
            <a:off x="-1833911" y="6737298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18E49CC6-9DBE-17EE-6D11-43B2CB5A1F46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915B00-DC33-BA13-3772-DD3840208F29}"/>
              </a:ext>
            </a:extLst>
          </p:cNvPr>
          <p:cNvSpPr txBox="1"/>
          <p:nvPr/>
        </p:nvSpPr>
        <p:spPr>
          <a:xfrm>
            <a:off x="3886200" y="9472645"/>
            <a:ext cx="55801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3600" b="1" kern="10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NOVRIYANTI, S.T., M.T.</a:t>
            </a:r>
            <a:endParaRPr lang="en-ID" sz="3600" dirty="0">
              <a:solidFill>
                <a:schemeClr val="accent2">
                  <a:lumMod val="60000"/>
                  <a:lumOff val="40000"/>
                </a:schemeClr>
              </a:solidFill>
              <a:latin typeface="Sitka Display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D4979C-5068-DA21-E23D-7273B5E9E5BE}"/>
              </a:ext>
            </a:extLst>
          </p:cNvPr>
          <p:cNvSpPr txBox="1"/>
          <p:nvPr/>
        </p:nvSpPr>
        <p:spPr>
          <a:xfrm>
            <a:off x="2131656" y="1792279"/>
            <a:ext cx="14669288" cy="6894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4000" b="1" kern="10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TIDAK BERMAIN HP/TIDUR</a:t>
            </a:r>
          </a:p>
          <a:p>
            <a:pPr algn="ctr">
              <a:spcAft>
                <a:spcPts val="800"/>
              </a:spcAft>
            </a:pPr>
            <a:r>
              <a:rPr lang="en-US" sz="4000" b="1" kern="1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HADIR PERKULIAHAN </a:t>
            </a:r>
            <a:endParaRPr lang="en-ID" sz="4000" b="1" kern="100" dirty="0">
              <a:solidFill>
                <a:schemeClr val="accent1">
                  <a:lumMod val="75000"/>
                </a:schemeClr>
              </a:solidFill>
              <a:latin typeface="Sitka Displ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en-ID" sz="4000" b="1" kern="1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MENGERJAKAN TUGAS/KUIS 4X</a:t>
            </a:r>
          </a:p>
          <a:p>
            <a:pPr algn="ctr">
              <a:spcAft>
                <a:spcPts val="800"/>
              </a:spcAft>
            </a:pPr>
            <a:r>
              <a:rPr lang="en-ID" sz="4000" b="1" kern="1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MENGIKUTI UTS, UAS</a:t>
            </a:r>
          </a:p>
          <a:p>
            <a:pPr algn="ctr">
              <a:spcAft>
                <a:spcPts val="800"/>
              </a:spcAft>
            </a:pPr>
            <a:r>
              <a:rPr lang="en-ID" sz="4000" b="1" kern="1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MEMBUAT PROJECT BASED</a:t>
            </a:r>
          </a:p>
          <a:p>
            <a:pPr algn="ctr">
              <a:spcAft>
                <a:spcPts val="800"/>
              </a:spcAft>
            </a:pPr>
            <a:r>
              <a:rPr lang="en-ID" sz="4000" b="1" kern="1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MELAKUKAN KEGIATAN PARTISIPATIF</a:t>
            </a:r>
          </a:p>
          <a:p>
            <a:pPr algn="ctr">
              <a:spcAft>
                <a:spcPts val="800"/>
              </a:spcAft>
            </a:pPr>
            <a:r>
              <a:rPr lang="en-ID" sz="5000" b="1" kern="1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‘SELURUH TUGAS DIKUMPULKAN VIA EMAIL DENGAN BENTUK DOKUMEN PDF, WAJIB MEMAKAI SUBJECT DAN BADAN EMAIL’</a:t>
            </a:r>
            <a:endParaRPr lang="en-US" sz="5000" b="1" kern="100" dirty="0"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Sitka Displ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925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C1D3B2-4744-0157-7856-811954764A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FEBF02BA-01FD-19BE-B83D-01B36D2170E6}"/>
              </a:ext>
            </a:extLst>
          </p:cNvPr>
          <p:cNvSpPr/>
          <p:nvPr/>
        </p:nvSpPr>
        <p:spPr>
          <a:xfrm>
            <a:off x="1277700" y="7649546"/>
            <a:ext cx="2217511" cy="1291700"/>
          </a:xfrm>
          <a:custGeom>
            <a:avLst/>
            <a:gdLst/>
            <a:ahLst/>
            <a:cxnLst/>
            <a:rect l="l" t="t" r="r" b="b"/>
            <a:pathLst>
              <a:path w="2217511" h="1291700">
                <a:moveTo>
                  <a:pt x="0" y="0"/>
                </a:moveTo>
                <a:lnTo>
                  <a:pt x="2217510" y="0"/>
                </a:lnTo>
                <a:lnTo>
                  <a:pt x="2217510" y="1291700"/>
                </a:lnTo>
                <a:lnTo>
                  <a:pt x="0" y="1291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37C1E302-0121-BFBC-6527-79043BFEF059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709DB374-ADF2-E94C-C5B8-511940B23559}"/>
              </a:ext>
            </a:extLst>
          </p:cNvPr>
          <p:cNvSpPr txBox="1"/>
          <p:nvPr/>
        </p:nvSpPr>
        <p:spPr>
          <a:xfrm>
            <a:off x="3274107" y="504379"/>
            <a:ext cx="11739783" cy="12762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GAYA</a:t>
            </a: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09E88CF4-7A28-C03E-EF60-E5F0AFB1B186}"/>
              </a:ext>
            </a:extLst>
          </p:cNvPr>
          <p:cNvSpPr/>
          <p:nvPr/>
        </p:nvSpPr>
        <p:spPr>
          <a:xfrm rot="3331616">
            <a:off x="-1833911" y="6737298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CF2D0E17-27B6-F572-41FD-AFD0D928C539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4E162B-8800-25E7-A359-124B1642580F}"/>
              </a:ext>
            </a:extLst>
          </p:cNvPr>
          <p:cNvSpPr txBox="1"/>
          <p:nvPr/>
        </p:nvSpPr>
        <p:spPr>
          <a:xfrm>
            <a:off x="923176" y="2460187"/>
            <a:ext cx="15302756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4800" i="1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Gaya </a:t>
            </a:r>
            <a:r>
              <a:rPr lang="en-ID" sz="4800" i="0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adalah</a:t>
            </a:r>
            <a:r>
              <a:rPr lang="en-ID" sz="4800" i="0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lang="en-ID" sz="4800" i="0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suatu</a:t>
            </a:r>
            <a:r>
              <a:rPr lang="en-ID" sz="4800" i="0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lang="en-ID" sz="4800" i="0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sebab</a:t>
            </a:r>
            <a:r>
              <a:rPr lang="en-ID" sz="4800" i="0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 yang </a:t>
            </a:r>
            <a:r>
              <a:rPr lang="en-ID" sz="4800" i="0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mengubah</a:t>
            </a:r>
            <a:r>
              <a:rPr lang="en-ID" sz="480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lang="pt-BR" sz="4800" i="0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sesuatu benda dari keadaan diam menjadi </a:t>
            </a:r>
            <a:r>
              <a:rPr lang="en-ID" sz="4800" i="0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bergerak</a:t>
            </a:r>
            <a:r>
              <a:rPr lang="en-ID" sz="4800" i="0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lang="en-ID" sz="4800" i="0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atau</a:t>
            </a:r>
            <a:r>
              <a:rPr lang="en-ID" sz="4800" i="0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lang="en-ID" sz="4800" i="0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sebaliknya</a:t>
            </a:r>
            <a:endParaRPr lang="en-ID" sz="4800" i="0" u="none" strike="noStrike" baseline="0" dirty="0">
              <a:solidFill>
                <a:schemeClr val="accent2">
                  <a:lumMod val="75000"/>
                </a:schemeClr>
              </a:solidFill>
              <a:latin typeface="Aptos Display" panose="020B0004020202020204" pitchFamily="34" charset="0"/>
            </a:endParaRPr>
          </a:p>
          <a:p>
            <a:pPr algn="just"/>
            <a:endParaRPr lang="en-ID" sz="4000" dirty="0">
              <a:solidFill>
                <a:schemeClr val="accent2">
                  <a:lumMod val="75000"/>
                </a:schemeClr>
              </a:solidFill>
              <a:latin typeface="Aptos Display" panose="020B0004020202020204" pitchFamily="34" charset="0"/>
            </a:endParaRPr>
          </a:p>
          <a:p>
            <a:pPr algn="just"/>
            <a:r>
              <a:rPr lang="en-ID" sz="40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• Gaya </a:t>
            </a:r>
            <a:r>
              <a:rPr lang="en-ID" sz="4000" b="0" i="0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digambarkan</a:t>
            </a:r>
            <a:r>
              <a:rPr lang="en-ID" sz="40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lang="en-ID" sz="4000" b="0" i="0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sebagai</a:t>
            </a:r>
            <a:r>
              <a:rPr lang="en-ID" sz="40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lang="en-ID" sz="4000" b="1" i="1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Vektor </a:t>
            </a:r>
            <a:r>
              <a:rPr lang="en-ID" sz="40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yang </a:t>
            </a:r>
            <a:r>
              <a:rPr lang="en-ID" sz="4000" b="0" i="0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memiliki</a:t>
            </a:r>
            <a:r>
              <a:rPr lang="en-ID" sz="40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lang="en-ID" sz="4000" b="1" i="1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Arah </a:t>
            </a:r>
            <a:r>
              <a:rPr lang="en-ID" sz="40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dan </a:t>
            </a:r>
            <a:r>
              <a:rPr lang="en-ID" sz="4000" b="1" i="1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Besaran</a:t>
            </a:r>
            <a:endParaRPr lang="en-ID" sz="4000" b="1" i="1" u="none" strike="noStrike" baseline="0" dirty="0">
              <a:solidFill>
                <a:schemeClr val="accent2">
                  <a:lumMod val="75000"/>
                </a:schemeClr>
              </a:solidFill>
              <a:latin typeface="Aptos Display" panose="020B0004020202020204" pitchFamily="34" charset="0"/>
            </a:endParaRPr>
          </a:p>
          <a:p>
            <a:pPr algn="just"/>
            <a:r>
              <a:rPr lang="en-ID" sz="40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• Garis yang </a:t>
            </a:r>
            <a:r>
              <a:rPr lang="en-ID" sz="4000" b="0" i="0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dilalui</a:t>
            </a:r>
            <a:r>
              <a:rPr lang="en-ID" sz="40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 oleh </a:t>
            </a:r>
            <a:r>
              <a:rPr lang="en-ID" sz="4000" b="0" i="0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gaya</a:t>
            </a:r>
            <a:r>
              <a:rPr lang="en-ID" sz="40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lang="en-ID" sz="4000" b="0" i="0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disebut</a:t>
            </a:r>
            <a:r>
              <a:rPr lang="en-ID" sz="40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lang="en-ID" sz="4000" b="1" i="1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Garis </a:t>
            </a:r>
            <a:r>
              <a:rPr lang="en-ID" sz="4000" b="1" i="1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Kerja</a:t>
            </a:r>
            <a:r>
              <a:rPr lang="en-ID" sz="4000" b="1" i="1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 Gaya</a:t>
            </a:r>
          </a:p>
          <a:p>
            <a:pPr algn="just"/>
            <a:r>
              <a:rPr lang="en-ID" sz="40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• </a:t>
            </a:r>
            <a:r>
              <a:rPr lang="en-ID" sz="4000" b="1" i="1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Titik</a:t>
            </a:r>
            <a:r>
              <a:rPr lang="en-ID" sz="4000" b="1" i="1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lang="en-ID" sz="4000" b="1" i="1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Tangkap</a:t>
            </a:r>
            <a:r>
              <a:rPr lang="en-ID" sz="4000" b="1" i="1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 Gaya </a:t>
            </a:r>
            <a:r>
              <a:rPr lang="en-ID" sz="40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yang </a:t>
            </a:r>
            <a:r>
              <a:rPr lang="en-ID" sz="4000" b="0" i="0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bekerja</a:t>
            </a:r>
            <a:r>
              <a:rPr lang="en-ID" sz="40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 pada </a:t>
            </a:r>
            <a:r>
              <a:rPr lang="en-ID" sz="4000" b="0" i="0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suatu</a:t>
            </a:r>
            <a:r>
              <a:rPr lang="en-ID" sz="40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lang="en-ID" sz="4000" b="0" i="0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benda</a:t>
            </a:r>
            <a:r>
              <a:rPr lang="en-ID" sz="40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lang="en-ID" sz="4000" b="0" i="0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boleh</a:t>
            </a:r>
            <a:r>
              <a:rPr lang="en-ID" sz="40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lang="en-ID" sz="4000" b="0" i="0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dipindah</a:t>
            </a:r>
            <a:endParaRPr lang="en-ID" sz="4000" dirty="0">
              <a:solidFill>
                <a:schemeClr val="accent2">
                  <a:lumMod val="75000"/>
                </a:schemeClr>
              </a:solidFill>
              <a:latin typeface="Aptos Display" panose="020B0004020202020204" pitchFamily="34" charset="0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9E632DCA-6552-EBE4-2110-733FACEF46EB}"/>
              </a:ext>
            </a:extLst>
          </p:cNvPr>
          <p:cNvSpPr/>
          <p:nvPr/>
        </p:nvSpPr>
        <p:spPr>
          <a:xfrm>
            <a:off x="4582424" y="7079956"/>
            <a:ext cx="7984260" cy="2749572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Aptos Display" panose="020B00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16B90E-B76E-837B-6BA0-AB162338838E}"/>
              </a:ext>
            </a:extLst>
          </p:cNvPr>
          <p:cNvSpPr txBox="1"/>
          <p:nvPr/>
        </p:nvSpPr>
        <p:spPr>
          <a:xfrm>
            <a:off x="6959193" y="7534181"/>
            <a:ext cx="1530275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i="1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Arah Gaya?</a:t>
            </a:r>
          </a:p>
          <a:p>
            <a:pPr algn="ctr"/>
            <a:r>
              <a:rPr lang="en-US" sz="4800" i="1" dirty="0" err="1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Besaran</a:t>
            </a:r>
            <a:r>
              <a:rPr lang="en-US" sz="4800" i="1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?</a:t>
            </a:r>
            <a:endParaRPr lang="en-ID" sz="4800" dirty="0">
              <a:solidFill>
                <a:schemeClr val="accent2">
                  <a:lumMod val="75000"/>
                </a:schemeClr>
              </a:solidFill>
              <a:latin typeface="Aptos Display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814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1D4607-06A1-58ED-6C78-E79D2D22A9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3BCECE69-F318-28CD-5D1B-171719A8A0BF}"/>
              </a:ext>
            </a:extLst>
          </p:cNvPr>
          <p:cNvSpPr/>
          <p:nvPr/>
        </p:nvSpPr>
        <p:spPr>
          <a:xfrm>
            <a:off x="1277700" y="7649546"/>
            <a:ext cx="2217511" cy="1291700"/>
          </a:xfrm>
          <a:custGeom>
            <a:avLst/>
            <a:gdLst/>
            <a:ahLst/>
            <a:cxnLst/>
            <a:rect l="l" t="t" r="r" b="b"/>
            <a:pathLst>
              <a:path w="2217511" h="1291700">
                <a:moveTo>
                  <a:pt x="0" y="0"/>
                </a:moveTo>
                <a:lnTo>
                  <a:pt x="2217510" y="0"/>
                </a:lnTo>
                <a:lnTo>
                  <a:pt x="2217510" y="1291700"/>
                </a:lnTo>
                <a:lnTo>
                  <a:pt x="0" y="1291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1D0C8D41-DAF7-C172-09D1-7119F53389A1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66EF74F2-4226-7E59-F8D5-99F12CE03E2D}"/>
              </a:ext>
            </a:extLst>
          </p:cNvPr>
          <p:cNvSpPr txBox="1"/>
          <p:nvPr/>
        </p:nvSpPr>
        <p:spPr>
          <a:xfrm>
            <a:off x="3274107" y="504379"/>
            <a:ext cx="11739783" cy="12762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GAYA</a:t>
            </a: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D7BC05CB-835D-1BAB-0A19-91DE0A4F205A}"/>
              </a:ext>
            </a:extLst>
          </p:cNvPr>
          <p:cNvSpPr/>
          <p:nvPr/>
        </p:nvSpPr>
        <p:spPr>
          <a:xfrm rot="3331616">
            <a:off x="-1833911" y="6737298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02A4759E-038C-5D12-2783-FA33C07BC268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1028" name="Picture 4" descr="Pengertian Gaya Dalam (STATIKA) | LASKAR TEKNIK">
            <a:extLst>
              <a:ext uri="{FF2B5EF4-FFF2-40B4-BE49-F238E27FC236}">
                <a16:creationId xmlns:a16="http://schemas.microsoft.com/office/drawing/2014/main" id="{C6295DFC-4D50-A985-02F8-785BFFBC3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388" y="2301609"/>
            <a:ext cx="10653373" cy="611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356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03297A-1E84-8EC8-37CA-0E3FCDB0DE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8206EC72-259B-9E47-69E3-0FE7653CCE8D}"/>
              </a:ext>
            </a:extLst>
          </p:cNvPr>
          <p:cNvSpPr/>
          <p:nvPr/>
        </p:nvSpPr>
        <p:spPr>
          <a:xfrm>
            <a:off x="1277700" y="7649546"/>
            <a:ext cx="2217511" cy="1291700"/>
          </a:xfrm>
          <a:custGeom>
            <a:avLst/>
            <a:gdLst/>
            <a:ahLst/>
            <a:cxnLst/>
            <a:rect l="l" t="t" r="r" b="b"/>
            <a:pathLst>
              <a:path w="2217511" h="1291700">
                <a:moveTo>
                  <a:pt x="0" y="0"/>
                </a:moveTo>
                <a:lnTo>
                  <a:pt x="2217510" y="0"/>
                </a:lnTo>
                <a:lnTo>
                  <a:pt x="2217510" y="1291700"/>
                </a:lnTo>
                <a:lnTo>
                  <a:pt x="0" y="1291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50E7D3AD-CF3B-2266-A6B7-1B608E0FBE65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335382C0-B40F-7CE9-1F15-80B69EE1C4DA}"/>
              </a:ext>
            </a:extLst>
          </p:cNvPr>
          <p:cNvSpPr txBox="1"/>
          <p:nvPr/>
        </p:nvSpPr>
        <p:spPr>
          <a:xfrm>
            <a:off x="3274107" y="504379"/>
            <a:ext cx="11739783" cy="12762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Momen Gaya</a:t>
            </a: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D831DDD8-2EDB-DED1-6DE4-E6F6F4501643}"/>
              </a:ext>
            </a:extLst>
          </p:cNvPr>
          <p:cNvSpPr/>
          <p:nvPr/>
        </p:nvSpPr>
        <p:spPr>
          <a:xfrm rot="3331616">
            <a:off x="-1833911" y="6737298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2B141850-F6C1-DD55-ABBE-EF633414C90D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88BB87-3F98-4B8C-A4F7-271283CD6C0B}"/>
              </a:ext>
            </a:extLst>
          </p:cNvPr>
          <p:cNvSpPr txBox="1"/>
          <p:nvPr/>
        </p:nvSpPr>
        <p:spPr>
          <a:xfrm>
            <a:off x="923176" y="2460187"/>
            <a:ext cx="842787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D" sz="4000" b="1" i="1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Momen </a:t>
            </a:r>
            <a:r>
              <a:rPr lang="en-ID" sz="4000" b="1" i="1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dari</a:t>
            </a:r>
            <a:r>
              <a:rPr lang="en-ID" sz="4000" b="1" i="1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lang="en-ID" sz="4000" b="1" i="1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suatu</a:t>
            </a:r>
            <a:r>
              <a:rPr lang="en-ID" sz="4000" b="1" i="1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lang="en-ID" sz="4000" b="1" i="1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gaya</a:t>
            </a:r>
            <a:r>
              <a:rPr lang="en-ID" sz="4000" b="1" i="1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lang="en-ID" sz="4000" b="0" i="0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adalah</a:t>
            </a:r>
            <a:r>
              <a:rPr lang="en-ID" sz="40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lang="en-ID" sz="4000" b="0" i="0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hasil</a:t>
            </a:r>
            <a:r>
              <a:rPr lang="en-ID" sz="40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 kali </a:t>
            </a:r>
            <a:r>
              <a:rPr lang="en-ID" sz="4000" b="0" i="0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gaya</a:t>
            </a:r>
            <a:r>
              <a:rPr lang="en-ID" sz="400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lang="en-ID" sz="4000" b="0" i="0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tersebut</a:t>
            </a:r>
            <a:r>
              <a:rPr lang="en-ID" sz="40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lang="en-ID" sz="4000" b="0" i="0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dengan</a:t>
            </a:r>
            <a:r>
              <a:rPr lang="en-ID" sz="40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lang="en-ID" sz="4000" b="0" i="0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jarak</a:t>
            </a:r>
            <a:r>
              <a:rPr lang="en-ID" sz="40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lang="en-ID" sz="4000" b="0" i="0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gaya</a:t>
            </a:r>
            <a:r>
              <a:rPr lang="en-ID" sz="40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lang="en-ID" sz="4000" b="0" i="0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itu</a:t>
            </a:r>
            <a:r>
              <a:rPr lang="en-ID" sz="400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lang="en-ID" sz="40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(</a:t>
            </a:r>
            <a:r>
              <a:rPr lang="en-ID" sz="4000" b="0" i="0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lengan</a:t>
            </a:r>
            <a:r>
              <a:rPr lang="en-ID" sz="40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) </a:t>
            </a:r>
            <a:r>
              <a:rPr lang="en-ID" sz="4000" b="0" i="0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sampai</a:t>
            </a:r>
            <a:r>
              <a:rPr lang="en-ID" sz="400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lang="en-ID" sz="4000" b="0" i="0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titik</a:t>
            </a:r>
            <a:r>
              <a:rPr lang="en-ID" sz="40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 yang </a:t>
            </a:r>
            <a:r>
              <a:rPr lang="en-ID" sz="4000" b="0" i="0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ditinjau</a:t>
            </a:r>
            <a:endParaRPr lang="en-ID" sz="4000" dirty="0">
              <a:solidFill>
                <a:schemeClr val="accent2">
                  <a:lumMod val="75000"/>
                </a:schemeClr>
              </a:solidFill>
              <a:latin typeface="Aptos Display" panose="020B00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4D7033-FDB8-101A-1B91-172A6CA8558F}"/>
              </a:ext>
            </a:extLst>
          </p:cNvPr>
          <p:cNvSpPr txBox="1"/>
          <p:nvPr/>
        </p:nvSpPr>
        <p:spPr>
          <a:xfrm>
            <a:off x="855763" y="5610822"/>
            <a:ext cx="1171420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D" sz="3000" b="1" i="0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Momen ( M ) = </a:t>
            </a:r>
            <a:r>
              <a:rPr lang="en-ID" sz="3000" b="1" i="0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kg.m</a:t>
            </a:r>
            <a:r>
              <a:rPr lang="en-ID" sz="3000" b="1" i="0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, </a:t>
            </a:r>
            <a:r>
              <a:rPr lang="en-ID" sz="3000" b="1" i="0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ton.m</a:t>
            </a:r>
            <a:r>
              <a:rPr lang="en-ID" sz="3000" b="1" i="0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, ton.cm, kg.mm</a:t>
            </a:r>
          </a:p>
          <a:p>
            <a:pPr algn="l"/>
            <a:r>
              <a:rPr lang="en-US" sz="3000" b="1" i="0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Panjang ( a ) = km, m, mm, ft, inch</a:t>
            </a:r>
          </a:p>
          <a:p>
            <a:pPr algn="l"/>
            <a:r>
              <a:rPr lang="en-US" sz="3000" b="1" i="0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Gaya ( K ) = kg, ton, pounds, kips, newton</a:t>
            </a:r>
            <a:endParaRPr lang="en-ID" sz="3000" dirty="0">
              <a:solidFill>
                <a:schemeClr val="accent2">
                  <a:lumMod val="75000"/>
                </a:schemeClr>
              </a:solidFill>
              <a:latin typeface="Aptos Display" panose="020B00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189AB0-49F0-FCD4-62BB-FBB25A4D8228}"/>
              </a:ext>
            </a:extLst>
          </p:cNvPr>
          <p:cNvSpPr txBox="1"/>
          <p:nvPr/>
        </p:nvSpPr>
        <p:spPr>
          <a:xfrm>
            <a:off x="9332923" y="3163423"/>
            <a:ext cx="1171420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5000" b="1" i="0" u="none" strike="noStrike" baseline="0" dirty="0">
                <a:latin typeface="Aptos Display" panose="020B0004020202020204" pitchFamily="34" charset="0"/>
              </a:rPr>
              <a:t>Σ Momen ( M ) = Σ ( K x a )</a:t>
            </a:r>
            <a:endParaRPr lang="en-ID" sz="5000" dirty="0">
              <a:latin typeface="Aptos Display" panose="020B0004020202020204" pitchFamily="34" charset="0"/>
            </a:endParaRPr>
          </a:p>
        </p:txBody>
      </p:sp>
      <p:pic>
        <p:nvPicPr>
          <p:cNvPr id="2050" name="Picture 2" descr="Pengertian Momen Gaya dan Contohnya dalam Kehidupan Sehari-hari - Quipper  Blog">
            <a:extLst>
              <a:ext uri="{FF2B5EF4-FFF2-40B4-BE49-F238E27FC236}">
                <a16:creationId xmlns:a16="http://schemas.microsoft.com/office/drawing/2014/main" id="{E0B354CE-6172-5250-77EE-B2AFD8AA6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1050" y="4237525"/>
            <a:ext cx="8391619" cy="558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084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C29F66-0B9D-4331-45CF-D29EF60B21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E423D2D9-6DF0-013E-E213-476B39953551}"/>
              </a:ext>
            </a:extLst>
          </p:cNvPr>
          <p:cNvSpPr/>
          <p:nvPr/>
        </p:nvSpPr>
        <p:spPr>
          <a:xfrm>
            <a:off x="1277700" y="7649546"/>
            <a:ext cx="2217511" cy="1291700"/>
          </a:xfrm>
          <a:custGeom>
            <a:avLst/>
            <a:gdLst/>
            <a:ahLst/>
            <a:cxnLst/>
            <a:rect l="l" t="t" r="r" b="b"/>
            <a:pathLst>
              <a:path w="2217511" h="1291700">
                <a:moveTo>
                  <a:pt x="0" y="0"/>
                </a:moveTo>
                <a:lnTo>
                  <a:pt x="2217510" y="0"/>
                </a:lnTo>
                <a:lnTo>
                  <a:pt x="2217510" y="1291700"/>
                </a:lnTo>
                <a:lnTo>
                  <a:pt x="0" y="1291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391A92DB-1B0C-FE07-74B2-B27F4CB25116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5EAF0B73-3EA4-BED2-6FAD-DA88798B0497}"/>
              </a:ext>
            </a:extLst>
          </p:cNvPr>
          <p:cNvSpPr txBox="1"/>
          <p:nvPr/>
        </p:nvSpPr>
        <p:spPr>
          <a:xfrm>
            <a:off x="3274107" y="504379"/>
            <a:ext cx="11739783" cy="12762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Beban </a:t>
            </a:r>
            <a:r>
              <a:rPr lang="en-US" sz="7500" dirty="0" err="1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atau</a:t>
            </a:r>
            <a:r>
              <a:rPr lang="en-US" sz="7500" dirty="0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 </a:t>
            </a:r>
            <a:r>
              <a:rPr lang="en-US" sz="7500" dirty="0" err="1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Muatan</a:t>
            </a:r>
            <a:endParaRPr lang="en-US" sz="7500" dirty="0">
              <a:solidFill>
                <a:srgbClr val="DB5C5C"/>
              </a:solidFill>
              <a:latin typeface="Aptos Display" panose="020B0004020202020204" pitchFamily="34" charset="0"/>
              <a:ea typeface="210 클레이토이"/>
              <a:cs typeface="210 클레이토이"/>
              <a:sym typeface="210 클레이토이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9CF316E3-915A-D3F2-6392-4652A052A066}"/>
              </a:ext>
            </a:extLst>
          </p:cNvPr>
          <p:cNvSpPr/>
          <p:nvPr/>
        </p:nvSpPr>
        <p:spPr>
          <a:xfrm rot="3331616">
            <a:off x="-1833911" y="6737298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8DE29A52-9F50-2912-03A4-1116C0BD73B3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3979C8-8F3D-CE2B-918A-A0A232FE1012}"/>
              </a:ext>
            </a:extLst>
          </p:cNvPr>
          <p:cNvSpPr txBox="1"/>
          <p:nvPr/>
        </p:nvSpPr>
        <p:spPr>
          <a:xfrm>
            <a:off x="923176" y="2460187"/>
            <a:ext cx="15302756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40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•</a:t>
            </a:r>
            <a:r>
              <a:rPr lang="en-ID" sz="4000" b="1" i="1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Struktur</a:t>
            </a:r>
            <a:r>
              <a:rPr lang="en-ID" sz="4000" b="1" i="1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lang="en-ID" sz="4000" b="0" i="0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adalah</a:t>
            </a:r>
            <a:r>
              <a:rPr lang="en-ID" sz="40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lang="en-ID" sz="4000" b="0" i="0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himpunan</a:t>
            </a:r>
            <a:r>
              <a:rPr lang="en-ID" sz="40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lang="en-ID" sz="4000" b="0" i="0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elemen-elemen</a:t>
            </a:r>
            <a:r>
              <a:rPr lang="en-ID" sz="400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lang="en-ID" sz="4000" b="0" i="0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bahan</a:t>
            </a:r>
            <a:r>
              <a:rPr lang="en-ID" sz="40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 yang </a:t>
            </a:r>
            <a:r>
              <a:rPr lang="en-ID" sz="4000" b="0" i="0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dapat</a:t>
            </a:r>
            <a:r>
              <a:rPr lang="en-ID" sz="40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lang="en-ID" sz="4000" b="0" i="0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meneruskan</a:t>
            </a:r>
            <a:r>
              <a:rPr lang="en-ID" sz="40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lang="en-ID" sz="4000" b="0" i="0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bebanbeban</a:t>
            </a:r>
            <a:r>
              <a:rPr lang="en-ID" sz="400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lang="en-ID" sz="4000" b="0" i="0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atau</a:t>
            </a:r>
            <a:r>
              <a:rPr lang="en-ID" sz="40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lang="en-ID" sz="4000" b="0" i="0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gaya-gaya</a:t>
            </a:r>
            <a:r>
              <a:rPr lang="en-ID" sz="40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lang="en-ID" sz="4000" b="0" i="0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muatan</a:t>
            </a:r>
            <a:r>
              <a:rPr lang="en-ID" sz="40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lang="en-ID" sz="4000" b="0" i="0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ke</a:t>
            </a:r>
            <a:r>
              <a:rPr lang="en-ID" sz="40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lang="en-ID" sz="4000" b="0" i="0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elemenelemen</a:t>
            </a:r>
            <a:r>
              <a:rPr lang="en-ID" sz="400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lang="en-ID" sz="4000" b="0" i="0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bahan</a:t>
            </a:r>
            <a:r>
              <a:rPr lang="en-ID" sz="40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 lain yang </a:t>
            </a:r>
            <a:r>
              <a:rPr lang="en-ID" sz="4000" b="0" i="0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akhirnya</a:t>
            </a:r>
            <a:r>
              <a:rPr lang="en-ID" sz="400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lang="sv-SE" sz="40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diteruskan ke tanah dengan aman</a:t>
            </a:r>
          </a:p>
          <a:p>
            <a:pPr algn="just"/>
            <a:r>
              <a:rPr lang="en-ID" sz="40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•</a:t>
            </a:r>
            <a:r>
              <a:rPr lang="en-ID" sz="4000" b="1" i="1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Beban </a:t>
            </a:r>
            <a:r>
              <a:rPr lang="en-ID" sz="4000" b="1" i="1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atau</a:t>
            </a:r>
            <a:r>
              <a:rPr lang="en-ID" sz="4000" b="1" i="1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lang="en-ID" sz="4000" b="1" i="1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Muatan</a:t>
            </a:r>
            <a:r>
              <a:rPr lang="en-ID" sz="4000" b="1" i="1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lang="en-ID" sz="4000" b="0" i="0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adalah</a:t>
            </a:r>
            <a:r>
              <a:rPr lang="en-ID" sz="40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lang="en-ID" sz="4000" b="0" i="0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beratnya</a:t>
            </a:r>
            <a:r>
              <a:rPr lang="en-ID" sz="400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lang="es-ES" sz="4000" b="0" i="0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benda</a:t>
            </a:r>
            <a:r>
              <a:rPr lang="es-ES" sz="40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lang="es-ES" sz="4000" b="0" i="0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atau</a:t>
            </a:r>
            <a:r>
              <a:rPr lang="es-ES" sz="40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lang="es-ES" sz="4000" b="0" i="0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bagian</a:t>
            </a:r>
            <a:r>
              <a:rPr lang="es-ES" sz="40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lang="es-ES" sz="4000" b="0" i="0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dari</a:t>
            </a:r>
            <a:r>
              <a:rPr lang="es-ES" sz="40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lang="es-ES" sz="4000" b="0" i="0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suatu</a:t>
            </a:r>
            <a:r>
              <a:rPr lang="es-ES" sz="40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lang="es-ES" sz="4000" b="0" i="0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bangunan</a:t>
            </a:r>
            <a:r>
              <a:rPr lang="es-ES" sz="400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lang="en-ID" sz="40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yang </a:t>
            </a:r>
            <a:r>
              <a:rPr lang="en-ID" sz="4000" b="0" i="0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bersifat</a:t>
            </a:r>
            <a:r>
              <a:rPr lang="en-ID" sz="40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lang="en-ID" sz="4000" b="0" i="0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tetap</a:t>
            </a:r>
            <a:r>
              <a:rPr lang="en-ID" sz="40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lang="en-ID" sz="4000" b="0" i="0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atau</a:t>
            </a:r>
            <a:r>
              <a:rPr lang="en-ID" sz="40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lang="en-ID" sz="4000" b="0" i="0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akibat</a:t>
            </a:r>
            <a:r>
              <a:rPr lang="en-ID" sz="40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lang="en-ID" sz="4000" b="0" i="0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penghunian</a:t>
            </a:r>
            <a:endParaRPr lang="en-ID" sz="4000" dirty="0">
              <a:solidFill>
                <a:schemeClr val="accent2">
                  <a:lumMod val="75000"/>
                </a:schemeClr>
              </a:solidFill>
              <a:latin typeface="Aptos Display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909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35956E-CEAF-F019-1E13-8D8761746A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488A9EA2-2F95-3D4B-30A7-21D7315EBDE4}"/>
              </a:ext>
            </a:extLst>
          </p:cNvPr>
          <p:cNvSpPr/>
          <p:nvPr/>
        </p:nvSpPr>
        <p:spPr>
          <a:xfrm>
            <a:off x="16108589" y="8995300"/>
            <a:ext cx="2217511" cy="1291700"/>
          </a:xfrm>
          <a:custGeom>
            <a:avLst/>
            <a:gdLst/>
            <a:ahLst/>
            <a:cxnLst/>
            <a:rect l="l" t="t" r="r" b="b"/>
            <a:pathLst>
              <a:path w="2217511" h="1291700">
                <a:moveTo>
                  <a:pt x="0" y="0"/>
                </a:moveTo>
                <a:lnTo>
                  <a:pt x="2217510" y="0"/>
                </a:lnTo>
                <a:lnTo>
                  <a:pt x="2217510" y="1291700"/>
                </a:lnTo>
                <a:lnTo>
                  <a:pt x="0" y="1291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46CE96C0-A2AD-EE53-4A14-6F0BC3CAC06A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45E2E9AC-43E9-6D4F-870C-F04DE87DED46}"/>
              </a:ext>
            </a:extLst>
          </p:cNvPr>
          <p:cNvSpPr txBox="1"/>
          <p:nvPr/>
        </p:nvSpPr>
        <p:spPr>
          <a:xfrm>
            <a:off x="3274107" y="504379"/>
            <a:ext cx="11739783" cy="12762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REAKSI</a:t>
            </a: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A7909CD8-3300-04E8-6DDA-CBB35DF3ECC5}"/>
              </a:ext>
            </a:extLst>
          </p:cNvPr>
          <p:cNvSpPr/>
          <p:nvPr/>
        </p:nvSpPr>
        <p:spPr>
          <a:xfrm rot="3331616">
            <a:off x="-1833911" y="6737298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80185998-B8B3-8262-42B7-58127575D271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01E0F1-9CFA-FF0F-A76E-40C9FD8223A3}"/>
              </a:ext>
            </a:extLst>
          </p:cNvPr>
          <p:cNvSpPr txBox="1"/>
          <p:nvPr/>
        </p:nvSpPr>
        <p:spPr>
          <a:xfrm>
            <a:off x="1492620" y="1823208"/>
            <a:ext cx="15302756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4000" b="1" i="1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Reaksi</a:t>
            </a:r>
            <a:r>
              <a:rPr lang="en-ID" sz="4000" b="1" i="1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lang="en-ID" sz="4000" b="0" i="0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adalah</a:t>
            </a:r>
            <a:r>
              <a:rPr lang="en-ID" sz="40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lang="en-ID" sz="4000" b="0" i="0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sikap</a:t>
            </a:r>
            <a:r>
              <a:rPr lang="en-ID" sz="40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lang="en-ID" sz="4000" b="0" i="0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atau</a:t>
            </a:r>
            <a:r>
              <a:rPr lang="en-ID" sz="40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lang="en-ID" sz="4000" b="0" i="0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tindakan</a:t>
            </a:r>
            <a:r>
              <a:rPr lang="en-ID" sz="40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 yang </a:t>
            </a:r>
            <a:r>
              <a:rPr lang="en-ID" sz="4000" b="0" i="0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dilakukan</a:t>
            </a:r>
            <a:r>
              <a:rPr lang="en-ID" sz="40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lang="en-ID" sz="4000" b="0" i="0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benda</a:t>
            </a:r>
            <a:r>
              <a:rPr lang="en-ID" sz="40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lang="en-ID" sz="4000" b="0" i="0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melawan</a:t>
            </a:r>
            <a:r>
              <a:rPr lang="en-ID" sz="40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lang="en-ID" sz="4000" b="0" i="0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gaya</a:t>
            </a:r>
            <a:r>
              <a:rPr lang="en-ID" sz="40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 (</a:t>
            </a:r>
            <a:r>
              <a:rPr lang="en-ID" sz="4000" b="0" i="0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aksi</a:t>
            </a:r>
            <a:r>
              <a:rPr lang="en-ID" sz="40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) yang </a:t>
            </a:r>
            <a:r>
              <a:rPr lang="en-ID" sz="4000" b="0" i="0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menimpanya</a:t>
            </a:r>
            <a:r>
              <a:rPr lang="en-ID" sz="40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.</a:t>
            </a:r>
          </a:p>
          <a:p>
            <a:pPr algn="just"/>
            <a:r>
              <a:rPr lang="en-ID" sz="40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• Bila pada </a:t>
            </a:r>
            <a:r>
              <a:rPr lang="en-ID" sz="4000" b="0" i="0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suatu</a:t>
            </a:r>
            <a:r>
              <a:rPr lang="en-ID" sz="40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lang="en-ID" sz="4000" b="0" i="0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benda</a:t>
            </a:r>
            <a:r>
              <a:rPr lang="en-ID" sz="40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lang="en-ID" sz="4000" b="0" i="0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dikerjakan</a:t>
            </a:r>
            <a:r>
              <a:rPr lang="en-ID" sz="40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lang="en-ID" sz="4000" b="0" i="0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suatu</a:t>
            </a:r>
            <a:r>
              <a:rPr lang="en-ID" sz="40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lang="en-ID" sz="4000" b="0" i="0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gaya</a:t>
            </a:r>
            <a:r>
              <a:rPr lang="en-ID" sz="40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 P dan </a:t>
            </a:r>
            <a:r>
              <a:rPr lang="en-ID" sz="4000" b="0" i="0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benda</a:t>
            </a:r>
            <a:r>
              <a:rPr lang="en-ID" sz="40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lang="en-ID" sz="4000" b="0" i="0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tersebut</a:t>
            </a:r>
            <a:r>
              <a:rPr lang="en-ID" sz="40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lang="en-ID" sz="4000" b="0" i="0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tidak</a:t>
            </a:r>
            <a:r>
              <a:rPr lang="en-ID" sz="40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lang="en-ID" sz="4000" b="0" i="0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ditumpu</a:t>
            </a:r>
            <a:r>
              <a:rPr lang="en-ID" sz="40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lang="en-ID" sz="4000" b="0" i="0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atau</a:t>
            </a:r>
            <a:r>
              <a:rPr lang="en-ID" sz="40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lang="en-ID" sz="4000" b="0" i="0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disokong</a:t>
            </a:r>
            <a:r>
              <a:rPr lang="en-ID" sz="40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, </a:t>
            </a:r>
            <a:r>
              <a:rPr lang="sv-SE" sz="40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maka benda tersebut akan mengalami :</a:t>
            </a:r>
          </a:p>
          <a:p>
            <a:pPr algn="just"/>
            <a:r>
              <a:rPr lang="en-ID" sz="4000" b="1" i="1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1. </a:t>
            </a:r>
            <a:r>
              <a:rPr lang="en-ID" sz="4000" b="1" i="1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Translasi</a:t>
            </a:r>
            <a:r>
              <a:rPr lang="en-ID" sz="4000" b="1" i="1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 ( </a:t>
            </a:r>
            <a:r>
              <a:rPr lang="en-ID" sz="4000" b="1" i="1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pergeseran</a:t>
            </a:r>
            <a:r>
              <a:rPr lang="en-ID" sz="4000" b="1" i="1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 ), </a:t>
            </a:r>
            <a:r>
              <a:rPr lang="en-ID" sz="4000" b="0" i="0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adalah</a:t>
            </a:r>
            <a:r>
              <a:rPr lang="en-ID" sz="40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 Gerakan</a:t>
            </a:r>
            <a:r>
              <a:rPr lang="en-ID" sz="400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lang="en-ID" sz="4000" b="0" i="0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dalam</a:t>
            </a:r>
            <a:r>
              <a:rPr lang="en-ID" sz="40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lang="en-ID" sz="4000" b="0" i="0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arah</a:t>
            </a:r>
            <a:r>
              <a:rPr lang="en-ID" sz="40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lang="en-ID" sz="4000" b="0" i="0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mendatar</a:t>
            </a:r>
            <a:r>
              <a:rPr lang="en-ID" sz="40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 ( </a:t>
            </a:r>
            <a:r>
              <a:rPr lang="en-ID" sz="4000" b="0" i="0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horisontal</a:t>
            </a:r>
            <a:r>
              <a:rPr lang="en-ID" sz="40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 ), </a:t>
            </a:r>
            <a:r>
              <a:rPr lang="en-ID" sz="4000" b="0" i="0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vertikal</a:t>
            </a:r>
            <a:r>
              <a:rPr lang="en-ID" sz="40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, </a:t>
            </a:r>
            <a:r>
              <a:rPr lang="en-ID" sz="4000" b="0" i="0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perpindahan</a:t>
            </a:r>
            <a:r>
              <a:rPr lang="en-ID" sz="40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 ( </a:t>
            </a:r>
            <a:r>
              <a:rPr lang="en-ID" sz="4000" b="0" i="0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transformasi</a:t>
            </a:r>
            <a:r>
              <a:rPr lang="en-ID" sz="40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 ) </a:t>
            </a:r>
            <a:r>
              <a:rPr lang="en-ID" sz="4000" b="0" i="0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atau</a:t>
            </a:r>
            <a:r>
              <a:rPr lang="en-ID" sz="40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lang="en-ID" sz="4000" b="0" i="0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gabungan</a:t>
            </a:r>
            <a:r>
              <a:rPr lang="en-ID" sz="400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lang="en-ID" sz="4000" b="0" i="0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dari</a:t>
            </a:r>
            <a:r>
              <a:rPr lang="en-ID" sz="40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lang="en-ID" sz="4000" b="0" i="0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keduanya</a:t>
            </a:r>
            <a:r>
              <a:rPr lang="en-ID" sz="40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.</a:t>
            </a:r>
          </a:p>
          <a:p>
            <a:pPr algn="just"/>
            <a:r>
              <a:rPr lang="fi-FI" sz="4000" b="1" i="1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2. Rotasi ( putaran ), </a:t>
            </a:r>
            <a:r>
              <a:rPr lang="fi-FI" sz="40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adalah gerakan berputar </a:t>
            </a:r>
            <a:r>
              <a:rPr lang="en-ID" sz="4000" b="0" i="0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terhadap</a:t>
            </a:r>
            <a:r>
              <a:rPr lang="en-ID" sz="40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lang="en-ID" sz="4000" b="0" i="0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titik</a:t>
            </a:r>
            <a:r>
              <a:rPr lang="en-ID" sz="40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 yang </a:t>
            </a:r>
            <a:r>
              <a:rPr lang="en-ID" sz="4000" b="0" i="0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ditinjau</a:t>
            </a:r>
            <a:endParaRPr lang="en-ID" sz="4000" dirty="0">
              <a:solidFill>
                <a:schemeClr val="accent2">
                  <a:lumMod val="75000"/>
                </a:schemeClr>
              </a:solidFill>
              <a:latin typeface="Aptos Display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328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4791C7-AAB1-4D44-9BCF-1D3DFEAF30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64BA5BDB-7B96-B4D1-15E3-0AFC3287BA92}"/>
              </a:ext>
            </a:extLst>
          </p:cNvPr>
          <p:cNvSpPr/>
          <p:nvPr/>
        </p:nvSpPr>
        <p:spPr>
          <a:xfrm>
            <a:off x="16108589" y="8995300"/>
            <a:ext cx="2217511" cy="1291700"/>
          </a:xfrm>
          <a:custGeom>
            <a:avLst/>
            <a:gdLst/>
            <a:ahLst/>
            <a:cxnLst/>
            <a:rect l="l" t="t" r="r" b="b"/>
            <a:pathLst>
              <a:path w="2217511" h="1291700">
                <a:moveTo>
                  <a:pt x="0" y="0"/>
                </a:moveTo>
                <a:lnTo>
                  <a:pt x="2217510" y="0"/>
                </a:lnTo>
                <a:lnTo>
                  <a:pt x="2217510" y="1291700"/>
                </a:lnTo>
                <a:lnTo>
                  <a:pt x="0" y="1291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1563F840-9A1D-1252-8FCE-5AD580DE07BE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1A78FF92-BB2C-3755-3A4B-AD6FA00C20B8}"/>
              </a:ext>
            </a:extLst>
          </p:cNvPr>
          <p:cNvSpPr txBox="1"/>
          <p:nvPr/>
        </p:nvSpPr>
        <p:spPr>
          <a:xfrm>
            <a:off x="3274107" y="504379"/>
            <a:ext cx="11739783" cy="12762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Dalam Hukum </a:t>
            </a:r>
            <a:r>
              <a:rPr lang="en-US" sz="7500" dirty="0" err="1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Statika</a:t>
            </a:r>
            <a:endParaRPr lang="en-US" sz="7500" dirty="0">
              <a:solidFill>
                <a:srgbClr val="DB5C5C"/>
              </a:solidFill>
              <a:latin typeface="Aptos Display" panose="020B0004020202020204" pitchFamily="34" charset="0"/>
              <a:ea typeface="210 클레이토이"/>
              <a:cs typeface="210 클레이토이"/>
              <a:sym typeface="210 클레이토이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0CB15A19-9ED3-8879-4A64-7B596B6B8961}"/>
              </a:ext>
            </a:extLst>
          </p:cNvPr>
          <p:cNvSpPr/>
          <p:nvPr/>
        </p:nvSpPr>
        <p:spPr>
          <a:xfrm rot="3331616">
            <a:off x="-1833911" y="6737298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904BE3CE-0742-E813-4683-2B356E1420D1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DBB519-67AF-18F0-A894-96DE17684E1C}"/>
              </a:ext>
            </a:extLst>
          </p:cNvPr>
          <p:cNvSpPr txBox="1"/>
          <p:nvPr/>
        </p:nvSpPr>
        <p:spPr>
          <a:xfrm>
            <a:off x="1066800" y="2443116"/>
            <a:ext cx="117142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4000" b="1" i="0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Hukum </a:t>
            </a:r>
            <a:r>
              <a:rPr lang="en-ID" sz="4000" b="1" i="0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Statika</a:t>
            </a:r>
            <a:r>
              <a:rPr lang="en-ID" sz="4000" b="1" i="0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lang="en-ID" sz="4000" b="1" i="0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Tertentu</a:t>
            </a:r>
            <a:endParaRPr lang="en-ID" sz="4000" dirty="0">
              <a:solidFill>
                <a:schemeClr val="accent2">
                  <a:lumMod val="75000"/>
                </a:schemeClr>
              </a:solidFill>
              <a:latin typeface="Aptos Display" panose="020B00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973A5F-A6B4-A226-6DD5-97FC91B36796}"/>
              </a:ext>
            </a:extLst>
          </p:cNvPr>
          <p:cNvSpPr txBox="1"/>
          <p:nvPr/>
        </p:nvSpPr>
        <p:spPr>
          <a:xfrm>
            <a:off x="1681255" y="3457479"/>
            <a:ext cx="1171420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D" sz="3200" b="1" i="0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Tiga </a:t>
            </a:r>
            <a:r>
              <a:rPr lang="en-ID" sz="3200" b="1" i="0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Persamaan</a:t>
            </a:r>
            <a:r>
              <a:rPr lang="en-ID" sz="3200" b="1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ID" sz="3200" b="1" i="0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Dasar Statis </a:t>
            </a:r>
            <a:r>
              <a:rPr lang="en-ID" sz="3200" b="1" i="0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Tentu</a:t>
            </a:r>
            <a:r>
              <a:rPr lang="en-ID" sz="3200" i="0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:</a:t>
            </a:r>
            <a:endParaRPr lang="pt-BR" sz="3200" b="1" dirty="0">
              <a:solidFill>
                <a:schemeClr val="accent2">
                  <a:lumMod val="75000"/>
                </a:schemeClr>
              </a:solidFill>
              <a:latin typeface="Aptos Display" panose="020B00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pt-BR" sz="3200" b="1" i="0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Σ Gaya Horisontal (H) = 0</a:t>
            </a:r>
          </a:p>
          <a:p>
            <a:pPr algn="l"/>
            <a:r>
              <a:rPr lang="nn-NO" sz="3200" b="1" i="0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Σ Gaya Vertikal (V) = 0</a:t>
            </a:r>
          </a:p>
          <a:p>
            <a:pPr algn="l"/>
            <a:r>
              <a:rPr lang="el-GR" sz="3200" b="1" i="0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Σ </a:t>
            </a:r>
            <a:r>
              <a:rPr lang="en-ID" sz="3200" b="1" i="0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Momen (M) = 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2344FA-B73A-690D-1870-57BE1F613602}"/>
              </a:ext>
            </a:extLst>
          </p:cNvPr>
          <p:cNvSpPr txBox="1"/>
          <p:nvPr/>
        </p:nvSpPr>
        <p:spPr>
          <a:xfrm>
            <a:off x="1681255" y="5676133"/>
            <a:ext cx="1171420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3200" b="1" i="0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Hukum </a:t>
            </a:r>
            <a:r>
              <a:rPr lang="en-ID" sz="3200" b="1" i="0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Kesetimbangan</a:t>
            </a:r>
            <a:endParaRPr lang="en-ID" sz="3200" b="1" i="0" u="none" strike="noStrike" baseline="0" dirty="0">
              <a:solidFill>
                <a:schemeClr val="accent2">
                  <a:lumMod val="75000"/>
                </a:schemeClr>
              </a:solidFill>
              <a:latin typeface="Aptos Display" panose="020B0004020202020204" pitchFamily="34" charset="0"/>
            </a:endParaRPr>
          </a:p>
          <a:p>
            <a:r>
              <a:rPr lang="el-GR" sz="3200" b="1" i="0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Σ </a:t>
            </a:r>
            <a:r>
              <a:rPr lang="en-ID" sz="3200" b="1" i="0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Aksi = </a:t>
            </a:r>
            <a:r>
              <a:rPr lang="el-GR" sz="3200" b="1" i="0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Σ </a:t>
            </a:r>
            <a:r>
              <a:rPr lang="en-ID" sz="3200" b="1" i="0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Reaksi</a:t>
            </a:r>
            <a:endParaRPr lang="en-ID" sz="3200" dirty="0">
              <a:solidFill>
                <a:schemeClr val="accent2">
                  <a:lumMod val="75000"/>
                </a:schemeClr>
              </a:solidFill>
              <a:latin typeface="Aptos Display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8320208-8D27-2033-EA33-279AE3EE727D}"/>
              </a:ext>
            </a:extLst>
          </p:cNvPr>
          <p:cNvSpPr txBox="1"/>
          <p:nvPr/>
        </p:nvSpPr>
        <p:spPr>
          <a:xfrm>
            <a:off x="3274107" y="7702158"/>
            <a:ext cx="1348989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D" sz="4000" b="1" i="1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Struktur</a:t>
            </a:r>
            <a:r>
              <a:rPr lang="en-ID" sz="4000" b="1" i="1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 Statis </a:t>
            </a:r>
            <a:r>
              <a:rPr lang="en-ID" sz="4000" b="1" i="1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Tertentu</a:t>
            </a:r>
            <a:r>
              <a:rPr lang="en-ID" sz="4000" b="1" i="1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lang="en-ID" sz="4000" b="0" i="0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adalah</a:t>
            </a:r>
            <a:r>
              <a:rPr lang="en-ID" sz="40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lang="en-ID" sz="4000" b="0" i="0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struktur</a:t>
            </a:r>
            <a:r>
              <a:rPr lang="en-ID" sz="40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lang="en-ID" sz="4000" b="0" i="0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dalam</a:t>
            </a:r>
            <a:r>
              <a:rPr lang="en-ID" sz="400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lang="en-ID" sz="4000" b="0" i="0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mencapai</a:t>
            </a:r>
            <a:r>
              <a:rPr lang="en-ID" sz="40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lang="en-ID" sz="4000" b="0" i="0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kesetimbangannya</a:t>
            </a:r>
            <a:r>
              <a:rPr lang="en-ID" sz="40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lang="en-ID" sz="4000" b="0" i="0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harus</a:t>
            </a:r>
            <a:r>
              <a:rPr lang="en-ID" sz="40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lang="en-ID" sz="4000" b="0" i="0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memenuhi</a:t>
            </a:r>
            <a:r>
              <a:rPr lang="en-ID" sz="400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lang="en-ID" sz="4000" b="0" i="0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persyaratan</a:t>
            </a:r>
            <a:r>
              <a:rPr lang="en-ID" sz="40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lang="en-ID" sz="4000" b="0" i="0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tiga</a:t>
            </a:r>
            <a:r>
              <a:rPr lang="en-ID" sz="40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lang="en-ID" sz="4000" b="0" i="0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persamaan</a:t>
            </a:r>
            <a:r>
              <a:rPr lang="en-ID" sz="40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lang="en-ID" sz="4000" b="0" i="0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dasar</a:t>
            </a:r>
            <a:r>
              <a:rPr lang="en-ID" sz="40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lang="en-ID" sz="4000" b="0" i="0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statika</a:t>
            </a:r>
            <a:r>
              <a:rPr lang="en-ID" sz="400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lang="en-ID" sz="4000" b="0" i="0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tertentu</a:t>
            </a:r>
            <a:r>
              <a:rPr lang="en-ID" sz="40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lang="en-ID" sz="4000" b="0" i="0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seperti</a:t>
            </a:r>
            <a:r>
              <a:rPr lang="en-ID" sz="40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 di </a:t>
            </a:r>
            <a:r>
              <a:rPr lang="en-ID" sz="4000" b="0" i="0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atas</a:t>
            </a:r>
            <a:r>
              <a:rPr lang="en-ID" sz="40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.</a:t>
            </a:r>
            <a:endParaRPr lang="en-ID" sz="4000" dirty="0">
              <a:solidFill>
                <a:schemeClr val="accent2">
                  <a:lumMod val="75000"/>
                </a:schemeClr>
              </a:solidFill>
              <a:latin typeface="Aptos Display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690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570</Words>
  <Application>Microsoft Office PowerPoint</Application>
  <PresentationFormat>Custom</PresentationFormat>
  <Paragraphs>72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Sitka Display</vt:lpstr>
      <vt:lpstr>Arial</vt:lpstr>
      <vt:lpstr>Aptos Display</vt:lpstr>
      <vt:lpstr>Calibri</vt:lpstr>
      <vt:lpstr>210 클레이토이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Novriyanti 2022</cp:lastModifiedBy>
  <cp:revision>16</cp:revision>
  <dcterms:created xsi:type="dcterms:W3CDTF">2006-08-16T00:00:00Z</dcterms:created>
  <dcterms:modified xsi:type="dcterms:W3CDTF">2025-03-14T04:38:14Z</dcterms:modified>
  <dc:identifier>DAGhUBClqDA</dc:identifier>
</cp:coreProperties>
</file>