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Red Hat Text" panose="020B0604020202020204" charset="0"/>
      <p:regular r:id="rId23"/>
    </p:embeddedFont>
    <p:embeddedFont>
      <p:font typeface="Roboto Bold" panose="020B0604020202020204" charset="0"/>
      <p:bold r:id="rId24"/>
    </p:embeddedFont>
    <p:embeddedFont>
      <p:font typeface="Roboto Light" panose="02000000000000000000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48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43038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Konsep &amp; Teori: Tumpuan dan Struktur Sederhana Statis Tertentu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914061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b="1" dirty="0" err="1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Mekanika</a:t>
            </a:r>
            <a:r>
              <a:rPr lang="en-US" sz="32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dan </a:t>
            </a:r>
            <a:r>
              <a:rPr lang="en-US" sz="3200" b="1" dirty="0" err="1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Kekukatan</a:t>
            </a:r>
            <a:r>
              <a:rPr lang="en-US" sz="32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Material :</a:t>
            </a:r>
          </a:p>
          <a:p>
            <a:pPr marL="0" indent="0" algn="l">
              <a:lnSpc>
                <a:spcPts val="3000"/>
              </a:lnSpc>
              <a:buNone/>
            </a:pPr>
            <a:endParaRPr lang="en-US" sz="3200" b="1" dirty="0">
              <a:solidFill>
                <a:srgbClr val="3B3535"/>
              </a:solidFill>
              <a:latin typeface="Roboto Light" pitchFamily="34" charset="0"/>
              <a:ea typeface="Roboto Light" pitchFamily="34" charset="-122"/>
              <a:cs typeface="Roboto Light" pitchFamily="34" charset="-12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en-US" sz="32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PERTEMUAN 5</a:t>
            </a:r>
            <a:endParaRPr lang="en-US" sz="3200" b="1" dirty="0"/>
          </a:p>
        </p:txBody>
      </p:sp>
      <p:sp>
        <p:nvSpPr>
          <p:cNvPr id="5" name="Text 2"/>
          <p:cNvSpPr/>
          <p:nvPr/>
        </p:nvSpPr>
        <p:spPr>
          <a:xfrm>
            <a:off x="6324124" y="5332333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6826687" y="6367582"/>
            <a:ext cx="1541621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3B353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Novriyanti, S.T., M.T.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637901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Jenis Struktur Sederhana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Struktur Kompleks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418790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Kombinasi beberapa struktur sederhana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"/>
            </a:avLst>
          </a:prstGeom>
          <a:solidFill>
            <a:srgbClr val="D9CECE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Balok Overhang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6385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Balok dengan ujung yang menggantung melampaui tumpuan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"/>
            </a:avLst>
          </a:prstGeom>
          <a:solidFill>
            <a:srgbClr val="D9CECE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Kantilever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538174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Balok dengan satu ujung jepit dan satu ujung bebas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"/>
            </a:avLst>
          </a:prstGeom>
          <a:solidFill>
            <a:srgbClr val="D9CECE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Balok Sederhana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482096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Balok dengan dua tumpuan di kedua ujungnya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90995"/>
            <a:ext cx="1270563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Contoh Struktur Statis Tertentu I: Balok Sederhana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473762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2938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Konfigurasi Umum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789414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Terdiri dari satu tumpuan sendi di satu ujung dan tumpuan rol di ujung lainnya.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473762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2938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Free Body Diagram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75659" y="5789414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Menggambarkan semua gaya eksternal dan reaksi pada struktur.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473762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52939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Contoh Perhitungan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3595" y="5789533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Menggunakan persamaan keseimbangan untuk menentukan reaksi tumpuan.</a:t>
            </a:r>
            <a:endParaRPr lang="en-US" sz="1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2713" y="764381"/>
            <a:ext cx="7638574" cy="1264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Contoh Struktur Statis Tertentu II: Kantilever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52713" y="2593777"/>
            <a:ext cx="483870" cy="483870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842843" y="2645985"/>
            <a:ext cx="303609" cy="379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1451610" y="2593777"/>
            <a:ext cx="2530197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Karakteristik Utama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451610" y="3038951"/>
            <a:ext cx="6939677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Memiliki satu ujung terjepit (fixed) dan satu ujung bebas tanpa tumpuan.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752713" y="3839885"/>
            <a:ext cx="483870" cy="483870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9" name="Text 6"/>
          <p:cNvSpPr/>
          <p:nvPr/>
        </p:nvSpPr>
        <p:spPr>
          <a:xfrm>
            <a:off x="842843" y="3892094"/>
            <a:ext cx="303609" cy="379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1451610" y="3839885"/>
            <a:ext cx="2530197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Reaksi Tumpuan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1451610" y="4285059"/>
            <a:ext cx="6939677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Tumpuan jepit menghasilkan dua reaksi gaya dan satu momen.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752713" y="5085993"/>
            <a:ext cx="483870" cy="483870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3" name="Text 10"/>
          <p:cNvSpPr/>
          <p:nvPr/>
        </p:nvSpPr>
        <p:spPr>
          <a:xfrm>
            <a:off x="842843" y="5138202"/>
            <a:ext cx="303609" cy="379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1451610" y="5085993"/>
            <a:ext cx="2530197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Aplikasi Praktis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451610" y="5531168"/>
            <a:ext cx="6939677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Sering digunakan pada balkon, tangga, crane, dan struktur menggantung.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752713" y="6332101"/>
            <a:ext cx="483870" cy="483870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7" name="Text 14"/>
          <p:cNvSpPr/>
          <p:nvPr/>
        </p:nvSpPr>
        <p:spPr>
          <a:xfrm>
            <a:off x="842843" y="6384310"/>
            <a:ext cx="303609" cy="379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1451610" y="6332101"/>
            <a:ext cx="2530197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Perhitungan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1451610" y="6777276"/>
            <a:ext cx="6939677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Lebih sederhana karena hanya ada satu tumpuan dengan reaksi yang jelas.</a:t>
            </a:r>
            <a:endParaRPr lang="en-US" sz="16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828" y="597456"/>
            <a:ext cx="7627144" cy="1274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Contoh Struktur Statis Tertentu III: Balok Menyiku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44828" y="2197179"/>
            <a:ext cx="162520" cy="1142048"/>
          </a:xfrm>
          <a:prstGeom prst="roundRect">
            <a:avLst>
              <a:gd name="adj" fmla="val 20001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6732389" y="2197179"/>
            <a:ext cx="254948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Identifikasi Geometri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732389" y="2645807"/>
            <a:ext cx="713958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Struktur berbentuk L dengan sudut 90° yang sering digunakan pada rangka atap.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569869" y="3555921"/>
            <a:ext cx="162520" cy="1142048"/>
          </a:xfrm>
          <a:prstGeom prst="roundRect">
            <a:avLst>
              <a:gd name="adj" fmla="val 20001"/>
            </a:avLst>
          </a:prstGeom>
          <a:solidFill>
            <a:srgbClr val="F3E8E8"/>
          </a:solidFill>
          <a:ln/>
        </p:spPr>
      </p:sp>
      <p:sp>
        <p:nvSpPr>
          <p:cNvPr id="8" name="Text 5"/>
          <p:cNvSpPr/>
          <p:nvPr/>
        </p:nvSpPr>
        <p:spPr>
          <a:xfrm>
            <a:off x="7057430" y="3555921"/>
            <a:ext cx="2568654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Analisis Keseimbangan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057430" y="4004548"/>
            <a:ext cx="681454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Gunakan persamaan keseimbangan untuk seluruh struktur dan untuk tiap segmen.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94909" y="4914662"/>
            <a:ext cx="162520" cy="1142048"/>
          </a:xfrm>
          <a:prstGeom prst="roundRect">
            <a:avLst>
              <a:gd name="adj" fmla="val 20001"/>
            </a:avLst>
          </a:prstGeom>
          <a:solidFill>
            <a:srgbClr val="F3E8E8"/>
          </a:solidFill>
          <a:ln/>
        </p:spPr>
      </p:sp>
      <p:sp>
        <p:nvSpPr>
          <p:cNvPr id="11" name="Text 8"/>
          <p:cNvSpPr/>
          <p:nvPr/>
        </p:nvSpPr>
        <p:spPr>
          <a:xfrm>
            <a:off x="7382470" y="4914662"/>
            <a:ext cx="254948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Perhitungan Reaksi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7382470" y="5363289"/>
            <a:ext cx="648950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Hitung reaksi tumpuan dengan memperhatikan arah gaya yang bekerja.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219950" y="6273403"/>
            <a:ext cx="162520" cy="1142048"/>
          </a:xfrm>
          <a:prstGeom prst="roundRect">
            <a:avLst>
              <a:gd name="adj" fmla="val 20001"/>
            </a:avLst>
          </a:prstGeom>
          <a:solidFill>
            <a:srgbClr val="F3E8E8"/>
          </a:solidFill>
          <a:ln/>
        </p:spPr>
      </p:sp>
      <p:sp>
        <p:nvSpPr>
          <p:cNvPr id="14" name="Text 11"/>
          <p:cNvSpPr/>
          <p:nvPr/>
        </p:nvSpPr>
        <p:spPr>
          <a:xfrm>
            <a:off x="7707511" y="6273403"/>
            <a:ext cx="254948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Verifikasi Hasil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7707511" y="6722031"/>
            <a:ext cx="616446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Pastikan seluruh sistem dalam keadaan seimbang setelah perhitungan.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06473"/>
            <a:ext cx="999065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Analisis Gaya dalam Struktur Sederhana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44" y="2642830"/>
            <a:ext cx="3091339" cy="309133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135" y="2642830"/>
            <a:ext cx="3091339" cy="309133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926" y="2642830"/>
            <a:ext cx="3091339" cy="3091339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718" y="2642830"/>
            <a:ext cx="3091339" cy="3091339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37724" y="6156960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Free Body Diagram (FBD) merupakan langkah kunci dalam menganalisis struktur. FBD menunjukkan semua gaya yang bekerja dan titik-titik tumpuan.</a:t>
            </a:r>
            <a:endParaRPr lang="en-US" sz="1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155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8295" y="2824877"/>
            <a:ext cx="6591062" cy="544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Langkah-langkah Analisis Struktur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7303770" y="3647480"/>
            <a:ext cx="22860" cy="4075152"/>
          </a:xfrm>
          <a:prstGeom prst="roundRect">
            <a:avLst>
              <a:gd name="adj" fmla="val 121553"/>
            </a:avLst>
          </a:prstGeom>
          <a:solidFill>
            <a:srgbClr val="D9CECE"/>
          </a:solidFill>
          <a:ln/>
        </p:spPr>
      </p:sp>
      <p:sp>
        <p:nvSpPr>
          <p:cNvPr id="5" name="Shape 2"/>
          <p:cNvSpPr/>
          <p:nvPr/>
        </p:nvSpPr>
        <p:spPr>
          <a:xfrm>
            <a:off x="6574036" y="4052768"/>
            <a:ext cx="555665" cy="22860"/>
          </a:xfrm>
          <a:prstGeom prst="roundRect">
            <a:avLst>
              <a:gd name="adj" fmla="val 121553"/>
            </a:avLst>
          </a:prstGeom>
          <a:solidFill>
            <a:srgbClr val="D9CECE"/>
          </a:solidFill>
          <a:ln/>
        </p:spPr>
      </p:sp>
      <p:sp>
        <p:nvSpPr>
          <p:cNvPr id="6" name="Shape 3"/>
          <p:cNvSpPr/>
          <p:nvPr/>
        </p:nvSpPr>
        <p:spPr>
          <a:xfrm>
            <a:off x="7106841" y="3855839"/>
            <a:ext cx="416719" cy="416719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469" y="3900785"/>
            <a:ext cx="261461" cy="32682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209693" y="3832622"/>
            <a:ext cx="2179320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Gambar FBD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648295" y="4216003"/>
            <a:ext cx="5740718" cy="592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Buat diagram yang menampilkan seluruh gaya eksternal dan reaksi tumpuan.</a:t>
            </a:r>
            <a:endParaRPr lang="en-US" sz="1450" dirty="0"/>
          </a:p>
        </p:txBody>
      </p:sp>
      <p:sp>
        <p:nvSpPr>
          <p:cNvPr id="10" name="Shape 6"/>
          <p:cNvSpPr/>
          <p:nvPr/>
        </p:nvSpPr>
        <p:spPr>
          <a:xfrm>
            <a:off x="7500699" y="4978837"/>
            <a:ext cx="555665" cy="22860"/>
          </a:xfrm>
          <a:prstGeom prst="roundRect">
            <a:avLst>
              <a:gd name="adj" fmla="val 121553"/>
            </a:avLst>
          </a:prstGeom>
          <a:solidFill>
            <a:srgbClr val="D9CECE"/>
          </a:solidFill>
          <a:ln/>
        </p:spPr>
      </p:sp>
      <p:sp>
        <p:nvSpPr>
          <p:cNvPr id="11" name="Shape 7"/>
          <p:cNvSpPr/>
          <p:nvPr/>
        </p:nvSpPr>
        <p:spPr>
          <a:xfrm>
            <a:off x="7106841" y="4781907"/>
            <a:ext cx="416719" cy="416719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469" y="4826853"/>
            <a:ext cx="261461" cy="32682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41387" y="4758690"/>
            <a:ext cx="2179320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Tentukan Persamaan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8241387" y="5142071"/>
            <a:ext cx="5740718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Tulis persamaan keseimbangan berdasarkan FBD yang telah dibuat.</a:t>
            </a:r>
            <a:endParaRPr lang="en-US" sz="1450" dirty="0"/>
          </a:p>
        </p:txBody>
      </p:sp>
      <p:sp>
        <p:nvSpPr>
          <p:cNvPr id="15" name="Shape 10"/>
          <p:cNvSpPr/>
          <p:nvPr/>
        </p:nvSpPr>
        <p:spPr>
          <a:xfrm>
            <a:off x="6574036" y="5812393"/>
            <a:ext cx="555665" cy="22860"/>
          </a:xfrm>
          <a:prstGeom prst="roundRect">
            <a:avLst>
              <a:gd name="adj" fmla="val 121553"/>
            </a:avLst>
          </a:prstGeom>
          <a:solidFill>
            <a:srgbClr val="D9CECE"/>
          </a:solidFill>
          <a:ln/>
        </p:spPr>
      </p:sp>
      <p:sp>
        <p:nvSpPr>
          <p:cNvPr id="16" name="Shape 11"/>
          <p:cNvSpPr/>
          <p:nvPr/>
        </p:nvSpPr>
        <p:spPr>
          <a:xfrm>
            <a:off x="7106841" y="5615464"/>
            <a:ext cx="416719" cy="416719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469" y="5660410"/>
            <a:ext cx="261461" cy="32682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209693" y="5592247"/>
            <a:ext cx="2179320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Hitung Reaksi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648295" y="5975628"/>
            <a:ext cx="5740718" cy="592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Selesaikan persamaan untuk mendapatkan nilai reaksi pada setiap tumpuan.</a:t>
            </a:r>
            <a:endParaRPr lang="en-US" sz="1450" dirty="0"/>
          </a:p>
        </p:txBody>
      </p:sp>
      <p:sp>
        <p:nvSpPr>
          <p:cNvPr id="20" name="Shape 14"/>
          <p:cNvSpPr/>
          <p:nvPr/>
        </p:nvSpPr>
        <p:spPr>
          <a:xfrm>
            <a:off x="7500699" y="6645950"/>
            <a:ext cx="555665" cy="22860"/>
          </a:xfrm>
          <a:prstGeom prst="roundRect">
            <a:avLst>
              <a:gd name="adj" fmla="val 121553"/>
            </a:avLst>
          </a:prstGeom>
          <a:solidFill>
            <a:srgbClr val="D9CECE"/>
          </a:solidFill>
          <a:ln/>
        </p:spPr>
      </p:sp>
      <p:sp>
        <p:nvSpPr>
          <p:cNvPr id="21" name="Shape 15"/>
          <p:cNvSpPr/>
          <p:nvPr/>
        </p:nvSpPr>
        <p:spPr>
          <a:xfrm>
            <a:off x="7106841" y="6449020"/>
            <a:ext cx="416719" cy="416719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469" y="6493966"/>
            <a:ext cx="261461" cy="326827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241387" y="6425803"/>
            <a:ext cx="2179320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Tentukan Gaya Dalam</a:t>
            </a:r>
            <a:endParaRPr lang="en-US" sz="1700" dirty="0"/>
          </a:p>
        </p:txBody>
      </p:sp>
      <p:sp>
        <p:nvSpPr>
          <p:cNvPr id="24" name="Text 17"/>
          <p:cNvSpPr/>
          <p:nvPr/>
        </p:nvSpPr>
        <p:spPr>
          <a:xfrm>
            <a:off x="8241387" y="6809184"/>
            <a:ext cx="5740718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Hitung gaya dalam seperti momen, gaya geser, dan gaya aksial.</a:t>
            </a:r>
            <a:endParaRPr lang="en-US" sz="14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0168" y="148074"/>
            <a:ext cx="8642592" cy="403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Studi Kasus 1: Balok Sederhana dengan Beban Terpusat</a:t>
            </a:r>
            <a:endParaRPr lang="en-US" sz="3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68" y="1998282"/>
            <a:ext cx="11290590" cy="5874011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261657" y="7912301"/>
            <a:ext cx="149498" cy="137276"/>
          </a:xfrm>
          <a:prstGeom prst="roundRect">
            <a:avLst>
              <a:gd name="adj" fmla="val 10316"/>
            </a:avLst>
          </a:prstGeom>
          <a:solidFill>
            <a:srgbClr val="450808"/>
          </a:solidFill>
          <a:ln/>
        </p:spPr>
      </p:sp>
      <p:sp>
        <p:nvSpPr>
          <p:cNvPr id="5" name="Text 2"/>
          <p:cNvSpPr/>
          <p:nvPr/>
        </p:nvSpPr>
        <p:spPr>
          <a:xfrm>
            <a:off x="4499902" y="7912301"/>
            <a:ext cx="659138" cy="137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Posisi (m)</a:t>
            </a:r>
            <a:endParaRPr lang="en-US" sz="1350" dirty="0"/>
          </a:p>
        </p:txBody>
      </p:sp>
      <p:sp>
        <p:nvSpPr>
          <p:cNvPr id="6" name="Shape 3"/>
          <p:cNvSpPr/>
          <p:nvPr/>
        </p:nvSpPr>
        <p:spPr>
          <a:xfrm>
            <a:off x="6864958" y="7912301"/>
            <a:ext cx="149498" cy="137276"/>
          </a:xfrm>
          <a:prstGeom prst="roundRect">
            <a:avLst>
              <a:gd name="adj" fmla="val 10316"/>
            </a:avLst>
          </a:prstGeom>
          <a:solidFill>
            <a:srgbClr val="921010"/>
          </a:solidFill>
          <a:ln/>
        </p:spPr>
      </p:sp>
      <p:sp>
        <p:nvSpPr>
          <p:cNvPr id="7" name="Text 4"/>
          <p:cNvSpPr/>
          <p:nvPr/>
        </p:nvSpPr>
        <p:spPr>
          <a:xfrm>
            <a:off x="7103204" y="7912301"/>
            <a:ext cx="1063356" cy="137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Gaya Geser (kN)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9947725" y="7912301"/>
            <a:ext cx="149498" cy="137276"/>
          </a:xfrm>
          <a:prstGeom prst="roundRect">
            <a:avLst>
              <a:gd name="adj" fmla="val 10316"/>
            </a:avLst>
          </a:prstGeom>
          <a:solidFill>
            <a:srgbClr val="DE1818"/>
          </a:solidFill>
          <a:ln/>
        </p:spPr>
      </p:sp>
      <p:sp>
        <p:nvSpPr>
          <p:cNvPr id="9" name="Text 6"/>
          <p:cNvSpPr/>
          <p:nvPr/>
        </p:nvSpPr>
        <p:spPr>
          <a:xfrm>
            <a:off x="10185969" y="7912301"/>
            <a:ext cx="1442373" cy="137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Momen Lentur (kN·m)</a:t>
            </a:r>
            <a:endParaRPr lang="en-US" sz="13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4746" y="648295"/>
            <a:ext cx="7494508" cy="1386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Studi Kasus 2: Kantilever dengan Beban Merata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824746" y="2505670"/>
            <a:ext cx="3570446" cy="777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61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30 kN/m</a:t>
            </a:r>
            <a:endParaRPr lang="en-US" sz="6100" dirty="0"/>
          </a:p>
        </p:txBody>
      </p:sp>
      <p:sp>
        <p:nvSpPr>
          <p:cNvPr id="5" name="Text 2"/>
          <p:cNvSpPr/>
          <p:nvPr/>
        </p:nvSpPr>
        <p:spPr>
          <a:xfrm>
            <a:off x="1223724" y="3577709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Beban Merata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824746" y="4065627"/>
            <a:ext cx="3570446" cy="753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Intensitas beban yang diterapkan sepanjang balok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4748689" y="2505670"/>
            <a:ext cx="3570565" cy="777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61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75 kN</a:t>
            </a:r>
            <a:endParaRPr lang="en-US" sz="6100" dirty="0"/>
          </a:p>
        </p:txBody>
      </p:sp>
      <p:sp>
        <p:nvSpPr>
          <p:cNvPr id="8" name="Text 5"/>
          <p:cNvSpPr/>
          <p:nvPr/>
        </p:nvSpPr>
        <p:spPr>
          <a:xfrm>
            <a:off x="5147667" y="3577709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Reaksi Vertikal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748689" y="4065627"/>
            <a:ext cx="3570565" cy="753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Gaya yang dihasilkan pada tumpuan jepit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2786658" y="5644277"/>
            <a:ext cx="3570565" cy="777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61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187.5 kN·m</a:t>
            </a:r>
            <a:endParaRPr lang="en-US" sz="6100" dirty="0"/>
          </a:p>
        </p:txBody>
      </p:sp>
      <p:sp>
        <p:nvSpPr>
          <p:cNvPr id="11" name="Text 8"/>
          <p:cNvSpPr/>
          <p:nvPr/>
        </p:nvSpPr>
        <p:spPr>
          <a:xfrm>
            <a:off x="3185636" y="6716316"/>
            <a:ext cx="2772489" cy="346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Momen Maksimum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2786658" y="7204234"/>
            <a:ext cx="3570565" cy="376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Terjadi pada titik tumpuan jepit</a:t>
            </a:r>
            <a:endParaRPr lang="en-US" sz="1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86583"/>
            <a:ext cx="970788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Perhitungan Kekuatan Material (Dasar)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488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Tegangan Normal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08015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σ = F/A (Gaya / Luas Penampang)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678561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Tegangan akibat gaya tarik atau tekan yang bekerja pada struktur.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357813" y="3488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Tegangan Geser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57813" y="4080153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τ = V/A (Gaya Geser / Luas Penampang)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357813" y="5061585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Tegangan akibat gaya yang bekerja sejajar dengan penampang.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877901" y="3488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Tegangan Lentur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7901" y="4080153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σ = My/I (Momen × Jarak / Inersia)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4678561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Tegangan akibat momen lentur yang menyebabkan deformasi.</a:t>
            </a:r>
            <a:endParaRPr lang="en-US" sz="18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932" y="686514"/>
            <a:ext cx="10524411" cy="664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Contoh Aplikasi dalam Teknik Sipil dan Mesin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663" y="3628549"/>
            <a:ext cx="7829074" cy="782907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040" y="6181189"/>
            <a:ext cx="381238" cy="476607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663" y="3628549"/>
            <a:ext cx="7829074" cy="7829074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929" y="4592300"/>
            <a:ext cx="381238" cy="476607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663" y="3628549"/>
            <a:ext cx="7829074" cy="7829074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995" y="4592300"/>
            <a:ext cx="381238" cy="476607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0663" y="3628549"/>
            <a:ext cx="7829074" cy="7829074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6884" y="6181189"/>
            <a:ext cx="381238" cy="476607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965478" y="3074194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Jembatan</a:t>
            </a:r>
            <a:endParaRPr lang="en-US" sz="2050" dirty="0"/>
          </a:p>
        </p:txBody>
      </p:sp>
      <p:sp>
        <p:nvSpPr>
          <p:cNvPr id="12" name="Text 2"/>
          <p:cNvSpPr/>
          <p:nvPr/>
        </p:nvSpPr>
        <p:spPr>
          <a:xfrm>
            <a:off x="790932" y="3541990"/>
            <a:ext cx="3007876" cy="1084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Struktur balok sederhana dan kantilever untuk menahan beban kendaraan.</a:t>
            </a:r>
            <a:endParaRPr lang="en-US" sz="1750" dirty="0"/>
          </a:p>
        </p:txBody>
      </p:sp>
      <p:sp>
        <p:nvSpPr>
          <p:cNvPr id="13" name="Text 3"/>
          <p:cNvSpPr/>
          <p:nvPr/>
        </p:nvSpPr>
        <p:spPr>
          <a:xfrm>
            <a:off x="4312325" y="1803083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Rangka Baja</a:t>
            </a:r>
            <a:endParaRPr lang="en-US" sz="2050" dirty="0"/>
          </a:p>
        </p:txBody>
      </p:sp>
      <p:sp>
        <p:nvSpPr>
          <p:cNvPr id="14" name="Text 4"/>
          <p:cNvSpPr/>
          <p:nvPr/>
        </p:nvSpPr>
        <p:spPr>
          <a:xfrm>
            <a:off x="4137779" y="2270879"/>
            <a:ext cx="3007876" cy="1084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Kombinasi struktur sederhana untuk membentuk bangunan tinggi.</a:t>
            </a:r>
            <a:endParaRPr lang="en-US" sz="1750" dirty="0"/>
          </a:p>
        </p:txBody>
      </p:sp>
      <p:sp>
        <p:nvSpPr>
          <p:cNvPr id="15" name="Text 5"/>
          <p:cNvSpPr/>
          <p:nvPr/>
        </p:nvSpPr>
        <p:spPr>
          <a:xfrm>
            <a:off x="7659172" y="1803083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Rangka Kendaraan</a:t>
            </a:r>
            <a:endParaRPr lang="en-US" sz="2050" dirty="0"/>
          </a:p>
        </p:txBody>
      </p:sp>
      <p:sp>
        <p:nvSpPr>
          <p:cNvPr id="16" name="Text 6"/>
          <p:cNvSpPr/>
          <p:nvPr/>
        </p:nvSpPr>
        <p:spPr>
          <a:xfrm>
            <a:off x="7484626" y="2270879"/>
            <a:ext cx="3007876" cy="1084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Struktur yang mentransfer beban dan menahan tekanan saat bergerak.</a:t>
            </a:r>
            <a:endParaRPr lang="en-US" sz="1750" dirty="0"/>
          </a:p>
        </p:txBody>
      </p:sp>
      <p:sp>
        <p:nvSpPr>
          <p:cNvPr id="17" name="Text 7"/>
          <p:cNvSpPr/>
          <p:nvPr/>
        </p:nvSpPr>
        <p:spPr>
          <a:xfrm>
            <a:off x="11006137" y="3074194"/>
            <a:ext cx="2658666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Struktur Atap</a:t>
            </a:r>
            <a:endParaRPr lang="en-US" sz="2050" dirty="0"/>
          </a:p>
        </p:txBody>
      </p:sp>
      <p:sp>
        <p:nvSpPr>
          <p:cNvPr id="18" name="Text 8"/>
          <p:cNvSpPr/>
          <p:nvPr/>
        </p:nvSpPr>
        <p:spPr>
          <a:xfrm>
            <a:off x="10831473" y="3541990"/>
            <a:ext cx="3007995" cy="1084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Rangka statis tertentu untuk mendistribusikan beban ke dinding.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276945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Tujuan Pembelajaran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339935"/>
            <a:ext cx="1196816" cy="17402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5792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Pemahaman Konsep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074789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Memahami prinsip dasar tumpuan dan struktur statis tertentu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4080153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3194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Keterampilan Analitis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4815007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Mampu menganalisis struktur secara mekanis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516404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7557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Aplikasi Praktis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251258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Menerapkan konsep dalam pemecahan masalah nyata</a:t>
            </a:r>
            <a:endParaRPr lang="en-US" sz="18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3185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Kesimpulan &amp; Penutup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594848"/>
            <a:ext cx="3614618" cy="2123242"/>
          </a:xfrm>
          <a:prstGeom prst="roundRect">
            <a:avLst>
              <a:gd name="adj" fmla="val 1691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28341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Konsep Fundamental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329702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Pemahaman tumpuan dan struktur statis sangat penting dalam desain teknik.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594848"/>
            <a:ext cx="3614618" cy="2123242"/>
          </a:xfrm>
          <a:prstGeom prst="roundRect">
            <a:avLst>
              <a:gd name="adj" fmla="val 1691"/>
            </a:avLst>
          </a:prstGeom>
          <a:solidFill>
            <a:srgbClr val="F3E8E8"/>
          </a:solidFill>
          <a:ln/>
        </p:spPr>
      </p:sp>
      <p:sp>
        <p:nvSpPr>
          <p:cNvPr id="8" name="Text 5"/>
          <p:cNvSpPr/>
          <p:nvPr/>
        </p:nvSpPr>
        <p:spPr>
          <a:xfrm>
            <a:off x="4930973" y="28341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Basis Pengetahuan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3329702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Materi ini menjadi dasar untuk mata kuliah lanjutan dan aplikasi praktis.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4957405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F3E8E8"/>
          </a:solidFill>
          <a:ln/>
        </p:spPr>
      </p:sp>
      <p:sp>
        <p:nvSpPr>
          <p:cNvPr id="11" name="Text 8"/>
          <p:cNvSpPr/>
          <p:nvPr/>
        </p:nvSpPr>
        <p:spPr>
          <a:xfrm>
            <a:off x="1077039" y="51967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Aplikasi Luas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5692259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Konsep-konsep ini diterapkan dalam berbagai bidang teknik mekanikal dan sipil.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49837"/>
            <a:ext cx="593693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Definisi Dasar Tumpuan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88202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74" y="2940010"/>
            <a:ext cx="337899" cy="4224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15559" y="28820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Pengertian Tumpuan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615559" y="3377565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Tumpuan adalah elemen struktur yang berfungsi sebagai penahan gaya dan reaksi.</a:t>
            </a:r>
            <a:endParaRPr lang="en-US" sz="1850" dirty="0"/>
          </a:p>
        </p:txBody>
      </p:sp>
      <p:sp>
        <p:nvSpPr>
          <p:cNvPr id="8" name="Shape 4"/>
          <p:cNvSpPr/>
          <p:nvPr/>
        </p:nvSpPr>
        <p:spPr>
          <a:xfrm>
            <a:off x="4691658" y="288202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908" y="2940010"/>
            <a:ext cx="337899" cy="4224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69493" y="288202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Fungsi Utama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69493" y="3377565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Menjaga kestabilan struktur dengan menahan gaya eksternal yang bekerja.</a:t>
            </a:r>
            <a:endParaRPr lang="en-US" sz="1850" dirty="0"/>
          </a:p>
        </p:txBody>
      </p:sp>
      <p:sp>
        <p:nvSpPr>
          <p:cNvPr id="12" name="Shape 7"/>
          <p:cNvSpPr/>
          <p:nvPr/>
        </p:nvSpPr>
        <p:spPr>
          <a:xfrm>
            <a:off x="837724" y="541817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74" y="5476161"/>
            <a:ext cx="337899" cy="4224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15559" y="54181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Prinsip Keseimbangan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615559" y="5913715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Tumpuan memastikan struktur tetap seimbang saat menerima berbagai beban.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164431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Jenis-Jenis Tumpuan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227421"/>
            <a:ext cx="3614618" cy="2858214"/>
          </a:xfrm>
          <a:prstGeom prst="roundRect">
            <a:avLst>
              <a:gd name="adj" fmla="val 1256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2466737"/>
            <a:ext cx="313598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Tumpuan Sendi (Pin/Hinge)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314224"/>
            <a:ext cx="31359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Memungkinkan rotasi namun tidak ada translasi. Sering digunakan pada sambungan struktur.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227421"/>
            <a:ext cx="3614618" cy="2858214"/>
          </a:xfrm>
          <a:prstGeom prst="roundRect">
            <a:avLst>
              <a:gd name="adj" fmla="val 1256"/>
            </a:avLst>
          </a:prstGeom>
          <a:solidFill>
            <a:srgbClr val="F3E8E8"/>
          </a:solidFill>
          <a:ln/>
        </p:spPr>
      </p:sp>
      <p:sp>
        <p:nvSpPr>
          <p:cNvPr id="8" name="Text 5"/>
          <p:cNvSpPr/>
          <p:nvPr/>
        </p:nvSpPr>
        <p:spPr>
          <a:xfrm>
            <a:off x="4930973" y="246673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Tumpuan Rol (Roller)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2962275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Memungkinkan rotasi dan translasi horizontal. Sering ditemukan pada jembatan.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324951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F3E8E8"/>
          </a:solidFill>
          <a:ln/>
        </p:spPr>
      </p:sp>
      <p:sp>
        <p:nvSpPr>
          <p:cNvPr id="11" name="Text 8"/>
          <p:cNvSpPr/>
          <p:nvPr/>
        </p:nvSpPr>
        <p:spPr>
          <a:xfrm>
            <a:off x="1077039" y="5564267"/>
            <a:ext cx="288167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Tumpuan Jepit (Fixed)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6059805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Tidak memungkinkan rotasi maupun translasi. Memberikan kekakuan maksimal pada struktur.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66127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Karakteristik Setiap Jenis Tumpuan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428286"/>
            <a:ext cx="7468553" cy="3140035"/>
          </a:xfrm>
          <a:prstGeom prst="roundRect">
            <a:avLst>
              <a:gd name="adj" fmla="val 114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31744" y="3435906"/>
            <a:ext cx="7453312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71059" y="3587115"/>
            <a:ext cx="13808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Jenis Tumpuan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8438198" y="3587115"/>
            <a:ext cx="137707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Reaksi Gaya Horizontal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10301526" y="3587115"/>
            <a:ext cx="137707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Reaksi Gaya Vertikal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2164854" y="3587115"/>
            <a:ext cx="13808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Reaksi Momen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31744" y="4504373"/>
            <a:ext cx="7453312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6571059" y="4655582"/>
            <a:ext cx="13808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Sendi (Pin)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8438198" y="4655582"/>
            <a:ext cx="13770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Ya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10301526" y="4655582"/>
            <a:ext cx="13770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Ya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12164854" y="4655582"/>
            <a:ext cx="13808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Tidak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6331744" y="5189815"/>
            <a:ext cx="7453312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6571059" y="5341025"/>
            <a:ext cx="13808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Rol (Roller)</a:t>
            </a:r>
            <a:endParaRPr lang="en-US" sz="1850" dirty="0"/>
          </a:p>
        </p:txBody>
      </p:sp>
      <p:sp>
        <p:nvSpPr>
          <p:cNvPr id="17" name="Text 14"/>
          <p:cNvSpPr/>
          <p:nvPr/>
        </p:nvSpPr>
        <p:spPr>
          <a:xfrm>
            <a:off x="8438198" y="5341025"/>
            <a:ext cx="13770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Tidak</a:t>
            </a:r>
            <a:endParaRPr lang="en-US" sz="1850" dirty="0"/>
          </a:p>
        </p:txBody>
      </p:sp>
      <p:sp>
        <p:nvSpPr>
          <p:cNvPr id="18" name="Text 15"/>
          <p:cNvSpPr/>
          <p:nvPr/>
        </p:nvSpPr>
        <p:spPr>
          <a:xfrm>
            <a:off x="10301526" y="5341025"/>
            <a:ext cx="13770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Ya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12164854" y="5341025"/>
            <a:ext cx="13808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Tidak</a:t>
            </a:r>
            <a:endParaRPr lang="en-US" sz="1850" dirty="0"/>
          </a:p>
        </p:txBody>
      </p:sp>
      <p:sp>
        <p:nvSpPr>
          <p:cNvPr id="20" name="Shape 17"/>
          <p:cNvSpPr/>
          <p:nvPr/>
        </p:nvSpPr>
        <p:spPr>
          <a:xfrm>
            <a:off x="6331744" y="5875258"/>
            <a:ext cx="7453312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6571059" y="6026468"/>
            <a:ext cx="13808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Jepit (Fixed)</a:t>
            </a:r>
            <a:endParaRPr lang="en-US" sz="1850" dirty="0"/>
          </a:p>
        </p:txBody>
      </p:sp>
      <p:sp>
        <p:nvSpPr>
          <p:cNvPr id="22" name="Text 19"/>
          <p:cNvSpPr/>
          <p:nvPr/>
        </p:nvSpPr>
        <p:spPr>
          <a:xfrm>
            <a:off x="8438198" y="6026468"/>
            <a:ext cx="13770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Ya</a:t>
            </a:r>
            <a:endParaRPr lang="en-US" sz="1850" dirty="0"/>
          </a:p>
        </p:txBody>
      </p:sp>
      <p:sp>
        <p:nvSpPr>
          <p:cNvPr id="23" name="Text 20"/>
          <p:cNvSpPr/>
          <p:nvPr/>
        </p:nvSpPr>
        <p:spPr>
          <a:xfrm>
            <a:off x="10301526" y="6026468"/>
            <a:ext cx="13770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Ya</a:t>
            </a:r>
            <a:endParaRPr lang="en-US" sz="1850" dirty="0"/>
          </a:p>
        </p:txBody>
      </p:sp>
      <p:sp>
        <p:nvSpPr>
          <p:cNvPr id="24" name="Text 21"/>
          <p:cNvSpPr/>
          <p:nvPr/>
        </p:nvSpPr>
        <p:spPr>
          <a:xfrm>
            <a:off x="12164854" y="6026468"/>
            <a:ext cx="13808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Ya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83416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Penentuan Reaksi Pada Tumpuan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Identifikasi Beban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Tentukan semua gaya eksternal yang bekerja pada struktur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Terapkan Persamaan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Gunakan hukum keseimbangan: ƩF=0, ƩM=0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Hitung Reaksi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Selesaikan persamaan untuk mendapatkan nilai reaksi tumpuan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Verifikasi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Pastikan semua persamaan keseimbangan terpenuhi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86583"/>
            <a:ext cx="1163443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Pengertian Struktur Sederhana Statis Tertentu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488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Definisi Struktur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08015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Sistem rangka yang tersusun dari elemen-elemen mekanis dan dirancang untuk menerima beban.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0615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Contoh: balok, rangka, portal, dan truss.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7614761" y="3488888"/>
            <a:ext cx="329743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Pengertian Statis Tertentu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614761" y="408015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Struktur dimana reaksi dapat dihitung hanya dengan persamaan keseimbangan statis.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5061585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Tidak memerlukan informasi tentang sifat material atau deformasi.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67909"/>
            <a:ext cx="688705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Ciri Struktur Statis Tertentu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550676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F3E8E8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9" y="3018830"/>
            <a:ext cx="336590" cy="4207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119" y="2789992"/>
            <a:ext cx="447984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Jumlah Reaksi = Jumlah Persamaan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236119" y="3285530"/>
            <a:ext cx="7259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Jumlah reaksi sama dengan persamaan keseimbangan yang tersedia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3116461" y="3892629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D9CECE"/>
          </a:solidFill>
          <a:ln/>
        </p:spPr>
      </p:sp>
      <p:sp>
        <p:nvSpPr>
          <p:cNvPr id="8" name="Shape 5"/>
          <p:cNvSpPr/>
          <p:nvPr/>
        </p:nvSpPr>
        <p:spPr>
          <a:xfrm>
            <a:off x="837724" y="4027527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F3E8E8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68" y="4495681"/>
            <a:ext cx="336590" cy="42076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9531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Solusi Tunggal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95317" y="4762381"/>
            <a:ext cx="506837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Memiliki solusi unik untuk setiap reaksi tumpuan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D9CECE"/>
          </a:solidFill>
          <a:ln/>
        </p:spPr>
      </p:sp>
      <p:sp>
        <p:nvSpPr>
          <p:cNvPr id="13" name="Shape 9"/>
          <p:cNvSpPr/>
          <p:nvPr/>
        </p:nvSpPr>
        <p:spPr>
          <a:xfrm>
            <a:off x="837724" y="5504378"/>
            <a:ext cx="6477476" cy="1357193"/>
          </a:xfrm>
          <a:prstGeom prst="roundRect">
            <a:avLst>
              <a:gd name="adj" fmla="val 2646"/>
            </a:avLst>
          </a:prstGeom>
          <a:solidFill>
            <a:srgbClr val="F3E8E8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107" y="5972532"/>
            <a:ext cx="336590" cy="42076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54516" y="5743694"/>
            <a:ext cx="301621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Tidak Ada Reaksi Ganda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54516" y="6239232"/>
            <a:ext cx="467177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Tidak terjadi redundansi dalam sistem reaksi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624965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Persamaan Dasar Keseimbangan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3391972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4193738"/>
            <a:ext cx="22501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ƩFx = 0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24124" y="4689277"/>
            <a:ext cx="2250162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Jumlah gaya horizontal sama dengan nol (keseimbangan arah-x)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259" y="3391972"/>
            <a:ext cx="562451" cy="562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33259" y="4193738"/>
            <a:ext cx="22501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ƩFy = 0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33259" y="4689277"/>
            <a:ext cx="22501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Jumlah gaya vertikal sama dengan nol (keseimbangan arah-y)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2395" y="3391972"/>
            <a:ext cx="562570" cy="5625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2395" y="4193858"/>
            <a:ext cx="225028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ƩM = 0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2395" y="4689396"/>
            <a:ext cx="2250281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Jumlah momen terhadap titik sama dengan nol (keseimbangan rotasi)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909</Words>
  <Application>Microsoft Office PowerPoint</Application>
  <PresentationFormat>Custom</PresentationFormat>
  <Paragraphs>182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Roboto Bold</vt:lpstr>
      <vt:lpstr>Arial</vt:lpstr>
      <vt:lpstr>Roboto Light</vt:lpstr>
      <vt:lpstr>Red Hat 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Novriyanti 2022</cp:lastModifiedBy>
  <cp:revision>7</cp:revision>
  <dcterms:created xsi:type="dcterms:W3CDTF">2025-04-17T01:19:29Z</dcterms:created>
  <dcterms:modified xsi:type="dcterms:W3CDTF">2025-04-17T05:20:01Z</dcterms:modified>
</cp:coreProperties>
</file>