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1" r:id="rId5"/>
    <p:sldId id="288" r:id="rId6"/>
    <p:sldId id="289" r:id="rId7"/>
    <p:sldId id="287" r:id="rId8"/>
    <p:sldId id="290" r:id="rId9"/>
    <p:sldId id="272" r:id="rId10"/>
    <p:sldId id="291" r:id="rId11"/>
    <p:sldId id="292" r:id="rId12"/>
    <p:sldId id="293" r:id="rId13"/>
    <p:sldId id="294" r:id="rId14"/>
    <p:sldId id="266" r:id="rId15"/>
  </p:sldIdLst>
  <p:sldSz cx="18288000" cy="10287000"/>
  <p:notesSz cx="6858000" cy="9144000"/>
  <p:embeddedFontLst>
    <p:embeddedFont>
      <p:font typeface="Allura" panose="020B0604020202020204" charset="0"/>
      <p:regular r:id="rId17"/>
    </p:embeddedFont>
    <p:embeddedFont>
      <p:font typeface="Geologica Light" panose="020B0604020202020204" charset="0"/>
      <p:regular r:id="rId18"/>
    </p:embeddedFont>
    <p:embeddedFont>
      <p:font typeface="Geologica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22" autoAdjust="0"/>
  </p:normalViewPr>
  <p:slideViewPr>
    <p:cSldViewPr>
      <p:cViewPr varScale="1">
        <p:scale>
          <a:sx n="39" d="100"/>
          <a:sy n="39" d="100"/>
        </p:scale>
        <p:origin x="8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54B0-E4C3-4E50-8C4A-1DE9704FF4D2}" type="datetimeFigureOut">
              <a:rPr lang="en-ID" smtClean="0"/>
              <a:t>03/11/2025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BD0D-759F-4784-8AC6-4602F6F29F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26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../../Elemen%20Mesin%201/ElemenMesinHB1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6604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5118100"/>
            <a:ext cx="15074900" cy="3784600"/>
          </a:xfrm>
          <a:prstGeom prst="rect">
            <a:avLst/>
          </a:prstGeom>
          <a:effectLst>
            <a:outerShdw blurRad="88882" dist="116271" dir="2700000">
              <a:srgbClr val="000000">
                <a:alpha val="1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-939800" y="2108200"/>
            <a:ext cx="199644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ELEMEN MESIN 1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REGULER MALAM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00" y="48133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6845300"/>
            <a:ext cx="1308100" cy="130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24200" y="7505700"/>
            <a:ext cx="18288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33700" y="6769100"/>
            <a:ext cx="137541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S1 TEKNIK MESIN</a:t>
            </a:r>
          </a:p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4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Jayabaya</a:t>
            </a:r>
            <a:endParaRPr lang="en-US" sz="4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4000" y="5181600"/>
            <a:ext cx="15062200" cy="114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6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5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961FF-C988-B723-CDF6-130118992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2F49B6-A7FD-CBFB-DBFB-30649875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3A69CA6-03BC-99A2-0519-CAA64ADD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60B8D85-767F-4511-F4CC-F877DF216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12786E-0B73-EC2C-097E-E8B872EFF6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70F3CFB-E6C7-8389-FC97-759CC397B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CA6538-77E9-D05D-7A30-17081D40E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E7FB9037-1593-5310-10BF-10B61C1ACBEA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5E7550A-E1B8-AFBF-61F4-5745EF6A7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B5C7713-D634-AA7E-692E-62AED95CF4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0A02FF8-4361-8684-32C5-11C15AF0C9F9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Konvensional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243E224-8896-B502-E24D-F01C1FCD2C8F}"/>
              </a:ext>
            </a:extLst>
          </p:cNvPr>
          <p:cNvSpPr txBox="1"/>
          <p:nvPr/>
        </p:nvSpPr>
        <p:spPr>
          <a:xfrm>
            <a:off x="1311729" y="3406094"/>
            <a:ext cx="6741421" cy="56236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pengapian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pengapian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koil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sensor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engkol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pengendali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pengapian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baterai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pengapian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platina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inti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menyalurkan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percikan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Sistem Pengapian Konvensional : Sistem yang Membuat Kendaraan Bergerak –  Cover Super">
            <a:extLst>
              <a:ext uri="{FF2B5EF4-FFF2-40B4-BE49-F238E27FC236}">
                <a16:creationId xmlns:a16="http://schemas.microsoft.com/office/drawing/2014/main" id="{E34D905F-303C-96AB-628E-B60F2E7C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50" y="3390900"/>
            <a:ext cx="8787050" cy="57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4541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33C0E-FE1A-C077-A2A7-73362620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BA6493-C396-FB61-7A55-B47F1BD5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74C9A55-93F1-2173-B3FB-CB5FED4CF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C0DB1F4-1DF1-15D0-9CAF-80AFA8F4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6ADAEF5-977A-DBE2-E25A-41FAD38A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07AAB6-49C4-0A2A-D402-63F526996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8911502-6088-3E1A-1D9F-B8D0A0DA9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8E5A555-7E52-32D2-BE25-675793FFAB63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13A89AA-5EDD-EF23-BD19-29B8D235D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1CD7645-3104-FCE1-A602-AE1BB19FFC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0C11CB6-B45C-033A-4E3A-EB8B01020084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Konvensional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05D4F5D-B78F-24D4-522E-43B6330768DE}"/>
              </a:ext>
            </a:extLst>
          </p:cNvPr>
          <p:cNvSpPr txBox="1"/>
          <p:nvPr/>
        </p:nvSpPr>
        <p:spPr>
          <a:xfrm>
            <a:off x="1311729" y="3406094"/>
            <a:ext cx="736894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Tangki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menampung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bensin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pengembali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altLang="en-US" sz="3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Fuel filter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saringan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menyaring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kotoran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bensin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Fuel pump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memompa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bensin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mengalir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Picture 2" descr="6 Komponen Sistem Bahan Bakar Konvensional + Fungsinya">
            <a:extLst>
              <a:ext uri="{FF2B5EF4-FFF2-40B4-BE49-F238E27FC236}">
                <a16:creationId xmlns:a16="http://schemas.microsoft.com/office/drawing/2014/main" id="{84C51A9D-C4EA-D6C1-F273-53BB3DF6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3380964"/>
            <a:ext cx="7931369" cy="57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0270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CFFF0-9DB0-8016-3ED9-19BA9E7F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440100-B3BB-8088-00AB-42047C90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15BEE95-22F2-8F55-D9B6-403ACF31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EDBACA-CC41-46C2-D3A2-9C8FF27C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7983EC6-3CA9-56EA-EE0B-FA06027F045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797402" y="27178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F8B64C7-BB62-9B70-1B41-1D8DEA36C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8D4CA27-FC25-3C7A-024E-32010AB28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692295F-81F2-617F-1A43-A2C3EF6C9DE2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A3CF5E7-33A5-4FF5-6B34-16EACE1F4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2791636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E48198-E6F9-9AB8-1603-3AB5380FC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09C93028-DF21-CCB3-4F67-A62AA023017A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Konvensional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F773022-B8F5-2F1F-DD61-3864CDC138D2}"/>
              </a:ext>
            </a:extLst>
          </p:cNvPr>
          <p:cNvSpPr txBox="1"/>
          <p:nvPr/>
        </p:nvSpPr>
        <p:spPr>
          <a:xfrm>
            <a:off x="1309031" y="2961594"/>
            <a:ext cx="15848669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Silinder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pembakaran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Piston,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naik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silinder</a:t>
            </a:r>
            <a:r>
              <a:rPr lang="en-US" altLang="en-US" sz="24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menutup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mengontrol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silinder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gas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ara Kerja Mesin 4 Tak pada Kendaraan Bermotor">
            <a:extLst>
              <a:ext uri="{FF2B5EF4-FFF2-40B4-BE49-F238E27FC236}">
                <a16:creationId xmlns:a16="http://schemas.microsoft.com/office/drawing/2014/main" id="{4853DD84-A6A9-997A-5351-C047CA6D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4160461"/>
            <a:ext cx="73628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a Kerja Mesin Sepeda Motor 4-Tak">
            <a:extLst>
              <a:ext uri="{FF2B5EF4-FFF2-40B4-BE49-F238E27FC236}">
                <a16:creationId xmlns:a16="http://schemas.microsoft.com/office/drawing/2014/main" id="{4A548034-6903-78CA-B9C0-0C3F46792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b="10803"/>
          <a:stretch/>
        </p:blipFill>
        <p:spPr bwMode="auto">
          <a:xfrm>
            <a:off x="1232607" y="4710078"/>
            <a:ext cx="7987593" cy="42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3603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B8883-AD6D-3E96-CD63-78FED473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EB500B-FBB3-C5D4-CBA8-0E0D3FA0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1A6F3EB-306D-2B6C-A0D3-55474F96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018650C-AB8F-161E-1DB2-57CA16AB1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72E0792-8395-18F2-1A87-57C0B4E6A8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2A2778E-631F-7CD6-3676-5DE6C0F3E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EEC26D7-2979-145C-9EE5-76035876C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0C325443-72DF-3290-151A-11810215EDB4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29E050B-B14F-3EC2-BA88-A4C1A1885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440BD98-7C46-5F50-EBA0-1EBB44EEEC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58065F9-ECD4-8FE4-3913-58869D357E2C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Konvensional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60738D1-2719-CC0D-A590-2BEE3943D5C6}"/>
              </a:ext>
            </a:extLst>
          </p:cNvPr>
          <p:cNvSpPr txBox="1"/>
          <p:nvPr/>
        </p:nvSpPr>
        <p:spPr>
          <a:xfrm>
            <a:off x="1311728" y="3406094"/>
            <a:ext cx="9051472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pemesinan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bertekanan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pompa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air, dan abrasive jet nozzle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pemotongan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abrasive jet head, slats, dan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cacther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tank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filter air dan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penyuplai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air </a:t>
            </a:r>
          </a:p>
          <a:p>
            <a:pPr algn="l" fontAlgn="ctr"/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Pemesinan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membuang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 yang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pemesinan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pemesinan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memaksa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pemotongan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menembus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logam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pemesinan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permukaan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pemesinan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akurasi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presisinya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Mesin Non Konvensional | fariedpradhana">
            <a:extLst>
              <a:ext uri="{FF2B5EF4-FFF2-40B4-BE49-F238E27FC236}">
                <a16:creationId xmlns:a16="http://schemas.microsoft.com/office/drawing/2014/main" id="{9AD65269-F27E-6416-A4C8-2831E6C4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549" y="3917919"/>
            <a:ext cx="655944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977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44500"/>
            <a:ext cx="16840200" cy="9271000"/>
          </a:xfrm>
          <a:prstGeom prst="rect">
            <a:avLst/>
          </a:prstGeom>
          <a:effectLst>
            <a:outerShdw blurRad="749084" dist="356595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16319500" cy="8775700"/>
          </a:xfrm>
          <a:prstGeom prst="rect">
            <a:avLst/>
          </a:prstGeom>
          <a:effectLst>
            <a:outerShdw blurRad="670210" dist="337299" dir="2700000">
              <a:srgbClr val="000000">
                <a:alpha val="24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2082800" y="1981200"/>
            <a:ext cx="14135100" cy="278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5700" b="0" i="0" u="none" strike="noStrike" dirty="0">
                <a:solidFill>
                  <a:srgbClr val="654234"/>
                </a:solidFill>
                <a:latin typeface="Geologica Light"/>
              </a:rPr>
              <a:t>DISCUSSION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124200"/>
            <a:ext cx="14503400" cy="471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800" y="1206500"/>
            <a:ext cx="11811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0B0B7-1C39-509E-E7F0-EF7EC3707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5892801"/>
            <a:ext cx="16332200" cy="356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6775" y="2451100"/>
            <a:ext cx="14506575" cy="1879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6000" b="0" i="0" u="none" strike="noStrike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i="0" u="none" strike="noStrike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endParaRPr lang="en-US" sz="6000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5067300"/>
            <a:ext cx="9512300" cy="3784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64400" y="5337090"/>
            <a:ext cx="8801100" cy="3098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Standard pada </a:t>
            </a: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Pemesinan</a:t>
            </a:r>
            <a:endParaRPr lang="en-ID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Kontruksi</a:t>
            </a:r>
            <a:r>
              <a:rPr lang="en-ID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endParaRPr lang="en-ID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Konvensional</a:t>
            </a:r>
            <a:endParaRPr lang="en-ID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ID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ID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Non </a:t>
            </a: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Konvensional</a:t>
            </a:r>
            <a:endParaRPr lang="en-ID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endParaRPr lang="en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40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Allura"/>
              </a:rPr>
              <a:t>Why?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Standard pada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Bubut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bubut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bubut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Bed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terbuat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 stock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bubut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dudukan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chuck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menjepit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Head stock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housing, spindle,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bantalan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beck gear,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Chuck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menjepit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pemotongan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ujung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bubut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memutar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1B34-D34F-8F42-A448-BB1BBBB8F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AB300D-526E-006A-C6BA-2A97A442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2ABC51A-17DA-05E6-0474-245977EB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1A09FC-66FB-CFA3-EE70-AD4BE385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8D060AC-B016-366A-3BA8-1DA5EE9290C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502EA3C-96D5-CBAF-8BFC-CC619C645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B4AA30-A225-7BA6-A664-DC3269F88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924F3C0-35D3-1077-8AA2-692C1E19350C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80BDE23-2131-2800-5668-F2245647E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A207286-AF21-CAB9-EA14-E523B9228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3DCFB63D-14E9-7153-0F46-0D222E61F6EA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BUBUT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E960FC4-8DF1-7004-CB2E-87E5C2FCA149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engenal Mesin Bubut: Alat Penting dalam Dunia Manufaktur">
            <a:extLst>
              <a:ext uri="{FF2B5EF4-FFF2-40B4-BE49-F238E27FC236}">
                <a16:creationId xmlns:a16="http://schemas.microsoft.com/office/drawing/2014/main" id="{F2F529BF-B379-17CB-5D75-74160D1B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21" y="3387202"/>
            <a:ext cx="8436079" cy="58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5858F2-5827-AC39-6C6F-86FF03AA2FA0}"/>
              </a:ext>
            </a:extLst>
          </p:cNvPr>
          <p:cNvSpPr txBox="1"/>
          <p:nvPr/>
        </p:nvSpPr>
        <p:spPr>
          <a:xfrm>
            <a:off x="9601200" y="4172783"/>
            <a:ext cx="75278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bubut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perlengkapan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pencekam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pengikat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pembawa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penyangga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mengebor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penunjang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mengoperasikan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bubut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pahat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Senter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Chuck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senter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chuck.</a:t>
            </a:r>
          </a:p>
        </p:txBody>
      </p:sp>
    </p:spTree>
    <p:extLst>
      <p:ext uri="{BB962C8B-B14F-4D97-AF65-F5344CB8AC3E}">
        <p14:creationId xmlns:p14="http://schemas.microsoft.com/office/powerpoint/2010/main" val="33945344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F1E0-F341-921E-FA63-03C9B7113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576BB8-D3D5-D209-F113-4E3ACF22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BBE3995-708E-B752-0828-8A717FF93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091B29E-2357-1C70-BD25-EEBFEB62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DCDB98-46F4-8F1E-5F4B-0C7C5D29D5E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5F07095-241D-D83F-4D38-6F9E8542B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4EE66C6-7699-2A2F-39B3-09CB5EA06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1135DE1-F559-079B-9735-3D19DEFA6E69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956850C-BF58-4F2B-E2B5-477DAC612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F896013-DCC1-0A18-898A-C2B39FB70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026F97B-B81F-938E-B0F1-4BD3171F9BFA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Standard pada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Milling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D9815ED-4912-0561-D0C4-3F3FEF20BA3B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milling,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frais, di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alas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pondasi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coolant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Kolom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Penopang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tuas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spindle, dan motor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Saddle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dudukan</a:t>
            </a: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menopang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horizontal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Bagian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terbuat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Spindle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potong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pada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frais multi-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spindle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Arbor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Adaptor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pemotong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Headstock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Bagian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spindel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ID" sz="30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pemotongan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spindle,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pemindahan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/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5409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2D8E-C0E2-F734-2D34-5D427779C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0F3B0D-A435-07EC-46FC-8AE30717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8D6F50D-0203-B15B-89A2-19ACF298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8D25C91-1E22-DC62-58F1-4D5A9D64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E6A802F-7131-3F61-9081-2E3921D7762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99B6EAE-597F-F054-1140-2BD194387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9A7F04E-5370-398D-487C-124F499FE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788B881-130C-3027-2C59-AF242AB9C8BC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13C11FC-2642-9D42-1B54-BCFD1926E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53D96AD-89B3-06B1-5B01-09F96E1BB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641E6FC-7A5B-11C4-3842-BA1B4B9CCA67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MILLING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B5F2998-D17A-CA61-6F46-B786A0868DA6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agian Mesin Frais - Homecare24">
            <a:extLst>
              <a:ext uri="{FF2B5EF4-FFF2-40B4-BE49-F238E27FC236}">
                <a16:creationId xmlns:a16="http://schemas.microsoft.com/office/drawing/2014/main" id="{1C9F7820-1383-BB03-44CC-1A5B197C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67100"/>
            <a:ext cx="10080000" cy="56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D7D6D7-7CD6-5F1A-BEF6-57EDBEE32F6C}"/>
              </a:ext>
            </a:extLst>
          </p:cNvPr>
          <p:cNvSpPr txBox="1"/>
          <p:nvPr/>
        </p:nvSpPr>
        <p:spPr>
          <a:xfrm>
            <a:off x="3875314" y="5753100"/>
            <a:ext cx="34144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milling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memotong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menyayat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permukaan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pisau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bermata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berputar</a:t>
            </a:r>
            <a:endParaRPr lang="en-ID" sz="18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689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9CED6-83F6-E591-3D1E-2FF4EAA2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D418F7-6D65-6139-11AA-249254217C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A14B0A7-F7F9-078B-CD4A-ED220E7E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509D1A9-FA9E-D0C1-31CC-29429A636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0C54F0B-A9C2-F0C1-ADFE-2D5EB020814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4CC6388-F81D-1A22-CFF4-4E2280F31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91D0161-0980-B923-F177-264E895C3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03E98EB-DA8B-9261-05CB-EF5AE44F547F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6EEBB6C-8F50-839B-2624-60D628E25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40D1E9A-D36C-C6E2-FEE1-750EAB222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B690B0A4-AE03-F348-832F-C9FFDD24BA35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Standard pada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 CNC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BB2D620-F828-D35E-EBF6-60C47D865EC0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CNC (Computer Numerical Control)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(Frame)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Poros (Spindle)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Sumbu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 /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Penukar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Alat (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Penukar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Alat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Automatic Tool Changer)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Pencekam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Alat (Tool Holder)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servo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menggerakan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tools </a:t>
            </a:r>
          </a:p>
        </p:txBody>
      </p:sp>
    </p:spTree>
    <p:extLst>
      <p:ext uri="{BB962C8B-B14F-4D97-AF65-F5344CB8AC3E}">
        <p14:creationId xmlns:p14="http://schemas.microsoft.com/office/powerpoint/2010/main" val="373955309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E5F02-5B33-9574-3B6F-C89BA1F0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AFEC4F-30A3-DC31-C29F-610F79C2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2FB15AD-9E21-33D6-A3C7-0B606853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194A80C-5A84-77D4-5F91-B55443782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25BC63-32A9-1F29-F7AE-7F6A4802F4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91E735-85C3-668C-49D8-F24F227E0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64A85AF-DC71-590D-0457-09E0FD495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EDE128E6-1CCA-0404-3F7F-835835441F17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0A74B53-9719-4C99-BD0B-49619DBD2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C58F089-08DA-D45A-5DB8-4604B47F91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75C50C8-484B-E7F8-E1A3-19A832DE8A4A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CNC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D88C808-0D12-10A7-BBFE-A8C7357C1866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engenal Komponen Utama Mesin CNC Milling &amp; CNC Bubut - KMI">
            <a:extLst>
              <a:ext uri="{FF2B5EF4-FFF2-40B4-BE49-F238E27FC236}">
                <a16:creationId xmlns:a16="http://schemas.microsoft.com/office/drawing/2014/main" id="{5AC9BA88-BDA1-37CA-9534-9133E0EE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50" y="3308350"/>
            <a:ext cx="9000000" cy="59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3EB66-7B42-2B93-0FAF-CBE1655EBD58}"/>
              </a:ext>
            </a:extLst>
          </p:cNvPr>
          <p:cNvSpPr txBox="1"/>
          <p:nvPr/>
        </p:nvSpPr>
        <p:spPr>
          <a:xfrm>
            <a:off x="4934050" y="8091839"/>
            <a:ext cx="9405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CNC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perkakas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dikendalikan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pemotongan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pembengkokan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pengeboran</a:t>
            </a:r>
            <a:r>
              <a:rPr lang="en-ID" sz="1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599197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91630-FD4A-252D-C2E3-F324B612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B018E5-C06D-2275-6532-DABCA1E8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F07DE5-CB46-E122-A2D0-5F4DB5BF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B1A5EF6-E913-2206-03A1-36984C77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4D4D2A8-EE11-51BA-E83F-D8B9A0277BC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D13C9F-9208-6B5B-ABA9-B0583645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5A3B6B-831B-460E-5C65-FB6AEC7E97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A33D39-74ED-8F19-15B9-D8CCDCE52817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B384939-4391-9828-2EFD-9CBAA8DBB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50F8B2D-D912-071D-7D85-DD768A9C5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DC5C45B-4920-EE3E-3A0C-1B38CFC8F593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ID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ontruksi</a:t>
            </a:r>
            <a:r>
              <a:rPr lang="en-ID" sz="72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72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Mesin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9752736-C7AF-B6C1-05B3-7FF4FD681DDA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auto"/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..\..\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Elemen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 1\ElemenMesinHB1.pdf</a:t>
            </a:r>
            <a:endParaRPr lang="en-ID" sz="28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9833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733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Geologica Light</vt:lpstr>
      <vt:lpstr>Times New Roman</vt:lpstr>
      <vt:lpstr>Geologica Regular</vt:lpstr>
      <vt:lpstr>Calibri</vt:lpstr>
      <vt:lpstr>Arial</vt:lpstr>
      <vt:lpstr>Allura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53</cp:revision>
  <dcterms:created xsi:type="dcterms:W3CDTF">2006-08-16T00:00:00Z</dcterms:created>
  <dcterms:modified xsi:type="dcterms:W3CDTF">2025-11-03T16:16:02Z</dcterms:modified>
</cp:coreProperties>
</file>