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68" r:id="rId3"/>
    <p:sldId id="284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2" r:id="rId17"/>
    <p:sldId id="301" r:id="rId18"/>
    <p:sldId id="303" r:id="rId19"/>
    <p:sldId id="308" r:id="rId20"/>
    <p:sldId id="309" r:id="rId21"/>
    <p:sldId id="304" r:id="rId22"/>
    <p:sldId id="305" r:id="rId23"/>
    <p:sldId id="306" r:id="rId24"/>
    <p:sldId id="310" r:id="rId25"/>
    <p:sldId id="266" r:id="rId26"/>
    <p:sldId id="311" r:id="rId27"/>
  </p:sldIdLst>
  <p:sldSz cx="18288000" cy="10287000"/>
  <p:notesSz cx="6858000" cy="9144000"/>
  <p:embeddedFontLst>
    <p:embeddedFont>
      <p:font typeface="210 클레이토이" panose="020B0604020202020204" charset="-127"/>
      <p:regular r:id="rId28"/>
    </p:embeddedFont>
    <p:embeddedFont>
      <p:font typeface="Sitka Display" pitchFamily="2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Perancangan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Fasilitas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Manufaktur</a:t>
            </a:r>
            <a:endParaRPr lang="en-US" sz="96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Lokasi 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</a:t>
            </a:r>
            <a:endParaRPr lang="en-US" sz="5400" b="1" kern="10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32304-D217-07BC-DD41-4BF297418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6AB53FF-08C3-E6A5-9954-A3C2ABA8196B}"/>
              </a:ext>
            </a:extLst>
          </p:cNvPr>
          <p:cNvSpPr/>
          <p:nvPr/>
        </p:nvSpPr>
        <p:spPr>
          <a:xfrm>
            <a:off x="15840692" y="873749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813C12-49B4-2653-9526-0DF4F95C994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70215BF-F88F-4403-30B1-531BF2D4EC03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Pemilihan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Pabrik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578AEFA-71DE-03B1-AF0C-E925473A732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464D52B-2BEB-B63C-C6D6-819C6B39196C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5A6AA-CEB9-100B-D647-EF11B87AF881}"/>
              </a:ext>
            </a:extLst>
          </p:cNvPr>
          <p:cNvSpPr txBox="1"/>
          <p:nvPr/>
        </p:nvSpPr>
        <p:spPr>
          <a:xfrm>
            <a:off x="1066800" y="1549509"/>
            <a:ext cx="16476763" cy="849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 “Alasan”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Lokasi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pabrik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6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lagi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mencukupi</a:t>
            </a:r>
            <a:endParaRPr lang="en-US" sz="360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Permintaan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pasar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diluar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jangkauan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kapasitas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endParaRPr lang="en-US" sz="36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Ketertinggalan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endParaRPr lang="en-US" sz="36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 Saja “Metode”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Lokasi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Pabrik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Beban Skor</a:t>
            </a: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endParaRPr lang="en-US" sz="36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Break Event Point BEP)</a:t>
            </a: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</a:t>
            </a:r>
            <a:r>
              <a:rPr lang="en-US" sz="3600" dirty="0" err="1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US" sz="3600" dirty="0">
                <a:solidFill>
                  <a:srgbClr val="2C2C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(NWC, Least Cost, VAM</a:t>
            </a:r>
          </a:p>
          <a:p>
            <a:pPr marL="742950" indent="-742950" algn="l">
              <a:spcBef>
                <a:spcPts val="900"/>
              </a:spcBef>
              <a:spcAft>
                <a:spcPts val="900"/>
              </a:spcAft>
              <a:buAutoNum type="arabicPeriod"/>
            </a:pPr>
            <a:r>
              <a:rPr lang="en-US" sz="360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</a:t>
            </a:r>
            <a:r>
              <a:rPr lang="en-US" sz="360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Gravitasi</a:t>
            </a:r>
            <a:endParaRPr lang="en-ID" sz="360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4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5ACB-CBD2-614A-28D2-FFF779233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AA041EB7-FA6D-3B39-73E6-5388EFB4C8D4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1AEE719-16EE-26DA-0548-5CD754E6EC6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A0E3A1-4EAA-8601-A9C8-C8801EFC3C73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Beban Skor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7D6697C-A202-43A3-98FC-D7E119B1EEE3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5D17D58-5B16-6970-66EE-F4CBCAD0B5E4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71342-9F17-150B-3F7C-449D2892511C}"/>
              </a:ext>
            </a:extLst>
          </p:cNvPr>
          <p:cNvSpPr txBox="1"/>
          <p:nvPr/>
        </p:nvSpPr>
        <p:spPr>
          <a:xfrm>
            <a:off x="1279758" y="2075334"/>
            <a:ext cx="166878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 Skor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pendekatan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mengevaluasi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membandingkan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sejumlah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konteks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kinerja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seberapa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memenuhi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ditetapkan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Kemudian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nilai-nilai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dijumlahkan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menghasilkan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tertinggi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46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2A0D8-F8A1-047B-A285-F02C1A5F7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7411E12-8AD8-6214-5823-5BD1D9385730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03FA603-3221-9D8C-7A78-E932556F9E54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B5777A4-98DE-882F-B85E-C0AF66DA0EFB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Beban Skor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65B0CD8-87AD-3F3C-890D-2F63859662E2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D0B354B-2309-9C9B-7836-D92418F7C75A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1C4D7-9B8C-3FCA-6F62-4BC88D534D3E}"/>
              </a:ext>
            </a:extLst>
          </p:cNvPr>
          <p:cNvSpPr txBox="1"/>
          <p:nvPr/>
        </p:nvSpPr>
        <p:spPr>
          <a:xfrm>
            <a:off x="1600200" y="2379256"/>
            <a:ext cx="1668780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Kelebihan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Metode Beban Skor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Dipahami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diterapkan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Fleksibel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berbagai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Proses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perhitungan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dijelaskan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jelas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memudahkan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pemangku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kepentingan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08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BA79F-9C60-0B58-3C87-06E9EDA54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2CCA8F4-DF6D-B532-F0FA-795279EB04E0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0F53E8B-45E5-599C-67ED-A80B4B6EB39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D388B94-87C7-D380-0F7B-B000283F13DE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Beban Skor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562308E-EEB8-3CD7-3BA8-226B309388D6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7A5F2EC-345B-1EBE-B660-8E431F5B6B6D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A50A0-4C44-A9C5-73D2-FB576E235E6F}"/>
              </a:ext>
            </a:extLst>
          </p:cNvPr>
          <p:cNvSpPr txBox="1"/>
          <p:nvPr/>
        </p:nvSpPr>
        <p:spPr>
          <a:xfrm>
            <a:off x="1600200" y="2379256"/>
            <a:ext cx="16687800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Kekurangan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Metode Beban Skor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Subjektivitas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Penentuan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sangat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bergantung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subjektif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Memperhitungkan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Interdependensi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mengasumsikan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bersifat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padahal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kasus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memengaruhi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Selalu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Akurat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Masalah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sangat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kompleks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mampu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menangkap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73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0C12-2B25-C29D-DF20-5D10F9120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6D2866E-A691-96BF-73E6-CB1BFEA66F5F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F3B1706-DC05-0463-CE84-E36634D60B2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E6AD8C2-1A3A-FAC2-14BC-8028DA4E376F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Beban Skor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5DC1764-38E7-C52A-5FD4-0EDD38000CF2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76DC30F-38A6-7E16-4F24-25E8B9C40B5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FD637-7A55-754E-AA1F-8D1801BE7C22}"/>
              </a:ext>
            </a:extLst>
          </p:cNvPr>
          <p:cNvSpPr txBox="1"/>
          <p:nvPr/>
        </p:nvSpPr>
        <p:spPr>
          <a:xfrm>
            <a:off x="1312710" y="2408864"/>
            <a:ext cx="7637701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Metode Beban Skor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Mengidentifikasi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endParaRPr lang="en-ID" sz="2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kriteria-kriteria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mengevaluasi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meliputi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tanah</a:t>
            </a: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Ketersediaan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Kedekatan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pasar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pendukung</a:t>
            </a: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F4F9C-9AA3-BA53-1519-5B71400CFF29}"/>
              </a:ext>
            </a:extLst>
          </p:cNvPr>
          <p:cNvSpPr txBox="1"/>
          <p:nvPr/>
        </p:nvSpPr>
        <p:spPr>
          <a:xfrm>
            <a:off x="9389896" y="3108177"/>
            <a:ext cx="831392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Menetapkan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endParaRPr lang="en-ID" sz="2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persentase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numerik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kepada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tingkat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kepentingannya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tanah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10%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45%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Ketersediaan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20%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15%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pendukung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10%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mencerminkan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prioritas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kebutuhan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spesifik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05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FF2F-F97B-3983-204E-41DC818A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C108FAB-8BFC-05D7-A237-9B971DEFBD20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0331791-2575-6F3C-CDEC-2636BC3BC07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2CE2F94-261C-06F3-B99F-9831FE51EC80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Beban Skor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CEF34DD-155E-8F64-1AC1-B3716B482EF2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8747BC0-F772-51D1-C62B-29D8167E7EB7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FF3F2-0E58-1E7B-FFC2-695BD1B8B33D}"/>
              </a:ext>
            </a:extLst>
          </p:cNvPr>
          <p:cNvSpPr txBox="1"/>
          <p:nvPr/>
        </p:nvSpPr>
        <p:spPr>
          <a:xfrm>
            <a:off x="1600200" y="2379256"/>
            <a:ext cx="1668780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Skor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endParaRPr lang="en-ID" sz="2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seberapa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memenuhi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Skor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diberikan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skala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tertentu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1–5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1–10, di mana: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= Sangat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buruk</a:t>
            </a: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= Sangat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endParaRPr lang="en-ID" sz="20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Skor Total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Kalikan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bobotnya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lalu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hasilnya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mendapatkan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Rumusnya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adalah:Skor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Total=∑(Skor 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Kriteria×Bobot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Memilih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0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Terbaik</a:t>
            </a:r>
            <a:endParaRPr lang="en-ID" sz="20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skor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tertinggi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solusi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0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terbaik</a:t>
            </a:r>
            <a:r>
              <a:rPr lang="en-ID" sz="20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82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003E-4173-57D4-BA33-F46DC4565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76752D7-D89E-ED14-7165-0819C74D667A}"/>
              </a:ext>
            </a:extLst>
          </p:cNvPr>
          <p:cNvSpPr/>
          <p:nvPr/>
        </p:nvSpPr>
        <p:spPr>
          <a:xfrm>
            <a:off x="15617160" y="304160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5F21CAD-9634-0A2D-2BB7-473D894E490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AFF6515-EA2B-2BA5-BBF9-1585FA77B396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Beban Skor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4011D85-FC24-7212-FB86-A740FACD8F2D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CEE92-6FCE-FF25-579A-6C94B4857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090" y="1843827"/>
            <a:ext cx="14400000" cy="4234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F38923-EFDF-BA77-C3CE-24ABB9C3F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1000" y="6283082"/>
            <a:ext cx="14400000" cy="36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2B0E6-84F2-70CE-BF1C-3EBE9D5E4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9F9FA2C-A3F2-136B-E706-720AC34FE001}"/>
              </a:ext>
            </a:extLst>
          </p:cNvPr>
          <p:cNvSpPr/>
          <p:nvPr/>
        </p:nvSpPr>
        <p:spPr>
          <a:xfrm>
            <a:off x="16253965" y="318675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76A284-ACB7-A3EA-3FC2-2A1D530DEC8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8806385-EAD4-F171-F22F-6C0ED54DCFA5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Beban Skor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3EE4ED4-CA65-338E-A6B5-D465435DACF4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8B7359-BB25-4638-DBA8-3BC71112B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2027242"/>
            <a:ext cx="14400000" cy="4341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47E352-C3EF-C74D-0830-8EB78CE80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4000" y="6369107"/>
            <a:ext cx="14400000" cy="29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E9515-3A77-5D74-9674-63F7AA9FC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BC0E937-5A51-7C4F-6D44-0F4904236924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2C0D96-E87C-7BDE-2299-6C81ED8282EC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D20BAD1-E0D7-3730-699F-2AEDFF6F429E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Perbandingan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Biaya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1FB4513-69D4-2E2E-D45C-3BC0032AACF7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726664A-636E-7ADC-3B30-9F04C9098304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A8EA0-7117-D608-B1CB-C763449E1627}"/>
              </a:ext>
            </a:extLst>
          </p:cNvPr>
          <p:cNvSpPr txBox="1"/>
          <p:nvPr/>
        </p:nvSpPr>
        <p:spPr>
          <a:xfrm>
            <a:off x="1279758" y="2075334"/>
            <a:ext cx="16687800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(Cost Comparison Method)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salah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pendekatan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khususnya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konteks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perencanaan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mengevaluasi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membandingkan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strategi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Prinsip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terendah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asalkan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memenuhi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persyaratan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fungsional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dibutuhkan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Dalam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mencakup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pemeliharaan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degradasi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35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40349-1287-965F-710C-5650EAEB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F545DDD-5CB9-454C-7027-13915290C276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8E8E7A-59B2-7FD2-C35D-1A99271AA87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491C76-7047-095A-A6D9-3B1033594FC4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Perbandingan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Biaya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D3D60CC-BA80-0DBF-2F14-BBAAE533A58D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D094795-E881-48D0-65C3-9189364063AC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03307-7210-38F0-7773-BF5C3C6540FD}"/>
              </a:ext>
            </a:extLst>
          </p:cNvPr>
          <p:cNvSpPr txBox="1"/>
          <p:nvPr/>
        </p:nvSpPr>
        <p:spPr>
          <a:xfrm>
            <a:off x="1279758" y="2075334"/>
            <a:ext cx="166878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Kelebihan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Metode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endParaRPr lang="en-ID" sz="36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Sederhana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Dipahami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diterapkan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memerlukan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perhitungan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mengidentifikasi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paling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hemat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Cocok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Keputusan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Pendek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finansial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endParaRPr lang="en-ID" sz="36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855763" y="78586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2" descr="Kawasan Industri Topang Pertumbuhan Manufaktur">
            <a:extLst>
              <a:ext uri="{FF2B5EF4-FFF2-40B4-BE49-F238E27FC236}">
                <a16:creationId xmlns:a16="http://schemas.microsoft.com/office/drawing/2014/main" id="{8AD62C82-1525-0381-F994-18B26AA2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98" y="1465926"/>
            <a:ext cx="10301301" cy="85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0FC3B-6641-2E06-A3A6-E6D89AA8F9D8}"/>
              </a:ext>
            </a:extLst>
          </p:cNvPr>
          <p:cNvSpPr txBox="1"/>
          <p:nvPr/>
        </p:nvSpPr>
        <p:spPr>
          <a:xfrm>
            <a:off x="14389329" y="2914109"/>
            <a:ext cx="3810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fisik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mendirikan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mempertimbangkan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guna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mencapai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keberlanjutan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200" b="0" i="1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ID" sz="3200" b="0" i="1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ID" sz="32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ID" sz="32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CF4E-E60A-0009-6BCB-8FFCF416D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1A63500-B80E-889B-79A0-434167DDC1E7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3E102F6-AB33-F1F2-5416-565C5DBBDA0A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0BFCDEA-DA49-C644-DE88-DDFE21BFA602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Perbandingan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Biaya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A19740B-2310-2117-2A7C-645C79C4296F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4CB8411-9B7F-623E-8422-E5E0AA30835C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A0C41-38FC-8826-EC10-480D2515E495}"/>
              </a:ext>
            </a:extLst>
          </p:cNvPr>
          <p:cNvSpPr txBox="1"/>
          <p:nvPr/>
        </p:nvSpPr>
        <p:spPr>
          <a:xfrm>
            <a:off x="1279758" y="2075334"/>
            <a:ext cx="166878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Kekurangan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Metode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endParaRPr lang="en-ID" sz="36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Memperhitungkan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Faktor Non-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mempertimbangkan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keberlanjutan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diabaikan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Sulit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Panjang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panjang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risiko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sulit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dikuantifikasi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akurat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Selalu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Keputusan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keputusan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banyak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variabel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non-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finansial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komprehensif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endParaRPr lang="en-ID" sz="3600" b="0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5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1A017-7D9A-29C4-B6A0-FE0668B1B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46AA1A7-1F5F-63AD-2FE5-5938394880E4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5FC9B8-3323-6091-0BDA-4FDF0C59B02B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1F66569-5D15-F3FB-7856-FFC08673E366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Perbandingan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Biaya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EC6C8B3-DF4F-CFAD-0A9B-F3BDC8C1FA82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FD2F7C8-9497-0A90-D3B2-2599E130F57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DAC63-25F1-67AA-B64D-B3EABBB5398F}"/>
              </a:ext>
            </a:extLst>
          </p:cNvPr>
          <p:cNvSpPr txBox="1"/>
          <p:nvPr/>
        </p:nvSpPr>
        <p:spPr>
          <a:xfrm>
            <a:off x="1279758" y="2075334"/>
            <a:ext cx="166878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Metode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endParaRPr lang="en-ID" sz="24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langkah-langkah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penerapan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Identifikasi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1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Tentukan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dievaluasi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jika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berupa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dan C.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Daftar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endParaRPr lang="en-ID" sz="24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meliputi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Awal (Initial Costs):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pembelian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tanah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konstruksi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bangunan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awal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(Operational Costs):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air, dan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Pemeliharaan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(Maintenance Costs):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menjaga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beroperasi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Tidak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Langsung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(Indirect Costs):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pajak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asuransi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lvl="1" indent="-285750"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Jangka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Panjang (Long-Term Costs):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depresiasi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aset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penggantian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009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23D5C-F8F7-78E2-E66E-2D2CF576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CD3F8D3-4A57-76F7-BC1D-7B78FD5CFE50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D8275AA-9BC7-2BCE-BE08-985BDC80D635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76BA3EA-0161-51BC-D575-04EED9047A53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Perbandingan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Biaya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EA198C7-7BD8-9E0C-E4EE-1E8253C30A4A}"/>
              </a:ext>
            </a:extLst>
          </p:cNvPr>
          <p:cNvSpPr/>
          <p:nvPr/>
        </p:nvSpPr>
        <p:spPr>
          <a:xfrm rot="3331616">
            <a:off x="-1411975" y="6961919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4DF248D-B8DE-9E2B-6D22-2191983AB16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CD5B7-FB7B-5964-A9BC-82207F1FA00A}"/>
              </a:ext>
            </a:extLst>
          </p:cNvPr>
          <p:cNvSpPr txBox="1"/>
          <p:nvPr/>
        </p:nvSpPr>
        <p:spPr>
          <a:xfrm>
            <a:off x="1279758" y="2075334"/>
            <a:ext cx="1668780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Kuantifikasi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endParaRPr lang="en-ID" sz="24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Hitung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komponen-komponen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telah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diidentifikasi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Pastikan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bahwa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dinyatakan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konsisten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uang yang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Menghitung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endParaRPr lang="en-ID" sz="24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Jumlahkan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keseluruhan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masing-masing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Memilih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Terbaik</a:t>
            </a:r>
            <a:endParaRPr lang="en-ID" sz="24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total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terendah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solusi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optimal,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asalkan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alternatif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memenuhi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24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fungsional</a:t>
            </a:r>
            <a:r>
              <a:rPr lang="en-ID" sz="24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873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2B25B-0B59-7178-59A8-503C8F63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7E36533-33E9-39E9-0579-84BE1269A0D2}"/>
              </a:ext>
            </a:extLst>
          </p:cNvPr>
          <p:cNvSpPr/>
          <p:nvPr/>
        </p:nvSpPr>
        <p:spPr>
          <a:xfrm>
            <a:off x="4191000" y="8876778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BDF129E-D591-8C6B-0934-C451390964D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C5DC8EF-305D-4823-219B-6A2CF7B95703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Metode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Perbandingan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Biaya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3EBAB71-868F-71EB-AF11-4DE6E9D1471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5ECE3-E2F1-6204-D705-6F3E124CB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2563892"/>
            <a:ext cx="14400000" cy="42835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32892C-105C-7F40-C168-BA2B106469F4}"/>
              </a:ext>
            </a:extLst>
          </p:cNvPr>
          <p:cNvSpPr/>
          <p:nvPr/>
        </p:nvSpPr>
        <p:spPr>
          <a:xfrm>
            <a:off x="8001000" y="6438900"/>
            <a:ext cx="693921" cy="4085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EA8564-B186-BB96-F474-841F189CED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7296578"/>
            <a:ext cx="14400000" cy="30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F128A-6602-E9CB-52E4-B2471ED3C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05939E0-3812-C645-C37B-6DCF8B2AF06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129529C-65AB-8F21-048E-16FEAA9A9958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Dengan</a:t>
            </a: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 Metode Lain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32EEBA3-A2DB-162C-443A-FE644F0984F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F42D2-0C27-5C24-860A-0D0750D55B5D}"/>
              </a:ext>
            </a:extLst>
          </p:cNvPr>
          <p:cNvSpPr txBox="1"/>
          <p:nvPr/>
        </p:nvSpPr>
        <p:spPr>
          <a:xfrm>
            <a:off x="990600" y="2737089"/>
            <a:ext cx="16611600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Beban Skor :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Berfokus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kualitatif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kuantitatif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bersamaan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sedangkan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mempertimbangkan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-Manfaat (Cost-Benefit Analysis) :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Membandingkan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dihasilkan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sedangkan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perbandingan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65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2857500"/>
            <a:ext cx="13831761" cy="2213978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601" y="5890544"/>
            <a:ext cx="17297399" cy="2751950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05896" y="7534236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11201180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Tahoma" panose="020B0604030504040204" pitchFamily="34" charset="0"/>
                <a:sym typeface="210 클레이토이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200" y="5523486"/>
            <a:ext cx="16078199" cy="2907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 dirty="0">
                <a:solidFill>
                  <a:srgbClr val="6B3E3E"/>
                </a:solidFill>
                <a:latin typeface="210 클레이토이"/>
                <a:ea typeface="210 클레이토이"/>
                <a:cs typeface="Tahoma" panose="020B0604030504040204" pitchFamily="34" charset="0"/>
                <a:sym typeface="210 클레이토이"/>
              </a:rPr>
              <a:t>Any Question?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5F1E75-7E1B-48AE-F0F6-2615FDB44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7334"/>
              </p:ext>
            </p:extLst>
          </p:nvPr>
        </p:nvGraphicFramePr>
        <p:xfrm>
          <a:off x="3048000" y="1079500"/>
          <a:ext cx="1219199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42646056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49450091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5090010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982410862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63185166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4267476439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2983408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Penentuan</a:t>
                      </a:r>
                      <a:r>
                        <a:rPr lang="en-US" dirty="0"/>
                        <a:t> Lokasi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7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Tanah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 (1-5)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Jawa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Jkt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61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Harga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100jt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300jt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3%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03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Starategis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6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6D454-5F27-C2C2-916B-A5B228CAB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35F61BC-A3CA-691D-A628-7D27EBD74592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1451FD-C3B9-7262-0F88-0A8B5E5619C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82CC920-027F-0BF2-63EB-046D27D035BF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5EECEC8-FE98-0394-DA92-EEDD401C2AB7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4F8881F-E37C-74D9-12B3-BF9125BAA8C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DC85C-4D4C-AEE9-0469-E1407A288F89}"/>
              </a:ext>
            </a:extLst>
          </p:cNvPr>
          <p:cNvSpPr txBox="1"/>
          <p:nvPr/>
        </p:nvSpPr>
        <p:spPr>
          <a:xfrm>
            <a:off x="855763" y="2257682"/>
            <a:ext cx="16687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6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mengacu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mana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pabrik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dibangun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dioperasikan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sangat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memengaruhi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operasional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produktivitas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keberlanjutan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proses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ID" sz="3600" dirty="0">
              <a:solidFill>
                <a:srgbClr val="2C2C3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berbicara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tentang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geografis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juga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melibatkan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mendalam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terkait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faktor-faktor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berkaitan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pengertian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ID" sz="36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6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E8124-DCC7-5F2B-733D-07CB26F51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7F45BD7-A3AA-E996-DE48-7C953623DFE9}"/>
              </a:ext>
            </a:extLst>
          </p:cNvPr>
          <p:cNvSpPr/>
          <p:nvPr/>
        </p:nvSpPr>
        <p:spPr>
          <a:xfrm>
            <a:off x="2971800" y="8995072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8ABFF78-C5DE-E3FC-258C-6AEB5F40759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59E1A9-B2A4-C1A7-9C2B-AE8811FE400B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842156D-BEFA-FFA1-F225-617BD81CF9CF}"/>
              </a:ext>
            </a:extLst>
          </p:cNvPr>
          <p:cNvSpPr/>
          <p:nvPr/>
        </p:nvSpPr>
        <p:spPr>
          <a:xfrm rot="3331616">
            <a:off x="-2266515" y="7549375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3D32B26-D73D-099D-C547-E877431EF511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0CA62-AECB-E011-9886-3A0E07BC357B}"/>
              </a:ext>
            </a:extLst>
          </p:cNvPr>
          <p:cNvSpPr txBox="1"/>
          <p:nvPr/>
        </p:nvSpPr>
        <p:spPr>
          <a:xfrm>
            <a:off x="1219200" y="1698424"/>
            <a:ext cx="166878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Faktor Teknis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Ketersediaan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Bahan Baku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utama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memastikan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ketersediaan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Pendukung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Ketersediaan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pelabuhan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kereta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listrik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sangat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mendukung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memungkinkan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modern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peralatan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kebutuhan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Aksesibilitas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Tenaga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Terampil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terampil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kompeten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47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F049D-B51B-619C-188C-2E52AF8C4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01AB936-8C1B-9AAF-747B-B39ACE39438C}"/>
              </a:ext>
            </a:extLst>
          </p:cNvPr>
          <p:cNvSpPr/>
          <p:nvPr/>
        </p:nvSpPr>
        <p:spPr>
          <a:xfrm>
            <a:off x="3962400" y="8859251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509856A-561A-252D-2684-E12D3F7AE52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2E7D9CA-3417-FEA0-8E27-BFAE2C4F54FB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C22AB6A-60AC-960F-DA33-224F1A8E2FFE}"/>
              </a:ext>
            </a:extLst>
          </p:cNvPr>
          <p:cNvSpPr/>
          <p:nvPr/>
        </p:nvSpPr>
        <p:spPr>
          <a:xfrm rot="3331616">
            <a:off x="-1411975" y="7141235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FA74D6B-ACE5-0C42-B009-F634FD6CE87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8CE7D-580C-78CC-3D50-B134058B621D}"/>
              </a:ext>
            </a:extLst>
          </p:cNvPr>
          <p:cNvSpPr txBox="1"/>
          <p:nvPr/>
        </p:nvSpPr>
        <p:spPr>
          <a:xfrm>
            <a:off x="1621060" y="1898266"/>
            <a:ext cx="166878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Faktor Ekonomi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Tanah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Bangunan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Harga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anggaran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Pemilihan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mendistribusikan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mendapatkan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Insentif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Beberapa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mungkin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menawarkan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insentif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pajak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subsidi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menarik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investor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Keuntungan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Skala Ekonomi : Lokasi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pasar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8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A0C9A-6343-D18F-C29C-F187A4BD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D55B15E-B83E-DD99-BA5F-3C869D08DDDA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E4A7E90-B827-B667-8CC4-11F25418B4D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AAE9B1B-C628-A2EB-8B54-45CA2C4024B3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B40431E-4E0A-58C0-24B3-6C25C3561F71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9903AC3-0865-DE60-192D-BA7C24FA2584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E0172-CE10-D14C-0D95-68609773B71B}"/>
              </a:ext>
            </a:extLst>
          </p:cNvPr>
          <p:cNvSpPr txBox="1"/>
          <p:nvPr/>
        </p:nvSpPr>
        <p:spPr>
          <a:xfrm>
            <a:off x="855763" y="2257682"/>
            <a:ext cx="166878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Faktor Sosial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Hidup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mendukung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hidup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pekerja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termasuk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akses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pendidikan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kesehatan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pada Masyarakat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Pembangunan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fasilitas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mempertimbangkan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sosial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penciptaan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lapangan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masyarakat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sekitar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7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5C78-9FC6-457B-A4BB-46F22BD29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6CECA1F-D00A-FDAE-9AA6-CC6F62C59225}"/>
              </a:ext>
            </a:extLst>
          </p:cNvPr>
          <p:cNvSpPr/>
          <p:nvPr/>
        </p:nvSpPr>
        <p:spPr>
          <a:xfrm>
            <a:off x="3505200" y="899530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E6E5B43-8495-8429-F478-F061B3B02BBD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0520838-1A30-E558-C936-18B579254C2B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BFC2D3D-E9CE-5E26-CB5B-94E08E28BBA5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5655DC-27B1-D431-E2E8-9D7F6F17D4F5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C7AD6-882B-6792-31FE-D2F055837387}"/>
              </a:ext>
            </a:extLst>
          </p:cNvPr>
          <p:cNvSpPr txBox="1"/>
          <p:nvPr/>
        </p:nvSpPr>
        <p:spPr>
          <a:xfrm>
            <a:off x="1143000" y="2370083"/>
            <a:ext cx="16687800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Faktor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endParaRPr lang="en-ID" sz="36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Keberlanjutan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mempertimbangkan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emisi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gas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kaca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penggunaan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limbah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memenuhi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ditetapkan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setempat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Energi : Lokasi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terbarukan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mendukung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lingkungan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ID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sz="36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948F3-0E39-D520-D352-AA4196899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DC29332-42D0-F82C-B1E2-EDBCA627FC2C}"/>
              </a:ext>
            </a:extLst>
          </p:cNvPr>
          <p:cNvSpPr/>
          <p:nvPr/>
        </p:nvSpPr>
        <p:spPr>
          <a:xfrm>
            <a:off x="2971800" y="8861093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CF88342-E5AC-6F68-844A-5BF5E1A12432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2CFBCA3-09B3-0B2C-4C07-F8618DCDB7BD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1E7BAE5-9571-2E26-4AC8-2EA24A06590D}"/>
              </a:ext>
            </a:extLst>
          </p:cNvPr>
          <p:cNvSpPr/>
          <p:nvPr/>
        </p:nvSpPr>
        <p:spPr>
          <a:xfrm rot="3331616">
            <a:off x="-2689675" y="6284827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1CACF32-1BC9-9140-4AB2-BD2435EA21D3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CB5676-5059-FBEE-2CA4-C10755F508C0}"/>
              </a:ext>
            </a:extLst>
          </p:cNvPr>
          <p:cNvSpPr txBox="1"/>
          <p:nvPr/>
        </p:nvSpPr>
        <p:spPr>
          <a:xfrm>
            <a:off x="855763" y="2257682"/>
            <a:ext cx="166878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Lokasi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endParaRPr lang="en-ID" sz="36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metode-metode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(Gravity Model)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optimal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sumber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pasar.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Analisis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-Timbal Balik (Cost-Benefit Analysis)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mengevaluasi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apakah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manfaat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suatu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melebihi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dikeluarkan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Matematika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Menggunakan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algoritma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mencari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paling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ekonomis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05A6-63C1-ABEE-C550-B6AA1D858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526A564-3250-9899-EDAB-328708D35204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8482407-2BC6-1F19-3471-A8E0DA688368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A2F7487-B374-C5A5-924F-27CB54470EA2}"/>
              </a:ext>
            </a:extLst>
          </p:cNvPr>
          <p:cNvSpPr txBox="1"/>
          <p:nvPr/>
        </p:nvSpPr>
        <p:spPr>
          <a:xfrm>
            <a:off x="-685800" y="504379"/>
            <a:ext cx="16156890" cy="1207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Lokasi </a:t>
            </a:r>
            <a:r>
              <a:rPr lang="en-US" sz="7500" dirty="0" err="1">
                <a:solidFill>
                  <a:srgbClr val="DB5C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210 클레이토이"/>
              </a:rPr>
              <a:t>Manufaktur</a:t>
            </a:r>
            <a:endParaRPr lang="en-US" sz="7500" dirty="0">
              <a:solidFill>
                <a:srgbClr val="DB5C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DB625F5-FB4C-D8FB-EF9D-4342E69FB203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976B070-F722-61AF-A993-12B58F5B74C5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AA99B-2471-4302-780E-C888E35526BE}"/>
              </a:ext>
            </a:extLst>
          </p:cNvPr>
          <p:cNvSpPr txBox="1"/>
          <p:nvPr/>
        </p:nvSpPr>
        <p:spPr>
          <a:xfrm>
            <a:off x="855763" y="2257682"/>
            <a:ext cx="166878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Contoh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Aplikasi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ID" sz="3600" b="1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Teknik </a:t>
            </a:r>
            <a:r>
              <a:rPr lang="en-ID" sz="3600" b="1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Mesin</a:t>
            </a:r>
            <a:endParaRPr lang="en-ID" sz="3600" b="1" i="0" dirty="0">
              <a:solidFill>
                <a:srgbClr val="2C2C3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Otomotif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pabrik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kedekatan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pasar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konsumen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ketersediaan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rantai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pasokan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komponen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 Elektronik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berada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negara-negara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tenaga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kerja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rendah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namun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infrastruktur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memadai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Logam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Material : Lokasi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pabrik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baja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dekat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tambang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bijih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mengurangi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biaya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transportasi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3600" b="0" i="0" dirty="0" err="1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baku</a:t>
            </a:r>
            <a:r>
              <a:rPr lang="en-ID" sz="3600" b="0" i="0" dirty="0">
                <a:solidFill>
                  <a:srgbClr val="2C2C3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61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1682</Words>
  <Application>Microsoft Office PowerPoint</Application>
  <PresentationFormat>Custom</PresentationFormat>
  <Paragraphs>160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Sitka Display</vt:lpstr>
      <vt:lpstr>Arial</vt:lpstr>
      <vt:lpstr>210 클레이토이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29</cp:revision>
  <dcterms:created xsi:type="dcterms:W3CDTF">2006-08-16T00:00:00Z</dcterms:created>
  <dcterms:modified xsi:type="dcterms:W3CDTF">2025-11-01T11:19:05Z</dcterms:modified>
  <dc:identifier>DAGhUBClqDA</dc:identifier>
</cp:coreProperties>
</file>