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97" r:id="rId2"/>
    <p:sldId id="373" r:id="rId3"/>
    <p:sldId id="374" r:id="rId4"/>
    <p:sldId id="375" r:id="rId5"/>
    <p:sldId id="378" r:id="rId6"/>
    <p:sldId id="376" r:id="rId7"/>
    <p:sldId id="379" r:id="rId8"/>
    <p:sldId id="380" r:id="rId9"/>
    <p:sldId id="381" r:id="rId10"/>
    <p:sldId id="382" r:id="rId11"/>
    <p:sldId id="383" r:id="rId12"/>
    <p:sldId id="384" r:id="rId13"/>
    <p:sldId id="38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24B8CB-2FB7-4C6A-9092-76BBC66F4433}" v="139" dt="2025-11-16T14:32:24.5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aiful Syam" userId="4255c96dea331ab2" providerId="LiveId" clId="{19D1EFAD-6D07-4A2C-A3E2-070EC80236BC}"/>
    <pc:docChg chg="undo custSel addSld delSld modSld">
      <pc:chgData name="Syaiful Syam" userId="4255c96dea331ab2" providerId="LiveId" clId="{19D1EFAD-6D07-4A2C-A3E2-070EC80236BC}" dt="2025-11-16T14:41:23.504" v="819" actId="20577"/>
      <pc:docMkLst>
        <pc:docMk/>
      </pc:docMkLst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1027642960" sldId="256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3524420650" sldId="257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3131718008" sldId="258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150692532" sldId="259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2736966628" sldId="260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2042292670" sldId="261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3377290003" sldId="262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2537107970" sldId="263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1553541907" sldId="264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1457082419" sldId="265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2616651080" sldId="266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2119317076" sldId="267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4115317827" sldId="268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1759292344" sldId="269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122312013" sldId="270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1774672828" sldId="271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1694146800" sldId="272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2930218948" sldId="273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2642106878" sldId="274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3367138310" sldId="275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2783345771" sldId="276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2009723867" sldId="277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2008118095" sldId="278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1775866203" sldId="279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1282008550" sldId="280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2234645914" sldId="281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1059982410" sldId="282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0" sldId="298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0" sldId="299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0" sldId="300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136207150" sldId="301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3709299718" sldId="303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2246974051" sldId="304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1918368736" sldId="305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3463080046" sldId="306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0" sldId="307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0" sldId="308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0" sldId="370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0" sldId="371"/>
        </pc:sldMkLst>
      </pc:sldChg>
      <pc:sldChg chg="del">
        <pc:chgData name="Syaiful Syam" userId="4255c96dea331ab2" providerId="LiveId" clId="{19D1EFAD-6D07-4A2C-A3E2-070EC80236BC}" dt="2025-11-16T14:33:58.376" v="595" actId="2696"/>
        <pc:sldMkLst>
          <pc:docMk/>
          <pc:sldMk cId="0" sldId="372"/>
        </pc:sldMkLst>
      </pc:sldChg>
      <pc:sldChg chg="modSp add mod">
        <pc:chgData name="Syaiful Syam" userId="4255c96dea331ab2" providerId="LiveId" clId="{19D1EFAD-6D07-4A2C-A3E2-070EC80236BC}" dt="2025-11-16T13:42:17.236" v="70" actId="5793"/>
        <pc:sldMkLst>
          <pc:docMk/>
          <pc:sldMk cId="3257355605" sldId="376"/>
        </pc:sldMkLst>
        <pc:spChg chg="mod">
          <ac:chgData name="Syaiful Syam" userId="4255c96dea331ab2" providerId="LiveId" clId="{19D1EFAD-6D07-4A2C-A3E2-070EC80236BC}" dt="2025-11-16T13:42:17.236" v="70" actId="5793"/>
          <ac:spMkLst>
            <pc:docMk/>
            <pc:sldMk cId="3257355605" sldId="376"/>
            <ac:spMk id="3075" creationId="{11C862DC-AF7A-6832-067B-D31349A7D8C0}"/>
          </ac:spMkLst>
        </pc:spChg>
      </pc:sldChg>
      <pc:sldChg chg="addSp delSp modSp del mod">
        <pc:chgData name="Syaiful Syam" userId="4255c96dea331ab2" providerId="LiveId" clId="{19D1EFAD-6D07-4A2C-A3E2-070EC80236BC}" dt="2025-11-16T13:39:13.816" v="57" actId="2696"/>
        <pc:sldMkLst>
          <pc:docMk/>
          <pc:sldMk cId="3653077482" sldId="376"/>
        </pc:sldMkLst>
        <pc:spChg chg="add del mod">
          <ac:chgData name="Syaiful Syam" userId="4255c96dea331ab2" providerId="LiveId" clId="{19D1EFAD-6D07-4A2C-A3E2-070EC80236BC}" dt="2025-11-16T13:34:04.121" v="33" actId="478"/>
          <ac:spMkLst>
            <pc:docMk/>
            <pc:sldMk cId="3653077482" sldId="376"/>
            <ac:spMk id="3" creationId="{DF992374-885A-6456-F352-09280E13D5D6}"/>
          </ac:spMkLst>
        </pc:spChg>
        <pc:spChg chg="add del mod">
          <ac:chgData name="Syaiful Syam" userId="4255c96dea331ab2" providerId="LiveId" clId="{19D1EFAD-6D07-4A2C-A3E2-070EC80236BC}" dt="2025-11-16T13:34:14.649" v="34" actId="20577"/>
          <ac:spMkLst>
            <pc:docMk/>
            <pc:sldMk cId="3653077482" sldId="376"/>
            <ac:spMk id="3074" creationId="{22EECB3E-C173-44E6-DB81-BDC676A47D1D}"/>
          </ac:spMkLst>
        </pc:spChg>
        <pc:spChg chg="mod">
          <ac:chgData name="Syaiful Syam" userId="4255c96dea331ab2" providerId="LiveId" clId="{19D1EFAD-6D07-4A2C-A3E2-070EC80236BC}" dt="2025-11-16T13:37:57.805" v="56" actId="14100"/>
          <ac:spMkLst>
            <pc:docMk/>
            <pc:sldMk cId="3653077482" sldId="376"/>
            <ac:spMk id="3075" creationId="{11C862DC-AF7A-6832-067B-D31349A7D8C0}"/>
          </ac:spMkLst>
        </pc:spChg>
      </pc:sldChg>
      <pc:sldChg chg="add del">
        <pc:chgData name="Syaiful Syam" userId="4255c96dea331ab2" providerId="LiveId" clId="{19D1EFAD-6D07-4A2C-A3E2-070EC80236BC}" dt="2025-11-16T14:33:58.376" v="595" actId="2696"/>
        <pc:sldMkLst>
          <pc:docMk/>
          <pc:sldMk cId="3864268405" sldId="377"/>
        </pc:sldMkLst>
      </pc:sldChg>
      <pc:sldChg chg="modSp add mod">
        <pc:chgData name="Syaiful Syam" userId="4255c96dea331ab2" providerId="LiveId" clId="{19D1EFAD-6D07-4A2C-A3E2-070EC80236BC}" dt="2025-11-16T13:32:55.400" v="31"/>
        <pc:sldMkLst>
          <pc:docMk/>
          <pc:sldMk cId="2856899253" sldId="378"/>
        </pc:sldMkLst>
        <pc:spChg chg="mod">
          <ac:chgData name="Syaiful Syam" userId="4255c96dea331ab2" providerId="LiveId" clId="{19D1EFAD-6D07-4A2C-A3E2-070EC80236BC}" dt="2025-11-16T13:32:20.358" v="27" actId="20577"/>
          <ac:spMkLst>
            <pc:docMk/>
            <pc:sldMk cId="2856899253" sldId="378"/>
            <ac:spMk id="3074" creationId="{19B72ED8-23E8-A899-F04D-40637A6FBA47}"/>
          </ac:spMkLst>
        </pc:spChg>
        <pc:spChg chg="mod">
          <ac:chgData name="Syaiful Syam" userId="4255c96dea331ab2" providerId="LiveId" clId="{19D1EFAD-6D07-4A2C-A3E2-070EC80236BC}" dt="2025-11-16T13:32:55.400" v="31"/>
          <ac:spMkLst>
            <pc:docMk/>
            <pc:sldMk cId="2856899253" sldId="378"/>
            <ac:spMk id="3075" creationId="{656147BF-674C-5736-01B4-6B2EAEC8642B}"/>
          </ac:spMkLst>
        </pc:spChg>
      </pc:sldChg>
      <pc:sldChg chg="modSp add mod">
        <pc:chgData name="Syaiful Syam" userId="4255c96dea331ab2" providerId="LiveId" clId="{19D1EFAD-6D07-4A2C-A3E2-070EC80236BC}" dt="2025-11-16T13:51:16.757" v="141" actId="255"/>
        <pc:sldMkLst>
          <pc:docMk/>
          <pc:sldMk cId="3086282870" sldId="379"/>
        </pc:sldMkLst>
        <pc:spChg chg="mod">
          <ac:chgData name="Syaiful Syam" userId="4255c96dea331ab2" providerId="LiveId" clId="{19D1EFAD-6D07-4A2C-A3E2-070EC80236BC}" dt="2025-11-16T13:51:16.757" v="141" actId="255"/>
          <ac:spMkLst>
            <pc:docMk/>
            <pc:sldMk cId="3086282870" sldId="379"/>
            <ac:spMk id="3075" creationId="{47B12AD6-81B3-366C-DB34-932485EBE368}"/>
          </ac:spMkLst>
        </pc:spChg>
      </pc:sldChg>
      <pc:sldChg chg="modSp add mod">
        <pc:chgData name="Syaiful Syam" userId="4255c96dea331ab2" providerId="LiveId" clId="{19D1EFAD-6D07-4A2C-A3E2-070EC80236BC}" dt="2025-11-16T13:59:38.306" v="168" actId="5793"/>
        <pc:sldMkLst>
          <pc:docMk/>
          <pc:sldMk cId="2188370436" sldId="380"/>
        </pc:sldMkLst>
        <pc:spChg chg="mod">
          <ac:chgData name="Syaiful Syam" userId="4255c96dea331ab2" providerId="LiveId" clId="{19D1EFAD-6D07-4A2C-A3E2-070EC80236BC}" dt="2025-11-16T13:59:38.306" v="168" actId="5793"/>
          <ac:spMkLst>
            <pc:docMk/>
            <pc:sldMk cId="2188370436" sldId="380"/>
            <ac:spMk id="3075" creationId="{1BDB8566-0393-AB96-D88E-37144FF729E4}"/>
          </ac:spMkLst>
        </pc:spChg>
      </pc:sldChg>
      <pc:sldChg chg="modSp add mod">
        <pc:chgData name="Syaiful Syam" userId="4255c96dea331ab2" providerId="LiveId" clId="{19D1EFAD-6D07-4A2C-A3E2-070EC80236BC}" dt="2025-11-16T14:10:56.923" v="272" actId="20577"/>
        <pc:sldMkLst>
          <pc:docMk/>
          <pc:sldMk cId="2868528383" sldId="381"/>
        </pc:sldMkLst>
        <pc:spChg chg="mod">
          <ac:chgData name="Syaiful Syam" userId="4255c96dea331ab2" providerId="LiveId" clId="{19D1EFAD-6D07-4A2C-A3E2-070EC80236BC}" dt="2025-11-16T14:10:56.923" v="272" actId="20577"/>
          <ac:spMkLst>
            <pc:docMk/>
            <pc:sldMk cId="2868528383" sldId="381"/>
            <ac:spMk id="3075" creationId="{BFBFFF9B-8FC3-6A03-C70F-6A93FB17E7CB}"/>
          </ac:spMkLst>
        </pc:spChg>
      </pc:sldChg>
      <pc:sldChg chg="modSp add mod">
        <pc:chgData name="Syaiful Syam" userId="4255c96dea331ab2" providerId="LiveId" clId="{19D1EFAD-6D07-4A2C-A3E2-070EC80236BC}" dt="2025-11-16T14:10:28.396" v="271" actId="5793"/>
        <pc:sldMkLst>
          <pc:docMk/>
          <pc:sldMk cId="2398727450" sldId="382"/>
        </pc:sldMkLst>
        <pc:spChg chg="mod">
          <ac:chgData name="Syaiful Syam" userId="4255c96dea331ab2" providerId="LiveId" clId="{19D1EFAD-6D07-4A2C-A3E2-070EC80236BC}" dt="2025-11-16T14:10:28.396" v="271" actId="5793"/>
          <ac:spMkLst>
            <pc:docMk/>
            <pc:sldMk cId="2398727450" sldId="382"/>
            <ac:spMk id="3075" creationId="{49D3FEBD-E1E2-1614-C079-5F8D8F35CEB6}"/>
          </ac:spMkLst>
        </pc:spChg>
      </pc:sldChg>
      <pc:sldChg chg="modSp add mod">
        <pc:chgData name="Syaiful Syam" userId="4255c96dea331ab2" providerId="LiveId" clId="{19D1EFAD-6D07-4A2C-A3E2-070EC80236BC}" dt="2025-11-16T14:21:13.490" v="411" actId="5793"/>
        <pc:sldMkLst>
          <pc:docMk/>
          <pc:sldMk cId="191313912" sldId="383"/>
        </pc:sldMkLst>
        <pc:spChg chg="mod">
          <ac:chgData name="Syaiful Syam" userId="4255c96dea331ab2" providerId="LiveId" clId="{19D1EFAD-6D07-4A2C-A3E2-070EC80236BC}" dt="2025-11-16T14:21:13.490" v="411" actId="5793"/>
          <ac:spMkLst>
            <pc:docMk/>
            <pc:sldMk cId="191313912" sldId="383"/>
            <ac:spMk id="3075" creationId="{870815BE-2355-74D9-9EB0-A40AF2D5BFCF}"/>
          </ac:spMkLst>
        </pc:spChg>
      </pc:sldChg>
      <pc:sldChg chg="modSp add mod">
        <pc:chgData name="Syaiful Syam" userId="4255c96dea331ab2" providerId="LiveId" clId="{19D1EFAD-6D07-4A2C-A3E2-070EC80236BC}" dt="2025-11-16T14:25:37.392" v="488" actId="5793"/>
        <pc:sldMkLst>
          <pc:docMk/>
          <pc:sldMk cId="94028002" sldId="384"/>
        </pc:sldMkLst>
        <pc:spChg chg="mod">
          <ac:chgData name="Syaiful Syam" userId="4255c96dea331ab2" providerId="LiveId" clId="{19D1EFAD-6D07-4A2C-A3E2-070EC80236BC}" dt="2025-11-16T14:25:37.392" v="488" actId="5793"/>
          <ac:spMkLst>
            <pc:docMk/>
            <pc:sldMk cId="94028002" sldId="384"/>
            <ac:spMk id="3075" creationId="{2AE12199-AB96-9A64-FF7D-49B3D5801944}"/>
          </ac:spMkLst>
        </pc:spChg>
      </pc:sldChg>
      <pc:sldChg chg="modSp add mod">
        <pc:chgData name="Syaiful Syam" userId="4255c96dea331ab2" providerId="LiveId" clId="{19D1EFAD-6D07-4A2C-A3E2-070EC80236BC}" dt="2025-11-16T14:41:23.504" v="819" actId="20577"/>
        <pc:sldMkLst>
          <pc:docMk/>
          <pc:sldMk cId="2184091169" sldId="385"/>
        </pc:sldMkLst>
        <pc:spChg chg="mod">
          <ac:chgData name="Syaiful Syam" userId="4255c96dea331ab2" providerId="LiveId" clId="{19D1EFAD-6D07-4A2C-A3E2-070EC80236BC}" dt="2025-11-16T14:41:23.504" v="819" actId="20577"/>
          <ac:spMkLst>
            <pc:docMk/>
            <pc:sldMk cId="2184091169" sldId="385"/>
            <ac:spMk id="3075" creationId="{ECFB5C93-F883-54C2-615D-B3EBB5597F7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16946C-F8E3-41CC-92B8-1377B19FCF23}" type="datetimeFigureOut">
              <a:rPr lang="en-ID" smtClean="0"/>
              <a:t>16/11/2025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BDCED-5163-4FE2-BBFD-DF2819AB63D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78798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4B08CAD6-0252-9C93-9C56-184D69CF7A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CF6934D-1527-4D14-A98E-22A22F900923}" type="slidenum">
              <a:rPr lang="en-US" altLang="id-ID">
                <a:latin typeface="Arial" panose="020B0604020202020204" pitchFamily="34" charset="0"/>
              </a:rPr>
              <a:pPr/>
              <a:t>1</a:t>
            </a:fld>
            <a:endParaRPr lang="en-US" altLang="id-ID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DD3E1F1-C5C3-F5AB-CE75-655B6FBAE0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779C2057-AB27-3BC2-5433-58DD8DC7DB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77A2D-A821-4C94-F635-B2C3F5EFC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F237A9F5-A138-B3B0-F97D-B0B0E3017C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CF6934D-1527-4D14-A98E-22A22F900923}" type="slidenum">
              <a:rPr lang="en-US" altLang="id-ID">
                <a:latin typeface="Arial" panose="020B0604020202020204" pitchFamily="34" charset="0"/>
              </a:rPr>
              <a:pPr/>
              <a:t>10</a:t>
            </a:fld>
            <a:endParaRPr lang="en-US" altLang="id-ID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5C0DA8B-CEE7-73EB-EEAC-0A7F0756C4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A8A9DB5-BF9B-CD7E-4DA1-AEB68C479D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dirty="0"/>
          </a:p>
        </p:txBody>
      </p:sp>
    </p:spTree>
    <p:extLst>
      <p:ext uri="{BB962C8B-B14F-4D97-AF65-F5344CB8AC3E}">
        <p14:creationId xmlns:p14="http://schemas.microsoft.com/office/powerpoint/2010/main" val="38510079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9B71E9-63EE-F4AC-BE5C-2EE726641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F7035901-BE1C-39FD-3758-36C918AAE8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CF6934D-1527-4D14-A98E-22A22F900923}" type="slidenum">
              <a:rPr lang="en-US" altLang="id-ID">
                <a:latin typeface="Arial" panose="020B0604020202020204" pitchFamily="34" charset="0"/>
              </a:rPr>
              <a:pPr/>
              <a:t>11</a:t>
            </a:fld>
            <a:endParaRPr lang="en-US" altLang="id-ID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12F69D2-B08A-72DA-5B2D-62D3AF7799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06CAB3C-E5A3-9B5A-32B0-661EF30F1C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dirty="0"/>
          </a:p>
        </p:txBody>
      </p:sp>
    </p:spTree>
    <p:extLst>
      <p:ext uri="{BB962C8B-B14F-4D97-AF65-F5344CB8AC3E}">
        <p14:creationId xmlns:p14="http://schemas.microsoft.com/office/powerpoint/2010/main" val="33896798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8197D-A56E-A8EE-2287-9AF79EEBE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DA59EBF-C026-02B4-26F6-569D8F1218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CF6934D-1527-4D14-A98E-22A22F900923}" type="slidenum">
              <a:rPr lang="en-US" altLang="id-ID">
                <a:latin typeface="Arial" panose="020B0604020202020204" pitchFamily="34" charset="0"/>
              </a:rPr>
              <a:pPr/>
              <a:t>12</a:t>
            </a:fld>
            <a:endParaRPr lang="en-US" altLang="id-ID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CC49C032-8E7E-5805-77AF-74CFCFE9C0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03B060A8-7191-3D26-441C-D9EF29E19B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dirty="0"/>
          </a:p>
        </p:txBody>
      </p:sp>
    </p:spTree>
    <p:extLst>
      <p:ext uri="{BB962C8B-B14F-4D97-AF65-F5344CB8AC3E}">
        <p14:creationId xmlns:p14="http://schemas.microsoft.com/office/powerpoint/2010/main" val="37443822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EBE4E-48E4-A3CE-4E21-32A82E914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F084A87A-B4D4-4137-ADD9-B3697C11C2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CF6934D-1527-4D14-A98E-22A22F900923}" type="slidenum">
              <a:rPr lang="en-US" altLang="id-ID">
                <a:latin typeface="Arial" panose="020B0604020202020204" pitchFamily="34" charset="0"/>
              </a:rPr>
              <a:pPr/>
              <a:t>13</a:t>
            </a:fld>
            <a:endParaRPr lang="en-US" altLang="id-ID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E59B064-1B2D-4D58-573A-26FE2938B5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95A32C9-A4C9-DFCE-D4C2-7223851CE8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dirty="0"/>
          </a:p>
        </p:txBody>
      </p:sp>
    </p:spTree>
    <p:extLst>
      <p:ext uri="{BB962C8B-B14F-4D97-AF65-F5344CB8AC3E}">
        <p14:creationId xmlns:p14="http://schemas.microsoft.com/office/powerpoint/2010/main" val="774997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F7623-D9AF-CCB1-DCCB-4367103F3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3465EE77-6609-A6A4-5469-67DA22E35A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CF6934D-1527-4D14-A98E-22A22F900923}" type="slidenum">
              <a:rPr lang="en-US" altLang="id-ID">
                <a:latin typeface="Arial" panose="020B0604020202020204" pitchFamily="34" charset="0"/>
              </a:rPr>
              <a:pPr/>
              <a:t>2</a:t>
            </a:fld>
            <a:endParaRPr lang="en-US" altLang="id-ID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6E396D2B-C6EB-48B8-810D-5E362B352F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1A331FF6-1CF9-4E85-B1B9-B83B13C0E7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dirty="0"/>
          </a:p>
        </p:txBody>
      </p:sp>
    </p:spTree>
    <p:extLst>
      <p:ext uri="{BB962C8B-B14F-4D97-AF65-F5344CB8AC3E}">
        <p14:creationId xmlns:p14="http://schemas.microsoft.com/office/powerpoint/2010/main" val="3779123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759A1-F5B8-50BE-8E16-BB240174E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28E369FF-C0AB-8224-3AD8-3B351A8FFF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CF6934D-1527-4D14-A98E-22A22F900923}" type="slidenum">
              <a:rPr lang="en-US" altLang="id-ID">
                <a:latin typeface="Arial" panose="020B0604020202020204" pitchFamily="34" charset="0"/>
              </a:rPr>
              <a:pPr/>
              <a:t>3</a:t>
            </a:fld>
            <a:endParaRPr lang="en-US" altLang="id-ID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25A68B04-4FBA-1494-371C-1EFB397EC9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C0DD38C-4F66-D6EF-57FD-68DED6376A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dirty="0"/>
          </a:p>
        </p:txBody>
      </p:sp>
    </p:spTree>
    <p:extLst>
      <p:ext uri="{BB962C8B-B14F-4D97-AF65-F5344CB8AC3E}">
        <p14:creationId xmlns:p14="http://schemas.microsoft.com/office/powerpoint/2010/main" val="260733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A91E18-12AF-3C27-9211-C6F964CED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175CB05E-0538-9D94-31CF-E571EDED12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CF6934D-1527-4D14-A98E-22A22F900923}" type="slidenum">
              <a:rPr lang="en-US" altLang="id-ID">
                <a:latin typeface="Arial" panose="020B0604020202020204" pitchFamily="34" charset="0"/>
              </a:rPr>
              <a:pPr/>
              <a:t>4</a:t>
            </a:fld>
            <a:endParaRPr lang="en-US" altLang="id-ID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8396C4-165B-3FB6-70D3-792112ECF6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738028D-2ED1-8DBA-8FC0-8109D1FC3B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dirty="0"/>
          </a:p>
        </p:txBody>
      </p:sp>
    </p:spTree>
    <p:extLst>
      <p:ext uri="{BB962C8B-B14F-4D97-AF65-F5344CB8AC3E}">
        <p14:creationId xmlns:p14="http://schemas.microsoft.com/office/powerpoint/2010/main" val="1867457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900CC-7DCB-6F33-0ED1-4694FC5C5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3B8B9DEF-D522-7131-6A45-19883B6D39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CF6934D-1527-4D14-A98E-22A22F900923}" type="slidenum">
              <a:rPr lang="en-US" altLang="id-ID">
                <a:latin typeface="Arial" panose="020B0604020202020204" pitchFamily="34" charset="0"/>
              </a:rPr>
              <a:pPr/>
              <a:t>5</a:t>
            </a:fld>
            <a:endParaRPr lang="en-US" altLang="id-ID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C4501A78-D43A-2618-A8A9-125F7AEAA3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B74327F-4B7E-14E4-96D9-AE471A3727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dirty="0"/>
          </a:p>
        </p:txBody>
      </p:sp>
    </p:spTree>
    <p:extLst>
      <p:ext uri="{BB962C8B-B14F-4D97-AF65-F5344CB8AC3E}">
        <p14:creationId xmlns:p14="http://schemas.microsoft.com/office/powerpoint/2010/main" val="19608955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BC0AE-2CA7-862E-80B2-A9D81BABB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7ABCB70B-25CB-FCF9-CC4F-4D5B0DDCD7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CF6934D-1527-4D14-A98E-22A22F900923}" type="slidenum">
              <a:rPr lang="en-US" altLang="id-ID">
                <a:latin typeface="Arial" panose="020B0604020202020204" pitchFamily="34" charset="0"/>
              </a:rPr>
              <a:pPr/>
              <a:t>6</a:t>
            </a:fld>
            <a:endParaRPr lang="en-US" altLang="id-ID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5BFD226A-06BB-33EC-25D5-9C7BB059A2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E7159D7E-A29E-2C44-BA2C-B978114BD6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dirty="0"/>
          </a:p>
        </p:txBody>
      </p:sp>
    </p:spTree>
    <p:extLst>
      <p:ext uri="{BB962C8B-B14F-4D97-AF65-F5344CB8AC3E}">
        <p14:creationId xmlns:p14="http://schemas.microsoft.com/office/powerpoint/2010/main" val="3230077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583BD-9595-2702-4EE5-9131EB5F4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E5682A97-A112-C0C8-2F8D-C8E94F5DD0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CF6934D-1527-4D14-A98E-22A22F900923}" type="slidenum">
              <a:rPr lang="en-US" altLang="id-ID">
                <a:latin typeface="Arial" panose="020B0604020202020204" pitchFamily="34" charset="0"/>
              </a:rPr>
              <a:pPr/>
              <a:t>7</a:t>
            </a:fld>
            <a:endParaRPr lang="en-US" altLang="id-ID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ECF09720-0221-08D1-5484-CD86AD6EDA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E7774299-8051-3932-B4BC-2838524AA9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dirty="0"/>
          </a:p>
        </p:txBody>
      </p:sp>
    </p:spTree>
    <p:extLst>
      <p:ext uri="{BB962C8B-B14F-4D97-AF65-F5344CB8AC3E}">
        <p14:creationId xmlns:p14="http://schemas.microsoft.com/office/powerpoint/2010/main" val="35728094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4D495D-7912-298D-7470-73B59BA68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935C45B-7957-DC27-688B-FCACADC597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CF6934D-1527-4D14-A98E-22A22F900923}" type="slidenum">
              <a:rPr lang="en-US" altLang="id-ID">
                <a:latin typeface="Arial" panose="020B0604020202020204" pitchFamily="34" charset="0"/>
              </a:rPr>
              <a:pPr/>
              <a:t>8</a:t>
            </a:fld>
            <a:endParaRPr lang="en-US" altLang="id-ID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2067E90B-3417-1B4F-C2B4-36DC3CE7BF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4C63BE96-7B66-2D5C-60B9-3B13326DBE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dirty="0"/>
          </a:p>
        </p:txBody>
      </p:sp>
    </p:spTree>
    <p:extLst>
      <p:ext uri="{BB962C8B-B14F-4D97-AF65-F5344CB8AC3E}">
        <p14:creationId xmlns:p14="http://schemas.microsoft.com/office/powerpoint/2010/main" val="26843173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D12FE-1BBB-7508-83F7-21B58EAA7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7F533A1C-E9B1-C81B-3352-7FF9916A39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CF6934D-1527-4D14-A98E-22A22F900923}" type="slidenum">
              <a:rPr lang="en-US" altLang="id-ID">
                <a:latin typeface="Arial" panose="020B0604020202020204" pitchFamily="34" charset="0"/>
              </a:rPr>
              <a:pPr/>
              <a:t>9</a:t>
            </a:fld>
            <a:endParaRPr lang="en-US" altLang="id-ID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691BD5BF-C693-79D3-EC96-BEED18965B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040C2EB4-917F-0208-107B-C7DEAC0600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dirty="0"/>
          </a:p>
        </p:txBody>
      </p:sp>
    </p:spTree>
    <p:extLst>
      <p:ext uri="{BB962C8B-B14F-4D97-AF65-F5344CB8AC3E}">
        <p14:creationId xmlns:p14="http://schemas.microsoft.com/office/powerpoint/2010/main" val="4196463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E41FC-CB2E-98EA-855D-025627270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E9F784-9152-E441-A109-FA2F405CB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93846-B833-F75F-8880-7F0F00CE6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FCA3-652E-4ACF-835A-55FA84816973}" type="datetimeFigureOut">
              <a:rPr lang="en-ID" smtClean="0"/>
              <a:t>16/11/2025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45E90-5B98-E59F-A068-80D6CF053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98B96B-813F-C47F-7EFA-6A85256DA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AAA9-3D9B-475E-9C84-B29DFD52B2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34521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E8414-AB75-20FA-BB70-FD3404065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FD95D5-B955-60A2-2760-0A07FE94F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7EF31-FFBC-CED3-C1C1-F6FEB61F8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FCA3-652E-4ACF-835A-55FA84816973}" type="datetimeFigureOut">
              <a:rPr lang="en-ID" smtClean="0"/>
              <a:t>16/11/2025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4EE3A-2FEA-0531-BAAD-1DCEE2246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881F9-5B63-C2CB-B1DF-2CA095FF7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AAA9-3D9B-475E-9C84-B29DFD52B2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12938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516205-8195-F0D2-37CE-76E2DF9674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11C18B-FF06-D738-26BF-66EE89895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57B954-6014-A672-A00D-0E543ACC7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FCA3-652E-4ACF-835A-55FA84816973}" type="datetimeFigureOut">
              <a:rPr lang="en-ID" smtClean="0"/>
              <a:t>16/11/2025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73236-B3C7-25CA-49AB-70F007E9A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DDE5A-AF62-27E7-57DB-262D3B39C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AAA9-3D9B-475E-9C84-B29DFD52B2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54454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27952-9D5D-150F-54E1-C6655D7E4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BF221-7C76-BC88-C18E-58F8A7294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8E0D08-ADD9-4BDB-64D4-BCE63FE6F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FCA3-652E-4ACF-835A-55FA84816973}" type="datetimeFigureOut">
              <a:rPr lang="en-ID" smtClean="0"/>
              <a:t>16/11/2025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AB920-6195-7D55-107C-77D5E552B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3684E-A2E8-5128-9A79-407DCB922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AAA9-3D9B-475E-9C84-B29DFD52B2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50378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44756-5D5D-569B-C225-8181869D7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61CF57-6DD8-A0FD-0721-E7E863CB62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9CBD4-BEB8-190F-4349-CD724FADF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FCA3-652E-4ACF-835A-55FA84816973}" type="datetimeFigureOut">
              <a:rPr lang="en-ID" smtClean="0"/>
              <a:t>16/11/2025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F284D-0D95-ADED-1259-D22123C64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FF86CE-A589-CD73-75B5-DD8839113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AAA9-3D9B-475E-9C84-B29DFD52B2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1014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17A05-97F8-1653-841E-292E66DF8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32F67-48F9-75C9-52A9-B4C9229812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12BBBE-995C-741D-193A-2C0DA43CC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FB5E6-9BA4-8739-D039-C92D5534E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FCA3-652E-4ACF-835A-55FA84816973}" type="datetimeFigureOut">
              <a:rPr lang="en-ID" smtClean="0"/>
              <a:t>16/11/2025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796483-2073-2DDE-D979-28B6C82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C61AD5-BCFA-967E-81D6-88D78A777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AAA9-3D9B-475E-9C84-B29DFD52B2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1582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6AB4A-EEBE-CDAE-F6A3-E7898ECEC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2F210-0C12-9D15-29E9-09F484A53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69F32D-9B36-6A88-30D2-CB38D288F8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B70D68-7957-8143-B2FC-908345B9F2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AE488E-1419-A7F7-9BCD-A3D903EF7B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79E589-562E-9CCD-DC69-F73D69A0B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FCA3-652E-4ACF-835A-55FA84816973}" type="datetimeFigureOut">
              <a:rPr lang="en-ID" smtClean="0"/>
              <a:t>16/11/2025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2EEB2A-1B51-0ED0-B754-B8907882D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3ED11F-A8C1-46F5-EA8C-72F7D72C9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AAA9-3D9B-475E-9C84-B29DFD52B2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19554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5B0A6-1184-9176-4BB1-9241C1D12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74FE98-D183-0304-952C-D6F0AA2E9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FCA3-652E-4ACF-835A-55FA84816973}" type="datetimeFigureOut">
              <a:rPr lang="en-ID" smtClean="0"/>
              <a:t>16/11/2025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F723A2-F89E-1FB0-24F4-2BB4C53DF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A7E61A-F3B8-9DFB-6732-E879DA95D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AAA9-3D9B-475E-9C84-B29DFD52B2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2966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98EB80-7F92-1180-E3B7-235CB4CD4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FCA3-652E-4ACF-835A-55FA84816973}" type="datetimeFigureOut">
              <a:rPr lang="en-ID" smtClean="0"/>
              <a:t>16/11/2025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D2754D-234D-77CF-2F0E-4041EEB95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84FAB5-4575-E84B-953D-527F17560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AAA9-3D9B-475E-9C84-B29DFD52B2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63389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B890E-2775-D08D-A9D7-E382A1803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1DD5E-CFFC-4D2D-EA64-E342D7BE8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672E9A-1029-1CA7-9359-185813A30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7AD430-E2DA-FDA3-BFC6-A0871E6EB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FCA3-652E-4ACF-835A-55FA84816973}" type="datetimeFigureOut">
              <a:rPr lang="en-ID" smtClean="0"/>
              <a:t>16/11/2025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44371-8B44-D4E9-0821-446AF7D8C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14DCA7-E86D-3B54-151D-464AD18BA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AAA9-3D9B-475E-9C84-B29DFD52B2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4445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9535B-DD3F-993D-950C-627E21CD4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8EE864-5B03-304B-93A7-A98D64C21D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B30C4B-58BC-7570-519B-B35DE9E28E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F7FC89-141E-112E-8C52-762EC388B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FCA3-652E-4ACF-835A-55FA84816973}" type="datetimeFigureOut">
              <a:rPr lang="en-ID" smtClean="0"/>
              <a:t>16/11/2025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FB5DC-4ABE-1924-BC45-79BCD695B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FCBBC-5CBE-E9C7-33FC-1BF30C3A5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AAA9-3D9B-475E-9C84-B29DFD52B2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6172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551162-7482-6F6E-E8D6-ECD6C0B14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C9182-2782-B136-0150-D5A8F785E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687A4-980B-B1C6-2F34-970E36101F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FFCA3-652E-4ACF-835A-55FA84816973}" type="datetimeFigureOut">
              <a:rPr lang="en-ID" smtClean="0"/>
              <a:t>16/11/2025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5C25D-4A92-231D-7ECD-ED8FA98412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BE81A-D89F-2C7F-D998-B936261CA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2AAA9-3D9B-475E-9C84-B29DFD52B2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74664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9B9732B9-6371-B883-CD70-E5F3C906E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600" y="185195"/>
            <a:ext cx="7821592" cy="1481559"/>
          </a:xfrm>
        </p:spPr>
        <p:txBody>
          <a:bodyPr>
            <a:normAutofit fontScale="90000"/>
          </a:bodyPr>
          <a:lstStyle/>
          <a:p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b="1" dirty="0"/>
            </a:b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KOMPLEKSITAS KONFLIK</a:t>
            </a:r>
            <a:br>
              <a:rPr lang="en-US" altLang="id-ID" sz="4000" b="1" dirty="0">
                <a:solidFill>
                  <a:srgbClr val="C00000"/>
                </a:solidFill>
                <a:latin typeface="+mn-lt"/>
              </a:rPr>
            </a:b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DI</a:t>
            </a:r>
            <a:br>
              <a:rPr lang="en-US" altLang="id-ID" sz="4000" b="1" dirty="0">
                <a:solidFill>
                  <a:srgbClr val="C00000"/>
                </a:solidFill>
                <a:latin typeface="+mn-lt"/>
              </a:rPr>
            </a:b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TIMUR TENGAH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A13FAFFC-BFEF-B269-5029-EB0C0E3D3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600" y="1904035"/>
            <a:ext cx="7682696" cy="4768770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altLang="en-US" sz="2200" b="1" i="1" dirty="0">
                <a:solidFill>
                  <a:srgbClr val="FF0000"/>
                </a:solidFill>
              </a:rPr>
              <a:t>Timur Tengah </a:t>
            </a:r>
            <a:r>
              <a:rPr lang="en-US" altLang="en-US" sz="2200" b="1" i="1" dirty="0" err="1">
                <a:solidFill>
                  <a:srgbClr val="FF0000"/>
                </a:solidFill>
              </a:rPr>
              <a:t>menjadi</a:t>
            </a:r>
            <a:r>
              <a:rPr lang="en-US" altLang="en-US" sz="2200" b="1" i="1" dirty="0">
                <a:solidFill>
                  <a:srgbClr val="FF0000"/>
                </a:solidFill>
              </a:rPr>
              <a:t> </a:t>
            </a:r>
            <a:r>
              <a:rPr lang="en-US" altLang="en-US" sz="2200" b="1" i="1" dirty="0" err="1">
                <a:solidFill>
                  <a:srgbClr val="FF0000"/>
                </a:solidFill>
              </a:rPr>
              <a:t>sarang</a:t>
            </a:r>
            <a:r>
              <a:rPr lang="en-US" altLang="en-US" sz="2200" b="1" i="1" dirty="0">
                <a:solidFill>
                  <a:srgbClr val="FF0000"/>
                </a:solidFill>
              </a:rPr>
              <a:t> </a:t>
            </a:r>
            <a:r>
              <a:rPr lang="en-ID" sz="2200" dirty="0" err="1"/>
              <a:t>konflik</a:t>
            </a:r>
            <a:r>
              <a:rPr lang="en-ID" sz="2200" dirty="0"/>
              <a:t> </a:t>
            </a:r>
            <a:r>
              <a:rPr lang="en-ID" sz="2200" dirty="0" err="1"/>
              <a:t>sejak</a:t>
            </a:r>
            <a:r>
              <a:rPr lang="en-ID" sz="2200" dirty="0"/>
              <a:t> </a:t>
            </a:r>
            <a:r>
              <a:rPr lang="en-ID" sz="2200" dirty="0" err="1"/>
              <a:t>awal</a:t>
            </a:r>
            <a:r>
              <a:rPr lang="en-ID" sz="2200" dirty="0"/>
              <a:t> </a:t>
            </a:r>
            <a:r>
              <a:rPr lang="en-ID" sz="2200" dirty="0" err="1"/>
              <a:t>abad</a:t>
            </a:r>
            <a:r>
              <a:rPr lang="en-ID" sz="2200" dirty="0"/>
              <a:t> ke-20.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sz="2200" dirty="0" err="1"/>
              <a:t>Warisan</a:t>
            </a:r>
            <a:r>
              <a:rPr lang="en-ID" sz="2200" dirty="0"/>
              <a:t> </a:t>
            </a:r>
            <a:r>
              <a:rPr lang="en-ID" sz="2200" dirty="0" err="1"/>
              <a:t>kolonial</a:t>
            </a:r>
            <a:r>
              <a:rPr lang="en-ID" sz="2200" dirty="0"/>
              <a:t>, </a:t>
            </a:r>
            <a:r>
              <a:rPr lang="en-ID" sz="2200" dirty="0" err="1"/>
              <a:t>kebangkitan</a:t>
            </a:r>
            <a:r>
              <a:rPr lang="en-ID" sz="2200" dirty="0"/>
              <a:t> </a:t>
            </a:r>
            <a:r>
              <a:rPr lang="en-ID" sz="2200" dirty="0" err="1"/>
              <a:t>nasionalisme</a:t>
            </a:r>
            <a:r>
              <a:rPr lang="en-ID" sz="2200" dirty="0"/>
              <a:t>, dan </a:t>
            </a:r>
            <a:r>
              <a:rPr lang="en-ID" sz="2200" dirty="0" err="1"/>
              <a:t>pembentukan</a:t>
            </a:r>
            <a:r>
              <a:rPr lang="en-ID" sz="2200" dirty="0"/>
              <a:t> Israel </a:t>
            </a:r>
            <a:r>
              <a:rPr lang="en-ID" sz="2200" dirty="0" err="1"/>
              <a:t>menjadi</a:t>
            </a:r>
            <a:r>
              <a:rPr lang="en-ID" sz="2200" dirty="0"/>
              <a:t> </a:t>
            </a:r>
            <a:r>
              <a:rPr lang="en-ID" sz="2200" dirty="0" err="1"/>
              <a:t>panggung</a:t>
            </a:r>
            <a:r>
              <a:rPr lang="en-ID" sz="2200" dirty="0"/>
              <a:t> </a:t>
            </a:r>
            <a:r>
              <a:rPr lang="en-ID" sz="2200" dirty="0" err="1"/>
              <a:t>bagi</a:t>
            </a:r>
            <a:r>
              <a:rPr lang="en-ID" sz="2200" dirty="0"/>
              <a:t> </a:t>
            </a:r>
            <a:r>
              <a:rPr lang="en-ID" sz="2200" dirty="0" err="1"/>
              <a:t>ketegangan</a:t>
            </a:r>
            <a:r>
              <a:rPr lang="en-ID" sz="2200" dirty="0"/>
              <a:t> yang </a:t>
            </a:r>
            <a:r>
              <a:rPr lang="en-ID" sz="2200" dirty="0" err="1"/>
              <a:t>berkelanjutan</a:t>
            </a:r>
            <a:r>
              <a:rPr lang="en-ID" sz="2200" dirty="0"/>
              <a:t>.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sz="2200" dirty="0"/>
              <a:t>Faktor-faktor </a:t>
            </a:r>
            <a:r>
              <a:rPr lang="en-ID" sz="2200" dirty="0" err="1"/>
              <a:t>ini</a:t>
            </a:r>
            <a:r>
              <a:rPr lang="en-ID" sz="2200" dirty="0"/>
              <a:t> </a:t>
            </a:r>
            <a:r>
              <a:rPr lang="en-ID" sz="2200" dirty="0" err="1"/>
              <a:t>terus</a:t>
            </a:r>
            <a:r>
              <a:rPr lang="en-ID" sz="2200" dirty="0"/>
              <a:t> </a:t>
            </a:r>
            <a:r>
              <a:rPr lang="en-ID" sz="2200" dirty="0" err="1"/>
              <a:t>membentuk</a:t>
            </a:r>
            <a:r>
              <a:rPr lang="en-ID" sz="2200" dirty="0"/>
              <a:t> </a:t>
            </a:r>
            <a:r>
              <a:rPr lang="en-ID" sz="2200" dirty="0" err="1"/>
              <a:t>lanskap</a:t>
            </a:r>
            <a:r>
              <a:rPr lang="en-ID" sz="2200" dirty="0"/>
              <a:t> </a:t>
            </a:r>
            <a:r>
              <a:rPr lang="en-ID" sz="2200" dirty="0" err="1"/>
              <a:t>geopolitik</a:t>
            </a:r>
            <a:r>
              <a:rPr lang="en-ID" sz="2200" dirty="0"/>
              <a:t> </a:t>
            </a:r>
            <a:r>
              <a:rPr lang="en-ID" sz="2200" dirty="0" err="1"/>
              <a:t>kawasan</a:t>
            </a:r>
            <a:r>
              <a:rPr lang="en-ID" sz="2200" dirty="0"/>
              <a:t> yang </a:t>
            </a:r>
            <a:r>
              <a:rPr lang="en-ID" sz="2200" dirty="0" err="1"/>
              <a:t>kompleks</a:t>
            </a:r>
            <a:r>
              <a:rPr lang="en-ID" sz="2200" dirty="0"/>
              <a:t> </a:t>
            </a:r>
            <a:r>
              <a:rPr lang="en-ID" sz="2200" dirty="0" err="1"/>
              <a:t>hingga</a:t>
            </a:r>
            <a:r>
              <a:rPr lang="en-ID" sz="2200" dirty="0"/>
              <a:t> </a:t>
            </a:r>
            <a:r>
              <a:rPr lang="en-ID" sz="2200" dirty="0" err="1"/>
              <a:t>saat</a:t>
            </a:r>
            <a:r>
              <a:rPr lang="en-ID" sz="2200" dirty="0"/>
              <a:t> </a:t>
            </a:r>
            <a:r>
              <a:rPr lang="en-ID" sz="2200" dirty="0" err="1"/>
              <a:t>ini</a:t>
            </a:r>
            <a:r>
              <a:rPr lang="en-ID" sz="2200" dirty="0"/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sz="2200" dirty="0"/>
              <a:t>Konflik Arab-Israel, Revolusi Iran, dan Perang </a:t>
            </a:r>
            <a:r>
              <a:rPr lang="en-ID" sz="2200" dirty="0" err="1"/>
              <a:t>Teluk</a:t>
            </a:r>
            <a:r>
              <a:rPr lang="en-ID" sz="2200" dirty="0"/>
              <a:t> </a:t>
            </a:r>
            <a:r>
              <a:rPr lang="en-ID" sz="2200" dirty="0" err="1"/>
              <a:t>telah</a:t>
            </a:r>
            <a:r>
              <a:rPr lang="en-ID" sz="2200" dirty="0"/>
              <a:t> </a:t>
            </a:r>
            <a:r>
              <a:rPr lang="en-ID" sz="2200" dirty="0" err="1"/>
              <a:t>menimbulkan</a:t>
            </a:r>
            <a:r>
              <a:rPr lang="en-ID" sz="2200" dirty="0"/>
              <a:t> </a:t>
            </a:r>
            <a:r>
              <a:rPr lang="en-ID" sz="2200" dirty="0" err="1"/>
              <a:t>konsekuensi</a:t>
            </a:r>
            <a:r>
              <a:rPr lang="en-ID" sz="2200" dirty="0"/>
              <a:t> yang </a:t>
            </a:r>
            <a:r>
              <a:rPr lang="en-ID" sz="2200" dirty="0" err="1"/>
              <a:t>luas</a:t>
            </a:r>
            <a:r>
              <a:rPr lang="en-ID" sz="2200" dirty="0"/>
              <a:t>.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sz="2200" dirty="0" err="1"/>
              <a:t>Kemudian</a:t>
            </a:r>
            <a:r>
              <a:rPr lang="en-ID" sz="2200" dirty="0"/>
              <a:t>, </a:t>
            </a:r>
            <a:r>
              <a:rPr lang="en-ID" sz="2200" dirty="0" err="1"/>
              <a:t>pemberontakan</a:t>
            </a:r>
            <a:r>
              <a:rPr lang="en-ID" sz="2200" dirty="0"/>
              <a:t> Musim Semi Arab dan </a:t>
            </a:r>
            <a:r>
              <a:rPr lang="en-ID" sz="2200" dirty="0" err="1"/>
              <a:t>ketegangan</a:t>
            </a:r>
            <a:r>
              <a:rPr lang="en-ID" sz="2200" dirty="0"/>
              <a:t> </a:t>
            </a:r>
            <a:r>
              <a:rPr lang="en-ID" sz="2200" dirty="0" err="1"/>
              <a:t>sektarian</a:t>
            </a:r>
            <a:r>
              <a:rPr lang="en-ID" sz="2200" dirty="0"/>
              <a:t> </a:t>
            </a:r>
            <a:r>
              <a:rPr lang="en-ID" sz="2200" dirty="0" err="1"/>
              <a:t>semakin</a:t>
            </a:r>
            <a:r>
              <a:rPr lang="en-ID" sz="2200" dirty="0"/>
              <a:t> </a:t>
            </a:r>
            <a:r>
              <a:rPr lang="en-ID" sz="2200" dirty="0" err="1"/>
              <a:t>memperburuk</a:t>
            </a:r>
            <a:r>
              <a:rPr lang="en-ID" sz="2200" dirty="0"/>
              <a:t> </a:t>
            </a:r>
            <a:r>
              <a:rPr lang="en-ID" sz="2200" dirty="0" err="1"/>
              <a:t>stabilitas</a:t>
            </a:r>
            <a:r>
              <a:rPr lang="en-ID" sz="2200" dirty="0"/>
              <a:t> </a:t>
            </a:r>
            <a:r>
              <a:rPr lang="en-ID" sz="2200" dirty="0" err="1"/>
              <a:t>kawasan</a:t>
            </a:r>
            <a:r>
              <a:rPr lang="en-ID" sz="2200" dirty="0"/>
              <a:t>.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sz="2200" dirty="0"/>
              <a:t>Upaya </a:t>
            </a:r>
            <a:r>
              <a:rPr lang="en-ID" sz="2200" dirty="0" err="1"/>
              <a:t>perdamaian</a:t>
            </a:r>
            <a:r>
              <a:rPr lang="en-ID" sz="2200" dirty="0"/>
              <a:t> dan </a:t>
            </a:r>
            <a:r>
              <a:rPr lang="en-ID" sz="2200" dirty="0" err="1"/>
              <a:t>stabilitas</a:t>
            </a:r>
            <a:r>
              <a:rPr lang="en-ID" sz="2200" dirty="0"/>
              <a:t> </a:t>
            </a:r>
            <a:r>
              <a:rPr lang="en-ID" sz="2200" dirty="0" err="1"/>
              <a:t>menghadapi</a:t>
            </a:r>
            <a:r>
              <a:rPr lang="en-ID" sz="2200" dirty="0"/>
              <a:t> </a:t>
            </a:r>
            <a:r>
              <a:rPr lang="en-ID" sz="2200" dirty="0" err="1"/>
              <a:t>tantangan</a:t>
            </a:r>
            <a:r>
              <a:rPr lang="en-ID" sz="2200" dirty="0"/>
              <a:t> </a:t>
            </a:r>
            <a:r>
              <a:rPr lang="en-ID" sz="2200" dirty="0" err="1"/>
              <a:t>signifikan</a:t>
            </a:r>
            <a:r>
              <a:rPr lang="en-ID" sz="2200" dirty="0"/>
              <a:t> di </a:t>
            </a:r>
            <a:r>
              <a:rPr lang="en-ID" sz="2200" dirty="0" err="1"/>
              <a:t>tengah</a:t>
            </a:r>
            <a:r>
              <a:rPr lang="en-ID" sz="2200" dirty="0"/>
              <a:t> </a:t>
            </a:r>
            <a:r>
              <a:rPr lang="en-ID" sz="2200" dirty="0" err="1">
                <a:solidFill>
                  <a:srgbClr val="FF0000"/>
                </a:solidFill>
              </a:rPr>
              <a:t>persaingan</a:t>
            </a:r>
            <a:r>
              <a:rPr lang="en-ID" sz="2200" dirty="0">
                <a:solidFill>
                  <a:srgbClr val="FF0000"/>
                </a:solidFill>
              </a:rPr>
              <a:t> </a:t>
            </a:r>
            <a:r>
              <a:rPr lang="en-ID" sz="2200" dirty="0" err="1">
                <a:solidFill>
                  <a:srgbClr val="FF0000"/>
                </a:solidFill>
              </a:rPr>
              <a:t>kepentingan</a:t>
            </a:r>
            <a:r>
              <a:rPr lang="en-ID" sz="2200" dirty="0">
                <a:solidFill>
                  <a:srgbClr val="FF0000"/>
                </a:solidFill>
              </a:rPr>
              <a:t> </a:t>
            </a:r>
            <a:r>
              <a:rPr lang="en-ID" sz="2200" dirty="0"/>
              <a:t>dan </a:t>
            </a:r>
            <a:r>
              <a:rPr lang="en-ID" sz="2200" dirty="0" err="1">
                <a:solidFill>
                  <a:srgbClr val="FF0000"/>
                </a:solidFill>
              </a:rPr>
              <a:t>krisis</a:t>
            </a:r>
            <a:r>
              <a:rPr lang="en-ID" sz="2200" dirty="0">
                <a:solidFill>
                  <a:srgbClr val="FF0000"/>
                </a:solidFill>
              </a:rPr>
              <a:t> </a:t>
            </a:r>
            <a:r>
              <a:rPr lang="en-ID" sz="2200" dirty="0" err="1">
                <a:solidFill>
                  <a:srgbClr val="FF0000"/>
                </a:solidFill>
              </a:rPr>
              <a:t>kemanusiaan</a:t>
            </a:r>
            <a:r>
              <a:rPr lang="en-ID" sz="2200" dirty="0"/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ID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altLang="en-US" b="1" i="1" dirty="0">
              <a:solidFill>
                <a:srgbClr val="FF0000"/>
              </a:solidFill>
            </a:endParaRPr>
          </a:p>
          <a:p>
            <a:endParaRPr lang="en-US" altLang="en-US" sz="4000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4D429-6335-07E6-8655-71D0E6E31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D0A0B7D9-D9B0-2F82-BA12-E603AE850C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600" y="1"/>
            <a:ext cx="7810018" cy="671332"/>
          </a:xfrm>
        </p:spPr>
        <p:txBody>
          <a:bodyPr>
            <a:normAutofit fontScale="90000"/>
          </a:bodyPr>
          <a:lstStyle/>
          <a:p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b="1" dirty="0"/>
            </a:b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 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49D3FEBD-E1E2-1614-C079-5F8D8F35C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600" y="-97971"/>
            <a:ext cx="7810018" cy="6770777"/>
          </a:xfrm>
        </p:spPr>
        <p:txBody>
          <a:bodyPr>
            <a:noAutofit/>
          </a:bodyPr>
          <a:lstStyle/>
          <a:p>
            <a:pPr lvl="1" algn="l"/>
            <a:r>
              <a:rPr lang="en-ID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7030A0"/>
                </a:solidFill>
              </a:rPr>
              <a:t>   </a:t>
            </a:r>
            <a:r>
              <a:rPr lang="en-ID" b="1" dirty="0"/>
              <a:t>Arab Spring dan </a:t>
            </a:r>
            <a:r>
              <a:rPr lang="en-ID" b="1" dirty="0" err="1"/>
              <a:t>dampaknya</a:t>
            </a:r>
            <a:r>
              <a:rPr lang="en-ID" b="1" dirty="0"/>
              <a:t>..</a:t>
            </a:r>
            <a:r>
              <a:rPr lang="en-ID" b="1" dirty="0" err="1"/>
              <a:t>lanjutan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Suriah: Protes </a:t>
            </a:r>
            <a:r>
              <a:rPr lang="en-ID" dirty="0" err="1"/>
              <a:t>meningkat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perang</a:t>
            </a:r>
            <a:r>
              <a:rPr lang="en-ID" dirty="0"/>
              <a:t> </a:t>
            </a:r>
            <a:r>
              <a:rPr lang="en-ID" dirty="0" err="1"/>
              <a:t>saudara</a:t>
            </a:r>
            <a:r>
              <a:rPr lang="en-ID" dirty="0"/>
              <a:t> yang </a:t>
            </a:r>
            <a:r>
              <a:rPr lang="en-ID" dirty="0" err="1"/>
              <a:t>berkelanjutan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faksi</a:t>
            </a:r>
            <a:r>
              <a:rPr lang="en-ID" dirty="0"/>
              <a:t> yang </a:t>
            </a:r>
            <a:r>
              <a:rPr lang="en-ID" dirty="0" err="1"/>
              <a:t>terlibat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Yaman: </a:t>
            </a:r>
            <a:r>
              <a:rPr lang="en-ID" dirty="0" err="1"/>
              <a:t>Presiden</a:t>
            </a:r>
            <a:r>
              <a:rPr lang="en-ID" dirty="0"/>
              <a:t> Ali Abdullah Saleh </a:t>
            </a:r>
            <a:r>
              <a:rPr lang="en-ID" dirty="0" err="1"/>
              <a:t>dipaksa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menyerahkan</a:t>
            </a:r>
            <a:r>
              <a:rPr lang="en-ID" dirty="0"/>
              <a:t> </a:t>
            </a:r>
            <a:r>
              <a:rPr lang="en-ID" dirty="0" err="1"/>
              <a:t>kekuasaan</a:t>
            </a:r>
            <a:r>
              <a:rPr lang="en-ID" dirty="0"/>
              <a:t>, yang </a:t>
            </a:r>
            <a:r>
              <a:rPr lang="en-ID" dirty="0" err="1"/>
              <a:t>menyebabkan</a:t>
            </a:r>
            <a:r>
              <a:rPr lang="en-ID" dirty="0"/>
              <a:t> </a:t>
            </a:r>
            <a:r>
              <a:rPr lang="en-ID" dirty="0" err="1"/>
              <a:t>konflik</a:t>
            </a:r>
            <a:r>
              <a:rPr lang="en-ID" dirty="0"/>
              <a:t> </a:t>
            </a:r>
            <a:r>
              <a:rPr lang="en-ID" dirty="0" err="1"/>
              <a:t>berkepanjangan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b="1" dirty="0"/>
              <a:t>Akibat regional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Tingkat reformasi </a:t>
            </a:r>
            <a:r>
              <a:rPr lang="en-ID" dirty="0" err="1"/>
              <a:t>politik</a:t>
            </a:r>
            <a:r>
              <a:rPr lang="en-ID" dirty="0"/>
              <a:t> dan </a:t>
            </a:r>
            <a:r>
              <a:rPr lang="en-ID" dirty="0" err="1"/>
              <a:t>demokratisasi</a:t>
            </a:r>
            <a:r>
              <a:rPr lang="en-ID" dirty="0"/>
              <a:t> yang </a:t>
            </a:r>
            <a:r>
              <a:rPr lang="en-ID" dirty="0" err="1"/>
              <a:t>bervariasi</a:t>
            </a:r>
            <a:r>
              <a:rPr lang="en-ID" dirty="0"/>
              <a:t> di </a:t>
            </a:r>
            <a:r>
              <a:rPr lang="en-ID" dirty="0" err="1"/>
              <a:t>berbagai</a:t>
            </a:r>
            <a:r>
              <a:rPr lang="en-ID" dirty="0"/>
              <a:t> negara </a:t>
            </a:r>
            <a:r>
              <a:rPr lang="en-ID" dirty="0" err="1"/>
              <a:t>terdampak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Meningkatnya </a:t>
            </a:r>
            <a:r>
              <a:rPr lang="en-ID" dirty="0" err="1"/>
              <a:t>ketidakstabilan</a:t>
            </a:r>
            <a:r>
              <a:rPr lang="en-ID" dirty="0"/>
              <a:t> dan </a:t>
            </a:r>
            <a:r>
              <a:rPr lang="en-ID" dirty="0" err="1"/>
              <a:t>kekosongan</a:t>
            </a:r>
            <a:r>
              <a:rPr lang="en-ID" dirty="0"/>
              <a:t> </a:t>
            </a:r>
            <a:r>
              <a:rPr lang="en-ID" dirty="0" err="1"/>
              <a:t>kekuasaan</a:t>
            </a:r>
            <a:r>
              <a:rPr lang="en-ID" dirty="0"/>
              <a:t> di </a:t>
            </a:r>
            <a:r>
              <a:rPr lang="en-ID" dirty="0" err="1"/>
              <a:t>beberapa</a:t>
            </a:r>
            <a:r>
              <a:rPr lang="en-ID" dirty="0"/>
              <a:t> negara (Libya, Suriah).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Munculnya </a:t>
            </a:r>
            <a:r>
              <a:rPr lang="en-ID" dirty="0" err="1"/>
              <a:t>partai-partai</a:t>
            </a:r>
            <a:r>
              <a:rPr lang="en-ID" dirty="0"/>
              <a:t> </a:t>
            </a:r>
            <a:r>
              <a:rPr lang="en-ID" dirty="0" err="1"/>
              <a:t>politik</a:t>
            </a:r>
            <a:r>
              <a:rPr lang="en-ID" dirty="0"/>
              <a:t> Islamis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pemilu</a:t>
            </a:r>
            <a:r>
              <a:rPr lang="en-ID" dirty="0"/>
              <a:t> </a:t>
            </a:r>
            <a:r>
              <a:rPr lang="en-ID" dirty="0" err="1"/>
              <a:t>pasca-revolusi</a:t>
            </a:r>
            <a:r>
              <a:rPr lang="en-ID" dirty="0"/>
              <a:t> (</a:t>
            </a:r>
            <a:r>
              <a:rPr lang="en-ID" dirty="0" err="1"/>
              <a:t>Ikhwanul</a:t>
            </a:r>
            <a:r>
              <a:rPr lang="en-ID" dirty="0"/>
              <a:t> Muslimin di Mesir).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Krisis </a:t>
            </a:r>
            <a:r>
              <a:rPr lang="en-ID" dirty="0" err="1"/>
              <a:t>pengungsi</a:t>
            </a:r>
            <a:r>
              <a:rPr lang="en-ID" dirty="0"/>
              <a:t> yang </a:t>
            </a:r>
            <a:r>
              <a:rPr lang="en-ID" dirty="0" err="1"/>
              <a:t>berdampak</a:t>
            </a:r>
            <a:r>
              <a:rPr lang="en-ID" dirty="0"/>
              <a:t> pada negara-negara </a:t>
            </a:r>
            <a:r>
              <a:rPr lang="en-ID" dirty="0" err="1"/>
              <a:t>tetangga</a:t>
            </a:r>
            <a:r>
              <a:rPr lang="en-ID" dirty="0"/>
              <a:t> dan </a:t>
            </a:r>
            <a:r>
              <a:rPr lang="en-ID" dirty="0" err="1"/>
              <a:t>Eropa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Meningkatnya </a:t>
            </a:r>
            <a:r>
              <a:rPr lang="en-ID" dirty="0" err="1"/>
              <a:t>ketegangan</a:t>
            </a:r>
            <a:r>
              <a:rPr lang="en-ID" dirty="0"/>
              <a:t> </a:t>
            </a:r>
            <a:r>
              <a:rPr lang="en-ID" dirty="0" err="1"/>
              <a:t>sektarian</a:t>
            </a:r>
            <a:r>
              <a:rPr lang="en-ID" dirty="0"/>
              <a:t> dan </a:t>
            </a:r>
            <a:r>
              <a:rPr lang="en-ID" dirty="0" err="1"/>
              <a:t>konflik</a:t>
            </a:r>
            <a:r>
              <a:rPr lang="en-ID" dirty="0"/>
              <a:t> </a:t>
            </a:r>
            <a:r>
              <a:rPr lang="en-ID" dirty="0" err="1"/>
              <a:t>proksi</a:t>
            </a:r>
            <a:r>
              <a:rPr lang="en-ID" dirty="0"/>
              <a:t> yang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kekuatan-kekuatan</a:t>
            </a:r>
            <a:r>
              <a:rPr lang="en-ID" dirty="0"/>
              <a:t> regional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lvl="1" algn="l"/>
            <a:endParaRPr lang="en-ID" dirty="0"/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b="1" dirty="0">
              <a:solidFill>
                <a:srgbClr val="7030A0"/>
              </a:solidFill>
            </a:endParaRPr>
          </a:p>
          <a:p>
            <a:pPr algn="l"/>
            <a:endParaRPr lang="en-ID" sz="2200" dirty="0"/>
          </a:p>
          <a:p>
            <a:pPr algn="l"/>
            <a:endParaRPr lang="en-ID" sz="22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ID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altLang="en-US" b="1" i="1" dirty="0">
              <a:solidFill>
                <a:srgbClr val="FF0000"/>
              </a:solidFill>
            </a:endParaRPr>
          </a:p>
          <a:p>
            <a:endParaRPr lang="en-US" altLang="en-US" sz="40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727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BA1F6-9FB2-545C-5EC5-CA5362015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C909227F-3E8E-BFEF-1DA4-8DAA451ACA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600" y="1"/>
            <a:ext cx="7810018" cy="671332"/>
          </a:xfrm>
        </p:spPr>
        <p:txBody>
          <a:bodyPr>
            <a:normAutofit fontScale="90000"/>
          </a:bodyPr>
          <a:lstStyle/>
          <a:p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b="1" dirty="0"/>
            </a:b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 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870815BE-2355-74D9-9EB0-A40AF2D5BF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600" y="-97971"/>
            <a:ext cx="7810018" cy="6770777"/>
          </a:xfrm>
        </p:spPr>
        <p:txBody>
          <a:bodyPr>
            <a:noAutofit/>
          </a:bodyPr>
          <a:lstStyle/>
          <a:p>
            <a:pPr lvl="1" algn="l"/>
            <a:r>
              <a:rPr lang="en-ID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/>
              <a:t>Konflik </a:t>
            </a:r>
            <a:r>
              <a:rPr lang="en-ID" b="1" dirty="0" err="1"/>
              <a:t>Etnis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Aspirasi Kurdi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otonomi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kemerdekaan</a:t>
            </a:r>
            <a:r>
              <a:rPr lang="en-ID" dirty="0"/>
              <a:t> di Turki, </a:t>
            </a:r>
            <a:r>
              <a:rPr lang="en-ID" dirty="0" err="1"/>
              <a:t>Irak</a:t>
            </a:r>
            <a:r>
              <a:rPr lang="en-ID" dirty="0"/>
              <a:t>, Suriah, dan Iran.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Ketegangan Arab-Berber di Afrika Utara, </a:t>
            </a:r>
            <a:r>
              <a:rPr lang="en-ID" dirty="0" err="1"/>
              <a:t>khususnya</a:t>
            </a:r>
            <a:r>
              <a:rPr lang="en-ID" dirty="0"/>
              <a:t> di </a:t>
            </a:r>
            <a:r>
              <a:rPr lang="en-ID" dirty="0" err="1"/>
              <a:t>Aljazair</a:t>
            </a:r>
            <a:r>
              <a:rPr lang="en-ID" dirty="0"/>
              <a:t> dan </a:t>
            </a:r>
            <a:r>
              <a:rPr lang="en-ID" dirty="0" err="1"/>
              <a:t>Maroko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Diskriminasi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minoritas</a:t>
            </a:r>
            <a:r>
              <a:rPr lang="en-ID" dirty="0"/>
              <a:t> (Asyur, Yazidi, Druze).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Gerakan </a:t>
            </a:r>
            <a:r>
              <a:rPr lang="en-ID" dirty="0" err="1"/>
              <a:t>separatis</a:t>
            </a:r>
            <a:r>
              <a:rPr lang="en-ID" dirty="0"/>
              <a:t> Baloch di Iran.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Perselisihan</a:t>
            </a:r>
            <a:r>
              <a:rPr lang="en-ID" dirty="0"/>
              <a:t> yang </a:t>
            </a:r>
            <a:r>
              <a:rPr lang="en-ID" dirty="0" err="1"/>
              <a:t>sedang</a:t>
            </a:r>
            <a:r>
              <a:rPr lang="en-ID" dirty="0"/>
              <a:t> </a:t>
            </a:r>
            <a:r>
              <a:rPr lang="en-ID" dirty="0" err="1"/>
              <a:t>berlangsung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Armenia dan Azerbaijan </a:t>
            </a:r>
            <a:r>
              <a:rPr lang="en-ID" dirty="0" err="1"/>
              <a:t>atas</a:t>
            </a:r>
            <a:r>
              <a:rPr lang="en-ID" dirty="0"/>
              <a:t> wilayah Nagorno-Karabakh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b="1" dirty="0" err="1"/>
              <a:t>Ekstrimisme</a:t>
            </a:r>
            <a:r>
              <a:rPr lang="en-ID" b="1" dirty="0"/>
              <a:t> </a:t>
            </a:r>
            <a:r>
              <a:rPr lang="en-ID" b="1" dirty="0" err="1"/>
              <a:t>Keagamaan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Kebangkitan </a:t>
            </a:r>
            <a:r>
              <a:rPr lang="en-ID" dirty="0" err="1"/>
              <a:t>kelompok-kelompok</a:t>
            </a:r>
            <a:r>
              <a:rPr lang="en-ID" dirty="0"/>
              <a:t> </a:t>
            </a:r>
            <a:r>
              <a:rPr lang="en-ID" dirty="0" err="1"/>
              <a:t>militan</a:t>
            </a:r>
            <a:r>
              <a:rPr lang="en-ID" dirty="0"/>
              <a:t> Islam (Al-Qaeda, ISIS, Front Al-Nusra).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Penganiayaan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minoritas</a:t>
            </a:r>
            <a:r>
              <a:rPr lang="en-ID" dirty="0"/>
              <a:t> agama (Kristen, Yazidi, Baha’i).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Interpretasi</a:t>
            </a:r>
            <a:r>
              <a:rPr lang="en-ID" dirty="0"/>
              <a:t> Salafi dan Wahhabi </a:t>
            </a:r>
            <a:r>
              <a:rPr lang="en-ID" dirty="0" err="1"/>
              <a:t>tentang</a:t>
            </a:r>
            <a:r>
              <a:rPr lang="en-ID" dirty="0"/>
              <a:t> Islam </a:t>
            </a:r>
            <a:r>
              <a:rPr lang="en-ID" dirty="0" err="1"/>
              <a:t>memengaruhi</a:t>
            </a:r>
            <a:r>
              <a:rPr lang="en-ID" dirty="0"/>
              <a:t> </a:t>
            </a:r>
            <a:r>
              <a:rPr lang="en-ID" dirty="0" err="1"/>
              <a:t>ideologi</a:t>
            </a:r>
            <a:r>
              <a:rPr lang="en-ID" dirty="0"/>
              <a:t> </a:t>
            </a:r>
            <a:r>
              <a:rPr lang="en-ID" dirty="0" err="1"/>
              <a:t>ekstremis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Rekrutmen</a:t>
            </a:r>
            <a:r>
              <a:rPr lang="en-ID" dirty="0"/>
              <a:t> </a:t>
            </a:r>
            <a:r>
              <a:rPr lang="en-ID" dirty="0" err="1"/>
              <a:t>pejuang</a:t>
            </a:r>
            <a:r>
              <a:rPr lang="en-ID" dirty="0"/>
              <a:t> </a:t>
            </a:r>
            <a:r>
              <a:rPr lang="en-ID" dirty="0" err="1"/>
              <a:t>asing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bergabung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gerakan</a:t>
            </a:r>
            <a:r>
              <a:rPr lang="en-ID" dirty="0"/>
              <a:t> </a:t>
            </a:r>
            <a:r>
              <a:rPr lang="en-ID" dirty="0" err="1"/>
              <a:t>ekstremis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Pemanfaatan</a:t>
            </a:r>
            <a:r>
              <a:rPr lang="en-ID" dirty="0"/>
              <a:t> media </a:t>
            </a:r>
            <a:r>
              <a:rPr lang="en-ID" dirty="0" err="1"/>
              <a:t>sosial</a:t>
            </a:r>
            <a:r>
              <a:rPr lang="en-ID" dirty="0"/>
              <a:t> dan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radikalisasi</a:t>
            </a:r>
            <a:r>
              <a:rPr lang="en-ID" dirty="0"/>
              <a:t> dan propaganda,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lvl="1" algn="l"/>
            <a:endParaRPr lang="en-ID" dirty="0"/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lvl="1" algn="l"/>
            <a:endParaRPr lang="en-ID" dirty="0"/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b="1" dirty="0">
              <a:solidFill>
                <a:srgbClr val="7030A0"/>
              </a:solidFill>
            </a:endParaRPr>
          </a:p>
          <a:p>
            <a:pPr algn="l"/>
            <a:endParaRPr lang="en-ID" sz="2200" dirty="0"/>
          </a:p>
          <a:p>
            <a:pPr algn="l"/>
            <a:endParaRPr lang="en-ID" sz="22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ID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altLang="en-US" b="1" i="1" dirty="0">
              <a:solidFill>
                <a:srgbClr val="FF0000"/>
              </a:solidFill>
            </a:endParaRPr>
          </a:p>
          <a:p>
            <a:endParaRPr lang="en-US" altLang="en-US" sz="40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13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4B22C2-0E0C-6053-D745-512484CBE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6C28B9CC-F337-271A-CF98-D6D2E30FBE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600" y="1"/>
            <a:ext cx="7810018" cy="671332"/>
          </a:xfrm>
        </p:spPr>
        <p:txBody>
          <a:bodyPr>
            <a:normAutofit fontScale="90000"/>
          </a:bodyPr>
          <a:lstStyle/>
          <a:p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b="1" dirty="0"/>
            </a:b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 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2AE12199-AB96-9A64-FF7D-49B3D58019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600" y="-97971"/>
            <a:ext cx="7810018" cy="6770777"/>
          </a:xfrm>
        </p:spPr>
        <p:txBody>
          <a:bodyPr>
            <a:noAutofit/>
          </a:bodyPr>
          <a:lstStyle/>
          <a:p>
            <a:pPr lvl="1" algn="l"/>
            <a:r>
              <a:rPr lang="en-ID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/>
              <a:t>Terorisme dan Kontra-</a:t>
            </a:r>
            <a:r>
              <a:rPr lang="en-ID" b="1" dirty="0" err="1"/>
              <a:t>terorisme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Terorisme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keamanan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di Timur Tengah dan dunia.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Upaya </a:t>
            </a:r>
            <a:r>
              <a:rPr lang="en-ID" dirty="0" err="1"/>
              <a:t>memerangi</a:t>
            </a:r>
            <a:r>
              <a:rPr lang="en-ID" dirty="0"/>
              <a:t> </a:t>
            </a:r>
            <a:r>
              <a:rPr lang="en-ID" dirty="0" err="1"/>
              <a:t>terorisme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membentuk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dan </a:t>
            </a:r>
            <a:r>
              <a:rPr lang="en-ID" dirty="0" err="1"/>
              <a:t>kebijakan</a:t>
            </a:r>
            <a:r>
              <a:rPr lang="en-ID" dirty="0"/>
              <a:t> </a:t>
            </a:r>
            <a:r>
              <a:rPr lang="en-ID" dirty="0" err="1"/>
              <a:t>domestik</a:t>
            </a:r>
            <a:r>
              <a:rPr lang="en-ID" dirty="0"/>
              <a:t> di </a:t>
            </a:r>
            <a:r>
              <a:rPr lang="en-ID" dirty="0" err="1"/>
              <a:t>kawasan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b="1" dirty="0"/>
              <a:t>Al-Qaida dan 9/11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Al-Qaeda </a:t>
            </a:r>
            <a:r>
              <a:rPr lang="en-ID" dirty="0" err="1"/>
              <a:t>dibentuk</a:t>
            </a:r>
            <a:r>
              <a:rPr lang="en-ID" dirty="0"/>
              <a:t> pada </a:t>
            </a:r>
            <a:r>
              <a:rPr lang="en-ID" dirty="0" err="1"/>
              <a:t>tahun</a:t>
            </a:r>
            <a:r>
              <a:rPr lang="en-ID" dirty="0"/>
              <a:t> 1988 </a:t>
            </a:r>
            <a:r>
              <a:rPr lang="en-ID" dirty="0" err="1"/>
              <a:t>selama</a:t>
            </a:r>
            <a:r>
              <a:rPr lang="en-ID" dirty="0"/>
              <a:t> Perang Soviet-Afghanistan di </a:t>
            </a:r>
            <a:r>
              <a:rPr lang="en-ID" dirty="0" err="1"/>
              <a:t>bawah</a:t>
            </a:r>
            <a:r>
              <a:rPr lang="en-ID" dirty="0"/>
              <a:t> </a:t>
            </a:r>
            <a:r>
              <a:rPr lang="en-ID" dirty="0" err="1"/>
              <a:t>kepemimpinan</a:t>
            </a:r>
            <a:r>
              <a:rPr lang="en-ID" dirty="0"/>
              <a:t> Osama bin Laden).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Melakukan </a:t>
            </a:r>
            <a:r>
              <a:rPr lang="en-ID" dirty="0" err="1"/>
              <a:t>serangkaian</a:t>
            </a:r>
            <a:r>
              <a:rPr lang="en-ID" dirty="0"/>
              <a:t> </a:t>
            </a:r>
            <a:r>
              <a:rPr lang="en-ID" dirty="0" err="1"/>
              <a:t>serangan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target-target AS, yang </a:t>
            </a:r>
            <a:r>
              <a:rPr lang="en-ID" dirty="0" err="1"/>
              <a:t>berpuncak</a:t>
            </a:r>
            <a:r>
              <a:rPr lang="en-ID" dirty="0"/>
              <a:t> pada </a:t>
            </a:r>
            <a:r>
              <a:rPr lang="en-ID" dirty="0" err="1"/>
              <a:t>serangan</a:t>
            </a:r>
            <a:r>
              <a:rPr lang="en-ID" dirty="0"/>
              <a:t> 11 September 2001.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Serangan</a:t>
            </a:r>
            <a:r>
              <a:rPr lang="en-ID" dirty="0"/>
              <a:t> 9/11 </a:t>
            </a:r>
            <a:r>
              <a:rPr lang="en-ID" dirty="0" err="1"/>
              <a:t>memicu</a:t>
            </a:r>
            <a:r>
              <a:rPr lang="en-ID" dirty="0"/>
              <a:t> "Perang </a:t>
            </a:r>
            <a:r>
              <a:rPr lang="en-ID" dirty="0" err="1"/>
              <a:t>Melawan</a:t>
            </a:r>
            <a:r>
              <a:rPr lang="en-ID" dirty="0"/>
              <a:t> </a:t>
            </a:r>
            <a:r>
              <a:rPr lang="en-ID" dirty="0" err="1"/>
              <a:t>Teror</a:t>
            </a:r>
            <a:r>
              <a:rPr lang="en-ID" dirty="0"/>
              <a:t>" yang </a:t>
            </a:r>
            <a:r>
              <a:rPr lang="en-ID" dirty="0" err="1"/>
              <a:t>dipimpin</a:t>
            </a:r>
            <a:r>
              <a:rPr lang="en-ID" dirty="0"/>
              <a:t> AS dan </a:t>
            </a:r>
            <a:r>
              <a:rPr lang="en-ID" dirty="0" err="1"/>
              <a:t>invasi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Afghanistan.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Al-Qaeda </a:t>
            </a:r>
            <a:r>
              <a:rPr lang="en-ID" dirty="0" err="1"/>
              <a:t>mendirikan</a:t>
            </a:r>
            <a:r>
              <a:rPr lang="en-ID" dirty="0"/>
              <a:t> </a:t>
            </a:r>
            <a:r>
              <a:rPr lang="en-ID" dirty="0" err="1"/>
              <a:t>afiliasi</a:t>
            </a:r>
            <a:r>
              <a:rPr lang="en-ID" dirty="0"/>
              <a:t> di </a:t>
            </a:r>
            <a:r>
              <a:rPr lang="en-ID" dirty="0" err="1"/>
              <a:t>berbagai</a:t>
            </a:r>
            <a:r>
              <a:rPr lang="en-ID" dirty="0"/>
              <a:t> negara (Al-Qaeda di Jazirah Arab, Al-Shabaab).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Osama bin Laden </a:t>
            </a:r>
            <a:r>
              <a:rPr lang="en-ID" dirty="0" err="1"/>
              <a:t>tewas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serangan</a:t>
            </a:r>
            <a:r>
              <a:rPr lang="en-ID" dirty="0"/>
              <a:t> </a:t>
            </a:r>
            <a:r>
              <a:rPr lang="en-ID" dirty="0" err="1"/>
              <a:t>pasukan</a:t>
            </a:r>
            <a:r>
              <a:rPr lang="en-ID" dirty="0"/>
              <a:t> </a:t>
            </a:r>
            <a:r>
              <a:rPr lang="en-ID" dirty="0" err="1"/>
              <a:t>khusus</a:t>
            </a:r>
            <a:r>
              <a:rPr lang="en-ID" dirty="0"/>
              <a:t> AS di Pakistan pada </a:t>
            </a:r>
            <a:r>
              <a:rPr lang="en-ID" dirty="0" err="1"/>
              <a:t>tahun</a:t>
            </a:r>
            <a:r>
              <a:rPr lang="en-ID" dirty="0"/>
              <a:t> 2011.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lvl="1" algn="l"/>
            <a:endParaRPr lang="en-ID" dirty="0"/>
          </a:p>
          <a:p>
            <a:pPr lvl="1" algn="l"/>
            <a:endParaRPr lang="en-ID" dirty="0"/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lvl="1" algn="l"/>
            <a:endParaRPr lang="en-ID" dirty="0"/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b="1" dirty="0">
              <a:solidFill>
                <a:srgbClr val="7030A0"/>
              </a:solidFill>
            </a:endParaRPr>
          </a:p>
          <a:p>
            <a:pPr algn="l"/>
            <a:endParaRPr lang="en-ID" sz="2200" dirty="0"/>
          </a:p>
          <a:p>
            <a:pPr algn="l"/>
            <a:endParaRPr lang="en-ID" sz="22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ID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altLang="en-US" b="1" i="1" dirty="0">
              <a:solidFill>
                <a:srgbClr val="FF0000"/>
              </a:solidFill>
            </a:endParaRPr>
          </a:p>
          <a:p>
            <a:endParaRPr lang="en-US" altLang="en-US" sz="40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28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F5F08-70A2-27F5-507C-74F971B37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972529AA-57F8-6ABE-A2B6-35C03A8728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600" y="1"/>
            <a:ext cx="7810018" cy="671332"/>
          </a:xfrm>
        </p:spPr>
        <p:txBody>
          <a:bodyPr>
            <a:normAutofit fontScale="90000"/>
          </a:bodyPr>
          <a:lstStyle/>
          <a:p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b="1" dirty="0"/>
            </a:b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 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ECFB5C93-F883-54C2-615D-B3EBB5597F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600" y="-97971"/>
            <a:ext cx="7810018" cy="6770777"/>
          </a:xfrm>
        </p:spPr>
        <p:txBody>
          <a:bodyPr>
            <a:noAutofit/>
          </a:bodyPr>
          <a:lstStyle/>
          <a:p>
            <a:pPr lvl="1" algn="l"/>
            <a:r>
              <a:rPr lang="en-ID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/>
              <a:t>Kemunculan ISIS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Berasal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Al-Qaeda di </a:t>
            </a:r>
            <a:r>
              <a:rPr lang="en-ID" dirty="0" err="1"/>
              <a:t>Irak</a:t>
            </a:r>
            <a:r>
              <a:rPr lang="en-ID" dirty="0"/>
              <a:t>, </a:t>
            </a:r>
            <a:r>
              <a:rPr lang="en-ID" dirty="0" err="1"/>
              <a:t>resmi</a:t>
            </a:r>
            <a:r>
              <a:rPr lang="en-ID" dirty="0"/>
              <a:t> </a:t>
            </a:r>
            <a:r>
              <a:rPr lang="en-ID" dirty="0" err="1"/>
              <a:t>dibentuk</a:t>
            </a:r>
            <a:r>
              <a:rPr lang="en-ID" dirty="0"/>
              <a:t> pada </a:t>
            </a:r>
            <a:r>
              <a:rPr lang="en-ID" dirty="0" err="1"/>
              <a:t>tahun</a:t>
            </a:r>
            <a:r>
              <a:rPr lang="en-ID" dirty="0"/>
              <a:t> 2013.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Merebut</a:t>
            </a:r>
            <a:r>
              <a:rPr lang="en-ID" dirty="0"/>
              <a:t> </a:t>
            </a:r>
            <a:r>
              <a:rPr lang="en-ID" dirty="0" err="1"/>
              <a:t>sebagian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wilayah di </a:t>
            </a:r>
            <a:r>
              <a:rPr lang="en-ID" dirty="0" err="1"/>
              <a:t>Irak</a:t>
            </a:r>
            <a:r>
              <a:rPr lang="en-ID" dirty="0"/>
              <a:t> dan Suriah, </a:t>
            </a:r>
            <a:r>
              <a:rPr lang="en-ID" dirty="0" err="1"/>
              <a:t>mendeklarasikan</a:t>
            </a:r>
            <a:r>
              <a:rPr lang="en-ID" dirty="0"/>
              <a:t> "</a:t>
            </a:r>
            <a:r>
              <a:rPr lang="en-ID" dirty="0" err="1"/>
              <a:t>kekhalifahan</a:t>
            </a:r>
            <a:r>
              <a:rPr lang="en-ID" dirty="0"/>
              <a:t>" pada </a:t>
            </a:r>
            <a:r>
              <a:rPr lang="en-ID" dirty="0" err="1"/>
              <a:t>tahun</a:t>
            </a:r>
            <a:r>
              <a:rPr lang="en-ID" dirty="0"/>
              <a:t> 2014.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Merekrut</a:t>
            </a:r>
            <a:r>
              <a:rPr lang="en-ID" dirty="0"/>
              <a:t> </a:t>
            </a:r>
            <a:r>
              <a:rPr lang="en-ID" dirty="0" err="1"/>
              <a:t>ribuan</a:t>
            </a:r>
            <a:r>
              <a:rPr lang="en-ID" dirty="0"/>
              <a:t> </a:t>
            </a:r>
            <a:r>
              <a:rPr lang="en-ID" dirty="0" err="1"/>
              <a:t>pejuang</a:t>
            </a:r>
            <a:r>
              <a:rPr lang="en-ID" dirty="0"/>
              <a:t> </a:t>
            </a:r>
            <a:r>
              <a:rPr lang="en-ID" dirty="0" err="1"/>
              <a:t>asing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dunia.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Melakukan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kekejaman</a:t>
            </a:r>
            <a:r>
              <a:rPr lang="en-ID" dirty="0"/>
              <a:t> dan </a:t>
            </a:r>
            <a:r>
              <a:rPr lang="en-ID" dirty="0" err="1"/>
              <a:t>pelanggaran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asasi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Koalisi</a:t>
            </a:r>
            <a:r>
              <a:rPr lang="en-ID" dirty="0"/>
              <a:t> global </a:t>
            </a:r>
            <a:r>
              <a:rPr lang="en-ID" dirty="0" err="1"/>
              <a:t>dibentuk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memerangi</a:t>
            </a:r>
            <a:r>
              <a:rPr lang="en-ID" dirty="0"/>
              <a:t> ISIS, yang </a:t>
            </a:r>
            <a:r>
              <a:rPr lang="en-ID" dirty="0" err="1"/>
              <a:t>menyebabkan</a:t>
            </a:r>
            <a:r>
              <a:rPr lang="en-ID" dirty="0"/>
              <a:t> </a:t>
            </a:r>
            <a:r>
              <a:rPr lang="en-ID" dirty="0" err="1"/>
              <a:t>kekalahan</a:t>
            </a:r>
            <a:r>
              <a:rPr lang="en-ID" dirty="0"/>
              <a:t> </a:t>
            </a:r>
            <a:r>
              <a:rPr lang="en-ID" dirty="0" err="1"/>
              <a:t>teritorial</a:t>
            </a:r>
            <a:r>
              <a:rPr lang="en-ID" dirty="0"/>
              <a:t> pada </a:t>
            </a:r>
            <a:r>
              <a:rPr lang="en-ID" dirty="0" err="1"/>
              <a:t>tahun</a:t>
            </a:r>
            <a:r>
              <a:rPr lang="en-ID" dirty="0"/>
              <a:t> 2019.</a:t>
            </a:r>
          </a:p>
          <a:p>
            <a:pPr lvl="1" algn="l"/>
            <a:r>
              <a:rPr lang="en-ID" sz="2400" b="1" dirty="0" err="1"/>
              <a:t>Intervensi</a:t>
            </a:r>
            <a:r>
              <a:rPr lang="en-ID" sz="2400" b="1" dirty="0"/>
              <a:t> Internasional  </a:t>
            </a:r>
            <a:endParaRPr lang="en-ID" sz="24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Operasi</a:t>
            </a:r>
            <a:r>
              <a:rPr lang="en-ID" dirty="0"/>
              <a:t> </a:t>
            </a:r>
            <a:r>
              <a:rPr lang="en-ID" dirty="0" err="1"/>
              <a:t>koalisi</a:t>
            </a:r>
            <a:r>
              <a:rPr lang="en-ID" dirty="0"/>
              <a:t> </a:t>
            </a:r>
            <a:r>
              <a:rPr lang="en-ID" dirty="0" err="1"/>
              <a:t>pimpinan</a:t>
            </a:r>
            <a:r>
              <a:rPr lang="en-ID" dirty="0"/>
              <a:t> AS di </a:t>
            </a:r>
            <a:r>
              <a:rPr lang="en-ID" dirty="0" err="1"/>
              <a:t>Irak</a:t>
            </a:r>
            <a:r>
              <a:rPr lang="en-ID" dirty="0"/>
              <a:t>, Suriah, dan Afghanistan,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Intervensi</a:t>
            </a:r>
            <a:r>
              <a:rPr lang="en-ID" dirty="0"/>
              <a:t> NATO di Libya </a:t>
            </a:r>
            <a:r>
              <a:rPr lang="en-ID" dirty="0" err="1"/>
              <a:t>selama</a:t>
            </a:r>
            <a:r>
              <a:rPr lang="en-ID" dirty="0"/>
              <a:t> </a:t>
            </a:r>
            <a:r>
              <a:rPr lang="en-ID" dirty="0" err="1"/>
              <a:t>perang</a:t>
            </a:r>
            <a:r>
              <a:rPr lang="en-ID" dirty="0"/>
              <a:t> </a:t>
            </a:r>
            <a:r>
              <a:rPr lang="en-ID" dirty="0" err="1"/>
              <a:t>saudara</a:t>
            </a:r>
            <a:r>
              <a:rPr lang="en-ID" dirty="0"/>
              <a:t> 2011,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Keterlibatan</a:t>
            </a:r>
            <a:r>
              <a:rPr lang="en-ID" dirty="0"/>
              <a:t> </a:t>
            </a:r>
            <a:r>
              <a:rPr lang="en-ID" dirty="0" err="1"/>
              <a:t>militer</a:t>
            </a:r>
            <a:r>
              <a:rPr lang="en-ID" dirty="0"/>
              <a:t> Rusia </a:t>
            </a:r>
            <a:r>
              <a:rPr lang="en-ID" dirty="0" err="1"/>
              <a:t>dalam</a:t>
            </a:r>
            <a:r>
              <a:rPr lang="en-ID" dirty="0"/>
              <a:t> Perang </a:t>
            </a:r>
            <a:r>
              <a:rPr lang="en-ID" dirty="0" err="1"/>
              <a:t>Saudara</a:t>
            </a:r>
            <a:r>
              <a:rPr lang="en-ID" dirty="0"/>
              <a:t> Suriah yang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rezim</a:t>
            </a:r>
            <a:r>
              <a:rPr lang="en-ID" dirty="0"/>
              <a:t> Assad, Arab Saudi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pemberontak</a:t>
            </a:r>
            <a:r>
              <a:rPr lang="en-ID" dirty="0"/>
              <a:t>, Iran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rezim</a:t>
            </a:r>
            <a:r>
              <a:rPr lang="en-ID" dirty="0"/>
              <a:t> Assad, Turki </a:t>
            </a:r>
            <a:r>
              <a:rPr lang="en-ID" dirty="0" err="1"/>
              <a:t>terlibat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alasan</a:t>
            </a:r>
            <a:r>
              <a:rPr lang="en-ID" dirty="0"/>
              <a:t> </a:t>
            </a:r>
            <a:r>
              <a:rPr lang="en-ID" dirty="0" err="1"/>
              <a:t>menumpak</a:t>
            </a:r>
            <a:r>
              <a:rPr lang="en-ID" dirty="0"/>
              <a:t> </a:t>
            </a:r>
            <a:r>
              <a:rPr lang="en-ID" dirty="0" err="1"/>
              <a:t>etnis</a:t>
            </a:r>
            <a:r>
              <a:rPr lang="en-ID" dirty="0"/>
              <a:t> Kurdi, AS </a:t>
            </a:r>
            <a:r>
              <a:rPr lang="en-ID" dirty="0" err="1"/>
              <a:t>terlibat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alasan</a:t>
            </a:r>
            <a:r>
              <a:rPr lang="en-ID" dirty="0"/>
              <a:t> </a:t>
            </a:r>
            <a:r>
              <a:rPr lang="en-ID" dirty="0" err="1"/>
              <a:t>menumpas</a:t>
            </a:r>
            <a:r>
              <a:rPr lang="en-ID" dirty="0"/>
              <a:t> ISIS.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Intervensi</a:t>
            </a:r>
            <a:r>
              <a:rPr lang="en-ID" dirty="0"/>
              <a:t> </a:t>
            </a:r>
            <a:r>
              <a:rPr lang="en-ID" dirty="0" err="1"/>
              <a:t>pimpinan</a:t>
            </a:r>
            <a:r>
              <a:rPr lang="en-ID" dirty="0"/>
              <a:t> Saudi di Yaman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pemberontak</a:t>
            </a:r>
            <a:r>
              <a:rPr lang="en-ID" dirty="0"/>
              <a:t> </a:t>
            </a:r>
            <a:r>
              <a:rPr lang="en-ID" dirty="0" err="1"/>
              <a:t>Huthi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Peningkatan</a:t>
            </a:r>
            <a:r>
              <a:rPr lang="en-ID" dirty="0"/>
              <a:t> </a:t>
            </a:r>
            <a:r>
              <a:rPr lang="en-ID" dirty="0" err="1"/>
              <a:t>fokus</a:t>
            </a:r>
            <a:r>
              <a:rPr lang="en-ID" dirty="0"/>
              <a:t> pada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kontraterorisme</a:t>
            </a:r>
            <a:r>
              <a:rPr lang="en-ID" dirty="0"/>
              <a:t> dan </a:t>
            </a:r>
            <a:r>
              <a:rPr lang="en-ID" dirty="0" err="1"/>
              <a:t>pembagian</a:t>
            </a:r>
            <a:r>
              <a:rPr lang="en-ID" dirty="0"/>
              <a:t> </a:t>
            </a:r>
            <a:r>
              <a:rPr lang="en-ID" dirty="0" err="1"/>
              <a:t>intelijen</a:t>
            </a:r>
            <a:r>
              <a:rPr lang="en-ID" dirty="0"/>
              <a:t> </a:t>
            </a:r>
            <a:r>
              <a:rPr lang="en-ID" dirty="0" err="1"/>
              <a:t>antarnegara</a:t>
            </a:r>
            <a:r>
              <a:rPr lang="en-ID" dirty="0"/>
              <a:t>.</a:t>
            </a:r>
          </a:p>
          <a:p>
            <a:pPr lvl="1" algn="l"/>
            <a:endParaRPr lang="en-ID" dirty="0"/>
          </a:p>
          <a:p>
            <a:pPr lvl="1" algn="l"/>
            <a:endParaRPr lang="en-ID" dirty="0"/>
          </a:p>
          <a:p>
            <a:pPr lvl="1" algn="l"/>
            <a:endParaRPr lang="en-ID" dirty="0"/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lvl="1" algn="l"/>
            <a:endParaRPr lang="en-ID" dirty="0"/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b="1" dirty="0">
              <a:solidFill>
                <a:srgbClr val="7030A0"/>
              </a:solidFill>
            </a:endParaRPr>
          </a:p>
          <a:p>
            <a:pPr algn="l"/>
            <a:endParaRPr lang="en-ID" sz="2200" dirty="0"/>
          </a:p>
          <a:p>
            <a:pPr algn="l"/>
            <a:endParaRPr lang="en-ID" sz="22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ID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altLang="en-US" b="1" i="1" dirty="0">
              <a:solidFill>
                <a:srgbClr val="FF0000"/>
              </a:solidFill>
            </a:endParaRPr>
          </a:p>
          <a:p>
            <a:endParaRPr lang="en-US" altLang="en-US" sz="40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091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D484F-3C38-1D8F-3438-FC97F0974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E02314C9-FF4E-A6D8-85D9-CF60CF3F08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600" y="185196"/>
            <a:ext cx="7810018" cy="1226916"/>
          </a:xfrm>
        </p:spPr>
        <p:txBody>
          <a:bodyPr>
            <a:normAutofit fontScale="90000"/>
          </a:bodyPr>
          <a:lstStyle/>
          <a:p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b="1" dirty="0"/>
            </a:b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Asal Mula Konflik Modern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7492C2E5-4416-3655-D275-1B9A6A6113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600" y="1412112"/>
            <a:ext cx="7810018" cy="5260693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altLang="en-US" sz="2200" b="1" i="1" dirty="0" err="1">
                <a:solidFill>
                  <a:srgbClr val="FF0000"/>
                </a:solidFill>
              </a:rPr>
              <a:t>Periode</a:t>
            </a:r>
            <a:r>
              <a:rPr lang="en-US" altLang="en-US" sz="2200" b="1" i="1" dirty="0">
                <a:solidFill>
                  <a:srgbClr val="FF0000"/>
                </a:solidFill>
              </a:rPr>
              <a:t> modern </a:t>
            </a:r>
            <a:r>
              <a:rPr lang="en-ID" dirty="0"/>
              <a:t>di Timur Tengah </a:t>
            </a:r>
            <a:r>
              <a:rPr lang="en-ID" dirty="0" err="1"/>
              <a:t>menyaksikan</a:t>
            </a:r>
            <a:r>
              <a:rPr lang="en-ID" dirty="0"/>
              <a:t> </a:t>
            </a:r>
            <a:r>
              <a:rPr lang="en-ID" dirty="0" err="1"/>
              <a:t>munculnya</a:t>
            </a:r>
            <a:r>
              <a:rPr lang="en-ID" dirty="0"/>
              <a:t> </a:t>
            </a:r>
            <a:r>
              <a:rPr lang="en-ID" dirty="0" err="1"/>
              <a:t>konflik-konflik</a:t>
            </a:r>
            <a:r>
              <a:rPr lang="en-ID" dirty="0"/>
              <a:t> </a:t>
            </a:r>
            <a:r>
              <a:rPr lang="en-ID" dirty="0" err="1"/>
              <a:t>kompleks</a:t>
            </a:r>
            <a:r>
              <a:rPr lang="en-ID" dirty="0"/>
              <a:t> yang </a:t>
            </a:r>
            <a:r>
              <a:rPr lang="en-ID" dirty="0" err="1"/>
              <a:t>berakar</a:t>
            </a:r>
            <a:r>
              <a:rPr lang="en-ID" dirty="0"/>
              <a:t> pada </a:t>
            </a:r>
            <a:r>
              <a:rPr lang="en-ID" dirty="0" err="1"/>
              <a:t>faktor-faktor</a:t>
            </a:r>
            <a:r>
              <a:rPr lang="en-ID" dirty="0"/>
              <a:t> </a:t>
            </a:r>
            <a:r>
              <a:rPr lang="en-ID" dirty="0" err="1"/>
              <a:t>historis</a:t>
            </a:r>
            <a:r>
              <a:rPr lang="en-ID" dirty="0"/>
              <a:t>, </a:t>
            </a:r>
            <a:r>
              <a:rPr lang="en-ID" dirty="0" err="1"/>
              <a:t>politik</a:t>
            </a:r>
            <a:r>
              <a:rPr lang="en-ID" dirty="0"/>
              <a:t>, dan </a:t>
            </a:r>
            <a:r>
              <a:rPr lang="en-ID" dirty="0" err="1"/>
              <a:t>budaya</a:t>
            </a:r>
            <a:r>
              <a:rPr lang="en-ID" sz="2200" dirty="0"/>
              <a:t>.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dirty="0"/>
              <a:t>Konflik-</a:t>
            </a:r>
            <a:r>
              <a:rPr lang="en-ID" dirty="0" err="1"/>
              <a:t>konflik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membentuk</a:t>
            </a:r>
            <a:r>
              <a:rPr lang="en-ID" dirty="0"/>
              <a:t> </a:t>
            </a:r>
            <a:r>
              <a:rPr lang="en-ID" dirty="0" err="1"/>
              <a:t>lanskap</a:t>
            </a:r>
            <a:r>
              <a:rPr lang="en-ID" dirty="0"/>
              <a:t> </a:t>
            </a:r>
            <a:r>
              <a:rPr lang="en-ID" dirty="0" err="1"/>
              <a:t>geopolitik</a:t>
            </a:r>
            <a:r>
              <a:rPr lang="en-ID" dirty="0"/>
              <a:t> </a:t>
            </a:r>
            <a:r>
              <a:rPr lang="en-ID" dirty="0" err="1"/>
              <a:t>kawasan</a:t>
            </a:r>
            <a:r>
              <a:rPr lang="en-ID" dirty="0"/>
              <a:t> dan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memengaruhi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sz="2200" b="1" dirty="0" err="1">
                <a:solidFill>
                  <a:srgbClr val="7030A0"/>
                </a:solidFill>
              </a:rPr>
              <a:t>Warisan</a:t>
            </a:r>
            <a:r>
              <a:rPr lang="en-ID" sz="2200" b="1" dirty="0">
                <a:solidFill>
                  <a:srgbClr val="7030A0"/>
                </a:solidFill>
              </a:rPr>
              <a:t> </a:t>
            </a:r>
            <a:r>
              <a:rPr lang="en-ID" sz="2200" b="1" dirty="0" err="1">
                <a:solidFill>
                  <a:srgbClr val="7030A0"/>
                </a:solidFill>
              </a:rPr>
              <a:t>Kolonial</a:t>
            </a:r>
            <a:endParaRPr lang="en-ID" sz="2200" b="1" dirty="0">
              <a:solidFill>
                <a:srgbClr val="7030A0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ID" sz="1800" dirty="0"/>
              <a:t>Negara </a:t>
            </a:r>
            <a:r>
              <a:rPr lang="en-ID" sz="1800" dirty="0" err="1"/>
              <a:t>kuat</a:t>
            </a:r>
            <a:r>
              <a:rPr lang="en-ID" sz="1800" dirty="0"/>
              <a:t> </a:t>
            </a:r>
            <a:r>
              <a:rPr lang="en-ID" sz="1800" dirty="0" err="1"/>
              <a:t>Eropa</a:t>
            </a:r>
            <a:r>
              <a:rPr lang="en-ID" sz="1800" dirty="0"/>
              <a:t>: </a:t>
            </a:r>
            <a:r>
              <a:rPr lang="en-ID" sz="1800" dirty="0" err="1"/>
              <a:t>Inggris</a:t>
            </a:r>
            <a:r>
              <a:rPr lang="en-ID" sz="1800" dirty="0"/>
              <a:t> dan </a:t>
            </a:r>
            <a:r>
              <a:rPr lang="en-ID" sz="1800" dirty="0" err="1"/>
              <a:t>Perancis</a:t>
            </a:r>
            <a:r>
              <a:rPr lang="en-ID" sz="1800" dirty="0"/>
              <a:t> </a:t>
            </a:r>
            <a:r>
              <a:rPr lang="en-ID" sz="1800" dirty="0" err="1"/>
              <a:t>membagi</a:t>
            </a:r>
            <a:r>
              <a:rPr lang="en-ID" sz="1800" dirty="0"/>
              <a:t> Timur Tengah </a:t>
            </a:r>
            <a:r>
              <a:rPr lang="en-ID" sz="1800" dirty="0" err="1"/>
              <a:t>setelah</a:t>
            </a:r>
            <a:r>
              <a:rPr lang="en-ID" sz="1800" dirty="0"/>
              <a:t> PD I </a:t>
            </a:r>
            <a:r>
              <a:rPr lang="en-ID" sz="1800" dirty="0" err="1"/>
              <a:t>melaiui</a:t>
            </a:r>
            <a:r>
              <a:rPr lang="en-ID" sz="1800" dirty="0"/>
              <a:t> Perjanjian Sykes-Picot.</a:t>
            </a: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ID" sz="1800" dirty="0" err="1"/>
              <a:t>Perbatasan</a:t>
            </a:r>
            <a:r>
              <a:rPr lang="en-ID" sz="1800" dirty="0"/>
              <a:t> sewenang-wenang </a:t>
            </a:r>
            <a:r>
              <a:rPr lang="en-ID" dirty="0"/>
              <a:t>yang </a:t>
            </a:r>
            <a:r>
              <a:rPr lang="en-ID" dirty="0" err="1"/>
              <a:t>diciptakan</a:t>
            </a:r>
            <a:r>
              <a:rPr lang="en-ID" dirty="0"/>
              <a:t> oleh </a:t>
            </a:r>
            <a:r>
              <a:rPr lang="en-ID" dirty="0" err="1"/>
              <a:t>kekuatan</a:t>
            </a:r>
            <a:r>
              <a:rPr lang="en-ID" dirty="0"/>
              <a:t> </a:t>
            </a:r>
            <a:r>
              <a:rPr lang="en-ID" dirty="0" err="1"/>
              <a:t>kolonial</a:t>
            </a:r>
            <a:r>
              <a:rPr lang="en-ID" dirty="0"/>
              <a:t> </a:t>
            </a:r>
            <a:r>
              <a:rPr lang="en-ID" dirty="0" err="1"/>
              <a:t>mengabaikan</a:t>
            </a:r>
            <a:r>
              <a:rPr lang="en-ID" dirty="0"/>
              <a:t> </a:t>
            </a:r>
            <a:r>
              <a:rPr lang="en-ID" dirty="0" err="1"/>
              <a:t>demografi</a:t>
            </a:r>
            <a:r>
              <a:rPr lang="en-ID" dirty="0"/>
              <a:t> </a:t>
            </a:r>
            <a:r>
              <a:rPr lang="en-ID" dirty="0" err="1"/>
              <a:t>etnis</a:t>
            </a:r>
            <a:r>
              <a:rPr lang="en-ID" dirty="0"/>
              <a:t> dan agama.</a:t>
            </a: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ID" sz="1800" dirty="0"/>
              <a:t>Sistem Mandat </a:t>
            </a:r>
            <a:r>
              <a:rPr lang="en-ID" dirty="0"/>
              <a:t>yang </a:t>
            </a:r>
            <a:r>
              <a:rPr lang="en-ID" dirty="0" err="1"/>
              <a:t>dibentuk</a:t>
            </a:r>
            <a:r>
              <a:rPr lang="en-ID" dirty="0"/>
              <a:t> oleh Liga </a:t>
            </a:r>
            <a:r>
              <a:rPr lang="en-ID" dirty="0" err="1"/>
              <a:t>Bangsa-Bangsa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kendali</a:t>
            </a:r>
            <a:r>
              <a:rPr lang="en-ID" dirty="0"/>
              <a:t> </a:t>
            </a:r>
            <a:r>
              <a:rPr lang="en-ID" dirty="0" err="1"/>
              <a:t>Eropa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bekas</a:t>
            </a:r>
            <a:r>
              <a:rPr lang="en-ID" dirty="0"/>
              <a:t> wilayah Ottoman</a:t>
            </a:r>
            <a:endParaRPr lang="en-ID" sz="1800" dirty="0"/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ID" sz="1800" dirty="0" err="1"/>
              <a:t>Kebijakan</a:t>
            </a:r>
            <a:r>
              <a:rPr lang="en-ID" sz="1800" dirty="0"/>
              <a:t> </a:t>
            </a:r>
            <a:r>
              <a:rPr lang="en-ID" sz="1800" dirty="0" err="1"/>
              <a:t>kolonial</a:t>
            </a:r>
            <a:r>
              <a:rPr lang="en-ID" sz="1800" dirty="0"/>
              <a:t> </a:t>
            </a:r>
            <a:r>
              <a:rPr lang="en-ID" sz="1800" dirty="0" err="1"/>
              <a:t>mendorong</a:t>
            </a:r>
            <a:r>
              <a:rPr lang="en-ID" sz="1800" dirty="0"/>
              <a:t> </a:t>
            </a:r>
            <a:r>
              <a:rPr lang="en-ID" sz="1800" dirty="0" err="1"/>
              <a:t>perpecahan</a:t>
            </a:r>
            <a:r>
              <a:rPr lang="en-ID" sz="1800" dirty="0"/>
              <a:t> </a:t>
            </a:r>
            <a:r>
              <a:rPr lang="en-ID" sz="1800" dirty="0" err="1"/>
              <a:t>sektarian</a:t>
            </a:r>
            <a:r>
              <a:rPr lang="en-ID" sz="1800" dirty="0"/>
              <a:t> dan </a:t>
            </a:r>
            <a:r>
              <a:rPr lang="en-ID" sz="1800" dirty="0" err="1"/>
              <a:t>disparitas</a:t>
            </a:r>
            <a:r>
              <a:rPr lang="en-ID" sz="1800" dirty="0"/>
              <a:t> </a:t>
            </a:r>
            <a:r>
              <a:rPr lang="en-ID" sz="1800" dirty="0" err="1"/>
              <a:t>ekonomi</a:t>
            </a:r>
            <a:r>
              <a:rPr lang="en-ID" sz="1800" dirty="0"/>
              <a:t>. </a:t>
            </a:r>
          </a:p>
          <a:p>
            <a:pPr algn="l"/>
            <a:endParaRPr lang="en-ID" sz="22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ID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altLang="en-US" b="1" i="1" dirty="0">
              <a:solidFill>
                <a:srgbClr val="FF0000"/>
              </a:solidFill>
            </a:endParaRPr>
          </a:p>
          <a:p>
            <a:endParaRPr lang="en-US" altLang="en-US" sz="40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085DF-7CCD-8B23-2003-10F97491B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F8D8B211-39D5-0E22-96C0-0B8E0887E8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600" y="185196"/>
            <a:ext cx="7810018" cy="1226916"/>
          </a:xfrm>
        </p:spPr>
        <p:txBody>
          <a:bodyPr>
            <a:normAutofit fontScale="90000"/>
          </a:bodyPr>
          <a:lstStyle/>
          <a:p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b="1" dirty="0"/>
            </a:b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Asal Mula Konflik Modern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76812A05-81CF-D21E-406A-A4B9EA1243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600" y="1412112"/>
            <a:ext cx="7810018" cy="5260693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b="1" dirty="0">
                <a:solidFill>
                  <a:srgbClr val="7030A0"/>
                </a:solidFill>
              </a:rPr>
              <a:t>Kebangkitan </a:t>
            </a:r>
            <a:r>
              <a:rPr lang="en-ID" b="1" dirty="0" err="1">
                <a:solidFill>
                  <a:srgbClr val="7030A0"/>
                </a:solidFill>
              </a:rPr>
              <a:t>Nasionalisme</a:t>
            </a:r>
            <a:r>
              <a:rPr lang="en-ID" b="1" dirty="0">
                <a:solidFill>
                  <a:srgbClr val="7030A0"/>
                </a:solidFill>
              </a:rPr>
              <a:t> </a:t>
            </a: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ID" dirty="0" err="1"/>
              <a:t>Nasionalisme</a:t>
            </a:r>
            <a:r>
              <a:rPr lang="en-ID" dirty="0"/>
              <a:t> Arab </a:t>
            </a:r>
            <a:r>
              <a:rPr lang="en-ID" dirty="0" err="1"/>
              <a:t>muncul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respons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penjajahan</a:t>
            </a:r>
            <a:r>
              <a:rPr lang="en-ID" dirty="0"/>
              <a:t> dan </a:t>
            </a:r>
            <a:r>
              <a:rPr lang="en-ID" dirty="0" err="1"/>
              <a:t>pengaruh</a:t>
            </a:r>
            <a:r>
              <a:rPr lang="en-ID" dirty="0"/>
              <a:t> Barat.</a:t>
            </a: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ID" dirty="0"/>
              <a:t>Pan-</a:t>
            </a:r>
            <a:r>
              <a:rPr lang="en-ID" dirty="0" err="1"/>
              <a:t>Arabisme</a:t>
            </a:r>
            <a:r>
              <a:rPr lang="en-ID" dirty="0"/>
              <a:t> yang </a:t>
            </a:r>
            <a:r>
              <a:rPr lang="en-ID" dirty="0" err="1"/>
              <a:t>diusung</a:t>
            </a:r>
            <a:r>
              <a:rPr lang="en-ID" dirty="0"/>
              <a:t> oleh para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Gamal Abdel Nasser </a:t>
            </a:r>
            <a:r>
              <a:rPr lang="en-ID" dirty="0" err="1"/>
              <a:t>bertujuan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menyatukan</a:t>
            </a:r>
            <a:r>
              <a:rPr lang="en-ID" dirty="0"/>
              <a:t> negara-negara Arab</a:t>
            </a: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ID" dirty="0" err="1"/>
              <a:t>Nasionalisme</a:t>
            </a:r>
            <a:r>
              <a:rPr lang="en-ID" dirty="0"/>
              <a:t> Kurdi </a:t>
            </a:r>
            <a:r>
              <a:rPr lang="en-ID" dirty="0" err="1"/>
              <a:t>tumbuh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respons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kurangnya</a:t>
            </a:r>
            <a:r>
              <a:rPr lang="en-ID" dirty="0"/>
              <a:t> </a:t>
            </a:r>
            <a:r>
              <a:rPr lang="en-ID" dirty="0" err="1"/>
              <a:t>otonomi</a:t>
            </a:r>
            <a:r>
              <a:rPr lang="en-ID" dirty="0"/>
              <a:t> di negara-negara </a:t>
            </a:r>
            <a:r>
              <a:rPr lang="en-ID" dirty="0" err="1"/>
              <a:t>bangsa</a:t>
            </a:r>
            <a:r>
              <a:rPr lang="en-ID" dirty="0"/>
              <a:t> yang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terbentuk</a:t>
            </a:r>
            <a:r>
              <a:rPr lang="en-ID" dirty="0"/>
              <a:t>.</a:t>
            </a: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ID" dirty="0" err="1"/>
              <a:t>Ideologi</a:t>
            </a:r>
            <a:r>
              <a:rPr lang="en-ID" dirty="0"/>
              <a:t> </a:t>
            </a:r>
            <a:r>
              <a:rPr lang="en-ID" dirty="0" err="1"/>
              <a:t>nasionalis</a:t>
            </a:r>
            <a:r>
              <a:rPr lang="en-ID" dirty="0"/>
              <a:t> yang </a:t>
            </a:r>
            <a:r>
              <a:rPr lang="en-ID" dirty="0" err="1"/>
              <a:t>bersaing</a:t>
            </a:r>
            <a:r>
              <a:rPr lang="en-ID" dirty="0"/>
              <a:t> (Arab, Turki, Persia) </a:t>
            </a:r>
            <a:r>
              <a:rPr lang="en-ID" dirty="0" err="1"/>
              <a:t>menyebabkan</a:t>
            </a:r>
            <a:r>
              <a:rPr lang="en-ID" dirty="0"/>
              <a:t> </a:t>
            </a:r>
            <a:r>
              <a:rPr lang="en-ID" dirty="0" err="1"/>
              <a:t>ketegangan</a:t>
            </a:r>
            <a:r>
              <a:rPr lang="en-ID" dirty="0"/>
              <a:t> regional.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7030A0"/>
                </a:solidFill>
              </a:rPr>
              <a:t>  </a:t>
            </a:r>
            <a:r>
              <a:rPr lang="en-ID" b="1" dirty="0" err="1">
                <a:solidFill>
                  <a:srgbClr val="7030A0"/>
                </a:solidFill>
              </a:rPr>
              <a:t>Kreasi</a:t>
            </a:r>
            <a:r>
              <a:rPr lang="en-ID" b="1" dirty="0">
                <a:solidFill>
                  <a:srgbClr val="7030A0"/>
                </a:solidFill>
              </a:rPr>
              <a:t> Negara Israel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Konflik Arab-Israel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serangkaian</a:t>
            </a:r>
            <a:r>
              <a:rPr lang="en-ID" dirty="0"/>
              <a:t> </a:t>
            </a:r>
            <a:r>
              <a:rPr lang="en-ID" dirty="0" err="1"/>
              <a:t>perang</a:t>
            </a:r>
            <a:r>
              <a:rPr lang="en-ID" dirty="0"/>
              <a:t> dan </a:t>
            </a:r>
            <a:r>
              <a:rPr lang="en-ID" dirty="0" err="1"/>
              <a:t>ketegangan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Israel dan negara-negara </a:t>
            </a:r>
            <a:r>
              <a:rPr lang="en-ID" dirty="0" err="1"/>
              <a:t>tetangga</a:t>
            </a:r>
            <a:r>
              <a:rPr lang="en-ID" dirty="0"/>
              <a:t> </a:t>
            </a:r>
            <a:r>
              <a:rPr lang="en-ID" dirty="0" err="1"/>
              <a:t>Arabnya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Konflik-</a:t>
            </a:r>
            <a:r>
              <a:rPr lang="en-ID" dirty="0" err="1"/>
              <a:t>konflik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membentuk</a:t>
            </a:r>
            <a:r>
              <a:rPr lang="en-ID" dirty="0"/>
              <a:t> </a:t>
            </a:r>
            <a:r>
              <a:rPr lang="en-ID" dirty="0" err="1"/>
              <a:t>politik</a:t>
            </a:r>
            <a:r>
              <a:rPr lang="en-ID" dirty="0"/>
              <a:t> Timur Tengah dan </a:t>
            </a:r>
            <a:r>
              <a:rPr lang="en-ID" dirty="0" err="1"/>
              <a:t>diplomasi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signifikan</a:t>
            </a:r>
            <a:r>
              <a:rPr lang="en-ID" dirty="0"/>
              <a:t>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err="1"/>
              <a:t>pertengahan</a:t>
            </a:r>
            <a:r>
              <a:rPr lang="en-ID" dirty="0"/>
              <a:t> </a:t>
            </a:r>
            <a:r>
              <a:rPr lang="en-ID" dirty="0" err="1"/>
              <a:t>abad</a:t>
            </a:r>
            <a:r>
              <a:rPr lang="en-ID" dirty="0"/>
              <a:t> ke-20.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b="1" dirty="0">
              <a:solidFill>
                <a:srgbClr val="7030A0"/>
              </a:solidFill>
            </a:endParaRPr>
          </a:p>
          <a:p>
            <a:pPr algn="l"/>
            <a:endParaRPr lang="en-ID" sz="2200" dirty="0"/>
          </a:p>
          <a:p>
            <a:pPr algn="l"/>
            <a:endParaRPr lang="en-ID" sz="22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ID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altLang="en-US" b="1" i="1" dirty="0">
              <a:solidFill>
                <a:srgbClr val="FF0000"/>
              </a:solidFill>
            </a:endParaRPr>
          </a:p>
          <a:p>
            <a:endParaRPr lang="en-US" altLang="en-US" sz="40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09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9F9CA-6F04-63AE-B5CC-A85951A06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6BFDE283-A2E5-1543-0444-252E2D255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600" y="1"/>
            <a:ext cx="7810018" cy="671332"/>
          </a:xfrm>
        </p:spPr>
        <p:txBody>
          <a:bodyPr>
            <a:normAutofit fontScale="90000"/>
          </a:bodyPr>
          <a:lstStyle/>
          <a:p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b="1" dirty="0"/>
            </a:b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Perang </a:t>
            </a:r>
            <a:r>
              <a:rPr lang="en-US" altLang="id-ID" sz="4000" b="1" dirty="0" err="1">
                <a:solidFill>
                  <a:srgbClr val="C00000"/>
                </a:solidFill>
                <a:latin typeface="+mn-lt"/>
              </a:rPr>
              <a:t>atas</a:t>
            </a: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altLang="id-ID" sz="4000" b="1" dirty="0" err="1">
                <a:solidFill>
                  <a:srgbClr val="C00000"/>
                </a:solidFill>
                <a:latin typeface="+mn-lt"/>
              </a:rPr>
              <a:t>kreasi</a:t>
            </a: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 negara Israel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152768FD-4A82-476B-3153-A89E1D1410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600" y="671334"/>
            <a:ext cx="7810018" cy="6001472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b="1" dirty="0">
                <a:solidFill>
                  <a:srgbClr val="7030A0"/>
                </a:solidFill>
              </a:rPr>
              <a:t>Perang Arab Israel 1948</a:t>
            </a: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Perang </a:t>
            </a:r>
            <a:r>
              <a:rPr lang="en-ID" dirty="0" err="1"/>
              <a:t>Kemerdekaan</a:t>
            </a:r>
            <a:r>
              <a:rPr lang="en-ID" dirty="0"/>
              <a:t> Israel; </a:t>
            </a:r>
            <a:r>
              <a:rPr lang="en-ID" dirty="0" err="1"/>
              <a:t>tetapi</a:t>
            </a:r>
            <a:r>
              <a:rPr lang="en-ID" dirty="0"/>
              <a:t> buat </a:t>
            </a:r>
            <a:r>
              <a:rPr lang="en-ID" dirty="0" err="1"/>
              <a:t>bangsa</a:t>
            </a:r>
            <a:r>
              <a:rPr lang="en-ID" dirty="0"/>
              <a:t> Palestina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perang</a:t>
            </a:r>
            <a:r>
              <a:rPr lang="en-ID" dirty="0"/>
              <a:t> </a:t>
            </a:r>
            <a:r>
              <a:rPr lang="en-ID" i="1" dirty="0"/>
              <a:t>Nakba</a:t>
            </a:r>
            <a:r>
              <a:rPr lang="en-ID" dirty="0"/>
              <a:t> (</a:t>
            </a:r>
            <a:r>
              <a:rPr lang="en-ID" dirty="0" err="1"/>
              <a:t>Bencana</a:t>
            </a:r>
            <a:r>
              <a:rPr lang="en-ID" dirty="0"/>
              <a:t>) Palestina.</a:t>
            </a: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ID" dirty="0"/>
              <a:t>Melibatkan koalisi negara-negara (Mesir, Suriah, </a:t>
            </a:r>
            <a:r>
              <a:rPr lang="en-ID" dirty="0" err="1"/>
              <a:t>Yordania</a:t>
            </a:r>
            <a:r>
              <a:rPr lang="en-ID" dirty="0"/>
              <a:t>, </a:t>
            </a:r>
            <a:r>
              <a:rPr lang="en-ID" dirty="0" err="1"/>
              <a:t>Irak</a:t>
            </a:r>
            <a:r>
              <a:rPr lang="en-ID" dirty="0"/>
              <a:t>, Lebanon).</a:t>
            </a: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ID" dirty="0" err="1"/>
              <a:t>Kemenangan</a:t>
            </a:r>
            <a:r>
              <a:rPr lang="en-ID" dirty="0"/>
              <a:t> buat Israel dan </a:t>
            </a:r>
            <a:r>
              <a:rPr lang="en-ID" dirty="0" err="1"/>
              <a:t>ekspansi</a:t>
            </a:r>
            <a:r>
              <a:rPr lang="en-ID" dirty="0"/>
              <a:t> </a:t>
            </a:r>
            <a:r>
              <a:rPr lang="en-ID" dirty="0" err="1"/>
              <a:t>melampaui</a:t>
            </a:r>
            <a:r>
              <a:rPr lang="en-ID" dirty="0"/>
              <a:t> batas-batas yang </a:t>
            </a:r>
            <a:r>
              <a:rPr lang="en-ID" dirty="0" err="1"/>
              <a:t>diusulkan</a:t>
            </a:r>
            <a:r>
              <a:rPr lang="en-ID" dirty="0"/>
              <a:t> PBB.</a:t>
            </a: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krisis</a:t>
            </a:r>
            <a:r>
              <a:rPr lang="en-ID" dirty="0"/>
              <a:t> </a:t>
            </a:r>
            <a:r>
              <a:rPr lang="en-ID" dirty="0" err="1"/>
              <a:t>pengungsi</a:t>
            </a:r>
            <a:r>
              <a:rPr lang="en-ID" dirty="0"/>
              <a:t> Palestina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ratusan</a:t>
            </a:r>
            <a:r>
              <a:rPr lang="en-ID" dirty="0"/>
              <a:t> </a:t>
            </a:r>
            <a:r>
              <a:rPr lang="en-ID" dirty="0" err="1"/>
              <a:t>ribu</a:t>
            </a:r>
            <a:r>
              <a:rPr lang="en-ID" dirty="0"/>
              <a:t> </a:t>
            </a:r>
            <a:r>
              <a:rPr lang="en-ID" dirty="0" err="1"/>
              <a:t>pengungsi</a:t>
            </a:r>
            <a:r>
              <a:rPr lang="en-ID" dirty="0"/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7030A0"/>
                </a:solidFill>
              </a:rPr>
              <a:t>  Perang Enam Hari 1967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7030A0"/>
                </a:solidFill>
              </a:rPr>
              <a:t>  Perang Yom Kippur 1973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7030A0"/>
                </a:solidFill>
              </a:rPr>
              <a:t>  Konflik Palestina – Israel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Konflik </a:t>
            </a:r>
            <a:r>
              <a:rPr lang="en-ID" dirty="0" err="1"/>
              <a:t>berkelanjutan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tanah</a:t>
            </a:r>
            <a:r>
              <a:rPr lang="en-ID" dirty="0"/>
              <a:t>, </a:t>
            </a:r>
            <a:r>
              <a:rPr lang="en-ID" dirty="0" err="1"/>
              <a:t>perbatasan</a:t>
            </a:r>
            <a:r>
              <a:rPr lang="en-ID" dirty="0"/>
              <a:t>, dan </a:t>
            </a:r>
            <a:r>
              <a:rPr lang="en-ID" dirty="0" err="1"/>
              <a:t>kedaulatan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Isu-isu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meliputi</a:t>
            </a:r>
            <a:r>
              <a:rPr lang="en-ID" dirty="0"/>
              <a:t> status </a:t>
            </a:r>
            <a:r>
              <a:rPr lang="en-ID" dirty="0" err="1"/>
              <a:t>Yerusalem</a:t>
            </a:r>
            <a:r>
              <a:rPr lang="en-ID" dirty="0"/>
              <a:t>, </a:t>
            </a:r>
            <a:r>
              <a:rPr lang="en-ID" dirty="0" err="1"/>
              <a:t>pengungsi</a:t>
            </a:r>
            <a:r>
              <a:rPr lang="en-ID" dirty="0"/>
              <a:t> Palestina, dan </a:t>
            </a:r>
            <a:r>
              <a:rPr lang="en-ID" dirty="0" err="1"/>
              <a:t>permukiman</a:t>
            </a:r>
            <a:r>
              <a:rPr lang="en-ID" dirty="0"/>
              <a:t> Israel.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Intifada </a:t>
            </a:r>
            <a:r>
              <a:rPr lang="en-ID" dirty="0" err="1"/>
              <a:t>Pertama</a:t>
            </a:r>
            <a:r>
              <a:rPr lang="en-ID" dirty="0"/>
              <a:t> (1987-1993) dan Intifada </a:t>
            </a:r>
            <a:r>
              <a:rPr lang="en-ID" dirty="0" err="1"/>
              <a:t>Kedua</a:t>
            </a:r>
            <a:r>
              <a:rPr lang="en-ID" dirty="0"/>
              <a:t> (2000-2005) </a:t>
            </a:r>
            <a:r>
              <a:rPr lang="en-ID" dirty="0" err="1"/>
              <a:t>menandai</a:t>
            </a:r>
            <a:r>
              <a:rPr lang="en-ID" dirty="0"/>
              <a:t> </a:t>
            </a:r>
            <a:r>
              <a:rPr lang="en-ID" dirty="0" err="1"/>
              <a:t>periode</a:t>
            </a:r>
            <a:r>
              <a:rPr lang="en-ID" dirty="0"/>
              <a:t> </a:t>
            </a:r>
            <a:r>
              <a:rPr lang="en-ID" dirty="0" err="1"/>
              <a:t>konflik</a:t>
            </a:r>
            <a:r>
              <a:rPr lang="en-ID" dirty="0"/>
              <a:t> yang </a:t>
            </a:r>
            <a:r>
              <a:rPr lang="en-ID" dirty="0" err="1"/>
              <a:t>semakin</a:t>
            </a:r>
            <a:r>
              <a:rPr lang="en-ID" dirty="0"/>
              <a:t> </a:t>
            </a:r>
            <a:r>
              <a:rPr lang="en-ID" dirty="0" err="1"/>
              <a:t>intensif</a:t>
            </a:r>
            <a:endParaRPr lang="en-ID" dirty="0"/>
          </a:p>
          <a:p>
            <a:pPr lvl="1" algn="l"/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b="1" dirty="0">
              <a:solidFill>
                <a:srgbClr val="7030A0"/>
              </a:solidFill>
            </a:endParaRPr>
          </a:p>
          <a:p>
            <a:pPr algn="l"/>
            <a:endParaRPr lang="en-ID" sz="2200" dirty="0"/>
          </a:p>
          <a:p>
            <a:pPr algn="l"/>
            <a:endParaRPr lang="en-ID" sz="22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ID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altLang="en-US" b="1" i="1" dirty="0">
              <a:solidFill>
                <a:srgbClr val="FF0000"/>
              </a:solidFill>
            </a:endParaRPr>
          </a:p>
          <a:p>
            <a:endParaRPr lang="en-US" altLang="en-US" sz="40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899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140DA-A193-EA62-BDD3-773AADC8D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19B72ED8-23E8-A899-F04D-40637A6FB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600" y="1"/>
            <a:ext cx="7810018" cy="671332"/>
          </a:xfrm>
        </p:spPr>
        <p:txBody>
          <a:bodyPr>
            <a:normAutofit fontScale="90000"/>
          </a:bodyPr>
          <a:lstStyle/>
          <a:p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b="1" dirty="0"/>
            </a:b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 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656147BF-674C-5736-01B4-6B2EAEC864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600" y="228600"/>
            <a:ext cx="7810018" cy="6444206"/>
          </a:xfrm>
        </p:spPr>
        <p:txBody>
          <a:bodyPr>
            <a:noAutofit/>
          </a:bodyPr>
          <a:lstStyle/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ID" dirty="0"/>
              <a:t>Perjanjian Oslo (1993, 1995) </a:t>
            </a:r>
            <a:r>
              <a:rPr lang="en-ID" dirty="0" err="1"/>
              <a:t>menetapkan</a:t>
            </a:r>
            <a:r>
              <a:rPr lang="en-ID" dirty="0"/>
              <a:t> </a:t>
            </a:r>
            <a:r>
              <a:rPr lang="en-ID" dirty="0" err="1"/>
              <a:t>pemerintahan</a:t>
            </a:r>
            <a:r>
              <a:rPr lang="en-ID" dirty="0"/>
              <a:t> </a:t>
            </a:r>
            <a:r>
              <a:rPr lang="en-ID" dirty="0" err="1"/>
              <a:t>mandiri</a:t>
            </a:r>
            <a:r>
              <a:rPr lang="en-ID" dirty="0"/>
              <a:t> Palestina yang </a:t>
            </a:r>
            <a:r>
              <a:rPr lang="en-ID" dirty="0" err="1"/>
              <a:t>terbatas</a:t>
            </a:r>
            <a:r>
              <a:rPr lang="en-ID" dirty="0"/>
              <a:t>.</a:t>
            </a: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ID" dirty="0" err="1"/>
              <a:t>Kekerasan</a:t>
            </a:r>
            <a:r>
              <a:rPr lang="en-ID" dirty="0"/>
              <a:t> yang </a:t>
            </a:r>
            <a:r>
              <a:rPr lang="en-ID" dirty="0" err="1"/>
              <a:t>berkelanjutan</a:t>
            </a:r>
            <a:r>
              <a:rPr lang="en-ID" dirty="0"/>
              <a:t>, </a:t>
            </a:r>
            <a:r>
              <a:rPr lang="en-ID" dirty="0" err="1"/>
              <a:t>perluasan</a:t>
            </a:r>
            <a:r>
              <a:rPr lang="en-ID" dirty="0"/>
              <a:t> </a:t>
            </a:r>
            <a:r>
              <a:rPr lang="en-ID" dirty="0" err="1"/>
              <a:t>permukiman</a:t>
            </a:r>
            <a:r>
              <a:rPr lang="en-ID" dirty="0"/>
              <a:t>, dan </a:t>
            </a:r>
            <a:r>
              <a:rPr lang="en-ID" dirty="0" err="1"/>
              <a:t>negosiasi</a:t>
            </a:r>
            <a:r>
              <a:rPr lang="en-ID" dirty="0"/>
              <a:t> yang </a:t>
            </a:r>
            <a:r>
              <a:rPr lang="en-ID" dirty="0" err="1"/>
              <a:t>gagal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menghambat</a:t>
            </a:r>
            <a:r>
              <a:rPr lang="en-ID" dirty="0"/>
              <a:t> </a:t>
            </a:r>
            <a:r>
              <a:rPr lang="en-ID" dirty="0" err="1"/>
              <a:t>upaya</a:t>
            </a:r>
            <a:r>
              <a:rPr lang="en-ID" dirty="0"/>
              <a:t> </a:t>
            </a:r>
            <a:r>
              <a:rPr lang="en-ID" dirty="0" err="1"/>
              <a:t>perdamaian</a:t>
            </a:r>
            <a:r>
              <a:rPr lang="en-ID" dirty="0"/>
              <a:t>.</a:t>
            </a: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7030A0"/>
                </a:solidFill>
              </a:rPr>
              <a:t>   </a:t>
            </a:r>
            <a:r>
              <a:rPr lang="en-ID" b="1" dirty="0"/>
              <a:t>Revolusi Iran dan </a:t>
            </a:r>
            <a:r>
              <a:rPr lang="en-ID" b="1" dirty="0" err="1"/>
              <a:t>Sesudahnya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Revolusi Iran </a:t>
            </a:r>
            <a:r>
              <a:rPr lang="en-ID" dirty="0" err="1"/>
              <a:t>tahun</a:t>
            </a:r>
            <a:r>
              <a:rPr lang="en-ID" dirty="0"/>
              <a:t> 1979 </a:t>
            </a:r>
            <a:r>
              <a:rPr lang="en-ID" dirty="0" err="1"/>
              <a:t>menandai</a:t>
            </a:r>
            <a:r>
              <a:rPr lang="en-ID" dirty="0"/>
              <a:t> </a:t>
            </a:r>
            <a:r>
              <a:rPr lang="en-ID" dirty="0" err="1"/>
              <a:t>titik</a:t>
            </a:r>
            <a:r>
              <a:rPr lang="en-ID" dirty="0"/>
              <a:t> </a:t>
            </a:r>
            <a:r>
              <a:rPr lang="en-ID" dirty="0" err="1"/>
              <a:t>balik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politik</a:t>
            </a:r>
            <a:r>
              <a:rPr lang="en-ID" dirty="0"/>
              <a:t> Timur Tengah.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Peristiwa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mengubah</a:t>
            </a:r>
            <a:r>
              <a:rPr lang="en-ID" dirty="0"/>
              <a:t> Iran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monarki</a:t>
            </a:r>
            <a:r>
              <a:rPr lang="en-ID" dirty="0"/>
              <a:t> pro-Barat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republik</a:t>
            </a:r>
            <a:r>
              <a:rPr lang="en-ID" dirty="0"/>
              <a:t> Islam, yang </a:t>
            </a:r>
            <a:r>
              <a:rPr lang="en-ID" dirty="0" err="1"/>
              <a:t>mengubah</a:t>
            </a:r>
            <a:r>
              <a:rPr lang="en-ID" dirty="0"/>
              <a:t> </a:t>
            </a:r>
            <a:r>
              <a:rPr lang="en-ID" dirty="0" err="1"/>
              <a:t>dinamika</a:t>
            </a:r>
            <a:r>
              <a:rPr lang="en-ID" dirty="0"/>
              <a:t> regional.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/>
              <a:t>Kejatuhan Shah Iran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Mohammad Reza Pahlavi, Shah </a:t>
            </a:r>
            <a:r>
              <a:rPr lang="en-ID" dirty="0" err="1"/>
              <a:t>terakhir</a:t>
            </a:r>
            <a:r>
              <a:rPr lang="en-ID" dirty="0"/>
              <a:t> Iran, </a:t>
            </a:r>
            <a:r>
              <a:rPr lang="en-ID" dirty="0" err="1"/>
              <a:t>menghadapi</a:t>
            </a:r>
            <a:r>
              <a:rPr lang="en-ID" dirty="0"/>
              <a:t> </a:t>
            </a:r>
            <a:r>
              <a:rPr lang="en-ID" dirty="0" err="1"/>
              <a:t>oposisi</a:t>
            </a:r>
            <a:r>
              <a:rPr lang="en-ID" dirty="0"/>
              <a:t> yang </a:t>
            </a:r>
            <a:r>
              <a:rPr lang="en-ID" dirty="0" err="1"/>
              <a:t>semakin</a:t>
            </a:r>
            <a:r>
              <a:rPr lang="en-ID" dirty="0"/>
              <a:t> </a:t>
            </a:r>
            <a:r>
              <a:rPr lang="en-ID" dirty="0" err="1"/>
              <a:t>meningkat</a:t>
            </a:r>
            <a:r>
              <a:rPr lang="en-ID" dirty="0"/>
              <a:t> pada </a:t>
            </a:r>
            <a:r>
              <a:rPr lang="en-ID" dirty="0" err="1"/>
              <a:t>tahun</a:t>
            </a:r>
            <a:r>
              <a:rPr lang="en-ID" dirty="0"/>
              <a:t> 1970-an.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Faktor-faktor yang </a:t>
            </a:r>
            <a:r>
              <a:rPr lang="en-ID" dirty="0" err="1"/>
              <a:t>berkontribusi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kerusuhan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lain </a:t>
            </a:r>
            <a:r>
              <a:rPr lang="en-ID" dirty="0" err="1"/>
              <a:t>ketimpangan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, </a:t>
            </a:r>
            <a:r>
              <a:rPr lang="en-ID" dirty="0" err="1"/>
              <a:t>represi</a:t>
            </a:r>
            <a:r>
              <a:rPr lang="en-ID" dirty="0"/>
              <a:t> </a:t>
            </a:r>
            <a:r>
              <a:rPr lang="en-ID" dirty="0" err="1"/>
              <a:t>politik</a:t>
            </a:r>
            <a:r>
              <a:rPr lang="en-ID" dirty="0"/>
              <a:t>, dan </a:t>
            </a:r>
            <a:r>
              <a:rPr lang="en-ID" dirty="0" err="1"/>
              <a:t>pengaruh</a:t>
            </a:r>
            <a:r>
              <a:rPr lang="en-ID" dirty="0"/>
              <a:t> Barat.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Protes dan </a:t>
            </a:r>
            <a:r>
              <a:rPr lang="en-ID" dirty="0" err="1"/>
              <a:t>pemogokan</a:t>
            </a:r>
            <a:r>
              <a:rPr lang="en-ID" dirty="0"/>
              <a:t> </a:t>
            </a:r>
            <a:r>
              <a:rPr lang="en-ID" dirty="0" err="1"/>
              <a:t>massal</a:t>
            </a:r>
            <a:r>
              <a:rPr lang="en-ID" dirty="0"/>
              <a:t> </a:t>
            </a:r>
            <a:r>
              <a:rPr lang="en-ID" dirty="0" err="1"/>
              <a:t>melumpuhkan</a:t>
            </a:r>
            <a:r>
              <a:rPr lang="en-ID" dirty="0"/>
              <a:t> negara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sepanjang</a:t>
            </a:r>
            <a:r>
              <a:rPr lang="en-ID" dirty="0"/>
              <a:t> </a:t>
            </a:r>
            <a:r>
              <a:rPr lang="en-ID" dirty="0" err="1"/>
              <a:t>tahun</a:t>
            </a:r>
            <a:r>
              <a:rPr lang="en-ID" dirty="0"/>
              <a:t> 1978.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Shah </a:t>
            </a:r>
            <a:r>
              <a:rPr lang="en-ID" dirty="0" err="1"/>
              <a:t>meninggalkan</a:t>
            </a:r>
            <a:r>
              <a:rPr lang="en-ID" dirty="0"/>
              <a:t> Iran pada 16 Januari 1979, yang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efektif</a:t>
            </a:r>
            <a:r>
              <a:rPr lang="en-ID" dirty="0"/>
              <a:t> </a:t>
            </a:r>
            <a:r>
              <a:rPr lang="en-ID" dirty="0" err="1"/>
              <a:t>mengakhiri</a:t>
            </a:r>
            <a:r>
              <a:rPr lang="en-ID" dirty="0"/>
              <a:t> </a:t>
            </a:r>
            <a:r>
              <a:rPr lang="en-ID" dirty="0" err="1"/>
              <a:t>monarki</a:t>
            </a:r>
            <a:r>
              <a:rPr lang="en-ID" dirty="0"/>
              <a:t> Persia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berusia</a:t>
            </a:r>
            <a:r>
              <a:rPr lang="en-ID" dirty="0"/>
              <a:t> 2.500 </a:t>
            </a:r>
            <a:r>
              <a:rPr lang="en-ID" dirty="0" err="1"/>
              <a:t>tahun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b="1" dirty="0">
              <a:solidFill>
                <a:srgbClr val="7030A0"/>
              </a:solidFill>
            </a:endParaRPr>
          </a:p>
          <a:p>
            <a:pPr algn="l"/>
            <a:endParaRPr lang="en-ID" sz="2200" dirty="0"/>
          </a:p>
          <a:p>
            <a:pPr algn="l"/>
            <a:endParaRPr lang="en-ID" sz="22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ID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altLang="en-US" b="1" i="1" dirty="0">
              <a:solidFill>
                <a:srgbClr val="FF0000"/>
              </a:solidFill>
            </a:endParaRPr>
          </a:p>
          <a:p>
            <a:endParaRPr lang="en-US" altLang="en-US" sz="40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899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67129-666E-460F-FA84-8C1975C47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22EECB3E-C173-44E6-DB81-BDC676A47D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600" y="1"/>
            <a:ext cx="7810018" cy="671332"/>
          </a:xfrm>
        </p:spPr>
        <p:txBody>
          <a:bodyPr>
            <a:normAutofit fontScale="90000"/>
          </a:bodyPr>
          <a:lstStyle/>
          <a:p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b="1" dirty="0"/>
            </a:b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 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11C862DC-AF7A-6832-067B-D31349A7D8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600" y="-97971"/>
            <a:ext cx="7810018" cy="6770777"/>
          </a:xfrm>
        </p:spPr>
        <p:txBody>
          <a:bodyPr>
            <a:noAutofit/>
          </a:bodyPr>
          <a:lstStyle/>
          <a:p>
            <a:pPr lvl="1" algn="l"/>
            <a:r>
              <a:rPr lang="en-ID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7030A0"/>
                </a:solidFill>
              </a:rPr>
              <a:t>   </a:t>
            </a:r>
            <a:r>
              <a:rPr lang="en-ID" b="1" dirty="0"/>
              <a:t>Berdirinya Republik Islam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Ayatollah Ruhollah Khomeini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pengasingan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memimpin</a:t>
            </a:r>
            <a:r>
              <a:rPr lang="en-ID" dirty="0"/>
              <a:t> </a:t>
            </a:r>
            <a:r>
              <a:rPr lang="en-ID" dirty="0" err="1"/>
              <a:t>revolusi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Referendum pada April 1979 </a:t>
            </a:r>
            <a:r>
              <a:rPr lang="en-ID" dirty="0" err="1"/>
              <a:t>menyetujui</a:t>
            </a:r>
            <a:r>
              <a:rPr lang="en-ID" dirty="0"/>
              <a:t> </a:t>
            </a:r>
            <a:r>
              <a:rPr lang="en-ID" dirty="0" err="1"/>
              <a:t>pembentukan</a:t>
            </a:r>
            <a:r>
              <a:rPr lang="en-ID" dirty="0"/>
              <a:t> Republik Islam.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Konstitusi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menetapkan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teokratis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unsur-unsur</a:t>
            </a:r>
            <a:r>
              <a:rPr lang="en-ID" dirty="0"/>
              <a:t> </a:t>
            </a:r>
            <a:r>
              <a:rPr lang="en-ID" dirty="0" err="1"/>
              <a:t>demokrasi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Penerapan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Syariah dan </a:t>
            </a:r>
            <a:r>
              <a:rPr lang="en-ID" dirty="0" err="1"/>
              <a:t>promosi</a:t>
            </a:r>
            <a:r>
              <a:rPr lang="en-ID" dirty="0"/>
              <a:t> </a:t>
            </a:r>
            <a:r>
              <a:rPr lang="en-ID" dirty="0" err="1"/>
              <a:t>nilai-nilai</a:t>
            </a:r>
            <a:r>
              <a:rPr lang="en-ID" dirty="0"/>
              <a:t> Islam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Krisis </a:t>
            </a:r>
            <a:r>
              <a:rPr lang="en-ID" dirty="0" err="1"/>
              <a:t>penyanderaan</a:t>
            </a:r>
            <a:r>
              <a:rPr lang="en-ID" dirty="0"/>
              <a:t> </a:t>
            </a:r>
            <a:r>
              <a:rPr lang="en-ID" dirty="0" err="1"/>
              <a:t>Kedutaan</a:t>
            </a:r>
            <a:r>
              <a:rPr lang="en-ID" dirty="0"/>
              <a:t> Besar AS (1979-1981) </a:t>
            </a:r>
            <a:r>
              <a:rPr lang="en-ID" dirty="0" err="1"/>
              <a:t>memutuskan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diplomatik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Amerika </a:t>
            </a:r>
            <a:r>
              <a:rPr lang="en-ID" dirty="0" err="1"/>
              <a:t>Serikat</a:t>
            </a:r>
            <a:r>
              <a:rPr lang="en-ID" dirty="0"/>
              <a:t>.</a:t>
            </a:r>
          </a:p>
          <a:p>
            <a:pPr lvl="1" algn="l"/>
            <a:endParaRPr lang="en-ID" dirty="0"/>
          </a:p>
          <a:p>
            <a:pPr algn="l"/>
            <a:r>
              <a:rPr lang="en-ID" b="1" dirty="0"/>
              <a:t>	Perang Iran – </a:t>
            </a:r>
            <a:r>
              <a:rPr lang="en-ID" b="1" dirty="0" err="1"/>
              <a:t>Irak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Dimulai pada September 1980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Irak</a:t>
            </a:r>
            <a:r>
              <a:rPr lang="en-ID" dirty="0"/>
              <a:t> </a:t>
            </a:r>
            <a:r>
              <a:rPr lang="en-ID" dirty="0" err="1"/>
              <a:t>menginvasi</a:t>
            </a:r>
            <a:r>
              <a:rPr lang="en-ID" dirty="0"/>
              <a:t> Iran, yang </a:t>
            </a:r>
            <a:r>
              <a:rPr lang="en-ID" dirty="0" err="1"/>
              <a:t>berlangsung</a:t>
            </a:r>
            <a:r>
              <a:rPr lang="en-ID" dirty="0"/>
              <a:t> </a:t>
            </a:r>
            <a:r>
              <a:rPr lang="en-ID" dirty="0" err="1"/>
              <a:t>hingga</a:t>
            </a:r>
            <a:r>
              <a:rPr lang="en-ID" dirty="0"/>
              <a:t> 1988.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Saddam Hussein </a:t>
            </a:r>
            <a:r>
              <a:rPr lang="en-ID" dirty="0" err="1"/>
              <a:t>berusaha</a:t>
            </a:r>
            <a:r>
              <a:rPr lang="en-ID" dirty="0"/>
              <a:t> </a:t>
            </a:r>
            <a:r>
              <a:rPr lang="en-ID" dirty="0" err="1"/>
              <a:t>memanfaatkan</a:t>
            </a:r>
            <a:r>
              <a:rPr lang="en-ID" dirty="0"/>
              <a:t> </a:t>
            </a:r>
            <a:r>
              <a:rPr lang="en-ID" dirty="0" err="1"/>
              <a:t>ketidakstabilan</a:t>
            </a:r>
            <a:r>
              <a:rPr lang="en-ID" dirty="0"/>
              <a:t> </a:t>
            </a:r>
            <a:r>
              <a:rPr lang="en-ID" dirty="0" err="1"/>
              <a:t>pasca-revolusi</a:t>
            </a:r>
            <a:r>
              <a:rPr lang="en-ID" dirty="0"/>
              <a:t> Iran.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Konflik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perang</a:t>
            </a:r>
            <a:r>
              <a:rPr lang="en-ID" dirty="0"/>
              <a:t> </a:t>
            </a:r>
            <a:r>
              <a:rPr lang="en-ID" dirty="0" err="1"/>
              <a:t>parit</a:t>
            </a:r>
            <a:r>
              <a:rPr lang="en-ID" dirty="0"/>
              <a:t>, </a:t>
            </a:r>
            <a:r>
              <a:rPr lang="en-ID" dirty="0" err="1"/>
              <a:t>serangan</a:t>
            </a:r>
            <a:r>
              <a:rPr lang="en-ID" dirty="0"/>
              <a:t> </a:t>
            </a:r>
            <a:r>
              <a:rPr lang="en-ID" dirty="0" err="1"/>
              <a:t>rudal</a:t>
            </a:r>
            <a:r>
              <a:rPr lang="en-ID" dirty="0"/>
              <a:t> </a:t>
            </a:r>
            <a:r>
              <a:rPr lang="en-ID" dirty="0" err="1"/>
              <a:t>balistik</a:t>
            </a:r>
            <a:r>
              <a:rPr lang="en-ID" dirty="0"/>
              <a:t>, dan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senjata</a:t>
            </a:r>
            <a:r>
              <a:rPr lang="en-ID" dirty="0"/>
              <a:t> </a:t>
            </a:r>
            <a:r>
              <a:rPr lang="en-ID" dirty="0" err="1"/>
              <a:t>kimia</a:t>
            </a:r>
            <a:r>
              <a:rPr lang="en-ID" dirty="0"/>
              <a:t>.</a:t>
            </a:r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b="1" dirty="0">
              <a:solidFill>
                <a:srgbClr val="7030A0"/>
              </a:solidFill>
            </a:endParaRPr>
          </a:p>
          <a:p>
            <a:pPr algn="l"/>
            <a:endParaRPr lang="en-ID" sz="2200" dirty="0"/>
          </a:p>
          <a:p>
            <a:pPr algn="l"/>
            <a:endParaRPr lang="en-ID" sz="22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ID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altLang="en-US" b="1" i="1" dirty="0">
              <a:solidFill>
                <a:srgbClr val="FF0000"/>
              </a:solidFill>
            </a:endParaRPr>
          </a:p>
          <a:p>
            <a:endParaRPr lang="en-US" altLang="en-US" sz="40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355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3FE9E-2357-2942-35C4-BADD16A5C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93F38397-9DDD-C513-378C-3915A68E5B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600" y="1"/>
            <a:ext cx="7810018" cy="671332"/>
          </a:xfrm>
        </p:spPr>
        <p:txBody>
          <a:bodyPr>
            <a:normAutofit fontScale="90000"/>
          </a:bodyPr>
          <a:lstStyle/>
          <a:p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b="1" dirty="0"/>
            </a:b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 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47B12AD6-81B3-366C-DB34-932485EBE3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600" y="-97971"/>
            <a:ext cx="7810018" cy="6770777"/>
          </a:xfrm>
        </p:spPr>
        <p:txBody>
          <a:bodyPr>
            <a:noAutofit/>
          </a:bodyPr>
          <a:lstStyle/>
          <a:p>
            <a:pPr lvl="1" algn="l"/>
            <a:r>
              <a:rPr lang="en-ID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7030A0"/>
                </a:solidFill>
              </a:rPr>
              <a:t>   </a:t>
            </a:r>
            <a:r>
              <a:rPr lang="en-ID" b="1" dirty="0"/>
              <a:t>Berdirinya Republik Islam…</a:t>
            </a:r>
            <a:r>
              <a:rPr lang="en-ID" b="1" dirty="0" err="1"/>
              <a:t>lanjutan</a:t>
            </a:r>
            <a:r>
              <a:rPr lang="en-ID" b="1" dirty="0"/>
              <a:t>..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Kekuatan Barat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Irak</a:t>
            </a:r>
            <a:r>
              <a:rPr lang="en-ID" dirty="0"/>
              <a:t>,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khawatir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penyebaran</a:t>
            </a:r>
            <a:r>
              <a:rPr lang="en-ID" dirty="0"/>
              <a:t> </a:t>
            </a:r>
            <a:r>
              <a:rPr lang="en-ID" dirty="0" err="1"/>
              <a:t>revolusi</a:t>
            </a:r>
            <a:r>
              <a:rPr lang="en-ID" dirty="0"/>
              <a:t> Islam.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Perang </a:t>
            </a:r>
            <a:r>
              <a:rPr lang="en-ID" dirty="0" err="1"/>
              <a:t>berakhir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kebuntuan</a:t>
            </a:r>
            <a:r>
              <a:rPr lang="en-ID" dirty="0"/>
              <a:t>, yang </a:t>
            </a:r>
            <a:r>
              <a:rPr lang="en-ID" dirty="0" err="1"/>
              <a:t>mengakibatkan</a:t>
            </a:r>
            <a:r>
              <a:rPr lang="en-ID" dirty="0"/>
              <a:t> </a:t>
            </a:r>
            <a:r>
              <a:rPr lang="en-ID" dirty="0" err="1"/>
              <a:t>ratusan</a:t>
            </a:r>
            <a:r>
              <a:rPr lang="en-ID" dirty="0"/>
              <a:t> </a:t>
            </a:r>
            <a:r>
              <a:rPr lang="en-ID" dirty="0" err="1"/>
              <a:t>ribu</a:t>
            </a:r>
            <a:r>
              <a:rPr lang="en-ID" dirty="0"/>
              <a:t> korban </a:t>
            </a:r>
            <a:r>
              <a:rPr lang="en-ID" dirty="0" err="1"/>
              <a:t>jiwa</a:t>
            </a:r>
            <a:r>
              <a:rPr lang="en-ID" dirty="0"/>
              <a:t> dan </a:t>
            </a:r>
            <a:r>
              <a:rPr lang="en-ID" dirty="0" err="1"/>
              <a:t>kehancuran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/>
              <a:t> Perang Iran – </a:t>
            </a:r>
            <a:r>
              <a:rPr lang="en-ID" b="1" dirty="0" err="1"/>
              <a:t>Irak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Perang </a:t>
            </a:r>
            <a:r>
              <a:rPr lang="en-ID" dirty="0" err="1"/>
              <a:t>Teluk</a:t>
            </a:r>
            <a:r>
              <a:rPr lang="en-ID" dirty="0"/>
              <a:t> </a:t>
            </a:r>
            <a:r>
              <a:rPr lang="en-ID" dirty="0" err="1"/>
              <a:t>mengacu</a:t>
            </a:r>
            <a:r>
              <a:rPr lang="en-ID" dirty="0"/>
              <a:t> pada dua </a:t>
            </a:r>
            <a:r>
              <a:rPr lang="en-ID" dirty="0" err="1"/>
              <a:t>konflik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yang </a:t>
            </a:r>
            <a:r>
              <a:rPr lang="en-ID" dirty="0" err="1"/>
              <a:t>berpusat</a:t>
            </a:r>
            <a:r>
              <a:rPr lang="en-ID" dirty="0"/>
              <a:t> di </a:t>
            </a:r>
            <a:r>
              <a:rPr lang="en-ID" dirty="0" err="1"/>
              <a:t>Irak</a:t>
            </a:r>
            <a:r>
              <a:rPr lang="en-ID" dirty="0"/>
              <a:t> dan </a:t>
            </a:r>
            <a:r>
              <a:rPr lang="en-ID" dirty="0" err="1"/>
              <a:t>berdampak</a:t>
            </a:r>
            <a:r>
              <a:rPr lang="en-ID" dirty="0"/>
              <a:t> </a:t>
            </a:r>
            <a:r>
              <a:rPr lang="en-ID" dirty="0" err="1"/>
              <a:t>signifikan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Timur Tengah.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Perang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koalisi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dan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konsekuensi</a:t>
            </a:r>
            <a:r>
              <a:rPr lang="en-ID" dirty="0"/>
              <a:t> yang </a:t>
            </a:r>
            <a:r>
              <a:rPr lang="en-ID" dirty="0" err="1"/>
              <a:t>luas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stabilitas</a:t>
            </a:r>
            <a:r>
              <a:rPr lang="en-ID" dirty="0"/>
              <a:t> regional.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sz="2400" b="1" dirty="0"/>
              <a:t>Perang </a:t>
            </a:r>
            <a:r>
              <a:rPr lang="en-ID" sz="2400" b="1" dirty="0" err="1"/>
              <a:t>Teluk</a:t>
            </a:r>
            <a:r>
              <a:rPr lang="en-ID" sz="2400" b="1" dirty="0"/>
              <a:t> </a:t>
            </a:r>
            <a:r>
              <a:rPr lang="en-ID" sz="2400" b="1" dirty="0" err="1"/>
              <a:t>Pertama</a:t>
            </a:r>
            <a:endParaRPr lang="en-ID" sz="2400" b="1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Juga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Perang </a:t>
            </a:r>
            <a:r>
              <a:rPr lang="en-ID" dirty="0" err="1"/>
              <a:t>Teluk</a:t>
            </a:r>
            <a:r>
              <a:rPr lang="en-ID" dirty="0"/>
              <a:t> Persia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Operasi</a:t>
            </a:r>
            <a:r>
              <a:rPr lang="en-ID" dirty="0"/>
              <a:t> Badai </a:t>
            </a:r>
            <a:r>
              <a:rPr lang="en-ID" dirty="0" err="1"/>
              <a:t>Gurun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Dimulai pada Agustus 1990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Irak</a:t>
            </a:r>
            <a:r>
              <a:rPr lang="en-ID" dirty="0"/>
              <a:t> </a:t>
            </a:r>
            <a:r>
              <a:rPr lang="en-ID" dirty="0" err="1"/>
              <a:t>menginvasi</a:t>
            </a:r>
            <a:r>
              <a:rPr lang="en-ID" dirty="0"/>
              <a:t> dan </a:t>
            </a:r>
            <a:r>
              <a:rPr lang="en-ID" dirty="0" err="1"/>
              <a:t>mencaplok</a:t>
            </a:r>
            <a:r>
              <a:rPr lang="en-ID" dirty="0"/>
              <a:t> Kuwait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Pasukan</a:t>
            </a:r>
            <a:r>
              <a:rPr lang="en-ID" dirty="0"/>
              <a:t> </a:t>
            </a:r>
            <a:r>
              <a:rPr lang="en-ID" dirty="0" err="1"/>
              <a:t>koalisi</a:t>
            </a:r>
            <a:r>
              <a:rPr lang="en-ID" dirty="0"/>
              <a:t> </a:t>
            </a:r>
            <a:r>
              <a:rPr lang="en-ID" dirty="0" err="1"/>
              <a:t>pimpinan</a:t>
            </a:r>
            <a:r>
              <a:rPr lang="en-ID" dirty="0"/>
              <a:t> AS </a:t>
            </a:r>
            <a:r>
              <a:rPr lang="en-ID" dirty="0" err="1"/>
              <a:t>melancarkan</a:t>
            </a:r>
            <a:r>
              <a:rPr lang="en-ID" dirty="0"/>
              <a:t> </a:t>
            </a:r>
            <a:r>
              <a:rPr lang="en-ID" dirty="0" err="1"/>
              <a:t>kampanye</a:t>
            </a:r>
            <a:r>
              <a:rPr lang="en-ID" dirty="0"/>
              <a:t> </a:t>
            </a:r>
            <a:r>
              <a:rPr lang="en-ID" dirty="0" err="1"/>
              <a:t>udara</a:t>
            </a:r>
            <a:r>
              <a:rPr lang="en-ID" dirty="0"/>
              <a:t> dan </a:t>
            </a:r>
            <a:r>
              <a:rPr lang="en-ID" dirty="0" err="1"/>
              <a:t>serangan</a:t>
            </a:r>
            <a:r>
              <a:rPr lang="en-ID" dirty="0"/>
              <a:t> </a:t>
            </a:r>
            <a:r>
              <a:rPr lang="en-ID" dirty="0" err="1"/>
              <a:t>darat</a:t>
            </a:r>
            <a:r>
              <a:rPr lang="en-ID" dirty="0"/>
              <a:t> pada </a:t>
            </a:r>
            <a:r>
              <a:rPr lang="en-ID" dirty="0" err="1"/>
              <a:t>awal</a:t>
            </a:r>
            <a:r>
              <a:rPr lang="en-ID" dirty="0"/>
              <a:t> 1991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Pasukan</a:t>
            </a:r>
            <a:r>
              <a:rPr lang="en-ID" dirty="0"/>
              <a:t> </a:t>
            </a:r>
            <a:r>
              <a:rPr lang="en-ID" dirty="0" err="1"/>
              <a:t>Irak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cepat</a:t>
            </a:r>
            <a:r>
              <a:rPr lang="en-ID" dirty="0"/>
              <a:t> </a:t>
            </a:r>
            <a:r>
              <a:rPr lang="en-ID" dirty="0" err="1"/>
              <a:t>dikalahkan</a:t>
            </a:r>
            <a:r>
              <a:rPr lang="en-ID" dirty="0"/>
              <a:t> dan </a:t>
            </a:r>
            <a:r>
              <a:rPr lang="en-ID" dirty="0" err="1"/>
              <a:t>diusir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Kuwait.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Mengakibatkan</a:t>
            </a:r>
            <a:r>
              <a:rPr lang="en-ID" dirty="0"/>
              <a:t> </a:t>
            </a:r>
            <a:r>
              <a:rPr lang="en-ID" dirty="0" err="1"/>
              <a:t>sanksi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Irak</a:t>
            </a:r>
            <a:r>
              <a:rPr lang="en-ID" dirty="0"/>
              <a:t> dan </a:t>
            </a:r>
            <a:r>
              <a:rPr lang="en-ID" dirty="0" err="1"/>
              <a:t>penetapan</a:t>
            </a:r>
            <a:r>
              <a:rPr lang="en-ID" dirty="0"/>
              <a:t> zona </a:t>
            </a:r>
            <a:r>
              <a:rPr lang="en-ID" dirty="0" err="1"/>
              <a:t>larangan</a:t>
            </a:r>
            <a:r>
              <a:rPr lang="en-ID" dirty="0"/>
              <a:t> terbang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b="1" dirty="0">
              <a:solidFill>
                <a:srgbClr val="7030A0"/>
              </a:solidFill>
            </a:endParaRPr>
          </a:p>
          <a:p>
            <a:pPr algn="l"/>
            <a:endParaRPr lang="en-ID" sz="2200" dirty="0"/>
          </a:p>
          <a:p>
            <a:pPr algn="l"/>
            <a:endParaRPr lang="en-ID" sz="22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ID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altLang="en-US" b="1" i="1" dirty="0">
              <a:solidFill>
                <a:srgbClr val="FF0000"/>
              </a:solidFill>
            </a:endParaRPr>
          </a:p>
          <a:p>
            <a:endParaRPr lang="en-US" altLang="en-US" sz="40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282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88E5F-204F-5CB4-F591-D5E006A63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780BCF4D-BE91-61E5-EC84-60B1DC455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600" y="1"/>
            <a:ext cx="7810018" cy="671332"/>
          </a:xfrm>
        </p:spPr>
        <p:txBody>
          <a:bodyPr>
            <a:normAutofit fontScale="90000"/>
          </a:bodyPr>
          <a:lstStyle/>
          <a:p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b="1" dirty="0"/>
            </a:b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 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1BDB8566-0393-AB96-D88E-37144FF729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600" y="-97971"/>
            <a:ext cx="7810018" cy="6770777"/>
          </a:xfrm>
        </p:spPr>
        <p:txBody>
          <a:bodyPr>
            <a:noAutofit/>
          </a:bodyPr>
          <a:lstStyle/>
          <a:p>
            <a:pPr lvl="1" algn="l"/>
            <a:r>
              <a:rPr lang="en-ID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7030A0"/>
                </a:solidFill>
              </a:rPr>
              <a:t>   </a:t>
            </a:r>
            <a:r>
              <a:rPr lang="en-ID" b="1" dirty="0"/>
              <a:t>Perang </a:t>
            </a:r>
            <a:r>
              <a:rPr lang="en-ID" b="1" dirty="0" err="1"/>
              <a:t>Teluk</a:t>
            </a:r>
            <a:r>
              <a:rPr lang="en-ID" b="1" dirty="0"/>
              <a:t> </a:t>
            </a:r>
            <a:r>
              <a:rPr lang="en-ID" b="1" dirty="0" err="1"/>
              <a:t>Kedua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Disebut juga </a:t>
            </a:r>
            <a:r>
              <a:rPr lang="en-ID" dirty="0" err="1"/>
              <a:t>sebagai</a:t>
            </a:r>
            <a:r>
              <a:rPr lang="en-ID" dirty="0"/>
              <a:t> Perang </a:t>
            </a:r>
            <a:r>
              <a:rPr lang="en-ID" dirty="0" err="1"/>
              <a:t>Irak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Operasi</a:t>
            </a:r>
            <a:r>
              <a:rPr lang="en-ID" dirty="0"/>
              <a:t> </a:t>
            </a:r>
            <a:r>
              <a:rPr lang="en-ID" dirty="0" err="1"/>
              <a:t>Pembebasan</a:t>
            </a:r>
            <a:r>
              <a:rPr lang="en-ID" dirty="0"/>
              <a:t> </a:t>
            </a:r>
            <a:r>
              <a:rPr lang="en-ID" dirty="0" err="1"/>
              <a:t>Irak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Invasi</a:t>
            </a:r>
            <a:r>
              <a:rPr lang="en-ID" dirty="0"/>
              <a:t> </a:t>
            </a:r>
            <a:r>
              <a:rPr lang="en-ID" dirty="0" err="1"/>
              <a:t>Irak</a:t>
            </a:r>
            <a:r>
              <a:rPr lang="en-ID" dirty="0"/>
              <a:t> yang </a:t>
            </a:r>
            <a:r>
              <a:rPr lang="en-ID" dirty="0" err="1"/>
              <a:t>dipimpin</a:t>
            </a:r>
            <a:r>
              <a:rPr lang="en-ID" dirty="0"/>
              <a:t> AS </a:t>
            </a:r>
            <a:r>
              <a:rPr lang="en-ID" dirty="0" err="1"/>
              <a:t>dimulai</a:t>
            </a:r>
            <a:r>
              <a:rPr lang="en-ID" dirty="0"/>
              <a:t> pada Maret 2003.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Dibenarkan</a:t>
            </a:r>
            <a:r>
              <a:rPr lang="en-ID" dirty="0"/>
              <a:t> oleh </a:t>
            </a:r>
            <a:r>
              <a:rPr lang="en-ID" dirty="0" err="1"/>
              <a:t>klaim</a:t>
            </a:r>
            <a:r>
              <a:rPr lang="en-ID" dirty="0"/>
              <a:t> </a:t>
            </a:r>
            <a:r>
              <a:rPr lang="en-ID" dirty="0" err="1"/>
              <a:t>senjata</a:t>
            </a:r>
            <a:r>
              <a:rPr lang="en-ID" dirty="0"/>
              <a:t> </a:t>
            </a:r>
            <a:r>
              <a:rPr lang="en-ID" dirty="0" err="1"/>
              <a:t>pemusnah</a:t>
            </a:r>
            <a:r>
              <a:rPr lang="en-ID" dirty="0"/>
              <a:t> </a:t>
            </a:r>
            <a:r>
              <a:rPr lang="en-ID" dirty="0" err="1"/>
              <a:t>massal</a:t>
            </a:r>
            <a:r>
              <a:rPr lang="en-ID" dirty="0"/>
              <a:t> </a:t>
            </a:r>
            <a:r>
              <a:rPr lang="en-ID" dirty="0" err="1"/>
              <a:t>Irak</a:t>
            </a:r>
            <a:r>
              <a:rPr lang="en-ID" dirty="0"/>
              <a:t> dan </a:t>
            </a:r>
            <a:r>
              <a:rPr lang="en-ID" dirty="0" err="1"/>
              <a:t>kaitannya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terorisme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Rezim Saddam Hussein </a:t>
            </a:r>
            <a:r>
              <a:rPr lang="en-ID" dirty="0" err="1"/>
              <a:t>digulingkan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minggu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Menyebabkan </a:t>
            </a:r>
            <a:r>
              <a:rPr lang="en-ID" dirty="0" err="1"/>
              <a:t>pemberontakan</a:t>
            </a:r>
            <a:r>
              <a:rPr lang="en-ID" dirty="0"/>
              <a:t> </a:t>
            </a:r>
            <a:r>
              <a:rPr lang="en-ID" dirty="0" err="1"/>
              <a:t>berkepanjangan</a:t>
            </a:r>
            <a:r>
              <a:rPr lang="en-ID" dirty="0"/>
              <a:t>, </a:t>
            </a:r>
            <a:r>
              <a:rPr lang="en-ID" dirty="0" err="1"/>
              <a:t>kekerasan</a:t>
            </a:r>
            <a:r>
              <a:rPr lang="en-ID" dirty="0"/>
              <a:t> </a:t>
            </a:r>
            <a:r>
              <a:rPr lang="en-ID" dirty="0" err="1"/>
              <a:t>sektarian</a:t>
            </a:r>
            <a:r>
              <a:rPr lang="en-ID" dirty="0"/>
              <a:t>, dan </a:t>
            </a:r>
            <a:r>
              <a:rPr lang="en-ID" dirty="0" err="1"/>
              <a:t>ketidakstabilan</a:t>
            </a:r>
            <a:r>
              <a:rPr lang="en-ID" dirty="0"/>
              <a:t> </a:t>
            </a:r>
            <a:r>
              <a:rPr lang="en-ID" dirty="0" err="1"/>
              <a:t>politik</a:t>
            </a:r>
            <a:r>
              <a:rPr lang="en-ID" dirty="0"/>
              <a:t> di </a:t>
            </a:r>
            <a:r>
              <a:rPr lang="en-ID" dirty="0" err="1"/>
              <a:t>Irak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/>
              <a:t> Pasca-</a:t>
            </a:r>
            <a:r>
              <a:rPr lang="en-ID" b="1" dirty="0" err="1"/>
              <a:t>perang</a:t>
            </a:r>
            <a:r>
              <a:rPr lang="en-ID" b="1" dirty="0"/>
              <a:t> dan </a:t>
            </a:r>
            <a:r>
              <a:rPr lang="en-ID" b="1" dirty="0" err="1"/>
              <a:t>Konsekuensinya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Pembubaran</a:t>
            </a:r>
            <a:r>
              <a:rPr lang="en-ID" dirty="0"/>
              <a:t> </a:t>
            </a:r>
            <a:r>
              <a:rPr lang="en-ID" dirty="0" err="1"/>
              <a:t>militer</a:t>
            </a:r>
            <a:r>
              <a:rPr lang="en-ID" dirty="0"/>
              <a:t> </a:t>
            </a:r>
            <a:r>
              <a:rPr lang="en-ID" dirty="0" err="1"/>
              <a:t>Irak</a:t>
            </a:r>
            <a:r>
              <a:rPr lang="en-ID" dirty="0"/>
              <a:t> dan </a:t>
            </a:r>
            <a:r>
              <a:rPr lang="en-ID" dirty="0" err="1"/>
              <a:t>Partai</a:t>
            </a:r>
            <a:r>
              <a:rPr lang="en-ID" dirty="0"/>
              <a:t> Ba'ath </a:t>
            </a:r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kekosongan</a:t>
            </a:r>
            <a:r>
              <a:rPr lang="en-ID" dirty="0"/>
              <a:t> </a:t>
            </a:r>
            <a:r>
              <a:rPr lang="en-ID" dirty="0" err="1"/>
              <a:t>kekuasaan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Meningkatnya </a:t>
            </a:r>
            <a:r>
              <a:rPr lang="en-ID" dirty="0" err="1"/>
              <a:t>ketegangan</a:t>
            </a:r>
            <a:r>
              <a:rPr lang="en-ID" dirty="0"/>
              <a:t> </a:t>
            </a:r>
            <a:r>
              <a:rPr lang="en-ID" dirty="0" err="1"/>
              <a:t>sektarian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penduduk</a:t>
            </a:r>
            <a:r>
              <a:rPr lang="en-ID" dirty="0"/>
              <a:t> Sunni dan Syiah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Otonomi</a:t>
            </a:r>
            <a:r>
              <a:rPr lang="en-ID" dirty="0"/>
              <a:t> Kurdi di </a:t>
            </a:r>
            <a:r>
              <a:rPr lang="en-ID" dirty="0" err="1"/>
              <a:t>Irak</a:t>
            </a:r>
            <a:r>
              <a:rPr lang="en-ID" dirty="0"/>
              <a:t> </a:t>
            </a:r>
            <a:r>
              <a:rPr lang="en-ID" dirty="0" err="1"/>
              <a:t>utara</a:t>
            </a:r>
            <a:r>
              <a:rPr lang="en-ID" dirty="0"/>
              <a:t> </a:t>
            </a:r>
            <a:r>
              <a:rPr lang="en-ID" dirty="0" err="1"/>
              <a:t>menguat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Munculnya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pemberontak</a:t>
            </a:r>
            <a:r>
              <a:rPr lang="en-ID" dirty="0"/>
              <a:t> dan </a:t>
            </a:r>
            <a:r>
              <a:rPr lang="en-ID" dirty="0" err="1"/>
              <a:t>teroris</a:t>
            </a:r>
            <a:r>
              <a:rPr lang="en-ID" dirty="0"/>
              <a:t> (Al-Qaeda di </a:t>
            </a:r>
            <a:r>
              <a:rPr lang="en-ID" dirty="0" err="1"/>
              <a:t>Irak</a:t>
            </a:r>
            <a:r>
              <a:rPr lang="en-ID" dirty="0"/>
              <a:t>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Keseimbangan</a:t>
            </a:r>
            <a:r>
              <a:rPr lang="en-ID" dirty="0"/>
              <a:t> </a:t>
            </a:r>
            <a:r>
              <a:rPr lang="en-ID" dirty="0" err="1"/>
              <a:t>kekuatan</a:t>
            </a:r>
            <a:r>
              <a:rPr lang="en-ID" dirty="0"/>
              <a:t> regional </a:t>
            </a:r>
            <a:r>
              <a:rPr lang="en-ID" dirty="0" err="1"/>
              <a:t>bergeser</a:t>
            </a:r>
            <a:r>
              <a:rPr lang="en-ID" dirty="0"/>
              <a:t>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meningkatnya</a:t>
            </a:r>
            <a:r>
              <a:rPr lang="en-ID" dirty="0"/>
              <a:t> </a:t>
            </a:r>
            <a:r>
              <a:rPr lang="en-ID" dirty="0" err="1"/>
              <a:t>pengaruh</a:t>
            </a:r>
            <a:r>
              <a:rPr lang="en-ID" dirty="0"/>
              <a:t> Iran di </a:t>
            </a:r>
            <a:r>
              <a:rPr lang="en-ID" dirty="0" err="1"/>
              <a:t>Irak</a:t>
            </a:r>
            <a:endParaRPr lang="en-ID" dirty="0"/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b="1" dirty="0">
              <a:solidFill>
                <a:srgbClr val="7030A0"/>
              </a:solidFill>
            </a:endParaRPr>
          </a:p>
          <a:p>
            <a:pPr algn="l"/>
            <a:endParaRPr lang="en-ID" sz="2200" dirty="0"/>
          </a:p>
          <a:p>
            <a:pPr algn="l"/>
            <a:endParaRPr lang="en-ID" sz="22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ID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altLang="en-US" b="1" i="1" dirty="0">
              <a:solidFill>
                <a:srgbClr val="FF0000"/>
              </a:solidFill>
            </a:endParaRPr>
          </a:p>
          <a:p>
            <a:endParaRPr lang="en-US" altLang="en-US" sz="40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370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D32E9-8CE9-EDD5-6335-1E97816E0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D4658AB8-56EB-CDFA-8B45-3D73B78D8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600" y="1"/>
            <a:ext cx="7810018" cy="671332"/>
          </a:xfrm>
        </p:spPr>
        <p:txBody>
          <a:bodyPr>
            <a:normAutofit fontScale="90000"/>
          </a:bodyPr>
          <a:lstStyle/>
          <a:p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dirty="0"/>
            </a:br>
            <a:br>
              <a:rPr lang="en-US" altLang="id-ID" sz="4000" b="1" dirty="0"/>
            </a:br>
            <a:r>
              <a:rPr lang="en-US" altLang="id-ID" sz="4000" b="1" dirty="0">
                <a:solidFill>
                  <a:srgbClr val="C00000"/>
                </a:solidFill>
                <a:latin typeface="+mn-lt"/>
              </a:rPr>
              <a:t> 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BFBFFF9B-8FC3-6A03-C70F-6A93FB17E7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600" y="-97971"/>
            <a:ext cx="7810018" cy="6770777"/>
          </a:xfrm>
        </p:spPr>
        <p:txBody>
          <a:bodyPr>
            <a:noAutofit/>
          </a:bodyPr>
          <a:lstStyle/>
          <a:p>
            <a:pPr lvl="1" algn="l"/>
            <a:r>
              <a:rPr lang="en-ID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rgbClr val="7030A0"/>
                </a:solidFill>
              </a:rPr>
              <a:t>   </a:t>
            </a:r>
            <a:r>
              <a:rPr lang="en-ID" b="1" dirty="0"/>
              <a:t>Arab Spring dan </a:t>
            </a:r>
            <a:r>
              <a:rPr lang="en-ID" b="1" dirty="0" err="1"/>
              <a:t>dampaknya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Musim Semi Arab </a:t>
            </a:r>
            <a:r>
              <a:rPr lang="en-ID" dirty="0" err="1"/>
              <a:t>merujuk</a:t>
            </a:r>
            <a:r>
              <a:rPr lang="en-ID" dirty="0"/>
              <a:t> pada </a:t>
            </a:r>
            <a:r>
              <a:rPr lang="en-ID" dirty="0" err="1"/>
              <a:t>serangkaian</a:t>
            </a:r>
            <a:r>
              <a:rPr lang="en-ID" dirty="0"/>
              <a:t> </a:t>
            </a:r>
            <a:r>
              <a:rPr lang="en-ID" dirty="0" err="1"/>
              <a:t>pemberontakan</a:t>
            </a:r>
            <a:r>
              <a:rPr lang="en-ID" dirty="0"/>
              <a:t> pro-</a:t>
            </a:r>
            <a:r>
              <a:rPr lang="en-ID" dirty="0" err="1"/>
              <a:t>demokrasi</a:t>
            </a:r>
            <a:r>
              <a:rPr lang="en-ID" dirty="0"/>
              <a:t> yang </a:t>
            </a:r>
            <a:r>
              <a:rPr lang="en-ID" dirty="0" err="1"/>
              <a:t>melanda</a:t>
            </a:r>
            <a:r>
              <a:rPr lang="en-ID" dirty="0"/>
              <a:t> Timur Tengah dan Afrika Utara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err="1"/>
              <a:t>tahun</a:t>
            </a:r>
            <a:r>
              <a:rPr lang="en-ID" dirty="0"/>
              <a:t> 2010. Gerakan-</a:t>
            </a:r>
            <a:r>
              <a:rPr lang="en-ID" dirty="0" err="1"/>
              <a:t>gerakan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beragam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dan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membentuk</a:t>
            </a:r>
            <a:r>
              <a:rPr lang="en-ID" dirty="0"/>
              <a:t> </a:t>
            </a:r>
            <a:r>
              <a:rPr lang="en-ID" dirty="0" err="1"/>
              <a:t>lanskap</a:t>
            </a:r>
            <a:r>
              <a:rPr lang="en-ID" dirty="0"/>
              <a:t> </a:t>
            </a:r>
            <a:r>
              <a:rPr lang="en-ID" dirty="0" err="1"/>
              <a:t>politik</a:t>
            </a:r>
            <a:r>
              <a:rPr lang="en-ID" dirty="0"/>
              <a:t> di </a:t>
            </a:r>
            <a:r>
              <a:rPr lang="en-ID" dirty="0" err="1"/>
              <a:t>kawasan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b="1" dirty="0"/>
              <a:t>Faktor </a:t>
            </a:r>
            <a:r>
              <a:rPr lang="en-ID" b="1" dirty="0" err="1"/>
              <a:t>Penyebab</a:t>
            </a:r>
            <a:endParaRPr lang="en-ID" b="1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Ketidakpuasan yang </a:t>
            </a:r>
            <a:r>
              <a:rPr lang="en-ID" dirty="0" err="1"/>
              <a:t>meluas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rezim</a:t>
            </a:r>
            <a:r>
              <a:rPr lang="en-ID" dirty="0"/>
              <a:t> </a:t>
            </a:r>
            <a:r>
              <a:rPr lang="en-ID" dirty="0" err="1"/>
              <a:t>otoriter</a:t>
            </a:r>
            <a:r>
              <a:rPr lang="en-ID" dirty="0"/>
              <a:t> dan </a:t>
            </a:r>
            <a:r>
              <a:rPr lang="en-ID" dirty="0" err="1"/>
              <a:t>korupsi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Tingkat </a:t>
            </a:r>
            <a:r>
              <a:rPr lang="en-ID" dirty="0" err="1"/>
              <a:t>pengangguran</a:t>
            </a:r>
            <a:r>
              <a:rPr lang="en-ID" dirty="0"/>
              <a:t> yang </a:t>
            </a:r>
            <a:r>
              <a:rPr lang="en-ID" dirty="0" err="1"/>
              <a:t>tinggi</a:t>
            </a:r>
            <a:r>
              <a:rPr lang="en-ID" dirty="0"/>
              <a:t>, </a:t>
            </a:r>
            <a:r>
              <a:rPr lang="en-ID" dirty="0" err="1"/>
              <a:t>terutama</a:t>
            </a:r>
            <a:r>
              <a:rPr lang="en-ID" dirty="0"/>
              <a:t> di </a:t>
            </a:r>
            <a:r>
              <a:rPr lang="en-ID" dirty="0" err="1"/>
              <a:t>kalangan</a:t>
            </a:r>
            <a:r>
              <a:rPr lang="en-ID" dirty="0"/>
              <a:t> pemuda.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Kenaikan </a:t>
            </a:r>
            <a:r>
              <a:rPr lang="en-ID" dirty="0" err="1"/>
              <a:t>harga</a:t>
            </a:r>
            <a:r>
              <a:rPr lang="en-ID" dirty="0"/>
              <a:t> </a:t>
            </a:r>
            <a:r>
              <a:rPr lang="en-ID" dirty="0" err="1"/>
              <a:t>pangan</a:t>
            </a:r>
            <a:r>
              <a:rPr lang="en-ID" dirty="0"/>
              <a:t> dan </a:t>
            </a:r>
            <a:r>
              <a:rPr lang="en-ID" dirty="0" err="1"/>
              <a:t>ketimpangan</a:t>
            </a:r>
            <a:r>
              <a:rPr lang="en-ID" dirty="0"/>
              <a:t> </a:t>
            </a:r>
            <a:r>
              <a:rPr lang="en-ID" dirty="0" err="1"/>
              <a:t>ekonomi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Media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memainkan</a:t>
            </a:r>
            <a:r>
              <a:rPr lang="en-ID" dirty="0"/>
              <a:t> </a:t>
            </a:r>
            <a:r>
              <a:rPr lang="en-ID" dirty="0" err="1"/>
              <a:t>peran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mengorganisir</a:t>
            </a:r>
            <a:r>
              <a:rPr lang="en-ID" dirty="0"/>
              <a:t> </a:t>
            </a:r>
            <a:r>
              <a:rPr lang="en-ID" dirty="0" err="1"/>
              <a:t>protes</a:t>
            </a:r>
            <a:r>
              <a:rPr lang="en-ID" dirty="0"/>
              <a:t> dan </a:t>
            </a:r>
            <a:r>
              <a:rPr lang="en-ID" dirty="0" err="1"/>
              <a:t>menyebarkan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 err="1"/>
              <a:t>Pembakaran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pedagang</a:t>
            </a:r>
            <a:r>
              <a:rPr lang="en-ID" dirty="0"/>
              <a:t> kaki lima Tunisia, Mohamed Bouazizi, </a:t>
            </a:r>
            <a:r>
              <a:rPr lang="en-ID" dirty="0" err="1"/>
              <a:t>memicu</a:t>
            </a:r>
            <a:r>
              <a:rPr lang="en-ID" dirty="0"/>
              <a:t> </a:t>
            </a:r>
            <a:r>
              <a:rPr lang="en-ID" dirty="0" err="1"/>
              <a:t>protes</a:t>
            </a:r>
            <a:r>
              <a:rPr lang="en-ID" dirty="0"/>
              <a:t> </a:t>
            </a:r>
            <a:r>
              <a:rPr lang="en-ID" dirty="0" err="1"/>
              <a:t>awal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b="1" dirty="0" err="1"/>
              <a:t>Pemberontakan</a:t>
            </a:r>
            <a:r>
              <a:rPr lang="en-ID" dirty="0"/>
              <a:t>: </a:t>
            </a:r>
            <a:r>
              <a:rPr lang="en-ID" b="1" dirty="0"/>
              <a:t>Teori Domino</a:t>
            </a: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Tunisia: Revolusi Melati </a:t>
            </a:r>
            <a:r>
              <a:rPr lang="en-ID" dirty="0" err="1"/>
              <a:t>menyebabkan</a:t>
            </a:r>
            <a:r>
              <a:rPr lang="en-ID" dirty="0"/>
              <a:t> </a:t>
            </a:r>
            <a:r>
              <a:rPr lang="en-ID" dirty="0" err="1"/>
              <a:t>penggulingan</a:t>
            </a:r>
            <a:r>
              <a:rPr lang="en-ID" dirty="0"/>
              <a:t> </a:t>
            </a:r>
            <a:r>
              <a:rPr lang="en-ID" dirty="0" err="1"/>
              <a:t>Presiden</a:t>
            </a:r>
            <a:r>
              <a:rPr lang="en-ID" dirty="0"/>
              <a:t> Zine El Abidine Ben Ali.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Mesir: Protes di </a:t>
            </a:r>
            <a:r>
              <a:rPr lang="en-ID" dirty="0" err="1"/>
              <a:t>Lapangan</a:t>
            </a:r>
            <a:r>
              <a:rPr lang="en-ID" dirty="0"/>
              <a:t> Tahrir </a:t>
            </a:r>
            <a:r>
              <a:rPr lang="en-ID" dirty="0" err="1"/>
              <a:t>mengakibatkan</a:t>
            </a:r>
            <a:r>
              <a:rPr lang="en-ID" dirty="0"/>
              <a:t> </a:t>
            </a:r>
            <a:r>
              <a:rPr lang="en-ID" dirty="0" err="1"/>
              <a:t>pengunduran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Presiden</a:t>
            </a:r>
            <a:r>
              <a:rPr lang="en-ID" dirty="0"/>
              <a:t> Hosni Mubarak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ID" dirty="0"/>
              <a:t>Libya: Perang </a:t>
            </a:r>
            <a:r>
              <a:rPr lang="en-ID" dirty="0" err="1"/>
              <a:t>saudara</a:t>
            </a:r>
            <a:r>
              <a:rPr lang="en-ID" dirty="0"/>
              <a:t> </a:t>
            </a:r>
            <a:r>
              <a:rPr lang="en-ID" dirty="0" err="1"/>
              <a:t>berakhir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penangkapan</a:t>
            </a:r>
            <a:r>
              <a:rPr lang="en-ID" dirty="0"/>
              <a:t> dan </a:t>
            </a:r>
            <a:r>
              <a:rPr lang="en-ID" dirty="0" err="1"/>
              <a:t>kematian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Muammar Gaddafi.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algn="l"/>
            <a:endParaRPr lang="en-ID" dirty="0"/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lvl="1" algn="l"/>
            <a:endParaRPr lang="en-ID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ID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b="1" dirty="0">
              <a:solidFill>
                <a:srgbClr val="7030A0"/>
              </a:solidFill>
            </a:endParaRPr>
          </a:p>
          <a:p>
            <a:pPr algn="l"/>
            <a:endParaRPr lang="en-ID" sz="2200" dirty="0"/>
          </a:p>
          <a:p>
            <a:pPr algn="l"/>
            <a:endParaRPr lang="en-ID" sz="22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ID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altLang="en-US" b="1" i="1" dirty="0">
              <a:solidFill>
                <a:srgbClr val="FF0000"/>
              </a:solidFill>
            </a:endParaRPr>
          </a:p>
          <a:p>
            <a:endParaRPr lang="en-US" altLang="en-US" sz="40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528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1561</Words>
  <Application>Microsoft Office PowerPoint</Application>
  <PresentationFormat>Widescreen</PresentationFormat>
  <Paragraphs>302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      KOMPLEKSITAS KONFLIK DI TIMUR TENGAH</vt:lpstr>
      <vt:lpstr>      Asal Mula Konflik Modern</vt:lpstr>
      <vt:lpstr>      Asal Mula Konflik Modern</vt:lpstr>
      <vt:lpstr>      Perang atas kreasi negara Israel</vt:lpstr>
      <vt:lpstr>       </vt:lpstr>
      <vt:lpstr>       </vt:lpstr>
      <vt:lpstr>       </vt:lpstr>
      <vt:lpstr>       </vt:lpstr>
      <vt:lpstr>       </vt:lpstr>
      <vt:lpstr>       </vt:lpstr>
      <vt:lpstr>       </vt:lpstr>
      <vt:lpstr>       </vt:lpstr>
      <vt:lpstr>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Syaiful Syam</dc:creator>
  <cp:lastModifiedBy>Syaiful Syam</cp:lastModifiedBy>
  <cp:revision>22</cp:revision>
  <dcterms:created xsi:type="dcterms:W3CDTF">2025-11-01T09:39:04Z</dcterms:created>
  <dcterms:modified xsi:type="dcterms:W3CDTF">2025-11-16T14:41:42Z</dcterms:modified>
</cp:coreProperties>
</file>