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71" r:id="rId11"/>
    <p:sldId id="268" r:id="rId12"/>
    <p:sldId id="263" r:id="rId13"/>
    <p:sldId id="265" r:id="rId14"/>
    <p:sldId id="267" r:id="rId15"/>
    <p:sldId id="270" r:id="rId16"/>
    <p:sldId id="277" r:id="rId17"/>
    <p:sldId id="278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4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45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54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58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2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39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3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61A1C7-9741-45DD-A960-72071A8C74E9}" type="datetimeFigureOut">
              <a:rPr lang="en-ID" smtClean="0"/>
              <a:t>17/10/2025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7BA3-CBCD-173C-D3A6-68F2A7E49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/>
              <a:t>Konsep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dan </a:t>
            </a:r>
            <a:r>
              <a:rPr lang="en-US" sz="6600" dirty="0" err="1"/>
              <a:t>Estimasi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</a:t>
            </a:r>
            <a:r>
              <a:rPr lang="en-US" sz="6600" dirty="0" err="1"/>
              <a:t>dalam</a:t>
            </a:r>
            <a:r>
              <a:rPr lang="en-US" sz="6600" dirty="0"/>
              <a:t> Ekonomi Teknik</a:t>
            </a:r>
            <a:endParaRPr lang="en-ID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BA3D4-43C8-6E74-66EC-30EFF442C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110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740E-FD10-87B0-3A64-CCE207C4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008-2EDD-9F6D-6D2D-F0E4CD9E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07353D-0B87-03CD-D482-69A2F289B0CA}"/>
              </a:ext>
            </a:extLst>
          </p:cNvPr>
          <p:cNvSpPr txBox="1">
            <a:spLocks/>
          </p:cNvSpPr>
          <p:nvPr/>
        </p:nvSpPr>
        <p:spPr>
          <a:xfrm>
            <a:off x="1371600" y="1657350"/>
            <a:ext cx="274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Grafik</a:t>
            </a:r>
            <a:r>
              <a:rPr lang="en-US" sz="2000" b="1" dirty="0">
                <a:solidFill>
                  <a:schemeClr val="tx1"/>
                </a:solidFill>
              </a:rPr>
              <a:t> BEP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37D4D-DA57-4EAD-2248-A4BEAE70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124578"/>
            <a:ext cx="7722259" cy="37618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A6842B-E293-B6E9-6ACF-69F0A775E88D}"/>
              </a:ext>
            </a:extLst>
          </p:cNvPr>
          <p:cNvSpPr txBox="1">
            <a:spLocks/>
          </p:cNvSpPr>
          <p:nvPr/>
        </p:nvSpPr>
        <p:spPr>
          <a:xfrm>
            <a:off x="7429502" y="2064998"/>
            <a:ext cx="12954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TR = P x Q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227BF8-A510-9449-FCB7-FD136A23282E}"/>
              </a:ext>
            </a:extLst>
          </p:cNvPr>
          <p:cNvSpPr txBox="1">
            <a:spLocks/>
          </p:cNvSpPr>
          <p:nvPr/>
        </p:nvSpPr>
        <p:spPr>
          <a:xfrm>
            <a:off x="8865259" y="2522198"/>
            <a:ext cx="2209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TC = FC + (Q x VC)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1C19A9-9DAB-3118-1321-7F913B07A693}"/>
              </a:ext>
            </a:extLst>
          </p:cNvPr>
          <p:cNvSpPr txBox="1">
            <a:spLocks/>
          </p:cNvSpPr>
          <p:nvPr/>
        </p:nvSpPr>
        <p:spPr>
          <a:xfrm>
            <a:off x="8770009" y="3377018"/>
            <a:ext cx="17526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Laba</a:t>
            </a:r>
            <a:r>
              <a:rPr lang="en-US" sz="1600" b="1" dirty="0">
                <a:solidFill>
                  <a:schemeClr val="tx1"/>
                </a:solidFill>
              </a:rPr>
              <a:t> = TR - TC</a:t>
            </a:r>
          </a:p>
        </p:txBody>
      </p:sp>
    </p:spTree>
    <p:extLst>
      <p:ext uri="{BB962C8B-B14F-4D97-AF65-F5344CB8AC3E}">
        <p14:creationId xmlns:p14="http://schemas.microsoft.com/office/powerpoint/2010/main" val="28013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0491-3056-9219-6984-F769F50E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216E5-F21B-2123-333C-27A0A808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53" y="1942996"/>
            <a:ext cx="8405073" cy="25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E573-DA14-5622-D2B2-B91593AB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68D42-BC79-6A27-9BCE-66F3444ED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400050"/>
            <a:ext cx="8961120" cy="5748644"/>
          </a:xfrm>
        </p:spPr>
      </p:pic>
    </p:spTree>
    <p:extLst>
      <p:ext uri="{BB962C8B-B14F-4D97-AF65-F5344CB8AC3E}">
        <p14:creationId xmlns:p14="http://schemas.microsoft.com/office/powerpoint/2010/main" val="186826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40C6-EF7F-517F-A489-1C088571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B8FE9-FAE5-0244-14AB-736DEEE4C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310" y="1958885"/>
            <a:ext cx="7013125" cy="4165690"/>
          </a:xfrm>
        </p:spPr>
      </p:pic>
    </p:spTree>
    <p:extLst>
      <p:ext uri="{BB962C8B-B14F-4D97-AF65-F5344CB8AC3E}">
        <p14:creationId xmlns:p14="http://schemas.microsoft.com/office/powerpoint/2010/main" val="14501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E720-2538-E4EB-BB15-68C9619A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8B32-2FD2-BFCC-56FD-957E808C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-551597"/>
            <a:ext cx="10058400" cy="1450757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507FD-4E8A-A457-4258-66FDEF18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63" y="868742"/>
            <a:ext cx="7203830" cy="54177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13D72-9B0E-22B8-7F36-F1F2E8741E09}"/>
              </a:ext>
            </a:extLst>
          </p:cNvPr>
          <p:cNvSpPr txBox="1"/>
          <p:nvPr/>
        </p:nvSpPr>
        <p:spPr>
          <a:xfrm>
            <a:off x="7762003" y="3067051"/>
            <a:ext cx="3791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D" b="1" dirty="0"/>
              <a:t>Kesimpulan:</a:t>
            </a:r>
          </a:p>
          <a:p>
            <a:r>
              <a:rPr lang="en-ID" dirty="0"/>
              <a:t>Jika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b="1" dirty="0"/>
              <a:t>minimal 22 unit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Jika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71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9847A-0D25-C839-C5E8-480E543C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BFBE-862E-1C35-8E05-4839494B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B373-7022-3D09-E736-797B7F21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Perusahaan PT ABC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tas.</a:t>
            </a:r>
            <a:r>
              <a:rPr lang="en-US" dirty="0"/>
              <a:t> Di </a:t>
            </a:r>
            <a:r>
              <a:rPr lang="en-US" dirty="0" err="1"/>
              <a:t>pabrik</a:t>
            </a:r>
            <a:r>
              <a:rPr lang="en-US" dirty="0"/>
              <a:t>,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Rp10.000 per jam dan </a:t>
            </a:r>
            <a:r>
              <a:rPr lang="en-US" dirty="0" err="1"/>
              <a:t>nilai</a:t>
            </a:r>
            <a:r>
              <a:rPr lang="en-US" dirty="0"/>
              <a:t> Harga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(HPP)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Rp50.000.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1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3 jam </a:t>
            </a:r>
            <a:r>
              <a:rPr lang="en-US" dirty="0" err="1"/>
              <a:t>pekerja</a:t>
            </a:r>
            <a:r>
              <a:rPr lang="en-US" dirty="0"/>
              <a:t>. Jika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Rp10.000.000/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berapa</a:t>
            </a:r>
            <a:r>
              <a:rPr lang="en-US" dirty="0"/>
              <a:t> volume </a:t>
            </a:r>
            <a:r>
              <a:rPr lang="en-US" dirty="0" err="1"/>
              <a:t>tas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?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Rp100.000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95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D5ED-6C11-A4E3-7B15-FACC86FF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53F8-E0BE-6395-115E-F4D436B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E596F-72B5-8DE6-CFC0-6F31854F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PT Kelola Digital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Agar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normal, Perusahaan </a:t>
            </a:r>
            <a:r>
              <a:rPr lang="en-US" dirty="0" err="1"/>
              <a:t>mengalokasikan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overhead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Rp18.000.000. Selain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Rp10.000.000 per </a:t>
            </a:r>
            <a:r>
              <a:rPr lang="en-US" dirty="0" err="1"/>
              <a:t>satuan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PT Kelola Digital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kliennya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Rp17.500.000. Pada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Perusahaan </a:t>
            </a:r>
            <a:r>
              <a:rPr lang="en-US" dirty="0" err="1"/>
              <a:t>akan</a:t>
            </a:r>
            <a:r>
              <a:rPr lang="en-US" dirty="0"/>
              <a:t> BEP?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87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A2A7-C7F4-E59F-A04A-3988182E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9474-20FA-BA0F-0F20-DC5F7F55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AA5A-8502-C4FF-1C6F-FF5CB99D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merencanakan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sejenis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menengah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25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Jika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variable per unit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sebesar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Rp1.000.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AutoNum type="alphaLcPeriod"/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menjual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seharga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6.000 per unit,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BEP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rupiah?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Dan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kerugiannya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7864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B951-E5FB-93AF-1237-898975DC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973B-D493-A6C1-67DC-D62637B0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0BAB-DF53-467B-4345-6B97486A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02833"/>
            <a:ext cx="6036945" cy="5068564"/>
          </a:xfrm>
        </p:spPr>
        <p:txBody>
          <a:bodyPr>
            <a:normAutofit fontScale="92500" lnSpcReduction="10000"/>
          </a:bodyPr>
          <a:lstStyle/>
          <a:p>
            <a:endParaRPr lang="en-ID" dirty="0"/>
          </a:p>
          <a:p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bengkel</a:t>
            </a:r>
            <a:r>
              <a:rPr lang="en-ID" dirty="0"/>
              <a:t> </a:t>
            </a:r>
            <a:r>
              <a:rPr lang="en-ID" dirty="0" err="1"/>
              <a:t>perabot</a:t>
            </a:r>
            <a:r>
              <a:rPr lang="en-ID" dirty="0"/>
              <a:t> “</a:t>
            </a:r>
            <a:r>
              <a:rPr lang="en-ID" dirty="0" err="1"/>
              <a:t>kreatif</a:t>
            </a:r>
            <a:r>
              <a:rPr lang="en-ID" dirty="0"/>
              <a:t>”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 </a:t>
            </a:r>
          </a:p>
          <a:p>
            <a:r>
              <a:rPr lang="en-ID" dirty="0"/>
              <a:t>- Beli 1 m </a:t>
            </a:r>
            <a:r>
              <a:rPr lang="en-ID" dirty="0" err="1"/>
              <a:t>kubik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Rp 700.000,- </a:t>
            </a:r>
          </a:p>
          <a:p>
            <a:r>
              <a:rPr lang="pt-BR" dirty="0"/>
              <a:t>- Beli 6 lembar triplek Rp 250.000,- </a:t>
            </a:r>
          </a:p>
          <a:p>
            <a:r>
              <a:rPr lang="en-ID" dirty="0"/>
              <a:t>- Beli </a:t>
            </a:r>
            <a:r>
              <a:rPr lang="en-ID" dirty="0" err="1"/>
              <a:t>paku</a:t>
            </a:r>
            <a:r>
              <a:rPr lang="en-ID" dirty="0"/>
              <a:t>, </a:t>
            </a:r>
            <a:r>
              <a:rPr lang="en-ID" dirty="0" err="1"/>
              <a:t>lem</a:t>
            </a:r>
            <a:r>
              <a:rPr lang="en-ID" dirty="0"/>
              <a:t>, dan </a:t>
            </a:r>
            <a:r>
              <a:rPr lang="en-ID" dirty="0" err="1"/>
              <a:t>perlengkapan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Rp 150.000,- </a:t>
            </a:r>
          </a:p>
          <a:p>
            <a:r>
              <a:rPr lang="en-ID" dirty="0"/>
              <a:t>- Bayar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10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 Rp 600.000,- </a:t>
            </a:r>
          </a:p>
          <a:p>
            <a:r>
              <a:rPr lang="en-ID" dirty="0"/>
              <a:t>- Bayar </a:t>
            </a:r>
            <a:r>
              <a:rPr lang="en-ID" dirty="0" err="1"/>
              <a:t>rekening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Rp 200.000,-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pemakaian</a:t>
            </a:r>
            <a:r>
              <a:rPr lang="en-ID" dirty="0"/>
              <a:t> 60%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mesin</a:t>
            </a:r>
            <a:r>
              <a:rPr lang="en-ID" dirty="0"/>
              <a:t> dan 40%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penerangan</a:t>
            </a:r>
            <a:r>
              <a:rPr lang="en-ID" dirty="0"/>
              <a:t>. </a:t>
            </a:r>
          </a:p>
          <a:p>
            <a:r>
              <a:rPr lang="en-US" dirty="0"/>
              <a:t>- Bayar </a:t>
            </a:r>
            <a:r>
              <a:rPr lang="en-US" dirty="0" err="1"/>
              <a:t>telepon</a:t>
            </a:r>
            <a:r>
              <a:rPr lang="en-US" dirty="0"/>
              <a:t> Rp 100.000,- </a:t>
            </a:r>
            <a:r>
              <a:rPr lang="en-US" dirty="0" err="1"/>
              <a:t>untuk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 </a:t>
            </a:r>
          </a:p>
          <a:p>
            <a:r>
              <a:rPr lang="en-ID" dirty="0"/>
              <a:t>- Bayar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 Rp 900.000,- </a:t>
            </a:r>
            <a:r>
              <a:rPr lang="en-ID" dirty="0" err="1"/>
              <a:t>untuk</a:t>
            </a:r>
            <a:r>
              <a:rPr lang="en-ID" dirty="0"/>
              <a:t> 15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. </a:t>
            </a:r>
          </a:p>
          <a:p>
            <a:r>
              <a:rPr lang="en-ID" dirty="0"/>
              <a:t>- Bayar </a:t>
            </a:r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, </a:t>
            </a:r>
            <a:r>
              <a:rPr lang="en-ID" dirty="0" err="1"/>
              <a:t>pegawai</a:t>
            </a:r>
            <a:r>
              <a:rPr lang="en-ID" dirty="0"/>
              <a:t> </a:t>
            </a:r>
            <a:r>
              <a:rPr lang="en-ID" dirty="0" err="1"/>
              <a:t>pembantu</a:t>
            </a:r>
            <a:r>
              <a:rPr lang="en-ID" dirty="0"/>
              <a:t> dan lain-lain Rp 1.000.000,- / </a:t>
            </a:r>
            <a:r>
              <a:rPr lang="en-ID" dirty="0" err="1"/>
              <a:t>bulan</a:t>
            </a:r>
            <a:r>
              <a:rPr lang="en-ID" dirty="0"/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CD0A7E-EF7B-028C-65C4-67586871BC80}"/>
              </a:ext>
            </a:extLst>
          </p:cNvPr>
          <p:cNvSpPr txBox="1">
            <a:spLocks/>
          </p:cNvSpPr>
          <p:nvPr/>
        </p:nvSpPr>
        <p:spPr>
          <a:xfrm>
            <a:off x="7610475" y="2264092"/>
            <a:ext cx="4114800" cy="37805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 dirty="0"/>
              <a:t>Jika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bahan</a:t>
            </a:r>
            <a:r>
              <a:rPr lang="en-ID" sz="1800" dirty="0"/>
              <a:t> yang </a:t>
            </a:r>
            <a:r>
              <a:rPr lang="en-ID" sz="1800" dirty="0" err="1"/>
              <a:t>dibeli</a:t>
            </a:r>
            <a:r>
              <a:rPr lang="en-ID" sz="1800" dirty="0"/>
              <a:t> </a:t>
            </a:r>
            <a:r>
              <a:rPr lang="en-ID" sz="1800" dirty="0" err="1"/>
              <a:t>habis</a:t>
            </a:r>
            <a:r>
              <a:rPr lang="en-ID" sz="1800" dirty="0"/>
              <a:t> </a:t>
            </a:r>
            <a:r>
              <a:rPr lang="en-ID" sz="1800" dirty="0" err="1"/>
              <a:t>terpakai</a:t>
            </a:r>
            <a:r>
              <a:rPr lang="en-ID" sz="1800" dirty="0"/>
              <a:t>, </a:t>
            </a:r>
            <a:r>
              <a:rPr lang="en-ID" sz="1800" dirty="0" err="1"/>
              <a:t>kerjakan</a:t>
            </a:r>
            <a:r>
              <a:rPr lang="en-ID" sz="1800" dirty="0"/>
              <a:t> </a:t>
            </a:r>
            <a:r>
              <a:rPr lang="en-ID" sz="1800" dirty="0" err="1"/>
              <a:t>hal-hal</a:t>
            </a:r>
            <a:r>
              <a:rPr lang="en-ID" sz="1800" dirty="0"/>
              <a:t> </a:t>
            </a:r>
            <a:r>
              <a:rPr lang="en-ID" sz="1800" dirty="0" err="1"/>
              <a:t>sbb</a:t>
            </a:r>
            <a:r>
              <a:rPr lang="en-ID" sz="1800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800" dirty="0" err="1"/>
              <a:t>Kelompokkan</a:t>
            </a:r>
            <a:r>
              <a:rPr lang="en-ID" sz="1800" dirty="0"/>
              <a:t> </a:t>
            </a:r>
            <a:r>
              <a:rPr lang="en-ID" sz="1800" dirty="0" err="1"/>
              <a:t>pengeluaran</a:t>
            </a:r>
            <a:r>
              <a:rPr lang="en-ID" sz="1800" dirty="0"/>
              <a:t> </a:t>
            </a:r>
            <a:r>
              <a:rPr lang="en-ID" sz="1800" dirty="0" err="1"/>
              <a:t>berdasar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primer (</a:t>
            </a:r>
            <a:r>
              <a:rPr lang="en-ID" sz="1800" dirty="0" err="1"/>
              <a:t>utama</a:t>
            </a:r>
            <a:r>
              <a:rPr lang="en-ID" sz="1800" dirty="0"/>
              <a:t>), dan over-head </a:t>
            </a:r>
            <a:r>
              <a:rPr lang="en-ID" sz="1800" dirty="0" err="1"/>
              <a:t>pabrik</a:t>
            </a:r>
            <a:r>
              <a:rPr lang="en-ID" sz="18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Hitunglah biaya produksi untuk 1 unit kerja.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800" dirty="0" err="1"/>
              <a:t>Kelompokkan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berdasar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tetap</a:t>
            </a:r>
            <a:r>
              <a:rPr lang="en-ID" sz="1800" dirty="0"/>
              <a:t> dan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variabelnya</a:t>
            </a:r>
            <a:r>
              <a:rPr lang="en-ID" sz="18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Hitunglah</a:t>
            </a:r>
            <a:r>
              <a:rPr lang="en-US" sz="1800" dirty="0"/>
              <a:t> Break even point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meja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/>
              <a:t>jual</a:t>
            </a:r>
            <a:r>
              <a:rPr lang="en-US" sz="1800" dirty="0"/>
              <a:t> </a:t>
            </a:r>
            <a:r>
              <a:rPr lang="en-US" sz="1800" dirty="0" err="1"/>
              <a:t>meja</a:t>
            </a:r>
            <a:r>
              <a:rPr lang="en-US" sz="1800" dirty="0"/>
              <a:t> Rp 300.000,- / unit. </a:t>
            </a:r>
          </a:p>
        </p:txBody>
      </p:sp>
    </p:spTree>
    <p:extLst>
      <p:ext uri="{BB962C8B-B14F-4D97-AF65-F5344CB8AC3E}">
        <p14:creationId xmlns:p14="http://schemas.microsoft.com/office/powerpoint/2010/main" val="314159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458E-A369-594F-F0A4-8DDE5595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EDDB-E2FF-3ED0-31EB-129B9E90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Kelompokkan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berdasar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primer (</a:t>
            </a:r>
            <a:r>
              <a:rPr lang="en-ID" dirty="0" err="1"/>
              <a:t>utama</a:t>
            </a:r>
            <a:r>
              <a:rPr lang="en-ID" dirty="0"/>
              <a:t>), dan over-head </a:t>
            </a:r>
            <a:r>
              <a:rPr lang="en-ID" dirty="0" err="1"/>
              <a:t>pabrik</a:t>
            </a:r>
            <a:r>
              <a:rPr lang="en-ID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B93F-61ED-D609-429E-160CBA33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274"/>
            <a:ext cx="10961370" cy="4666397"/>
          </a:xfrm>
        </p:spPr>
        <p:txBody>
          <a:bodyPr>
            <a:normAutofit/>
          </a:bodyPr>
          <a:lstStyle/>
          <a:p>
            <a:r>
              <a:rPr lang="en-ID" b="1" dirty="0" err="1"/>
              <a:t>Biaya</a:t>
            </a:r>
            <a:r>
              <a:rPr lang="en-ID" b="1" dirty="0"/>
              <a:t> primer (direct costs)</a:t>
            </a:r>
            <a:r>
              <a:rPr lang="en-ID" dirty="0"/>
              <a:t> —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unit</a:t>
            </a:r>
          </a:p>
          <a:p>
            <a:r>
              <a:rPr lang="en-ID" dirty="0"/>
              <a:t>Kayu = Rp 700.000</a:t>
            </a:r>
          </a:p>
          <a:p>
            <a:r>
              <a:rPr lang="en-ID" dirty="0" err="1"/>
              <a:t>Triplek</a:t>
            </a:r>
            <a:r>
              <a:rPr lang="en-ID" dirty="0"/>
              <a:t> = Rp 250.000</a:t>
            </a:r>
          </a:p>
          <a:p>
            <a:r>
              <a:rPr lang="en-ID" dirty="0"/>
              <a:t>Paku/</a:t>
            </a:r>
            <a:r>
              <a:rPr lang="en-ID" dirty="0" err="1"/>
              <a:t>lem</a:t>
            </a:r>
            <a:r>
              <a:rPr lang="en-ID" dirty="0"/>
              <a:t>/</a:t>
            </a:r>
            <a:r>
              <a:rPr lang="en-ID" dirty="0" err="1"/>
              <a:t>perlengkapan</a:t>
            </a:r>
            <a:r>
              <a:rPr lang="en-ID" dirty="0"/>
              <a:t> = Rp 150.000</a:t>
            </a:r>
          </a:p>
          <a:p>
            <a:r>
              <a:rPr lang="en-ID" dirty="0"/>
              <a:t>Upah </a:t>
            </a:r>
            <a:r>
              <a:rPr lang="en-ID" dirty="0" err="1"/>
              <a:t>tukang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10 </a:t>
            </a:r>
            <a:r>
              <a:rPr lang="en-ID" dirty="0" err="1"/>
              <a:t>meja</a:t>
            </a:r>
            <a:r>
              <a:rPr lang="en-ID" dirty="0"/>
              <a:t> = Rp 600.000</a:t>
            </a:r>
          </a:p>
          <a:p>
            <a:r>
              <a:rPr lang="en-ID" dirty="0"/>
              <a:t>Upah </a:t>
            </a:r>
            <a:r>
              <a:rPr lang="en-ID" dirty="0" err="1"/>
              <a:t>tukang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15 </a:t>
            </a:r>
            <a:r>
              <a:rPr lang="en-ID" dirty="0" err="1"/>
              <a:t>meja</a:t>
            </a:r>
            <a:r>
              <a:rPr lang="en-ID" dirty="0"/>
              <a:t> = Rp 900.000</a:t>
            </a:r>
          </a:p>
          <a:p>
            <a:r>
              <a:rPr lang="en-ID" b="1" dirty="0"/>
              <a:t>Overhead </a:t>
            </a:r>
            <a:r>
              <a:rPr lang="en-ID" b="1" dirty="0" err="1"/>
              <a:t>pabrik</a:t>
            </a:r>
            <a:r>
              <a:rPr lang="en-ID" b="1" dirty="0"/>
              <a:t> (factory overhead)</a:t>
            </a:r>
            <a:r>
              <a:rPr lang="en-ID" dirty="0"/>
              <a:t> —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/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pabrik</a:t>
            </a:r>
            <a:endParaRPr lang="en-ID" dirty="0"/>
          </a:p>
          <a:p>
            <a:r>
              <a:rPr lang="en-ID" dirty="0"/>
              <a:t>Listrik (total Rp 200.000 — </a:t>
            </a:r>
            <a:r>
              <a:rPr lang="en-ID" dirty="0" err="1"/>
              <a:t>dialokasikan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overhead)</a:t>
            </a:r>
          </a:p>
          <a:p>
            <a:r>
              <a:rPr lang="en-ID" dirty="0" err="1"/>
              <a:t>Telepon</a:t>
            </a:r>
            <a:r>
              <a:rPr lang="en-ID" dirty="0"/>
              <a:t> = Rp 100.000</a:t>
            </a:r>
          </a:p>
          <a:p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, </a:t>
            </a:r>
            <a:r>
              <a:rPr lang="en-ID" dirty="0" err="1"/>
              <a:t>pegawai</a:t>
            </a:r>
            <a:r>
              <a:rPr lang="en-ID" dirty="0"/>
              <a:t> </a:t>
            </a:r>
            <a:r>
              <a:rPr lang="en-ID" dirty="0" err="1"/>
              <a:t>pembantu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 = Rp 1.000.000</a:t>
            </a:r>
          </a:p>
        </p:txBody>
      </p:sp>
    </p:spTree>
    <p:extLst>
      <p:ext uri="{BB962C8B-B14F-4D97-AF65-F5344CB8AC3E}">
        <p14:creationId xmlns:p14="http://schemas.microsoft.com/office/powerpoint/2010/main" val="87948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C984-9841-CB29-F5B9-6F093B58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(Cost)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5364C-B74D-9082-56DA-32726C1E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i="1" dirty="0"/>
              <a:t>Hansen and Mowen (2003): Cost is the cash or cash equivalent value sacrificed for goods and services that are expected to bring a current or future benefit to organization.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pengorbanan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yang </a:t>
            </a:r>
            <a:r>
              <a:rPr lang="en-US" sz="2800" dirty="0" err="1"/>
              <a:t>diukur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uang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di masa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mendatang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74341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F31EB-1F83-738F-5C8D-2BC15FB3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00EA-B95A-2A0D-9956-BC522AF2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Hitunglah biaya produksi untuk 1 unit kerja.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405F-9A24-64BC-83D4-4F915A8F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274"/>
            <a:ext cx="5274945" cy="4666397"/>
          </a:xfrm>
        </p:spPr>
        <p:txBody>
          <a:bodyPr>
            <a:normAutofit fontScale="85000" lnSpcReduction="10000"/>
          </a:bodyPr>
          <a:lstStyle/>
          <a:p>
            <a:r>
              <a:rPr lang="en-ID" b="1" dirty="0"/>
              <a:t>A. </a:t>
            </a:r>
            <a:r>
              <a:rPr lang="en-ID" b="1" dirty="0" err="1"/>
              <a:t>Jumlahkan</a:t>
            </a:r>
            <a:r>
              <a:rPr lang="en-ID" b="1" dirty="0"/>
              <a:t> </a:t>
            </a:r>
            <a:r>
              <a:rPr lang="en-ID" b="1" dirty="0" err="1"/>
              <a:t>biaya</a:t>
            </a:r>
            <a:r>
              <a:rPr lang="en-ID" b="1" dirty="0"/>
              <a:t> primer (materials + direct </a:t>
            </a:r>
            <a:r>
              <a:rPr lang="en-ID" b="1" dirty="0" err="1"/>
              <a:t>labor</a:t>
            </a:r>
            <a:r>
              <a:rPr lang="en-ID" b="1" dirty="0"/>
              <a:t>)</a:t>
            </a:r>
          </a:p>
          <a:p>
            <a:r>
              <a:rPr lang="en-ID" dirty="0"/>
              <a:t>Kayu + </a:t>
            </a:r>
            <a:r>
              <a:rPr lang="en-ID" dirty="0" err="1"/>
              <a:t>triplek</a:t>
            </a:r>
            <a:r>
              <a:rPr lang="en-ID" dirty="0"/>
              <a:t> + </a:t>
            </a:r>
            <a:r>
              <a:rPr lang="en-ID" dirty="0" err="1"/>
              <a:t>paku</a:t>
            </a:r>
            <a:r>
              <a:rPr lang="en-ID" dirty="0"/>
              <a:t>/</a:t>
            </a:r>
            <a:r>
              <a:rPr lang="en-ID" dirty="0" err="1"/>
              <a:t>lem</a:t>
            </a:r>
            <a:r>
              <a:rPr lang="en-ID" dirty="0"/>
              <a:t> = 700.000 + 250.000 + 150.000</a:t>
            </a:r>
            <a:br>
              <a:rPr lang="en-ID" dirty="0"/>
            </a:br>
            <a:r>
              <a:rPr lang="en-ID" dirty="0"/>
              <a:t>= 700.000 + 250.000 = 950.000; 950.000 + 150.000 = </a:t>
            </a:r>
            <a:r>
              <a:rPr lang="en-ID" b="1" dirty="0"/>
              <a:t>Rp 1.100.000</a:t>
            </a:r>
            <a:r>
              <a:rPr lang="en-ID" dirty="0"/>
              <a:t> (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)</a:t>
            </a:r>
          </a:p>
          <a:p>
            <a:r>
              <a:rPr lang="en-ID" dirty="0"/>
              <a:t>Upah </a:t>
            </a:r>
            <a:r>
              <a:rPr lang="en-ID" dirty="0" err="1"/>
              <a:t>tukang</a:t>
            </a:r>
            <a:r>
              <a:rPr lang="en-ID" dirty="0"/>
              <a:t> (dua item) = 600.000 + 900.000 = </a:t>
            </a:r>
            <a:r>
              <a:rPr lang="en-ID" b="1" dirty="0"/>
              <a:t>Rp 1.500.000</a:t>
            </a:r>
            <a:r>
              <a:rPr lang="en-ID" dirty="0"/>
              <a:t> (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)</a:t>
            </a:r>
          </a:p>
          <a:p>
            <a:r>
              <a:rPr lang="en-ID" dirty="0"/>
              <a:t>→ </a:t>
            </a:r>
            <a:r>
              <a:rPr lang="en-ID" b="1" dirty="0"/>
              <a:t>Total </a:t>
            </a:r>
            <a:r>
              <a:rPr lang="en-ID" b="1" dirty="0" err="1"/>
              <a:t>biaya</a:t>
            </a:r>
            <a:r>
              <a:rPr lang="en-ID" b="1" dirty="0"/>
              <a:t> primer = 1.100.000 + 1.500.000 = Rp 2.600.000</a:t>
            </a:r>
            <a:endParaRPr lang="en-ID" dirty="0"/>
          </a:p>
          <a:p>
            <a:r>
              <a:rPr lang="en-ID" b="1" dirty="0"/>
              <a:t>B. </a:t>
            </a:r>
            <a:r>
              <a:rPr lang="en-ID" b="1" dirty="0" err="1"/>
              <a:t>Jumlahkan</a:t>
            </a:r>
            <a:r>
              <a:rPr lang="en-ID" b="1" dirty="0"/>
              <a:t> overhead </a:t>
            </a:r>
            <a:r>
              <a:rPr lang="en-ID" b="1" dirty="0" err="1"/>
              <a:t>pabrik</a:t>
            </a:r>
            <a:endParaRPr lang="en-ID" b="1" dirty="0"/>
          </a:p>
          <a:p>
            <a:r>
              <a:rPr lang="en-ID" dirty="0"/>
              <a:t>Listrik = Rp 200.000</a:t>
            </a:r>
          </a:p>
          <a:p>
            <a:r>
              <a:rPr lang="en-ID" dirty="0" err="1"/>
              <a:t>Telepon</a:t>
            </a:r>
            <a:r>
              <a:rPr lang="en-ID" dirty="0"/>
              <a:t> = Rp 100.000</a:t>
            </a:r>
          </a:p>
          <a:p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 &amp; </a:t>
            </a:r>
            <a:r>
              <a:rPr lang="en-ID" dirty="0" err="1"/>
              <a:t>pembantu</a:t>
            </a:r>
            <a:r>
              <a:rPr lang="en-ID" dirty="0"/>
              <a:t> = Rp 1.000.000</a:t>
            </a:r>
          </a:p>
          <a:p>
            <a:r>
              <a:rPr lang="en-ID" dirty="0"/>
              <a:t>→ </a:t>
            </a:r>
            <a:r>
              <a:rPr lang="en-ID" b="1" dirty="0"/>
              <a:t>Total overhead = 200.000 + 100.000 + 1.000.000 = Rp 1.300.000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DBD8EB-2D46-82FC-9F65-883E60BAC11C}"/>
              </a:ext>
            </a:extLst>
          </p:cNvPr>
          <p:cNvSpPr txBox="1">
            <a:spLocks/>
          </p:cNvSpPr>
          <p:nvPr/>
        </p:nvSpPr>
        <p:spPr>
          <a:xfrm>
            <a:off x="6757035" y="1737360"/>
            <a:ext cx="4958715" cy="46663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/>
              <a:t>C. Total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produksi</a:t>
            </a:r>
            <a:r>
              <a:rPr lang="en-ID" b="1" dirty="0"/>
              <a:t> </a:t>
            </a:r>
            <a:r>
              <a:rPr lang="en-ID" b="1" dirty="0" err="1"/>
              <a:t>seluruhnya</a:t>
            </a:r>
            <a:endParaRPr lang="en-ID" b="1" dirty="0"/>
          </a:p>
          <a:p>
            <a:r>
              <a:rPr lang="en-ID" dirty="0"/>
              <a:t>Total </a:t>
            </a:r>
            <a:r>
              <a:rPr lang="en-ID" dirty="0" err="1"/>
              <a:t>biaya</a:t>
            </a:r>
            <a:r>
              <a:rPr lang="en-ID" dirty="0"/>
              <a:t> = total primer + total overhead = 2.600.000 + 1.300.000 = </a:t>
            </a:r>
            <a:r>
              <a:rPr lang="en-ID" b="1" dirty="0"/>
              <a:t>Rp 3.900.000</a:t>
            </a:r>
            <a:endParaRPr lang="en-ID" dirty="0"/>
          </a:p>
          <a:p>
            <a:r>
              <a:rPr lang="en-ID" b="1" dirty="0"/>
              <a:t>D.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produksi</a:t>
            </a:r>
            <a:r>
              <a:rPr lang="en-ID" b="1" dirty="0"/>
              <a:t> per 1 </a:t>
            </a:r>
            <a:r>
              <a:rPr lang="en-ID" b="1" dirty="0" err="1"/>
              <a:t>meja</a:t>
            </a:r>
            <a:endParaRPr lang="en-ID" b="1" dirty="0"/>
          </a:p>
          <a:p>
            <a:r>
              <a:rPr lang="en-ID" dirty="0"/>
              <a:t>Total unit = 25 </a:t>
            </a:r>
            <a:r>
              <a:rPr lang="en-ID" dirty="0" err="1"/>
              <a:t>meja</a:t>
            </a:r>
            <a:endParaRPr lang="en-ID" dirty="0"/>
          </a:p>
          <a:p>
            <a:r>
              <a:rPr lang="en-ID" dirty="0" err="1"/>
              <a:t>Biaya</a:t>
            </a:r>
            <a:r>
              <a:rPr lang="en-ID" dirty="0"/>
              <a:t> per </a:t>
            </a:r>
            <a:r>
              <a:rPr lang="en-ID" dirty="0" err="1"/>
              <a:t>meja</a:t>
            </a:r>
            <a:r>
              <a:rPr lang="en-ID" dirty="0"/>
              <a:t> = 3.900.000 ÷ 25</a:t>
            </a:r>
            <a:br>
              <a:rPr lang="en-ID" dirty="0"/>
            </a:br>
            <a:r>
              <a:rPr lang="en-ID" dirty="0" err="1"/>
              <a:t>Kalkulasi</a:t>
            </a:r>
            <a:r>
              <a:rPr lang="en-ID" dirty="0"/>
              <a:t> digit-by-digit: 3.900.000 / 25 = 156.000 (</a:t>
            </a:r>
            <a:r>
              <a:rPr lang="en-ID" dirty="0" err="1"/>
              <a:t>karena</a:t>
            </a:r>
            <a:r>
              <a:rPr lang="en-ID" dirty="0"/>
              <a:t> 25×156.000 = 3.900.000)</a:t>
            </a:r>
          </a:p>
          <a:p>
            <a:r>
              <a:rPr lang="en-ID" dirty="0"/>
              <a:t>→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produksi</a:t>
            </a:r>
            <a:r>
              <a:rPr lang="en-ID" b="1" dirty="0"/>
              <a:t> per </a:t>
            </a:r>
            <a:r>
              <a:rPr lang="en-ID" b="1" dirty="0" err="1"/>
              <a:t>meja</a:t>
            </a:r>
            <a:r>
              <a:rPr lang="en-ID" b="1" dirty="0"/>
              <a:t> = Rp 156.000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067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22A1-85D8-0A29-6D4F-2E3F67BC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B8EF-6C75-112E-4F1D-6BEE12CC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3. </a:t>
            </a:r>
            <a:r>
              <a:rPr lang="en-ID" dirty="0" err="1"/>
              <a:t>Kelompokkan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berdasar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dan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variabelnya</a:t>
            </a:r>
            <a:r>
              <a:rPr lang="en-ID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80D7-810A-4A41-B740-C176E71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274"/>
            <a:ext cx="5274945" cy="4666397"/>
          </a:xfrm>
        </p:spPr>
        <p:txBody>
          <a:bodyPr>
            <a:normAutofit/>
          </a:bodyPr>
          <a:lstStyle/>
          <a:p>
            <a:r>
              <a:rPr lang="en-ID" dirty="0"/>
              <a:t>Kita </a:t>
            </a:r>
            <a:r>
              <a:rPr lang="en-ID" dirty="0" err="1"/>
              <a:t>alokasikan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: 60%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mesin</a:t>
            </a:r>
            <a:r>
              <a:rPr lang="en-ID" dirty="0"/>
              <a:t> (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), 40%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penerangan</a:t>
            </a:r>
            <a:r>
              <a:rPr lang="en-ID" dirty="0"/>
              <a:t> (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).</a:t>
            </a:r>
          </a:p>
          <a:p>
            <a:r>
              <a:rPr lang="en-ID" dirty="0"/>
              <a:t>Listrik total = Rp 200.000 → 60% = 0,60×200.000 = </a:t>
            </a:r>
            <a:r>
              <a:rPr lang="en-ID" b="1" dirty="0"/>
              <a:t>Rp 120.000</a:t>
            </a:r>
            <a:r>
              <a:rPr lang="en-ID" dirty="0"/>
              <a:t> (</a:t>
            </a:r>
            <a:r>
              <a:rPr lang="en-ID" dirty="0" err="1"/>
              <a:t>variabel</a:t>
            </a:r>
            <a:r>
              <a:rPr lang="en-ID" dirty="0"/>
              <a:t>, machine power) ; 40% = </a:t>
            </a:r>
            <a:r>
              <a:rPr lang="en-ID" b="1" dirty="0"/>
              <a:t>Rp 80.000</a:t>
            </a:r>
            <a:r>
              <a:rPr lang="en-ID" dirty="0"/>
              <a:t> (</a:t>
            </a:r>
            <a:r>
              <a:rPr lang="en-ID" dirty="0" err="1"/>
              <a:t>tetap</a:t>
            </a:r>
            <a:r>
              <a:rPr lang="en-ID" dirty="0"/>
              <a:t>/</a:t>
            </a:r>
            <a:r>
              <a:rPr lang="en-ID" dirty="0" err="1"/>
              <a:t>semivariable</a:t>
            </a:r>
            <a:r>
              <a:rPr lang="en-ID" dirty="0"/>
              <a:t> — </a:t>
            </a:r>
            <a:r>
              <a:rPr lang="en-ID" dirty="0" err="1"/>
              <a:t>dialokasikan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)</a:t>
            </a:r>
          </a:p>
          <a:p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variabel</a:t>
            </a:r>
            <a:r>
              <a:rPr lang="en-ID" dirty="0"/>
              <a:t> (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):</a:t>
            </a:r>
          </a:p>
          <a:p>
            <a:r>
              <a:rPr lang="en-ID" dirty="0"/>
              <a:t>Bahan (</a:t>
            </a:r>
            <a:r>
              <a:rPr lang="en-ID" dirty="0" err="1"/>
              <a:t>kayu+triplek+paku</a:t>
            </a:r>
            <a:r>
              <a:rPr lang="en-ID" dirty="0"/>
              <a:t>) = Rp 1.100.000</a:t>
            </a:r>
          </a:p>
          <a:p>
            <a:r>
              <a:rPr lang="en-ID" dirty="0"/>
              <a:t>Upah </a:t>
            </a:r>
            <a:r>
              <a:rPr lang="en-ID" dirty="0" err="1"/>
              <a:t>tukang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= Rp 1.500.000</a:t>
            </a:r>
          </a:p>
          <a:p>
            <a:r>
              <a:rPr lang="en-ID" dirty="0"/>
              <a:t>Listrik </a:t>
            </a:r>
            <a:r>
              <a:rPr lang="en-ID" dirty="0" err="1"/>
              <a:t>mesin</a:t>
            </a:r>
            <a:r>
              <a:rPr lang="en-ID" dirty="0"/>
              <a:t> (60%) = Rp 120.000</a:t>
            </a:r>
            <a:br>
              <a:rPr lang="en-ID" dirty="0"/>
            </a:br>
            <a:r>
              <a:rPr lang="en-ID" dirty="0"/>
              <a:t>→ </a:t>
            </a:r>
            <a:r>
              <a:rPr lang="en-ID" b="1" dirty="0"/>
              <a:t>Total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variabel</a:t>
            </a:r>
            <a:r>
              <a:rPr lang="en-ID" b="1" dirty="0"/>
              <a:t> = 1.100.000 + 1.500.000 + 120.000 = Rp 2.720.000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611929-50AF-A3CE-00CE-C388A3303D4E}"/>
              </a:ext>
            </a:extLst>
          </p:cNvPr>
          <p:cNvSpPr txBox="1">
            <a:spLocks/>
          </p:cNvSpPr>
          <p:nvPr/>
        </p:nvSpPr>
        <p:spPr>
          <a:xfrm>
            <a:off x="6757035" y="1737360"/>
            <a:ext cx="4958715" cy="46663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dirty="0"/>
              <a:t> 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):</a:t>
            </a:r>
          </a:p>
          <a:p>
            <a:r>
              <a:rPr lang="en-ID" dirty="0"/>
              <a:t>Listrik </a:t>
            </a:r>
            <a:r>
              <a:rPr lang="en-ID" dirty="0" err="1"/>
              <a:t>penerangan</a:t>
            </a:r>
            <a:r>
              <a:rPr lang="en-ID" dirty="0"/>
              <a:t> (40%) = Rp 80.000</a:t>
            </a:r>
          </a:p>
          <a:p>
            <a:r>
              <a:rPr lang="en-ID" dirty="0" err="1"/>
              <a:t>Telepon</a:t>
            </a:r>
            <a:r>
              <a:rPr lang="en-ID" dirty="0"/>
              <a:t> = Rp 100.000</a:t>
            </a:r>
          </a:p>
          <a:p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tukang</a:t>
            </a:r>
            <a:r>
              <a:rPr lang="en-ID" dirty="0"/>
              <a:t> &amp; </a:t>
            </a:r>
            <a:r>
              <a:rPr lang="en-ID" dirty="0" err="1"/>
              <a:t>pembantu</a:t>
            </a:r>
            <a:r>
              <a:rPr lang="en-ID" dirty="0"/>
              <a:t> = Rp 1.000.000</a:t>
            </a:r>
            <a:br>
              <a:rPr lang="en-ID" dirty="0"/>
            </a:br>
            <a:r>
              <a:rPr lang="en-ID" dirty="0"/>
              <a:t>→ </a:t>
            </a:r>
            <a:r>
              <a:rPr lang="en-ID" b="1" dirty="0"/>
              <a:t>Total </a:t>
            </a:r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= 80.000 + 100.000 + 1.000.000 = Rp 1.180.000</a:t>
            </a:r>
            <a:endParaRPr lang="en-ID" dirty="0"/>
          </a:p>
          <a:p>
            <a:r>
              <a:rPr lang="en-ID" dirty="0"/>
              <a:t>Cek: 2.720.000 + 1.180.000 = 3.900.000 (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total </a:t>
            </a:r>
            <a:r>
              <a:rPr lang="en-ID" dirty="0" err="1"/>
              <a:t>biaya</a:t>
            </a:r>
            <a:r>
              <a:rPr lang="en-ID" dirty="0"/>
              <a:t>).</a:t>
            </a:r>
          </a:p>
          <a:p>
            <a:r>
              <a:rPr lang="en-ID" b="1" dirty="0" err="1"/>
              <a:t>Biaya</a:t>
            </a:r>
            <a:r>
              <a:rPr lang="en-ID" b="1" dirty="0"/>
              <a:t> </a:t>
            </a:r>
            <a:r>
              <a:rPr lang="en-ID" b="1" dirty="0" err="1"/>
              <a:t>variabel</a:t>
            </a:r>
            <a:r>
              <a:rPr lang="en-ID" b="1" dirty="0"/>
              <a:t> per unit</a:t>
            </a:r>
            <a:r>
              <a:rPr lang="en-ID" dirty="0"/>
              <a:t> = 2.720.000 ÷ 25 =</a:t>
            </a:r>
            <a:br>
              <a:rPr lang="en-ID" dirty="0"/>
            </a:br>
            <a:r>
              <a:rPr lang="en-ID" dirty="0"/>
              <a:t>2.720.000 / 25 = 108.800 → </a:t>
            </a:r>
            <a:r>
              <a:rPr lang="en-ID" b="1" dirty="0"/>
              <a:t>Rp 108.800 per </a:t>
            </a:r>
            <a:r>
              <a:rPr lang="en-ID" b="1" dirty="0" err="1"/>
              <a:t>meja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140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EDC01-A4FA-A68E-C7B6-0296CE852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7213-B016-AFDC-E931-6DC44D92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Hitunglah</a:t>
            </a:r>
            <a:r>
              <a:rPr lang="en-US" dirty="0"/>
              <a:t> Break even point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Rp 300.000,- / unit.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6220-70A0-A91F-DA53-841A16BB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274"/>
            <a:ext cx="9923145" cy="4666397"/>
          </a:xfrm>
        </p:spPr>
        <p:txBody>
          <a:bodyPr>
            <a:normAutofit/>
          </a:bodyPr>
          <a:lstStyle/>
          <a:p>
            <a:r>
              <a:rPr lang="en-ID" dirty="0"/>
              <a:t>Harga </a:t>
            </a:r>
            <a:r>
              <a:rPr lang="en-ID" dirty="0" err="1"/>
              <a:t>jual</a:t>
            </a:r>
            <a:r>
              <a:rPr lang="en-ID" dirty="0"/>
              <a:t> per unit (P) = Rp 300.000</a:t>
            </a:r>
          </a:p>
          <a:p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per unit (V) = Rp 108.800</a:t>
            </a:r>
            <a:br>
              <a:rPr lang="en-ID" dirty="0"/>
            </a:br>
            <a:r>
              <a:rPr lang="en-ID" dirty="0"/>
              <a:t>→ </a:t>
            </a:r>
            <a:r>
              <a:rPr lang="en-ID" b="1" dirty="0" err="1"/>
              <a:t>Kontribusi</a:t>
            </a:r>
            <a:r>
              <a:rPr lang="en-ID" b="1" dirty="0"/>
              <a:t> per unit = P − V = 300.000 − 108.800 = Rp 191.200</a:t>
            </a:r>
            <a:endParaRPr lang="en-ID" dirty="0"/>
          </a:p>
          <a:p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total (F) = Rp 1.180.000</a:t>
            </a:r>
          </a:p>
          <a:p>
            <a:r>
              <a:rPr lang="en-ID" dirty="0"/>
              <a:t>BEP (unit) = F ÷ </a:t>
            </a:r>
            <a:r>
              <a:rPr lang="en-ID" dirty="0" err="1"/>
              <a:t>kontribusi</a:t>
            </a:r>
            <a:r>
              <a:rPr lang="en-ID" dirty="0"/>
              <a:t> per unit = 1.180.000 ÷ 191.200</a:t>
            </a:r>
          </a:p>
          <a:p>
            <a:r>
              <a:rPr lang="en-ID" dirty="0" err="1"/>
              <a:t>Kalkulasi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191.200 × 6 = 1.147.200</a:t>
            </a:r>
            <a:br>
              <a:rPr lang="en-ID" dirty="0"/>
            </a:br>
            <a:r>
              <a:rPr lang="en-ID" dirty="0"/>
              <a:t>191.200 × 7 = 1.338.400</a:t>
            </a:r>
          </a:p>
          <a:p>
            <a:r>
              <a:rPr lang="en-ID" dirty="0"/>
              <a:t>Karena 1.180.000 </a:t>
            </a:r>
            <a:r>
              <a:rPr lang="en-ID" dirty="0" err="1"/>
              <a:t>terletak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6× dan 7×, BEP </a:t>
            </a:r>
            <a:r>
              <a:rPr lang="en-ID" dirty="0" err="1"/>
              <a:t>dalam</a:t>
            </a:r>
            <a:r>
              <a:rPr lang="en-ID" dirty="0"/>
              <a:t> unit ≈ 6,17 unit →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menjual</a:t>
            </a:r>
            <a:r>
              <a:rPr lang="en-ID" dirty="0"/>
              <a:t> minimal </a:t>
            </a:r>
            <a:r>
              <a:rPr lang="en-ID" b="1" dirty="0"/>
              <a:t>7 unit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break-even (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unit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bulat</a:t>
            </a:r>
            <a:r>
              <a:rPr lang="en-ID" dirty="0"/>
              <a:t>,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dibulatkan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140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F175-5BCB-FAFF-A6BE-42402A52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C79DF-3D78-A27E-6845-469989953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984" y="1813031"/>
            <a:ext cx="7861816" cy="4340119"/>
          </a:xfrm>
        </p:spPr>
      </p:pic>
    </p:spTree>
    <p:extLst>
      <p:ext uri="{BB962C8B-B14F-4D97-AF65-F5344CB8AC3E}">
        <p14:creationId xmlns:p14="http://schemas.microsoft.com/office/powerpoint/2010/main" val="17233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C125-47F7-CA79-EE61-2817536F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AED2-8706-8F54-7952-D151396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B58901-424F-B64D-6DDA-E1DB5E8A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56"/>
          <a:stretch/>
        </p:blipFill>
        <p:spPr>
          <a:xfrm>
            <a:off x="2764521" y="1619043"/>
            <a:ext cx="6312804" cy="4692096"/>
          </a:xfrm>
        </p:spPr>
      </p:pic>
    </p:spTree>
    <p:extLst>
      <p:ext uri="{BB962C8B-B14F-4D97-AF65-F5344CB8AC3E}">
        <p14:creationId xmlns:p14="http://schemas.microsoft.com/office/powerpoint/2010/main" val="16472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DAA4-A76A-817E-0B3C-48DFFC7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Waktu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8EFB6-1579-39A5-B641-867DF960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72" y="1815461"/>
            <a:ext cx="8000124" cy="43853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B0738-F86D-1080-8AC2-8F9A234FF62C}"/>
              </a:ext>
            </a:extLst>
          </p:cNvPr>
          <p:cNvSpPr txBox="1"/>
          <p:nvPr/>
        </p:nvSpPr>
        <p:spPr>
          <a:xfrm>
            <a:off x="8381128" y="2136338"/>
            <a:ext cx="3712904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tertanam</a:t>
            </a:r>
            <a:r>
              <a:rPr lang="en-US" dirty="0"/>
              <a:t> (Sunk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(Opportunity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ditanggung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kelalaian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282AC0A-A41E-E187-8780-41A132B11E24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 flipH="1" flipV="1">
            <a:off x="7482359" y="2818265"/>
            <a:ext cx="3437148" cy="2073294"/>
          </a:xfrm>
          <a:prstGeom prst="bentConnector3">
            <a:avLst>
              <a:gd name="adj1" fmla="val 1066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8F4F23-D74F-7010-B052-6AAADB24D088}"/>
              </a:ext>
            </a:extLst>
          </p:cNvPr>
          <p:cNvCxnSpPr/>
          <p:nvPr/>
        </p:nvCxnSpPr>
        <p:spPr>
          <a:xfrm>
            <a:off x="7859486" y="5584371"/>
            <a:ext cx="32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5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16B81-8FA9-EE2D-C5CE-D654BE370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11"/>
          <a:stretch/>
        </p:blipFill>
        <p:spPr>
          <a:xfrm>
            <a:off x="1637317" y="1858479"/>
            <a:ext cx="8268683" cy="44389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34B48-8D2A-41D9-FEFD-B84A145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Biaya berdasarkan kelompok sifat penggunaannya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583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BAEE-33B7-E2F7-1489-3D95E45C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4FEA9D-ECE0-DC52-A8F9-BC5FE32D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01"/>
          <a:stretch/>
        </p:blipFill>
        <p:spPr>
          <a:xfrm>
            <a:off x="0" y="1865270"/>
            <a:ext cx="8755222" cy="44447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649B9-F1B8-42A6-D6A6-60AFB4F1F0D9}"/>
              </a:ext>
            </a:extLst>
          </p:cNvPr>
          <p:cNvSpPr txBox="1"/>
          <p:nvPr/>
        </p:nvSpPr>
        <p:spPr>
          <a:xfrm>
            <a:off x="9162178" y="5120641"/>
            <a:ext cx="24202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ID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E2BB8-01B5-6D6E-D0EE-F13F4EE158C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582025" y="5443807"/>
            <a:ext cx="580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DDA8-A674-F195-317D-7AB02FD2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18DA8-B223-E81B-EBBE-B192D7049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7088"/>
          <a:stretch/>
        </p:blipFill>
        <p:spPr>
          <a:xfrm>
            <a:off x="1933575" y="2271089"/>
            <a:ext cx="7991802" cy="3028162"/>
          </a:xfrm>
        </p:spPr>
      </p:pic>
    </p:spTree>
    <p:extLst>
      <p:ext uri="{BB962C8B-B14F-4D97-AF65-F5344CB8AC3E}">
        <p14:creationId xmlns:p14="http://schemas.microsoft.com/office/powerpoint/2010/main" val="43679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BE6E-F37D-10DA-371B-94C03477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DDFA-8D32-93AD-3A47-AD2553ED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D3507-FA77-C8C3-A5B7-6A429F57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3319"/>
            <a:ext cx="10058400" cy="14507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Hal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volume </a:t>
            </a:r>
            <a:r>
              <a:rPr lang="en-US" dirty="0" err="1"/>
              <a:t>produksi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Perusahaan. Dalam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dirty="0"/>
              <a:t>Break Even Point </a:t>
            </a:r>
            <a:r>
              <a:rPr lang="en-US" dirty="0"/>
              <a:t>(BEP). BEP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Dimana total </a:t>
            </a:r>
            <a:r>
              <a:rPr lang="en-US" dirty="0" err="1"/>
              <a:t>biaya</a:t>
            </a:r>
            <a:r>
              <a:rPr lang="en-US" dirty="0"/>
              <a:t> (</a:t>
            </a:r>
            <a:r>
              <a:rPr lang="en-US" b="1" i="1" dirty="0"/>
              <a:t>Total Cost</a:t>
            </a:r>
            <a:r>
              <a:rPr lang="en-US" dirty="0"/>
              <a:t>/TC)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pendapatan</a:t>
            </a:r>
            <a:r>
              <a:rPr lang="en-US" dirty="0"/>
              <a:t> (</a:t>
            </a:r>
            <a:r>
              <a:rPr lang="en-US" b="1" i="1" dirty="0"/>
              <a:t>Total Revenue</a:t>
            </a:r>
            <a:r>
              <a:rPr lang="en-US" dirty="0"/>
              <a:t>/TR),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</a:t>
            </a:r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/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𝑇𝑒𝑡𝑎𝑝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𝑉𝑎𝑟𝑖𝑎𝑏𝑒𝑙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blipFill>
                <a:blip r:embed="rId2"/>
                <a:stretch>
                  <a:fillRect l="-517" t="-2174" r="-413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/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𝑇𝐹𝐶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blipFill>
                <a:blip r:embed="rId3"/>
                <a:stretch>
                  <a:fillRect l="-344" t="-2222" r="-688" b="-35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/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𝐵𝐸𝑃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𝑎𝑑𝑎𝑙𝑎h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𝑘𝑒𝑎𝑑𝑎𝑎𝑛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blipFill>
                <a:blip r:embed="rId4"/>
                <a:stretch>
                  <a:fillRect l="-1029" r="-1201"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/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blipFill>
                <a:blip r:embed="rId5"/>
                <a:stretch>
                  <a:fillRect l="-5229" r="-5229" b="-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/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𝐽𝑖𝑘𝑎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𝑄𝑢𝑎𝑛𝑡𝑖𝑡𝑦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blipFill>
                <a:blip r:embed="rId6"/>
                <a:stretch>
                  <a:fillRect l="-882" t="-2174" r="-980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/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𝐵𝐸𝑃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78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1022</TotalTime>
  <Words>1329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Retrospect</vt:lpstr>
      <vt:lpstr>Konsep Biaya dan Estimasi Biaya dalam Ekonomi Teknik</vt:lpstr>
      <vt:lpstr>Biaya (Cost)</vt:lpstr>
      <vt:lpstr>Klasifikasi Biaya</vt:lpstr>
      <vt:lpstr>Klasifikasi Biaya</vt:lpstr>
      <vt:lpstr>Biaya berdasarkan Waktu</vt:lpstr>
      <vt:lpstr>Biaya berdasarkan kelompok sifat penggunaannya</vt:lpstr>
      <vt:lpstr>Biaya berdasarkan Produknya</vt:lpstr>
      <vt:lpstr>Biaya berdasarkan Volume Produk</vt:lpstr>
      <vt:lpstr>Biaya berdasarkan Volume Produk</vt:lpstr>
      <vt:lpstr>Biaya berdasarkan Volume Produk</vt:lpstr>
      <vt:lpstr>Contoh</vt:lpstr>
      <vt:lpstr>PowerPoint Presentation</vt:lpstr>
      <vt:lpstr>Penyelesaian</vt:lpstr>
      <vt:lpstr>Penyelesaian</vt:lpstr>
      <vt:lpstr>Latihan!</vt:lpstr>
      <vt:lpstr>Latihan!</vt:lpstr>
      <vt:lpstr>Latihan!</vt:lpstr>
      <vt:lpstr>Latihan!</vt:lpstr>
      <vt:lpstr>Kelompokkan pengeluaran berdasar biaya primer (utama), dan over-head pabrik. </vt:lpstr>
      <vt:lpstr>2. Hitunglah biaya produksi untuk 1 unit kerja. </vt:lpstr>
      <vt:lpstr>3. Kelompokkan biaya berdasar biaya tetap dan biaya variabelnya. </vt:lpstr>
      <vt:lpstr>4. Hitunglah Break even point produksi meja jika harga jual meja Rp 300.000,- / unit.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Petromindo Events 010</dc:creator>
  <cp:lastModifiedBy>Petromindo Events 010</cp:lastModifiedBy>
  <cp:revision>22</cp:revision>
  <dcterms:created xsi:type="dcterms:W3CDTF">2025-03-14T09:03:12Z</dcterms:created>
  <dcterms:modified xsi:type="dcterms:W3CDTF">2025-10-17T11:44:38Z</dcterms:modified>
</cp:coreProperties>
</file>