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3"/>
  </p:notesMasterIdLst>
  <p:sldIdLst>
    <p:sldId id="273" r:id="rId2"/>
    <p:sldId id="330" r:id="rId3"/>
    <p:sldId id="332" r:id="rId4"/>
    <p:sldId id="331" r:id="rId5"/>
    <p:sldId id="285" r:id="rId6"/>
    <p:sldId id="286" r:id="rId7"/>
    <p:sldId id="312" r:id="rId8"/>
    <p:sldId id="288" r:id="rId9"/>
    <p:sldId id="324" r:id="rId10"/>
    <p:sldId id="325" r:id="rId11"/>
    <p:sldId id="341" r:id="rId12"/>
    <p:sldId id="326" r:id="rId13"/>
    <p:sldId id="327" r:id="rId14"/>
    <p:sldId id="342" r:id="rId15"/>
    <p:sldId id="329" r:id="rId16"/>
    <p:sldId id="343" r:id="rId17"/>
    <p:sldId id="344" r:id="rId18"/>
    <p:sldId id="345" r:id="rId19"/>
    <p:sldId id="346" r:id="rId20"/>
    <p:sldId id="328" r:id="rId21"/>
    <p:sldId id="308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C4A7"/>
    <a:srgbClr val="FFE6D9"/>
    <a:srgbClr val="F2E6E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59" autoAdjust="0"/>
  </p:normalViewPr>
  <p:slideViewPr>
    <p:cSldViewPr>
      <p:cViewPr varScale="1">
        <p:scale>
          <a:sx n="87" d="100"/>
          <a:sy n="87" d="100"/>
        </p:scale>
        <p:origin x="63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185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1BCD5-5782-4232-A3AE-8E32981DD0B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FA3C1-88DD-4C45-A415-F596BFE76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9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6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6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2CDCD-A9F8-AC77-5832-9A5F1F40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3CA2F-D1BC-DE1B-F6EE-262BCF081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E475D-1228-F499-8F34-DB5BA7D86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4F06C-B597-04CF-8F21-8448CF2A8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51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48567-E0E0-4C65-F459-30859EA5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D716E-12F4-6667-467B-FA233CBB8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AB8C1C-375A-93E2-AFE8-1DEC36C51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03023-6D09-24A6-ADF0-817E523FA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02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1EA33-F6EF-A1DB-46E3-5105ED50B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C9CFE-5DA9-1145-858C-2A5D5BB71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7A830C-2055-EF86-DF20-F10A82F5B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4E765-BAC7-00F6-9C70-762B4AFC4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68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D6379-1381-9BE2-7CA3-C380D4A5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133E2C-3EF0-AE00-0244-07FA3C378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B1530-FB82-2746-AD43-91205F790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2B94F-5F21-AC17-6CC5-1468ED9BB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2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3E62F-CC72-3AB6-6969-5C1C315B0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BB2884-96CD-DBC6-2D72-CCAD6F605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ACF36-20AA-1873-48A2-216CDE9B3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932D6-9CB2-0F26-2AA0-5C6AD5E58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75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5F1DD-2A60-C2F2-70F8-54B32302D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375DCB-A8D9-1C6D-6A22-7B4B872AD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31EBBC-D031-D964-BF7B-4B45E5AD7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7C9EA-4453-CF3A-FF66-05DC4FCB2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7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3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9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5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15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D802B-CF07-7746-1E7E-DF2EB028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658D4-C577-FF2C-6D68-3010D8236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3EF766-D985-97ED-A6C3-3116BC917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44B5E-AD1F-1117-1654-731A3AC37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FA3C1-88DD-4C45-A415-F596BFE767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7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6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1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5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36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8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4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7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07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72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0"/>
          <p:cNvSpPr txBox="1">
            <a:spLocks noGrp="1"/>
          </p:cNvSpPr>
          <p:nvPr>
            <p:ph type="title"/>
          </p:nvPr>
        </p:nvSpPr>
        <p:spPr>
          <a:xfrm>
            <a:off x="126323" y="34056"/>
            <a:ext cx="8891355" cy="40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3" name="Google Shape;13;p100"/>
          <p:cNvSpPr txBox="1">
            <a:spLocks noGrp="1"/>
          </p:cNvSpPr>
          <p:nvPr>
            <p:ph type="body" idx="1"/>
          </p:nvPr>
        </p:nvSpPr>
        <p:spPr>
          <a:xfrm>
            <a:off x="126323" y="440206"/>
            <a:ext cx="8891355" cy="29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809" marR="0" lvl="0" indent="-171404" algn="ctr" rtl="0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617" marR="0" lvl="1" indent="-304719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426" marR="0" lvl="2" indent="-28567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234" marR="0" lvl="3" indent="-26662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043" marR="0" lvl="4" indent="-26662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6851" marR="0" lvl="5" indent="-26662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9660" marR="0" lvl="6" indent="-26662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2468" marR="0" lvl="7" indent="-26662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5277" marR="0" lvl="8" indent="-266629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0"/>
          <p:cNvSpPr txBox="1">
            <a:spLocks noGrp="1"/>
          </p:cNvSpPr>
          <p:nvPr>
            <p:ph type="sldNum" idx="12"/>
          </p:nvPr>
        </p:nvSpPr>
        <p:spPr>
          <a:xfrm>
            <a:off x="8810412" y="4775126"/>
            <a:ext cx="323916" cy="2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998BAE-2A90-C08A-29E2-6685C36153B1}"/>
              </a:ext>
            </a:extLst>
          </p:cNvPr>
          <p:cNvSpPr/>
          <p:nvPr userDrawn="1"/>
        </p:nvSpPr>
        <p:spPr>
          <a:xfrm>
            <a:off x="0" y="5048981"/>
            <a:ext cx="9144000" cy="94519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1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93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4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7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0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3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BFFAC3-79F6-4748-9AEE-5A0C22AC0E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5756D9-9B24-4689-8AA6-04A84F7D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E1A82B-73FE-68C8-8465-5232E361CE4E}"/>
              </a:ext>
            </a:extLst>
          </p:cNvPr>
          <p:cNvSpPr txBox="1">
            <a:spLocks/>
          </p:cNvSpPr>
          <p:nvPr/>
        </p:nvSpPr>
        <p:spPr>
          <a:xfrm>
            <a:off x="609600" y="19621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Ekonomi Teknik:</a:t>
            </a:r>
          </a:p>
          <a:p>
            <a:pPr algn="l"/>
            <a:r>
              <a:rPr lang="en-US" sz="4000" b="1" dirty="0">
                <a:solidFill>
                  <a:schemeClr val="tx1"/>
                </a:solidFill>
              </a:rPr>
              <a:t>METODE EVALUASI INVESTASI</a:t>
            </a:r>
          </a:p>
        </p:txBody>
      </p:sp>
    </p:spTree>
    <p:extLst>
      <p:ext uri="{BB962C8B-B14F-4D97-AF65-F5344CB8AC3E}">
        <p14:creationId xmlns:p14="http://schemas.microsoft.com/office/powerpoint/2010/main" val="397963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E8E-FFCA-F515-F551-C55C93055DF0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F. Internal Rate of Return (IRR)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B7F87-3114-72E8-5489-A1DD58CD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9" y="1052422"/>
            <a:ext cx="6623242" cy="34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5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589D-6978-0CD8-EBA6-E72D29719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5B0C-7B7D-A7E7-8524-ECCBC92647A9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F. Internal Rate of Return (IRR)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072EA-7D58-DC96-DF16-AD8EE622C4B9}"/>
              </a:ext>
            </a:extLst>
          </p:cNvPr>
          <p:cNvSpPr txBox="1"/>
          <p:nvPr/>
        </p:nvSpPr>
        <p:spPr>
          <a:xfrm>
            <a:off x="685800" y="1352550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mempertimbangkan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produktivitas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Data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Rp 200.000.000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ekonomis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Tidak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ke-1: Rp 50.000.000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ke-2: Rp 60.000.000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ke-3: Rp 60.000.000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ke-4: Rp 50.000.000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ke-5: Rp 40.000.000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Hitunglah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Internal Rate of Return (IRR)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kelayakan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bunga (cost of capital)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10%.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4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E8E-FFCA-F515-F551-C55C93055DF0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LATIHAN!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20DD7-BD15-8838-A9DD-E13DEB6FF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00150"/>
            <a:ext cx="76329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E8E-FFCA-F515-F551-C55C93055DF0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LATIHAN!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11841-8903-92BE-5973-1593CF915B8A}"/>
              </a:ext>
            </a:extLst>
          </p:cNvPr>
          <p:cNvSpPr txBox="1"/>
          <p:nvPr/>
        </p:nvSpPr>
        <p:spPr>
          <a:xfrm>
            <a:off x="685800" y="112395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Perusahaan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penggiling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kapsitas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seharga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80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sekaligus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Diperkirakan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diganti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Pada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ke-5,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diperkirakan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dijual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kelayakan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10%.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4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3C6BA-AD5B-6F37-0579-FB752E882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F789-A493-9F7A-4A3D-3B4A6044C586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LATIHAN!!!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672D4-1A10-9055-8A29-CECA71771E56}"/>
              </a:ext>
            </a:extLst>
          </p:cNvPr>
          <p:cNvSpPr txBox="1"/>
          <p:nvPr/>
        </p:nvSpPr>
        <p:spPr>
          <a:xfrm>
            <a:off x="685800" y="112395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manager logistic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dihadapkan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dua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forklift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250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diprediksi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produktivitas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A) dan 40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B). Pada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ke-10,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dijual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50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 65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Jika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diasumsikan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Tingkat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bunga 6%,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mana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menguntungkan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Perusahaan?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8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E8E-FFCA-F515-F551-C55C93055DF0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LATIHAN!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11841-8903-92BE-5973-1593CF915B8A}"/>
              </a:ext>
            </a:extLst>
          </p:cNvPr>
          <p:cNvSpPr txBox="1"/>
          <p:nvPr/>
        </p:nvSpPr>
        <p:spPr>
          <a:xfrm>
            <a:off x="685800" y="1123950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Perusahaan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pengemasan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manual oleh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otomatis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oleh robot.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begitu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Perusahaan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packing machine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750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Packing machine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maintenance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sekali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pengemasan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automasi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Perusahaan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menghemat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tenaga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124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diperkirakan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bertahan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diganti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Pada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ke-10, packing machine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diperkirakan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dijual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250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Lakukan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kelayakan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Bunga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10%.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9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5622-C8BC-8940-7A7E-687C8939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7675-1BCA-6D50-1302-A5127DFB80EC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LATIHAN!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8F196D-2031-BA27-A0FC-E4DA6FCE3D46}"/>
              </a:ext>
            </a:extLst>
          </p:cNvPr>
          <p:cNvSpPr txBox="1"/>
          <p:nvPr/>
        </p:nvSpPr>
        <p:spPr>
          <a:xfrm>
            <a:off x="685800" y="112395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Pengelola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mempertimbangkan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Gresik-Mojokerto.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Ongkos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diperkirakan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miliar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rupiah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pemeliharaan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rupiah 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Jalan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memudahkan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transportasi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berdampak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pariwisata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Rp500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diestimasi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bunga 8%,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sebaiknya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4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1E56F-023D-F19B-A4D3-B064F1406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CA7B-070D-5E43-FEBC-D52297A8E60A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LATIHAN!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D8DAB-E32A-24F0-4B16-F2A43F81DA54}"/>
              </a:ext>
            </a:extLst>
          </p:cNvPr>
          <p:cNvSpPr txBox="1"/>
          <p:nvPr/>
        </p:nvSpPr>
        <p:spPr>
          <a:xfrm>
            <a:off x="685800" y="11239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Jika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diasumsikan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bunga 10%,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mana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dipilih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59BB5-0C2D-F446-A297-6D942B254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80514"/>
              </p:ext>
            </p:extLst>
          </p:nvPr>
        </p:nvGraphicFramePr>
        <p:xfrm>
          <a:off x="1371600" y="208151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1245761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89003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4235841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01762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688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Investment Cost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 </a:t>
                      </a:r>
                      <a:r>
                        <a:rPr lang="en-US" dirty="0" err="1"/>
                        <a:t>juta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 </a:t>
                      </a:r>
                      <a:r>
                        <a:rPr lang="en-US" dirty="0" err="1"/>
                        <a:t>juta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</a:t>
                      </a:r>
                      <a:r>
                        <a:rPr lang="en-US" dirty="0" err="1"/>
                        <a:t>juta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Benefit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 </a:t>
                      </a:r>
                      <a:r>
                        <a:rPr lang="en-US" dirty="0" err="1"/>
                        <a:t>juta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 </a:t>
                      </a:r>
                      <a:r>
                        <a:rPr lang="en-US" dirty="0" err="1"/>
                        <a:t>juta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 </a:t>
                      </a:r>
                      <a:r>
                        <a:rPr lang="en-US" dirty="0" err="1"/>
                        <a:t>juta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723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56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43591-4816-B686-7555-D062D8E83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B224-7EF1-4240-8F8E-B56990F430F4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LATIHAN!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9B643-98B0-1E98-3314-9F4AF0D70C25}"/>
              </a:ext>
            </a:extLst>
          </p:cNvPr>
          <p:cNvSpPr txBox="1"/>
          <p:nvPr/>
        </p:nvSpPr>
        <p:spPr>
          <a:xfrm>
            <a:off x="685800" y="112395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Perusahaan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tools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seharga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82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Tools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Jika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tools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Rate of Return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(IRR)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5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599C1-EC3A-E455-0DDC-4F01D5AB1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EC59-B6F5-D3CC-AD68-980E04C82C6E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LATIHAN!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D2E84-4C34-C52D-965E-520819CF5EBF}"/>
              </a:ext>
            </a:extLst>
          </p:cNvPr>
          <p:cNvSpPr txBox="1"/>
          <p:nvPr/>
        </p:nvSpPr>
        <p:spPr>
          <a:xfrm>
            <a:off x="685800" y="112395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investor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saham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Perusahaan ABC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total 50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. Pada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ke-4,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saham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dijual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total 100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kah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rate of return (IRR)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07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14DA7-A116-3E5B-C9C1-EFEEE0D82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1917-3588-4341-79D8-7145B2F120EA}"/>
              </a:ext>
            </a:extLst>
          </p:cNvPr>
          <p:cNvSpPr txBox="1">
            <a:spLocks/>
          </p:cNvSpPr>
          <p:nvPr/>
        </p:nvSpPr>
        <p:spPr>
          <a:xfrm>
            <a:off x="381000" y="2857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Gambaran Umum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598D3-F983-AD19-3678-8C32C6101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16563"/>
            <a:ext cx="5181600" cy="35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1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E8E-FFCA-F515-F551-C55C93055DF0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LATIHAN!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11841-8903-92BE-5973-1593CF915B8A}"/>
              </a:ext>
            </a:extLst>
          </p:cNvPr>
          <p:cNvSpPr txBox="1"/>
          <p:nvPr/>
        </p:nvSpPr>
        <p:spPr>
          <a:xfrm>
            <a:off x="685800" y="1123950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Perusahaan A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air mineral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kemasan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 unit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pengantaran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dijangkau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Mobil box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dibeli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cash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seharga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Rp146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Rp15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angsuran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Rp3,5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service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bulanan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Rp0,5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Pada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ke-5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dijual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Rp90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diperkirakan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pasar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meluas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Rp7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Jika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8%,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paling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menguntungkan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Perusahaan.   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9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773E-6F99-4B49-BF29-8C7E12E5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001B73-8ADA-4FBC-A463-62F2FE920F99}"/>
              </a:ext>
            </a:extLst>
          </p:cNvPr>
          <p:cNvSpPr txBox="1">
            <a:spLocks/>
          </p:cNvSpPr>
          <p:nvPr/>
        </p:nvSpPr>
        <p:spPr>
          <a:xfrm>
            <a:off x="-228600" y="2266950"/>
            <a:ext cx="8891355" cy="406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en-US" sz="4400" b="1" i="1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2298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7EAA1-79F8-8AC1-34E0-44174996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2A61E3-F38D-AD65-AA60-9EF0D97B39ED}"/>
              </a:ext>
            </a:extLst>
          </p:cNvPr>
          <p:cNvSpPr txBox="1">
            <a:spLocks/>
          </p:cNvSpPr>
          <p:nvPr/>
        </p:nvSpPr>
        <p:spPr>
          <a:xfrm>
            <a:off x="381000" y="2857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 err="1">
                <a:solidFill>
                  <a:schemeClr val="tx1"/>
                </a:solidFill>
              </a:rPr>
              <a:t>Evaluasi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Investasi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8118B-F499-7A34-A5B6-B72F030107F1}"/>
              </a:ext>
            </a:extLst>
          </p:cNvPr>
          <p:cNvSpPr txBox="1"/>
          <p:nvPr/>
        </p:nvSpPr>
        <p:spPr>
          <a:xfrm>
            <a:off x="685800" y="135255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Tujuan: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layak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kombinasi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memaksimumkan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mempertimbangkan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kendala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permodalan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) yang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Dasar-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Cash flow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 uang</a:t>
            </a:r>
          </a:p>
        </p:txBody>
      </p:sp>
    </p:spTree>
    <p:extLst>
      <p:ext uri="{BB962C8B-B14F-4D97-AF65-F5344CB8AC3E}">
        <p14:creationId xmlns:p14="http://schemas.microsoft.com/office/powerpoint/2010/main" val="88966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0FA2-58C5-F01D-A113-B1E797E8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3B4A6-8348-75FE-CEB2-2C8896253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E6A9F-2973-38EE-68C0-5A74F824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04789"/>
            <a:ext cx="5010407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5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7A5104-52D1-9790-F0BF-C13A55400FD0}"/>
              </a:ext>
            </a:extLst>
          </p:cNvPr>
          <p:cNvSpPr txBox="1">
            <a:spLocks/>
          </p:cNvSpPr>
          <p:nvPr/>
        </p:nvSpPr>
        <p:spPr>
          <a:xfrm>
            <a:off x="381000" y="2857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000" b="1" dirty="0" err="1">
                <a:solidFill>
                  <a:schemeClr val="tx1"/>
                </a:solidFill>
              </a:rPr>
              <a:t>Beberapa</a:t>
            </a:r>
            <a:r>
              <a:rPr lang="en-US" sz="2000" b="1" dirty="0">
                <a:solidFill>
                  <a:schemeClr val="tx1"/>
                </a:solidFill>
              </a:rPr>
              <a:t> Metode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menentukan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Kelayakan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Investasi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55C43-8D35-8241-FC18-79D884258C12}"/>
              </a:ext>
            </a:extLst>
          </p:cNvPr>
          <p:cNvSpPr txBox="1"/>
          <p:nvPr/>
        </p:nvSpPr>
        <p:spPr>
          <a:xfrm>
            <a:off x="1905000" y="135255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tillium web" panose="00000500000000000000" pitchFamily="2" charset="0"/>
              </a:rPr>
              <a:t>Net Present Value (NPV)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tillium web" panose="00000500000000000000" pitchFamily="2" charset="0"/>
              </a:rPr>
              <a:t>Annual Equivalent (AE)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latin typeface="Titillium web" panose="00000500000000000000" pitchFamily="2" charset="0"/>
              </a:rPr>
              <a:t>Benefit Cost Ratio (BCR)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latin typeface="Titillium web" panose="00000500000000000000" pitchFamily="2" charset="0"/>
              </a:rPr>
              <a:t>Payback Period (PBP)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latin typeface="Titillium web" panose="00000500000000000000" pitchFamily="2" charset="0"/>
              </a:rPr>
              <a:t>Internal Rate of Return (IRR)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0CE496-7DF8-B6CC-2FC0-6EB279EC56D5}"/>
              </a:ext>
            </a:extLst>
          </p:cNvPr>
          <p:cNvSpPr txBox="1"/>
          <p:nvPr/>
        </p:nvSpPr>
        <p:spPr>
          <a:xfrm>
            <a:off x="647700" y="2952750"/>
            <a:ext cx="777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dasarnya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konsisten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lain,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artinya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dievaluasi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NPV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rekomendasi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Oleh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praktiknya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masing-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dipergunakan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bersamaan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rangka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gambaran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komprehensif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3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7A5104-52D1-9790-F0BF-C13A55400FD0}"/>
              </a:ext>
            </a:extLst>
          </p:cNvPr>
          <p:cNvSpPr txBox="1">
            <a:spLocks/>
          </p:cNvSpPr>
          <p:nvPr/>
        </p:nvSpPr>
        <p:spPr>
          <a:xfrm>
            <a:off x="381000" y="2857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 err="1">
                <a:solidFill>
                  <a:schemeClr val="tx1"/>
                </a:solidFill>
              </a:rPr>
              <a:t>Pengertian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B0FD1-B80F-A8C9-7A08-767C13E45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82" y="1924050"/>
            <a:ext cx="761343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1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7A5104-52D1-9790-F0BF-C13A55400FD0}"/>
              </a:ext>
            </a:extLst>
          </p:cNvPr>
          <p:cNvSpPr txBox="1">
            <a:spLocks/>
          </p:cNvSpPr>
          <p:nvPr/>
        </p:nvSpPr>
        <p:spPr>
          <a:xfrm>
            <a:off x="381000" y="2857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 err="1">
                <a:solidFill>
                  <a:schemeClr val="tx1"/>
                </a:solidFill>
              </a:rPr>
              <a:t>Pengertian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80FBF-2F39-4F57-DF38-53B576D05DE6}"/>
              </a:ext>
            </a:extLst>
          </p:cNvPr>
          <p:cNvSpPr txBox="1"/>
          <p:nvPr/>
        </p:nvSpPr>
        <p:spPr>
          <a:xfrm>
            <a:off x="457200" y="18097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tillium web" panose="00000500000000000000" pitchFamily="2" charset="0"/>
              </a:rPr>
              <a:t>Secara</a:t>
            </a:r>
            <a:r>
              <a:rPr lang="en-US" sz="1600" dirty="0"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latin typeface="Titillium web" panose="00000500000000000000" pitchFamily="2" charset="0"/>
              </a:rPr>
              <a:t>umum</a:t>
            </a:r>
            <a:r>
              <a:rPr lang="en-US" sz="1600" dirty="0"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latin typeface="Titillium web" panose="00000500000000000000" pitchFamily="2" charset="0"/>
              </a:rPr>
              <a:t>kegiatan</a:t>
            </a:r>
            <a:r>
              <a:rPr lang="en-US" sz="1600" dirty="0"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latin typeface="Titillium web" panose="00000500000000000000" pitchFamily="2" charset="0"/>
              </a:rPr>
              <a:t>investasi</a:t>
            </a:r>
            <a:r>
              <a:rPr lang="en-US" sz="1600" dirty="0"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latin typeface="Titillium web" panose="00000500000000000000" pitchFamily="2" charset="0"/>
              </a:rPr>
              <a:t>akan</a:t>
            </a:r>
            <a:r>
              <a:rPr lang="en-US" sz="1600" dirty="0"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latin typeface="Titillium web" panose="00000500000000000000" pitchFamily="2" charset="0"/>
              </a:rPr>
              <a:t>menghasilkan</a:t>
            </a:r>
            <a:r>
              <a:rPr lang="en-US" sz="1600" dirty="0"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latin typeface="Titillium web" panose="00000500000000000000" pitchFamily="2" charset="0"/>
              </a:rPr>
              <a:t>komponen</a:t>
            </a:r>
            <a:r>
              <a:rPr lang="en-US" sz="1600" dirty="0">
                <a:latin typeface="Titillium web" panose="00000500000000000000" pitchFamily="2" charset="0"/>
              </a:rPr>
              <a:t> cash flow </a:t>
            </a:r>
            <a:r>
              <a:rPr lang="en-US" sz="1600" dirty="0" err="1">
                <a:latin typeface="Titillium web" panose="00000500000000000000" pitchFamily="2" charset="0"/>
              </a:rPr>
              <a:t>seperti</a:t>
            </a:r>
            <a:r>
              <a:rPr lang="en-US" sz="1600" dirty="0"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latin typeface="Titillium web" panose="00000500000000000000" pitchFamily="2" charset="0"/>
              </a:rPr>
              <a:t>gambar</a:t>
            </a:r>
            <a:r>
              <a:rPr lang="en-US" sz="1600" dirty="0">
                <a:latin typeface="Titillium web" panose="00000500000000000000" pitchFamily="2" charset="0"/>
              </a:rPr>
              <a:t> di </a:t>
            </a:r>
            <a:r>
              <a:rPr lang="en-US" sz="1600" dirty="0" err="1">
                <a:latin typeface="Titillium web" panose="00000500000000000000" pitchFamily="2" charset="0"/>
              </a:rPr>
              <a:t>bawah</a:t>
            </a:r>
            <a:r>
              <a:rPr lang="en-US" sz="1600" dirty="0">
                <a:latin typeface="Titillium web" panose="00000500000000000000" pitchFamily="2" charset="0"/>
              </a:rPr>
              <a:t> </a:t>
            </a:r>
            <a:r>
              <a:rPr lang="en-US" sz="1600" dirty="0" err="1">
                <a:latin typeface="Titillium web" panose="00000500000000000000" pitchFamily="2" charset="0"/>
              </a:rPr>
              <a:t>ini</a:t>
            </a:r>
            <a:r>
              <a:rPr lang="en-US" sz="1600" dirty="0">
                <a:latin typeface="Titillium web" panose="00000500000000000000" pitchFamily="2" charset="0"/>
              </a:rPr>
              <a:t>:</a:t>
            </a:r>
            <a:endParaRPr lang="en-ID" sz="1600" dirty="0">
              <a:latin typeface="Titillium web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C2174-05C4-0DDE-B27C-A79BC655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495550"/>
            <a:ext cx="3365512" cy="16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7A5104-52D1-9790-F0BF-C13A55400FD0}"/>
              </a:ext>
            </a:extLst>
          </p:cNvPr>
          <p:cNvSpPr txBox="1">
            <a:spLocks/>
          </p:cNvSpPr>
          <p:nvPr/>
        </p:nvSpPr>
        <p:spPr>
          <a:xfrm>
            <a:off x="381000" y="2857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 err="1">
                <a:solidFill>
                  <a:schemeClr val="tx1"/>
                </a:solidFill>
              </a:rPr>
              <a:t>Beberapa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Metode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C403D-C6A2-9B10-F045-EAC17C90D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34"/>
          <a:stretch/>
        </p:blipFill>
        <p:spPr>
          <a:xfrm>
            <a:off x="670781" y="1581150"/>
            <a:ext cx="754979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5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E8E-FFCA-F515-F551-C55C93055DF0}"/>
              </a:ext>
            </a:extLst>
          </p:cNvPr>
          <p:cNvSpPr txBox="1">
            <a:spLocks/>
          </p:cNvSpPr>
          <p:nvPr/>
        </p:nvSpPr>
        <p:spPr>
          <a:xfrm>
            <a:off x="533400" y="133350"/>
            <a:ext cx="8129355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F. Internal Rate of Return (IRR)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53DAE-948C-C589-A658-438EB6DE1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40"/>
          <a:stretch/>
        </p:blipFill>
        <p:spPr>
          <a:xfrm>
            <a:off x="762000" y="1123950"/>
            <a:ext cx="7563239" cy="33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21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13739</TotalTime>
  <Words>935</Words>
  <Application>Microsoft Office PowerPoint</Application>
  <PresentationFormat>On-screen Show (16:9)</PresentationFormat>
  <Paragraphs>83</Paragraphs>
  <Slides>21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Titillium Web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Syanditia Fauzan</dc:creator>
  <cp:lastModifiedBy>Petromindo Events 010</cp:lastModifiedBy>
  <cp:revision>251</cp:revision>
  <dcterms:created xsi:type="dcterms:W3CDTF">2019-12-19T06:19:45Z</dcterms:created>
  <dcterms:modified xsi:type="dcterms:W3CDTF">2026-01-16T11:49:04Z</dcterms:modified>
</cp:coreProperties>
</file>