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1"/>
  </p:notesMasterIdLst>
  <p:sldIdLst>
    <p:sldId id="308" r:id="rId2"/>
    <p:sldId id="256" r:id="rId3"/>
    <p:sldId id="259" r:id="rId4"/>
    <p:sldId id="299" r:id="rId5"/>
    <p:sldId id="258" r:id="rId6"/>
    <p:sldId id="300" r:id="rId7"/>
    <p:sldId id="301" r:id="rId8"/>
    <p:sldId id="302" r:id="rId9"/>
    <p:sldId id="265" r:id="rId10"/>
    <p:sldId id="266" r:id="rId11"/>
    <p:sldId id="267" r:id="rId12"/>
    <p:sldId id="268" r:id="rId13"/>
    <p:sldId id="303" r:id="rId14"/>
    <p:sldId id="269" r:id="rId15"/>
    <p:sldId id="273" r:id="rId16"/>
    <p:sldId id="298" r:id="rId17"/>
    <p:sldId id="304" r:id="rId18"/>
    <p:sldId id="305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1319-B3EC-4A42-B5E2-B273837D3ACA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4CD4F-BC44-45E0-8D17-9F912C784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BE643-261C-4444-9661-A259407F4C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E779F-8D18-4C98-8198-E56C6A78D7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8CA8E-1F42-47EA-BCD6-C9FF03AEA9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E80A9-5CCE-4F16-9033-DF6FD1D5A2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10D7A-EDD7-4CBE-A741-1672EFD034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A616-36B5-4041-A317-E6EE4F6B3A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7498CB-44EC-466A-BD87-8ACB6972B3AB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77D382-6955-47C6-B135-4F0DC62D5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\\home01\drethwis\Documents\Callister%20Text\7th%20Edition%20Lecture%20notes\Final\Slide_3_11.AVI" TargetMode="External"/><Relationship Id="rId1" Type="http://schemas.openxmlformats.org/officeDocument/2006/relationships/video" Target="file:///\\home01\drethwis\Documents\Callister%20Text\7th%20Edition%20Lecture%20notes\Final\Slide_3_7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 4 : </a:t>
            </a:r>
            <a:r>
              <a:rPr lang="en-US" dirty="0" err="1"/>
              <a:t>Pengetahuan</a:t>
            </a:r>
            <a:r>
              <a:rPr lang="en-US" dirty="0"/>
              <a:t> Bahan</a:t>
            </a:r>
            <a:br>
              <a:rPr lang="en-US" dirty="0"/>
            </a:br>
            <a:r>
              <a:rPr lang="en-US" dirty="0" err="1"/>
              <a:t>Tmesin</a:t>
            </a:r>
            <a:r>
              <a:rPr lang="en-US" dirty="0"/>
              <a:t> </a:t>
            </a:r>
            <a:r>
              <a:rPr lang="en-US"/>
              <a:t>S1 : Reg &amp; </a:t>
            </a:r>
            <a:r>
              <a:rPr lang="en-US" dirty="0" err="1"/>
              <a:t>Karyawan</a:t>
            </a:r>
            <a:br>
              <a:rPr lang="en-US" dirty="0"/>
            </a:br>
            <a:r>
              <a:rPr lang="en-US" dirty="0" err="1"/>
              <a:t>Doen</a:t>
            </a:r>
            <a:r>
              <a:rPr lang="en-US" dirty="0"/>
              <a:t> : </a:t>
            </a:r>
            <a:r>
              <a:rPr lang="en-US" dirty="0" err="1"/>
              <a:t>Ir.Nani</a:t>
            </a:r>
            <a:r>
              <a:rPr lang="en-US" dirty="0"/>
              <a:t> Kurniawati, 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8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838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3200" b="1" dirty="0"/>
              <a:t>Atomic Packing Factor:  BCC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5904635" y="2371148"/>
            <a:ext cx="9779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699972" y="1815523"/>
            <a:ext cx="977900" cy="928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495310" y="1272598"/>
            <a:ext cx="977900" cy="927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996960" y="2088573"/>
            <a:ext cx="354012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i="1">
                <a:latin typeface="Intergraph ANSI" pitchFamily="34" charset="0"/>
              </a:rPr>
              <a:t>a</a:t>
            </a:r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6776172" y="1804411"/>
            <a:ext cx="185738" cy="617537"/>
          </a:xfrm>
          <a:custGeom>
            <a:avLst/>
            <a:gdLst>
              <a:gd name="T0" fmla="*/ 0 w 128"/>
              <a:gd name="T1" fmla="*/ 0 h 448"/>
              <a:gd name="T2" fmla="*/ 2147483647 w 128"/>
              <a:gd name="T3" fmla="*/ 2147483647 h 448"/>
              <a:gd name="T4" fmla="*/ 2147483647 w 128"/>
              <a:gd name="T5" fmla="*/ 2147483647 h 448"/>
              <a:gd name="T6" fmla="*/ 0 60000 65536"/>
              <a:gd name="T7" fmla="*/ 0 60000 65536"/>
              <a:gd name="T8" fmla="*/ 0 60000 65536"/>
              <a:gd name="T9" fmla="*/ 0 w 128"/>
              <a:gd name="T10" fmla="*/ 0 h 448"/>
              <a:gd name="T11" fmla="*/ 128 w 128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448">
                <a:moveTo>
                  <a:pt x="0" y="0"/>
                </a:moveTo>
                <a:cubicBezTo>
                  <a:pt x="3" y="104"/>
                  <a:pt x="6" y="208"/>
                  <a:pt x="27" y="283"/>
                </a:cubicBezTo>
                <a:cubicBezTo>
                  <a:pt x="48" y="358"/>
                  <a:pt x="88" y="403"/>
                  <a:pt x="128" y="4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4419601"/>
            <a:ext cx="5537200" cy="1944688"/>
            <a:chOff x="474" y="2952"/>
            <a:chExt cx="3488" cy="1225"/>
          </a:xfrm>
        </p:grpSpPr>
        <p:sp>
          <p:nvSpPr>
            <p:cNvPr id="22630" name="Rectangle 9"/>
            <p:cNvSpPr>
              <a:spLocks noChangeArrowheads="1"/>
            </p:cNvSpPr>
            <p:nvPr/>
          </p:nvSpPr>
          <p:spPr bwMode="auto">
            <a:xfrm>
              <a:off x="1722" y="3040"/>
              <a:ext cx="1184" cy="56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Rectangle 10"/>
            <p:cNvSpPr>
              <a:spLocks noChangeArrowheads="1"/>
            </p:cNvSpPr>
            <p:nvPr/>
          </p:nvSpPr>
          <p:spPr bwMode="auto">
            <a:xfrm>
              <a:off x="1530" y="3040"/>
              <a:ext cx="176" cy="56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11"/>
            <p:cNvSpPr>
              <a:spLocks noChangeArrowheads="1"/>
            </p:cNvSpPr>
            <p:nvPr/>
          </p:nvSpPr>
          <p:spPr bwMode="auto">
            <a:xfrm>
              <a:off x="874" y="3512"/>
              <a:ext cx="5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APF = </a:t>
              </a:r>
              <a:endParaRPr lang="en-US" sz="2400" dirty="0"/>
            </a:p>
          </p:txBody>
        </p:sp>
        <p:sp>
          <p:nvSpPr>
            <p:cNvPr id="22633" name="Rectangle 12"/>
            <p:cNvSpPr>
              <a:spLocks noChangeArrowheads="1"/>
            </p:cNvSpPr>
            <p:nvPr/>
          </p:nvSpPr>
          <p:spPr bwMode="auto">
            <a:xfrm>
              <a:off x="1810" y="306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22634" name="Rectangle 13"/>
            <p:cNvSpPr>
              <a:spLocks noChangeArrowheads="1"/>
            </p:cNvSpPr>
            <p:nvPr/>
          </p:nvSpPr>
          <p:spPr bwMode="auto">
            <a:xfrm>
              <a:off x="1818" y="3368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2635" name="Line 14"/>
            <p:cNvSpPr>
              <a:spLocks noChangeShapeType="1"/>
            </p:cNvSpPr>
            <p:nvPr/>
          </p:nvSpPr>
          <p:spPr bwMode="auto">
            <a:xfrm>
              <a:off x="1802" y="3336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Rectangle 15"/>
            <p:cNvSpPr>
              <a:spLocks noChangeArrowheads="1"/>
            </p:cNvSpPr>
            <p:nvPr/>
          </p:nvSpPr>
          <p:spPr bwMode="auto">
            <a:xfrm>
              <a:off x="2002" y="3192"/>
              <a:ext cx="1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sz="24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2637" name="Rectangle 16"/>
            <p:cNvSpPr>
              <a:spLocks noChangeArrowheads="1"/>
            </p:cNvSpPr>
            <p:nvPr/>
          </p:nvSpPr>
          <p:spPr bwMode="auto">
            <a:xfrm>
              <a:off x="2154" y="3200"/>
              <a:ext cx="11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endParaRPr lang="en-US" sz="2400" dirty="0"/>
            </a:p>
          </p:txBody>
        </p:sp>
        <p:sp>
          <p:nvSpPr>
            <p:cNvPr id="22638" name="Rectangle 17"/>
            <p:cNvSpPr>
              <a:spLocks noChangeArrowheads="1"/>
            </p:cNvSpPr>
            <p:nvPr/>
          </p:nvSpPr>
          <p:spPr bwMode="auto">
            <a:xfrm>
              <a:off x="2274" y="32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2639" name="Rectangle 18"/>
            <p:cNvSpPr>
              <a:spLocks noChangeArrowheads="1"/>
            </p:cNvSpPr>
            <p:nvPr/>
          </p:nvSpPr>
          <p:spPr bwMode="auto">
            <a:xfrm>
              <a:off x="2386" y="3200"/>
              <a:ext cx="2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/>
                <a:t>a</a:t>
              </a:r>
              <a:r>
                <a:rPr lang="en-US" sz="2400"/>
                <a:t>/4</a:t>
              </a:r>
            </a:p>
          </p:txBody>
        </p:sp>
        <p:sp>
          <p:nvSpPr>
            <p:cNvPr id="22640" name="Rectangle 19"/>
            <p:cNvSpPr>
              <a:spLocks noChangeArrowheads="1"/>
            </p:cNvSpPr>
            <p:nvPr/>
          </p:nvSpPr>
          <p:spPr bwMode="auto">
            <a:xfrm>
              <a:off x="2666" y="3200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22641" name="Rectangle 20"/>
            <p:cNvSpPr>
              <a:spLocks noChangeArrowheads="1"/>
            </p:cNvSpPr>
            <p:nvPr/>
          </p:nvSpPr>
          <p:spPr bwMode="auto">
            <a:xfrm>
              <a:off x="2738" y="314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2642" name="Rectangle 21"/>
            <p:cNvSpPr>
              <a:spLocks noChangeArrowheads="1"/>
            </p:cNvSpPr>
            <p:nvPr/>
          </p:nvSpPr>
          <p:spPr bwMode="auto">
            <a:xfrm>
              <a:off x="1586" y="322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 sz="2400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74" y="2952"/>
              <a:ext cx="712" cy="521"/>
              <a:chOff x="465" y="2952"/>
              <a:chExt cx="712" cy="521"/>
            </a:xfrm>
          </p:grpSpPr>
          <p:sp>
            <p:nvSpPr>
              <p:cNvPr id="22668" name="Rectangle 23"/>
              <p:cNvSpPr>
                <a:spLocks noChangeArrowheads="1"/>
              </p:cNvSpPr>
              <p:nvPr/>
            </p:nvSpPr>
            <p:spPr bwMode="auto">
              <a:xfrm>
                <a:off x="545" y="2952"/>
                <a:ext cx="4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atom</a:t>
                </a:r>
                <a:endParaRPr lang="en-US" sz="2400" dirty="0"/>
              </a:p>
            </p:txBody>
          </p:sp>
          <p:sp>
            <p:nvSpPr>
              <p:cNvPr id="22669" name="Line 24"/>
              <p:cNvSpPr>
                <a:spLocks noChangeShapeType="1"/>
              </p:cNvSpPr>
              <p:nvPr/>
            </p:nvSpPr>
            <p:spPr bwMode="auto">
              <a:xfrm>
                <a:off x="497" y="3216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0" name="Rectangle 25"/>
              <p:cNvSpPr>
                <a:spLocks noChangeArrowheads="1"/>
              </p:cNvSpPr>
              <p:nvPr/>
            </p:nvSpPr>
            <p:spPr bwMode="auto">
              <a:xfrm>
                <a:off x="465" y="3240"/>
                <a:ext cx="63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Unit </a:t>
                </a:r>
                <a:r>
                  <a:rPr lang="en-US" sz="2400" dirty="0" err="1">
                    <a:solidFill>
                      <a:srgbClr val="009900"/>
                    </a:solidFill>
                  </a:rPr>
                  <a:t>sel</a:t>
                </a:r>
                <a:endParaRPr lang="en-US" sz="2400" dirty="0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290" y="3032"/>
              <a:ext cx="672" cy="502"/>
              <a:chOff x="3281" y="3032"/>
              <a:chExt cx="672" cy="502"/>
            </a:xfrm>
          </p:grpSpPr>
          <p:sp>
            <p:nvSpPr>
              <p:cNvPr id="22665" name="Rectangle 27"/>
              <p:cNvSpPr>
                <a:spLocks noChangeArrowheads="1"/>
              </p:cNvSpPr>
              <p:nvPr/>
            </p:nvSpPr>
            <p:spPr bwMode="auto">
              <a:xfrm>
                <a:off x="3385" y="3304"/>
                <a:ext cx="42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atom</a:t>
                </a:r>
                <a:endParaRPr lang="en-US" sz="2400" dirty="0"/>
              </a:p>
            </p:txBody>
          </p:sp>
          <p:sp>
            <p:nvSpPr>
              <p:cNvPr id="22666" name="Line 28"/>
              <p:cNvSpPr>
                <a:spLocks noChangeShapeType="1"/>
              </p:cNvSpPr>
              <p:nvPr/>
            </p:nvSpPr>
            <p:spPr bwMode="auto">
              <a:xfrm>
                <a:off x="3289" y="3296"/>
                <a:ext cx="664" cy="1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Rectangle 29"/>
              <p:cNvSpPr>
                <a:spLocks noChangeArrowheads="1"/>
              </p:cNvSpPr>
              <p:nvPr/>
            </p:nvSpPr>
            <p:spPr bwMode="auto">
              <a:xfrm>
                <a:off x="3281" y="3032"/>
                <a:ext cx="62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663300"/>
                    </a:solidFill>
                  </a:rPr>
                  <a:t>volume</a:t>
                </a:r>
                <a:endParaRPr lang="en-US" sz="2400"/>
              </a:p>
            </p:txBody>
          </p:sp>
        </p:grpSp>
        <p:sp>
          <p:nvSpPr>
            <p:cNvPr id="22645" name="Line 30"/>
            <p:cNvSpPr>
              <a:spLocks noChangeShapeType="1"/>
            </p:cNvSpPr>
            <p:nvPr/>
          </p:nvSpPr>
          <p:spPr bwMode="auto">
            <a:xfrm>
              <a:off x="1522" y="3664"/>
              <a:ext cx="14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2066" y="3648"/>
              <a:ext cx="1596" cy="529"/>
              <a:chOff x="1746" y="3656"/>
              <a:chExt cx="1596" cy="529"/>
            </a:xfrm>
          </p:grpSpPr>
          <p:sp>
            <p:nvSpPr>
              <p:cNvPr id="22654" name="Rectangle 32"/>
              <p:cNvSpPr>
                <a:spLocks noChangeArrowheads="1"/>
              </p:cNvSpPr>
              <p:nvPr/>
            </p:nvSpPr>
            <p:spPr bwMode="auto">
              <a:xfrm>
                <a:off x="1746" y="3720"/>
                <a:ext cx="296" cy="3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Rectangle 33"/>
              <p:cNvSpPr>
                <a:spLocks noChangeArrowheads="1"/>
              </p:cNvSpPr>
              <p:nvPr/>
            </p:nvSpPr>
            <p:spPr bwMode="auto">
              <a:xfrm>
                <a:off x="1794" y="3768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 dirty="0">
                    <a:solidFill>
                      <a:srgbClr val="000000"/>
                    </a:solidFill>
                  </a:rPr>
                  <a:t>a</a:t>
                </a:r>
                <a:endParaRPr lang="en-US" sz="2400" i="1" dirty="0"/>
              </a:p>
            </p:txBody>
          </p:sp>
          <p:sp>
            <p:nvSpPr>
              <p:cNvPr id="22656" name="Rectangle 34"/>
              <p:cNvSpPr>
                <a:spLocks noChangeArrowheads="1"/>
              </p:cNvSpPr>
              <p:nvPr/>
            </p:nvSpPr>
            <p:spPr bwMode="auto">
              <a:xfrm>
                <a:off x="1906" y="3712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  <a:endParaRPr lang="en-US" sz="2400"/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2042" y="3872"/>
                <a:ext cx="512" cy="96"/>
                <a:chOff x="2033" y="3872"/>
                <a:chExt cx="512" cy="96"/>
              </a:xfrm>
            </p:grpSpPr>
            <p:sp>
              <p:nvSpPr>
                <p:cNvPr id="22663" name="Freeform 36"/>
                <p:cNvSpPr>
                  <a:spLocks/>
                </p:cNvSpPr>
                <p:nvPr/>
              </p:nvSpPr>
              <p:spPr bwMode="auto">
                <a:xfrm>
                  <a:off x="2033" y="3872"/>
                  <a:ext cx="120" cy="96"/>
                </a:xfrm>
                <a:custGeom>
                  <a:avLst/>
                  <a:gdLst>
                    <a:gd name="T0" fmla="*/ 0 w 120"/>
                    <a:gd name="T1" fmla="*/ 48 h 96"/>
                    <a:gd name="T2" fmla="*/ 120 w 120"/>
                    <a:gd name="T3" fmla="*/ 0 h 96"/>
                    <a:gd name="T4" fmla="*/ 120 w 120"/>
                    <a:gd name="T5" fmla="*/ 48 h 96"/>
                    <a:gd name="T6" fmla="*/ 120 w 120"/>
                    <a:gd name="T7" fmla="*/ 96 h 96"/>
                    <a:gd name="T8" fmla="*/ 0 w 120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96"/>
                    <a:gd name="T17" fmla="*/ 120 w 1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96">
                      <a:moveTo>
                        <a:pt x="0" y="48"/>
                      </a:moveTo>
                      <a:lnTo>
                        <a:pt x="120" y="0"/>
                      </a:lnTo>
                      <a:lnTo>
                        <a:pt x="120" y="48"/>
                      </a:lnTo>
                      <a:lnTo>
                        <a:pt x="120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4" name="Line 37"/>
                <p:cNvSpPr>
                  <a:spLocks noChangeShapeType="1"/>
                </p:cNvSpPr>
                <p:nvPr/>
              </p:nvSpPr>
              <p:spPr bwMode="auto">
                <a:xfrm>
                  <a:off x="2153" y="3920"/>
                  <a:ext cx="392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8"/>
              <p:cNvGrpSpPr>
                <a:grpSpLocks/>
              </p:cNvGrpSpPr>
              <p:nvPr/>
            </p:nvGrpSpPr>
            <p:grpSpPr bwMode="auto">
              <a:xfrm>
                <a:off x="2590" y="3656"/>
                <a:ext cx="752" cy="529"/>
                <a:chOff x="2581" y="3656"/>
                <a:chExt cx="752" cy="529"/>
              </a:xfrm>
            </p:grpSpPr>
            <p:sp>
              <p:nvSpPr>
                <p:cNvPr id="22659" name="Rectangle 39"/>
                <p:cNvSpPr>
                  <a:spLocks noChangeArrowheads="1"/>
                </p:cNvSpPr>
                <p:nvPr/>
              </p:nvSpPr>
              <p:spPr bwMode="auto">
                <a:xfrm>
                  <a:off x="2581" y="3948"/>
                  <a:ext cx="752" cy="232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585" y="3952"/>
                  <a:ext cx="6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FF"/>
                      </a:solidFill>
                    </a:rPr>
                    <a:t>unit </a:t>
                  </a:r>
                  <a:r>
                    <a:rPr lang="en-US" sz="2400" dirty="0" err="1">
                      <a:solidFill>
                        <a:srgbClr val="0066FF"/>
                      </a:solidFill>
                    </a:rPr>
                    <a:t>sel</a:t>
                  </a:r>
                  <a:endParaRPr lang="en-US" sz="2400" dirty="0"/>
                </a:p>
              </p:txBody>
            </p:sp>
            <p:sp>
              <p:nvSpPr>
                <p:cNvPr id="22661" name="Line 41"/>
                <p:cNvSpPr>
                  <a:spLocks noChangeShapeType="1"/>
                </p:cNvSpPr>
                <p:nvPr/>
              </p:nvSpPr>
              <p:spPr bwMode="auto">
                <a:xfrm>
                  <a:off x="2617" y="3928"/>
                  <a:ext cx="680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2" name="Rectangle 42"/>
                <p:cNvSpPr>
                  <a:spLocks noChangeArrowheads="1"/>
                </p:cNvSpPr>
                <p:nvPr/>
              </p:nvSpPr>
              <p:spPr bwMode="auto">
                <a:xfrm>
                  <a:off x="2609" y="3656"/>
                  <a:ext cx="620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66FF"/>
                      </a:solidFill>
                    </a:rPr>
                    <a:t>volume</a:t>
                  </a:r>
                  <a:endParaRPr lang="en-US" sz="2400"/>
                </a:p>
              </p:txBody>
            </p:sp>
          </p:grp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2922" y="3232"/>
              <a:ext cx="352" cy="96"/>
              <a:chOff x="2913" y="3232"/>
              <a:chExt cx="352" cy="96"/>
            </a:xfrm>
          </p:grpSpPr>
          <p:sp>
            <p:nvSpPr>
              <p:cNvPr id="22652" name="Freeform 44"/>
              <p:cNvSpPr>
                <a:spLocks/>
              </p:cNvSpPr>
              <p:nvPr/>
            </p:nvSpPr>
            <p:spPr bwMode="auto">
              <a:xfrm>
                <a:off x="2913" y="3232"/>
                <a:ext cx="128" cy="96"/>
              </a:xfrm>
              <a:custGeom>
                <a:avLst/>
                <a:gdLst>
                  <a:gd name="T0" fmla="*/ 0 w 128"/>
                  <a:gd name="T1" fmla="*/ 32 h 96"/>
                  <a:gd name="T2" fmla="*/ 128 w 128"/>
                  <a:gd name="T3" fmla="*/ 0 h 96"/>
                  <a:gd name="T4" fmla="*/ 120 w 128"/>
                  <a:gd name="T5" fmla="*/ 48 h 96"/>
                  <a:gd name="T6" fmla="*/ 112 w 128"/>
                  <a:gd name="T7" fmla="*/ 96 h 96"/>
                  <a:gd name="T8" fmla="*/ 0 w 128"/>
                  <a:gd name="T9" fmla="*/ 3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96"/>
                  <a:gd name="T17" fmla="*/ 128 w 12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96">
                    <a:moveTo>
                      <a:pt x="0" y="32"/>
                    </a:moveTo>
                    <a:lnTo>
                      <a:pt x="128" y="0"/>
                    </a:lnTo>
                    <a:lnTo>
                      <a:pt x="120" y="48"/>
                    </a:lnTo>
                    <a:lnTo>
                      <a:pt x="112" y="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Line 45"/>
              <p:cNvSpPr>
                <a:spLocks noChangeShapeType="1"/>
              </p:cNvSpPr>
              <p:nvPr/>
            </p:nvSpPr>
            <p:spPr bwMode="auto">
              <a:xfrm>
                <a:off x="3033" y="3280"/>
                <a:ext cx="232" cy="24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218" y="3232"/>
              <a:ext cx="312" cy="96"/>
              <a:chOff x="1209" y="3232"/>
              <a:chExt cx="312" cy="96"/>
            </a:xfrm>
          </p:grpSpPr>
          <p:sp>
            <p:nvSpPr>
              <p:cNvPr id="22650" name="Freeform 47"/>
              <p:cNvSpPr>
                <a:spLocks/>
              </p:cNvSpPr>
              <p:nvPr/>
            </p:nvSpPr>
            <p:spPr bwMode="auto">
              <a:xfrm>
                <a:off x="1393" y="3240"/>
                <a:ext cx="128" cy="88"/>
              </a:xfrm>
              <a:custGeom>
                <a:avLst/>
                <a:gdLst>
                  <a:gd name="T0" fmla="*/ 128 w 128"/>
                  <a:gd name="T1" fmla="*/ 72 h 88"/>
                  <a:gd name="T2" fmla="*/ 0 w 128"/>
                  <a:gd name="T3" fmla="*/ 88 h 88"/>
                  <a:gd name="T4" fmla="*/ 8 w 128"/>
                  <a:gd name="T5" fmla="*/ 40 h 88"/>
                  <a:gd name="T6" fmla="*/ 24 w 128"/>
                  <a:gd name="T7" fmla="*/ 0 h 88"/>
                  <a:gd name="T8" fmla="*/ 128 w 128"/>
                  <a:gd name="T9" fmla="*/ 72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72"/>
                    </a:moveTo>
                    <a:lnTo>
                      <a:pt x="0" y="88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128" y="72"/>
                    </a:lnTo>
                    <a:close/>
                  </a:path>
                </a:pathLst>
              </a:cu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Line 48"/>
              <p:cNvSpPr>
                <a:spLocks noChangeShapeType="1"/>
              </p:cNvSpPr>
              <p:nvPr/>
            </p:nvSpPr>
            <p:spPr bwMode="auto">
              <a:xfrm>
                <a:off x="1209" y="3232"/>
                <a:ext cx="192" cy="48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49" name="Freeform 49"/>
            <p:cNvSpPr>
              <a:spLocks/>
            </p:cNvSpPr>
            <p:nvPr/>
          </p:nvSpPr>
          <p:spPr bwMode="auto">
            <a:xfrm>
              <a:off x="2220" y="3215"/>
              <a:ext cx="176" cy="184"/>
            </a:xfrm>
            <a:custGeom>
              <a:avLst/>
              <a:gdLst>
                <a:gd name="T0" fmla="*/ 0 w 176"/>
                <a:gd name="T1" fmla="*/ 112 h 184"/>
                <a:gd name="T2" fmla="*/ 24 w 176"/>
                <a:gd name="T3" fmla="*/ 184 h 184"/>
                <a:gd name="T4" fmla="*/ 40 w 176"/>
                <a:gd name="T5" fmla="*/ 0 h 184"/>
                <a:gd name="T6" fmla="*/ 176 w 17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84"/>
                <a:gd name="T14" fmla="*/ 176 w 17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84">
                  <a:moveTo>
                    <a:pt x="0" y="112"/>
                  </a:moveTo>
                  <a:lnTo>
                    <a:pt x="24" y="184"/>
                  </a:lnTo>
                  <a:lnTo>
                    <a:pt x="40" y="0"/>
                  </a:lnTo>
                  <a:lnTo>
                    <a:pt x="1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444846" y="3427412"/>
            <a:ext cx="3554828" cy="790576"/>
            <a:chOff x="3044" y="2300"/>
            <a:chExt cx="1815" cy="498"/>
          </a:xfrm>
        </p:grpSpPr>
        <p:sp>
          <p:nvSpPr>
            <p:cNvPr id="22625" name="Rectangle 51"/>
            <p:cNvSpPr>
              <a:spLocks noChangeArrowheads="1"/>
            </p:cNvSpPr>
            <p:nvPr/>
          </p:nvSpPr>
          <p:spPr bwMode="auto">
            <a:xfrm>
              <a:off x="3044" y="2539"/>
              <a:ext cx="10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panjang</a:t>
              </a:r>
              <a:r>
                <a:rPr lang="en-US" sz="2400" dirty="0">
                  <a:solidFill>
                    <a:srgbClr val="663300"/>
                  </a:solidFill>
                </a:rPr>
                <a:t> = 4</a:t>
              </a:r>
              <a:r>
                <a:rPr lang="en-US" sz="2400" i="1" dirty="0">
                  <a:solidFill>
                    <a:srgbClr val="663300"/>
                  </a:solidFill>
                </a:rPr>
                <a:t>R</a:t>
              </a:r>
              <a:r>
                <a:rPr lang="en-US" sz="2400" dirty="0">
                  <a:solidFill>
                    <a:srgbClr val="663300"/>
                  </a:solidFill>
                </a:rPr>
                <a:t>    =</a:t>
              </a:r>
              <a:endParaRPr lang="en-US" sz="2400" dirty="0"/>
            </a:p>
          </p:txBody>
        </p:sp>
        <p:sp>
          <p:nvSpPr>
            <p:cNvPr id="22626" name="Rectangle 52"/>
            <p:cNvSpPr>
              <a:spLocks noChangeArrowheads="1"/>
            </p:cNvSpPr>
            <p:nvPr/>
          </p:nvSpPr>
          <p:spPr bwMode="auto">
            <a:xfrm>
              <a:off x="3228" y="2300"/>
              <a:ext cx="16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Arah</a:t>
              </a:r>
              <a:r>
                <a:rPr lang="en-US" sz="2400" dirty="0">
                  <a:solidFill>
                    <a:srgbClr val="663300"/>
                  </a:solidFill>
                </a:rPr>
                <a:t> </a:t>
              </a:r>
              <a:r>
                <a:rPr lang="en-US" sz="2400" dirty="0" err="1">
                  <a:solidFill>
                    <a:srgbClr val="663300"/>
                  </a:solidFill>
                </a:rPr>
                <a:t>penumpukan</a:t>
              </a:r>
              <a:r>
                <a:rPr lang="en-US" sz="2400" dirty="0">
                  <a:solidFill>
                    <a:srgbClr val="663300"/>
                  </a:solidFill>
                </a:rPr>
                <a:t>:</a:t>
              </a:r>
              <a:endParaRPr lang="en-US" sz="2400" dirty="0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4250" y="2510"/>
              <a:ext cx="385" cy="288"/>
              <a:chOff x="4250" y="2510"/>
              <a:chExt cx="385" cy="288"/>
            </a:xfrm>
          </p:grpSpPr>
          <p:sp>
            <p:nvSpPr>
              <p:cNvPr id="22628" name="Freeform 54"/>
              <p:cNvSpPr>
                <a:spLocks/>
              </p:cNvSpPr>
              <p:nvPr/>
            </p:nvSpPr>
            <p:spPr bwMode="auto">
              <a:xfrm>
                <a:off x="4250" y="2556"/>
                <a:ext cx="176" cy="184"/>
              </a:xfrm>
              <a:custGeom>
                <a:avLst/>
                <a:gdLst>
                  <a:gd name="T0" fmla="*/ 0 w 176"/>
                  <a:gd name="T1" fmla="*/ 112 h 184"/>
                  <a:gd name="T2" fmla="*/ 24 w 176"/>
                  <a:gd name="T3" fmla="*/ 184 h 184"/>
                  <a:gd name="T4" fmla="*/ 40 w 176"/>
                  <a:gd name="T5" fmla="*/ 0 h 184"/>
                  <a:gd name="T6" fmla="*/ 176 w 176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184"/>
                  <a:gd name="T14" fmla="*/ 176 w 176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184">
                    <a:moveTo>
                      <a:pt x="0" y="112"/>
                    </a:moveTo>
                    <a:lnTo>
                      <a:pt x="24" y="184"/>
                    </a:lnTo>
                    <a:lnTo>
                      <a:pt x="40" y="0"/>
                    </a:lnTo>
                    <a:lnTo>
                      <a:pt x="176" y="0"/>
                    </a:lnTo>
                  </a:path>
                </a:pathLst>
              </a:custGeom>
              <a:noFill/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Rectangle 55"/>
              <p:cNvSpPr>
                <a:spLocks noChangeArrowheads="1"/>
              </p:cNvSpPr>
              <p:nvPr/>
            </p:nvSpPr>
            <p:spPr bwMode="auto">
              <a:xfrm>
                <a:off x="4252" y="2510"/>
                <a:ext cx="383" cy="28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3 </a:t>
                </a:r>
                <a:r>
                  <a:rPr lang="en-US" sz="2400" i="1" dirty="0">
                    <a:solidFill>
                      <a:srgbClr val="663300"/>
                    </a:solidFill>
                  </a:rPr>
                  <a:t>a</a:t>
                </a:r>
              </a:p>
            </p:txBody>
          </p:sp>
        </p:grpSp>
      </p:grpSp>
      <p:sp>
        <p:nvSpPr>
          <p:cNvPr id="22538" name="Rectangle 56"/>
          <p:cNvSpPr>
            <a:spLocks noChangeArrowheads="1"/>
          </p:cNvSpPr>
          <p:nvPr/>
        </p:nvSpPr>
        <p:spPr bwMode="auto">
          <a:xfrm>
            <a:off x="1492250" y="6364289"/>
            <a:ext cx="698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 APF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body-centered cubic = 0.68</a:t>
            </a:r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695450" y="1265740"/>
            <a:ext cx="3289300" cy="3009900"/>
            <a:chOff x="96" y="672"/>
            <a:chExt cx="2440" cy="2400"/>
          </a:xfrm>
        </p:grpSpPr>
        <p:grpSp>
          <p:nvGrpSpPr>
            <p:cNvPr id="13" name="Group 58"/>
            <p:cNvGrpSpPr>
              <a:grpSpLocks noChangeAspect="1"/>
            </p:cNvGrpSpPr>
            <p:nvPr/>
          </p:nvGrpSpPr>
          <p:grpSpPr bwMode="auto">
            <a:xfrm>
              <a:off x="96" y="672"/>
              <a:ext cx="2440" cy="2400"/>
              <a:chOff x="96" y="672"/>
              <a:chExt cx="2440" cy="2400"/>
            </a:xfrm>
          </p:grpSpPr>
          <p:sp>
            <p:nvSpPr>
              <p:cNvPr id="22564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672"/>
                <a:ext cx="2440" cy="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565" name="Picture 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792"/>
                <a:ext cx="2184" cy="2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544" y="1336"/>
                <a:ext cx="1672" cy="928"/>
                <a:chOff x="544" y="1336"/>
                <a:chExt cx="1672" cy="928"/>
              </a:xfrm>
            </p:grpSpPr>
            <p:sp>
              <p:nvSpPr>
                <p:cNvPr id="22610" name="Freeform 62"/>
                <p:cNvSpPr>
                  <a:spLocks/>
                </p:cNvSpPr>
                <p:nvPr/>
              </p:nvSpPr>
              <p:spPr bwMode="auto">
                <a:xfrm>
                  <a:off x="544" y="2176"/>
                  <a:ext cx="112" cy="88"/>
                </a:xfrm>
                <a:custGeom>
                  <a:avLst/>
                  <a:gdLst>
                    <a:gd name="T0" fmla="*/ 0 w 112"/>
                    <a:gd name="T1" fmla="*/ 88 h 88"/>
                    <a:gd name="T2" fmla="*/ 72 w 112"/>
                    <a:gd name="T3" fmla="*/ 0 h 88"/>
                    <a:gd name="T4" fmla="*/ 64 w 112"/>
                    <a:gd name="T5" fmla="*/ 56 h 88"/>
                    <a:gd name="T6" fmla="*/ 112 w 112"/>
                    <a:gd name="T7" fmla="*/ 72 h 88"/>
                    <a:gd name="T8" fmla="*/ 0 w 112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0" y="88"/>
                      </a:moveTo>
                      <a:lnTo>
                        <a:pt x="72" y="0"/>
                      </a:lnTo>
                      <a:lnTo>
                        <a:pt x="64" y="56"/>
                      </a:lnTo>
                      <a:lnTo>
                        <a:pt x="112" y="72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1" name="Freeform 63"/>
                <p:cNvSpPr>
                  <a:spLocks/>
                </p:cNvSpPr>
                <p:nvPr/>
              </p:nvSpPr>
              <p:spPr bwMode="auto">
                <a:xfrm>
                  <a:off x="2104" y="1336"/>
                  <a:ext cx="112" cy="88"/>
                </a:xfrm>
                <a:custGeom>
                  <a:avLst/>
                  <a:gdLst>
                    <a:gd name="T0" fmla="*/ 112 w 112"/>
                    <a:gd name="T1" fmla="*/ 0 h 88"/>
                    <a:gd name="T2" fmla="*/ 40 w 112"/>
                    <a:gd name="T3" fmla="*/ 88 h 88"/>
                    <a:gd name="T4" fmla="*/ 48 w 112"/>
                    <a:gd name="T5" fmla="*/ 32 h 88"/>
                    <a:gd name="T6" fmla="*/ 0 w 112"/>
                    <a:gd name="T7" fmla="*/ 16 h 88"/>
                    <a:gd name="T8" fmla="*/ 112 w 112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88"/>
                    <a:gd name="T17" fmla="*/ 112 w 11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88">
                      <a:moveTo>
                        <a:pt x="112" y="0"/>
                      </a:moveTo>
                      <a:lnTo>
                        <a:pt x="40" y="88"/>
                      </a:lnTo>
                      <a:lnTo>
                        <a:pt x="48" y="32"/>
                      </a:lnTo>
                      <a:lnTo>
                        <a:pt x="0" y="1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2" name="Freeform 64"/>
                <p:cNvSpPr>
                  <a:spLocks/>
                </p:cNvSpPr>
                <p:nvPr/>
              </p:nvSpPr>
              <p:spPr bwMode="auto">
                <a:xfrm>
                  <a:off x="600" y="2192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3" name="Freeform 65"/>
                <p:cNvSpPr>
                  <a:spLocks/>
                </p:cNvSpPr>
                <p:nvPr/>
              </p:nvSpPr>
              <p:spPr bwMode="auto">
                <a:xfrm>
                  <a:off x="728" y="2120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4" name="Freeform 66"/>
                <p:cNvSpPr>
                  <a:spLocks/>
                </p:cNvSpPr>
                <p:nvPr/>
              </p:nvSpPr>
              <p:spPr bwMode="auto">
                <a:xfrm>
                  <a:off x="848" y="204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5" name="Freeform 67"/>
                <p:cNvSpPr>
                  <a:spLocks/>
                </p:cNvSpPr>
                <p:nvPr/>
              </p:nvSpPr>
              <p:spPr bwMode="auto">
                <a:xfrm>
                  <a:off x="976" y="1976"/>
                  <a:ext cx="88" cy="64"/>
                </a:xfrm>
                <a:custGeom>
                  <a:avLst/>
                  <a:gdLst>
                    <a:gd name="T0" fmla="*/ 0 w 88"/>
                    <a:gd name="T1" fmla="*/ 40 h 64"/>
                    <a:gd name="T2" fmla="*/ 64 w 88"/>
                    <a:gd name="T3" fmla="*/ 0 h 64"/>
                    <a:gd name="T4" fmla="*/ 88 w 88"/>
                    <a:gd name="T5" fmla="*/ 24 h 64"/>
                    <a:gd name="T6" fmla="*/ 24 w 88"/>
                    <a:gd name="T7" fmla="*/ 64 h 64"/>
                    <a:gd name="T8" fmla="*/ 0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6" name="Freeform 68"/>
                <p:cNvSpPr>
                  <a:spLocks/>
                </p:cNvSpPr>
                <p:nvPr/>
              </p:nvSpPr>
              <p:spPr bwMode="auto">
                <a:xfrm>
                  <a:off x="1104" y="1904"/>
                  <a:ext cx="88" cy="64"/>
                </a:xfrm>
                <a:custGeom>
                  <a:avLst/>
                  <a:gdLst>
                    <a:gd name="T0" fmla="*/ 0 w 88"/>
                    <a:gd name="T1" fmla="*/ 40 h 64"/>
                    <a:gd name="T2" fmla="*/ 64 w 88"/>
                    <a:gd name="T3" fmla="*/ 0 h 64"/>
                    <a:gd name="T4" fmla="*/ 88 w 88"/>
                    <a:gd name="T5" fmla="*/ 24 h 64"/>
                    <a:gd name="T6" fmla="*/ 24 w 88"/>
                    <a:gd name="T7" fmla="*/ 64 h 64"/>
                    <a:gd name="T8" fmla="*/ 0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7" name="Freeform 69"/>
                <p:cNvSpPr>
                  <a:spLocks/>
                </p:cNvSpPr>
                <p:nvPr/>
              </p:nvSpPr>
              <p:spPr bwMode="auto">
                <a:xfrm>
                  <a:off x="1232" y="1840"/>
                  <a:ext cx="80" cy="56"/>
                </a:xfrm>
                <a:custGeom>
                  <a:avLst/>
                  <a:gdLst>
                    <a:gd name="T0" fmla="*/ 0 w 80"/>
                    <a:gd name="T1" fmla="*/ 32 h 56"/>
                    <a:gd name="T2" fmla="*/ 56 w 80"/>
                    <a:gd name="T3" fmla="*/ 0 h 56"/>
                    <a:gd name="T4" fmla="*/ 80 w 80"/>
                    <a:gd name="T5" fmla="*/ 24 h 56"/>
                    <a:gd name="T6" fmla="*/ 24 w 80"/>
                    <a:gd name="T7" fmla="*/ 56 h 56"/>
                    <a:gd name="T8" fmla="*/ 0 w 80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56"/>
                    <a:gd name="T17" fmla="*/ 80 w 80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56">
                      <a:moveTo>
                        <a:pt x="0" y="32"/>
                      </a:moveTo>
                      <a:lnTo>
                        <a:pt x="56" y="0"/>
                      </a:lnTo>
                      <a:lnTo>
                        <a:pt x="80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8" name="Freeform 70"/>
                <p:cNvSpPr>
                  <a:spLocks/>
                </p:cNvSpPr>
                <p:nvPr/>
              </p:nvSpPr>
              <p:spPr bwMode="auto">
                <a:xfrm>
                  <a:off x="1352" y="176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9" name="Freeform 71"/>
                <p:cNvSpPr>
                  <a:spLocks/>
                </p:cNvSpPr>
                <p:nvPr/>
              </p:nvSpPr>
              <p:spPr bwMode="auto">
                <a:xfrm>
                  <a:off x="1480" y="1696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0" name="Freeform 72"/>
                <p:cNvSpPr>
                  <a:spLocks/>
                </p:cNvSpPr>
                <p:nvPr/>
              </p:nvSpPr>
              <p:spPr bwMode="auto">
                <a:xfrm>
                  <a:off x="1608" y="1624"/>
                  <a:ext cx="80" cy="64"/>
                </a:xfrm>
                <a:custGeom>
                  <a:avLst/>
                  <a:gdLst>
                    <a:gd name="T0" fmla="*/ 0 w 80"/>
                    <a:gd name="T1" fmla="*/ 40 h 64"/>
                    <a:gd name="T2" fmla="*/ 56 w 80"/>
                    <a:gd name="T3" fmla="*/ 0 h 64"/>
                    <a:gd name="T4" fmla="*/ 80 w 80"/>
                    <a:gd name="T5" fmla="*/ 24 h 64"/>
                    <a:gd name="T6" fmla="*/ 24 w 80"/>
                    <a:gd name="T7" fmla="*/ 64 h 64"/>
                    <a:gd name="T8" fmla="*/ 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0" y="40"/>
                      </a:moveTo>
                      <a:lnTo>
                        <a:pt x="56" y="0"/>
                      </a:lnTo>
                      <a:lnTo>
                        <a:pt x="80" y="24"/>
                      </a:lnTo>
                      <a:lnTo>
                        <a:pt x="24" y="6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1" name="Freeform 73"/>
                <p:cNvSpPr>
                  <a:spLocks/>
                </p:cNvSpPr>
                <p:nvPr/>
              </p:nvSpPr>
              <p:spPr bwMode="auto">
                <a:xfrm>
                  <a:off x="1728" y="1560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2" name="Freeform 74"/>
                <p:cNvSpPr>
                  <a:spLocks/>
                </p:cNvSpPr>
                <p:nvPr/>
              </p:nvSpPr>
              <p:spPr bwMode="auto">
                <a:xfrm>
                  <a:off x="1856" y="1488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3" name="Freeform 75"/>
                <p:cNvSpPr>
                  <a:spLocks/>
                </p:cNvSpPr>
                <p:nvPr/>
              </p:nvSpPr>
              <p:spPr bwMode="auto">
                <a:xfrm>
                  <a:off x="1984" y="1416"/>
                  <a:ext cx="88" cy="56"/>
                </a:xfrm>
                <a:custGeom>
                  <a:avLst/>
                  <a:gdLst>
                    <a:gd name="T0" fmla="*/ 0 w 88"/>
                    <a:gd name="T1" fmla="*/ 32 h 56"/>
                    <a:gd name="T2" fmla="*/ 64 w 88"/>
                    <a:gd name="T3" fmla="*/ 0 h 56"/>
                    <a:gd name="T4" fmla="*/ 88 w 88"/>
                    <a:gd name="T5" fmla="*/ 24 h 56"/>
                    <a:gd name="T6" fmla="*/ 24 w 88"/>
                    <a:gd name="T7" fmla="*/ 56 h 56"/>
                    <a:gd name="T8" fmla="*/ 0 w 88"/>
                    <a:gd name="T9" fmla="*/ 3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6"/>
                    <a:gd name="T17" fmla="*/ 88 w 88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6">
                      <a:moveTo>
                        <a:pt x="0" y="32"/>
                      </a:moveTo>
                      <a:lnTo>
                        <a:pt x="64" y="0"/>
                      </a:lnTo>
                      <a:lnTo>
                        <a:pt x="88" y="24"/>
                      </a:lnTo>
                      <a:lnTo>
                        <a:pt x="24" y="5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4" name="Freeform 76"/>
                <p:cNvSpPr>
                  <a:spLocks/>
                </p:cNvSpPr>
                <p:nvPr/>
              </p:nvSpPr>
              <p:spPr bwMode="auto">
                <a:xfrm>
                  <a:off x="2104" y="1360"/>
                  <a:ext cx="64" cy="48"/>
                </a:xfrm>
                <a:custGeom>
                  <a:avLst/>
                  <a:gdLst>
                    <a:gd name="T0" fmla="*/ 0 w 64"/>
                    <a:gd name="T1" fmla="*/ 24 h 48"/>
                    <a:gd name="T2" fmla="*/ 40 w 64"/>
                    <a:gd name="T3" fmla="*/ 0 h 48"/>
                    <a:gd name="T4" fmla="*/ 64 w 64"/>
                    <a:gd name="T5" fmla="*/ 24 h 48"/>
                    <a:gd name="T6" fmla="*/ 24 w 64"/>
                    <a:gd name="T7" fmla="*/ 48 h 48"/>
                    <a:gd name="T8" fmla="*/ 0 w 64"/>
                    <a:gd name="T9" fmla="*/ 24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48"/>
                    <a:gd name="T17" fmla="*/ 64 w 64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48">
                      <a:moveTo>
                        <a:pt x="0" y="24"/>
                      </a:moveTo>
                      <a:lnTo>
                        <a:pt x="40" y="0"/>
                      </a:lnTo>
                      <a:lnTo>
                        <a:pt x="64" y="24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7"/>
              <p:cNvGrpSpPr>
                <a:grpSpLocks/>
              </p:cNvGrpSpPr>
              <p:nvPr/>
            </p:nvGrpSpPr>
            <p:grpSpPr bwMode="auto">
              <a:xfrm>
                <a:off x="1240" y="968"/>
                <a:ext cx="312" cy="1784"/>
                <a:chOff x="1240" y="968"/>
                <a:chExt cx="312" cy="1784"/>
              </a:xfrm>
            </p:grpSpPr>
            <p:sp>
              <p:nvSpPr>
                <p:cNvPr id="22596" name="Freeform 78"/>
                <p:cNvSpPr>
                  <a:spLocks/>
                </p:cNvSpPr>
                <p:nvPr/>
              </p:nvSpPr>
              <p:spPr bwMode="auto">
                <a:xfrm>
                  <a:off x="1240" y="2640"/>
                  <a:ext cx="80" cy="112"/>
                </a:xfrm>
                <a:custGeom>
                  <a:avLst/>
                  <a:gdLst>
                    <a:gd name="T0" fmla="*/ 24 w 80"/>
                    <a:gd name="T1" fmla="*/ 112 h 112"/>
                    <a:gd name="T2" fmla="*/ 0 w 80"/>
                    <a:gd name="T3" fmla="*/ 0 h 112"/>
                    <a:gd name="T4" fmla="*/ 32 w 80"/>
                    <a:gd name="T5" fmla="*/ 40 h 112"/>
                    <a:gd name="T6" fmla="*/ 80 w 80"/>
                    <a:gd name="T7" fmla="*/ 16 h 112"/>
                    <a:gd name="T8" fmla="*/ 24 w 80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24" y="112"/>
                      </a:moveTo>
                      <a:lnTo>
                        <a:pt x="0" y="0"/>
                      </a:lnTo>
                      <a:lnTo>
                        <a:pt x="32" y="40"/>
                      </a:lnTo>
                      <a:lnTo>
                        <a:pt x="80" y="16"/>
                      </a:lnTo>
                      <a:lnTo>
                        <a:pt x="24" y="11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7" name="Freeform 79"/>
                <p:cNvSpPr>
                  <a:spLocks/>
                </p:cNvSpPr>
                <p:nvPr/>
              </p:nvSpPr>
              <p:spPr bwMode="auto">
                <a:xfrm>
                  <a:off x="1472" y="968"/>
                  <a:ext cx="80" cy="112"/>
                </a:xfrm>
                <a:custGeom>
                  <a:avLst/>
                  <a:gdLst>
                    <a:gd name="T0" fmla="*/ 56 w 80"/>
                    <a:gd name="T1" fmla="*/ 0 h 112"/>
                    <a:gd name="T2" fmla="*/ 80 w 80"/>
                    <a:gd name="T3" fmla="*/ 112 h 112"/>
                    <a:gd name="T4" fmla="*/ 48 w 80"/>
                    <a:gd name="T5" fmla="*/ 72 h 112"/>
                    <a:gd name="T6" fmla="*/ 0 w 80"/>
                    <a:gd name="T7" fmla="*/ 96 h 112"/>
                    <a:gd name="T8" fmla="*/ 56 w 80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12"/>
                    <a:gd name="T17" fmla="*/ 80 w 80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12">
                      <a:moveTo>
                        <a:pt x="56" y="0"/>
                      </a:moveTo>
                      <a:lnTo>
                        <a:pt x="80" y="112"/>
                      </a:lnTo>
                      <a:lnTo>
                        <a:pt x="48" y="72"/>
                      </a:lnTo>
                      <a:lnTo>
                        <a:pt x="0" y="9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8" name="Freeform 80"/>
                <p:cNvSpPr>
                  <a:spLocks/>
                </p:cNvSpPr>
                <p:nvPr/>
              </p:nvSpPr>
              <p:spPr bwMode="auto">
                <a:xfrm>
                  <a:off x="1264" y="2600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9" name="Freeform 81"/>
                <p:cNvSpPr>
                  <a:spLocks/>
                </p:cNvSpPr>
                <p:nvPr/>
              </p:nvSpPr>
              <p:spPr bwMode="auto">
                <a:xfrm>
                  <a:off x="1288" y="245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0" name="Freeform 82"/>
                <p:cNvSpPr>
                  <a:spLocks/>
                </p:cNvSpPr>
                <p:nvPr/>
              </p:nvSpPr>
              <p:spPr bwMode="auto">
                <a:xfrm>
                  <a:off x="1304" y="2320"/>
                  <a:ext cx="40" cy="88"/>
                </a:xfrm>
                <a:custGeom>
                  <a:avLst/>
                  <a:gdLst>
                    <a:gd name="T0" fmla="*/ 0 w 40"/>
                    <a:gd name="T1" fmla="*/ 64 h 88"/>
                    <a:gd name="T2" fmla="*/ 16 w 40"/>
                    <a:gd name="T3" fmla="*/ 0 h 88"/>
                    <a:gd name="T4" fmla="*/ 40 w 40"/>
                    <a:gd name="T5" fmla="*/ 24 h 88"/>
                    <a:gd name="T6" fmla="*/ 24 w 40"/>
                    <a:gd name="T7" fmla="*/ 88 h 88"/>
                    <a:gd name="T8" fmla="*/ 0 w 40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88"/>
                    <a:gd name="T17" fmla="*/ 40 w 4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88">
                      <a:moveTo>
                        <a:pt x="0" y="64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1" name="Freeform 83"/>
                <p:cNvSpPr>
                  <a:spLocks/>
                </p:cNvSpPr>
                <p:nvPr/>
              </p:nvSpPr>
              <p:spPr bwMode="auto">
                <a:xfrm>
                  <a:off x="1328" y="217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2" name="Freeform 84"/>
                <p:cNvSpPr>
                  <a:spLocks/>
                </p:cNvSpPr>
                <p:nvPr/>
              </p:nvSpPr>
              <p:spPr bwMode="auto">
                <a:xfrm>
                  <a:off x="1352" y="2032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3" name="Freeform 85"/>
                <p:cNvSpPr>
                  <a:spLocks/>
                </p:cNvSpPr>
                <p:nvPr/>
              </p:nvSpPr>
              <p:spPr bwMode="auto">
                <a:xfrm>
                  <a:off x="1368" y="1888"/>
                  <a:ext cx="40" cy="96"/>
                </a:xfrm>
                <a:custGeom>
                  <a:avLst/>
                  <a:gdLst>
                    <a:gd name="T0" fmla="*/ 0 w 40"/>
                    <a:gd name="T1" fmla="*/ 72 h 96"/>
                    <a:gd name="T2" fmla="*/ 16 w 40"/>
                    <a:gd name="T3" fmla="*/ 0 h 96"/>
                    <a:gd name="T4" fmla="*/ 40 w 40"/>
                    <a:gd name="T5" fmla="*/ 24 h 96"/>
                    <a:gd name="T6" fmla="*/ 24 w 40"/>
                    <a:gd name="T7" fmla="*/ 96 h 96"/>
                    <a:gd name="T8" fmla="*/ 0 w 40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96"/>
                    <a:gd name="T17" fmla="*/ 40 w 4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96">
                      <a:moveTo>
                        <a:pt x="0" y="72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4" name="Freeform 86"/>
                <p:cNvSpPr>
                  <a:spLocks/>
                </p:cNvSpPr>
                <p:nvPr/>
              </p:nvSpPr>
              <p:spPr bwMode="auto">
                <a:xfrm>
                  <a:off x="1392" y="1744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5" name="Freeform 87"/>
                <p:cNvSpPr>
                  <a:spLocks/>
                </p:cNvSpPr>
                <p:nvPr/>
              </p:nvSpPr>
              <p:spPr bwMode="auto">
                <a:xfrm>
                  <a:off x="1416" y="1608"/>
                  <a:ext cx="32" cy="88"/>
                </a:xfrm>
                <a:custGeom>
                  <a:avLst/>
                  <a:gdLst>
                    <a:gd name="T0" fmla="*/ 0 w 32"/>
                    <a:gd name="T1" fmla="*/ 64 h 88"/>
                    <a:gd name="T2" fmla="*/ 8 w 32"/>
                    <a:gd name="T3" fmla="*/ 0 h 88"/>
                    <a:gd name="T4" fmla="*/ 32 w 32"/>
                    <a:gd name="T5" fmla="*/ 24 h 88"/>
                    <a:gd name="T6" fmla="*/ 24 w 32"/>
                    <a:gd name="T7" fmla="*/ 88 h 88"/>
                    <a:gd name="T8" fmla="*/ 0 w 32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88"/>
                    <a:gd name="T17" fmla="*/ 32 w 3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88">
                      <a:moveTo>
                        <a:pt x="0" y="64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6" name="Freeform 88"/>
                <p:cNvSpPr>
                  <a:spLocks/>
                </p:cNvSpPr>
                <p:nvPr/>
              </p:nvSpPr>
              <p:spPr bwMode="auto">
                <a:xfrm>
                  <a:off x="1440" y="1464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7" name="Freeform 89"/>
                <p:cNvSpPr>
                  <a:spLocks/>
                </p:cNvSpPr>
                <p:nvPr/>
              </p:nvSpPr>
              <p:spPr bwMode="auto">
                <a:xfrm>
                  <a:off x="1456" y="1320"/>
                  <a:ext cx="40" cy="96"/>
                </a:xfrm>
                <a:custGeom>
                  <a:avLst/>
                  <a:gdLst>
                    <a:gd name="T0" fmla="*/ 0 w 40"/>
                    <a:gd name="T1" fmla="*/ 72 h 96"/>
                    <a:gd name="T2" fmla="*/ 16 w 40"/>
                    <a:gd name="T3" fmla="*/ 0 h 96"/>
                    <a:gd name="T4" fmla="*/ 40 w 40"/>
                    <a:gd name="T5" fmla="*/ 24 h 96"/>
                    <a:gd name="T6" fmla="*/ 24 w 40"/>
                    <a:gd name="T7" fmla="*/ 96 h 96"/>
                    <a:gd name="T8" fmla="*/ 0 w 40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96"/>
                    <a:gd name="T17" fmla="*/ 40 w 4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96">
                      <a:moveTo>
                        <a:pt x="0" y="72"/>
                      </a:moveTo>
                      <a:lnTo>
                        <a:pt x="16" y="0"/>
                      </a:lnTo>
                      <a:lnTo>
                        <a:pt x="40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8" name="Freeform 90"/>
                <p:cNvSpPr>
                  <a:spLocks/>
                </p:cNvSpPr>
                <p:nvPr/>
              </p:nvSpPr>
              <p:spPr bwMode="auto">
                <a:xfrm>
                  <a:off x="1480" y="1176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9" name="Freeform 91"/>
                <p:cNvSpPr>
                  <a:spLocks/>
                </p:cNvSpPr>
                <p:nvPr/>
              </p:nvSpPr>
              <p:spPr bwMode="auto">
                <a:xfrm>
                  <a:off x="1504" y="1032"/>
                  <a:ext cx="32" cy="96"/>
                </a:xfrm>
                <a:custGeom>
                  <a:avLst/>
                  <a:gdLst>
                    <a:gd name="T0" fmla="*/ 0 w 32"/>
                    <a:gd name="T1" fmla="*/ 72 h 96"/>
                    <a:gd name="T2" fmla="*/ 8 w 32"/>
                    <a:gd name="T3" fmla="*/ 0 h 96"/>
                    <a:gd name="T4" fmla="*/ 32 w 32"/>
                    <a:gd name="T5" fmla="*/ 24 h 96"/>
                    <a:gd name="T6" fmla="*/ 24 w 32"/>
                    <a:gd name="T7" fmla="*/ 96 h 96"/>
                    <a:gd name="T8" fmla="*/ 0 w 32"/>
                    <a:gd name="T9" fmla="*/ 72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96"/>
                    <a:gd name="T17" fmla="*/ 32 w 32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96">
                      <a:moveTo>
                        <a:pt x="0" y="72"/>
                      </a:moveTo>
                      <a:lnTo>
                        <a:pt x="8" y="0"/>
                      </a:lnTo>
                      <a:lnTo>
                        <a:pt x="32" y="24"/>
                      </a:lnTo>
                      <a:lnTo>
                        <a:pt x="24" y="9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92"/>
              <p:cNvGrpSpPr>
                <a:grpSpLocks/>
              </p:cNvGrpSpPr>
              <p:nvPr/>
            </p:nvGrpSpPr>
            <p:grpSpPr bwMode="auto">
              <a:xfrm>
                <a:off x="552" y="1168"/>
                <a:ext cx="1680" cy="1264"/>
                <a:chOff x="552" y="1168"/>
                <a:chExt cx="1680" cy="1264"/>
              </a:xfrm>
            </p:grpSpPr>
            <p:sp>
              <p:nvSpPr>
                <p:cNvPr id="22580" name="Freeform 93"/>
                <p:cNvSpPr>
                  <a:spLocks/>
                </p:cNvSpPr>
                <p:nvPr/>
              </p:nvSpPr>
              <p:spPr bwMode="auto">
                <a:xfrm>
                  <a:off x="552" y="1168"/>
                  <a:ext cx="104" cy="96"/>
                </a:xfrm>
                <a:custGeom>
                  <a:avLst/>
                  <a:gdLst>
                    <a:gd name="T0" fmla="*/ 0 w 104"/>
                    <a:gd name="T1" fmla="*/ 0 h 96"/>
                    <a:gd name="T2" fmla="*/ 104 w 104"/>
                    <a:gd name="T3" fmla="*/ 32 h 96"/>
                    <a:gd name="T4" fmla="*/ 56 w 104"/>
                    <a:gd name="T5" fmla="*/ 40 h 96"/>
                    <a:gd name="T6" fmla="*/ 56 w 104"/>
                    <a:gd name="T7" fmla="*/ 96 h 96"/>
                    <a:gd name="T8" fmla="*/ 0 w 104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0" y="0"/>
                      </a:moveTo>
                      <a:lnTo>
                        <a:pt x="104" y="32"/>
                      </a:lnTo>
                      <a:lnTo>
                        <a:pt x="56" y="40"/>
                      </a:lnTo>
                      <a:lnTo>
                        <a:pt x="5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1" name="Freeform 94"/>
                <p:cNvSpPr>
                  <a:spLocks/>
                </p:cNvSpPr>
                <p:nvPr/>
              </p:nvSpPr>
              <p:spPr bwMode="auto">
                <a:xfrm>
                  <a:off x="2128" y="2336"/>
                  <a:ext cx="104" cy="96"/>
                </a:xfrm>
                <a:custGeom>
                  <a:avLst/>
                  <a:gdLst>
                    <a:gd name="T0" fmla="*/ 104 w 104"/>
                    <a:gd name="T1" fmla="*/ 96 h 96"/>
                    <a:gd name="T2" fmla="*/ 0 w 104"/>
                    <a:gd name="T3" fmla="*/ 64 h 96"/>
                    <a:gd name="T4" fmla="*/ 48 w 104"/>
                    <a:gd name="T5" fmla="*/ 56 h 96"/>
                    <a:gd name="T6" fmla="*/ 48 w 104"/>
                    <a:gd name="T7" fmla="*/ 0 h 96"/>
                    <a:gd name="T8" fmla="*/ 104 w 104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96"/>
                    <a:gd name="T17" fmla="*/ 104 w 10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96">
                      <a:moveTo>
                        <a:pt x="104" y="96"/>
                      </a:moveTo>
                      <a:lnTo>
                        <a:pt x="0" y="64"/>
                      </a:lnTo>
                      <a:lnTo>
                        <a:pt x="48" y="56"/>
                      </a:lnTo>
                      <a:lnTo>
                        <a:pt x="48" y="0"/>
                      </a:lnTo>
                      <a:lnTo>
                        <a:pt x="104" y="96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2" name="Freeform 95"/>
                <p:cNvSpPr>
                  <a:spLocks/>
                </p:cNvSpPr>
                <p:nvPr/>
              </p:nvSpPr>
              <p:spPr bwMode="auto">
                <a:xfrm>
                  <a:off x="2104" y="2344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3" name="Freeform 96"/>
                <p:cNvSpPr>
                  <a:spLocks/>
                </p:cNvSpPr>
                <p:nvPr/>
              </p:nvSpPr>
              <p:spPr bwMode="auto">
                <a:xfrm>
                  <a:off x="1984" y="2256"/>
                  <a:ext cx="88" cy="64"/>
                </a:xfrm>
                <a:custGeom>
                  <a:avLst/>
                  <a:gdLst>
                    <a:gd name="T0" fmla="*/ 88 w 88"/>
                    <a:gd name="T1" fmla="*/ 40 h 64"/>
                    <a:gd name="T2" fmla="*/ 24 w 88"/>
                    <a:gd name="T3" fmla="*/ 0 h 64"/>
                    <a:gd name="T4" fmla="*/ 0 w 88"/>
                    <a:gd name="T5" fmla="*/ 24 h 64"/>
                    <a:gd name="T6" fmla="*/ 64 w 88"/>
                    <a:gd name="T7" fmla="*/ 64 h 64"/>
                    <a:gd name="T8" fmla="*/ 88 w 88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4"/>
                    <a:gd name="T17" fmla="*/ 88 w 88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4">
                      <a:moveTo>
                        <a:pt x="88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64" y="64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4" name="Freeform 97"/>
                <p:cNvSpPr>
                  <a:spLocks/>
                </p:cNvSpPr>
                <p:nvPr/>
              </p:nvSpPr>
              <p:spPr bwMode="auto">
                <a:xfrm>
                  <a:off x="1872" y="2168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5" name="Freeform 98"/>
                <p:cNvSpPr>
                  <a:spLocks/>
                </p:cNvSpPr>
                <p:nvPr/>
              </p:nvSpPr>
              <p:spPr bwMode="auto">
                <a:xfrm>
                  <a:off x="1760" y="2080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6" name="Freeform 99"/>
                <p:cNvSpPr>
                  <a:spLocks/>
                </p:cNvSpPr>
                <p:nvPr/>
              </p:nvSpPr>
              <p:spPr bwMode="auto">
                <a:xfrm>
                  <a:off x="1640" y="1992"/>
                  <a:ext cx="88" cy="72"/>
                </a:xfrm>
                <a:custGeom>
                  <a:avLst/>
                  <a:gdLst>
                    <a:gd name="T0" fmla="*/ 88 w 88"/>
                    <a:gd name="T1" fmla="*/ 48 h 72"/>
                    <a:gd name="T2" fmla="*/ 24 w 88"/>
                    <a:gd name="T3" fmla="*/ 0 h 72"/>
                    <a:gd name="T4" fmla="*/ 0 w 88"/>
                    <a:gd name="T5" fmla="*/ 24 h 72"/>
                    <a:gd name="T6" fmla="*/ 64 w 88"/>
                    <a:gd name="T7" fmla="*/ 72 h 72"/>
                    <a:gd name="T8" fmla="*/ 88 w 88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72"/>
                    <a:gd name="T17" fmla="*/ 88 w 88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72">
                      <a:moveTo>
                        <a:pt x="88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64" y="72"/>
                      </a:lnTo>
                      <a:lnTo>
                        <a:pt x="88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7" name="Freeform 100"/>
                <p:cNvSpPr>
                  <a:spLocks/>
                </p:cNvSpPr>
                <p:nvPr/>
              </p:nvSpPr>
              <p:spPr bwMode="auto">
                <a:xfrm>
                  <a:off x="1528" y="1904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8" name="Freeform 101"/>
                <p:cNvSpPr>
                  <a:spLocks/>
                </p:cNvSpPr>
                <p:nvPr/>
              </p:nvSpPr>
              <p:spPr bwMode="auto">
                <a:xfrm>
                  <a:off x="1416" y="1824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9" name="Freeform 102"/>
                <p:cNvSpPr>
                  <a:spLocks/>
                </p:cNvSpPr>
                <p:nvPr/>
              </p:nvSpPr>
              <p:spPr bwMode="auto">
                <a:xfrm>
                  <a:off x="1296" y="1736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0" name="Freeform 103"/>
                <p:cNvSpPr>
                  <a:spLocks/>
                </p:cNvSpPr>
                <p:nvPr/>
              </p:nvSpPr>
              <p:spPr bwMode="auto">
                <a:xfrm>
                  <a:off x="1184" y="1648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1" name="Freeform 104"/>
                <p:cNvSpPr>
                  <a:spLocks/>
                </p:cNvSpPr>
                <p:nvPr/>
              </p:nvSpPr>
              <p:spPr bwMode="auto">
                <a:xfrm>
                  <a:off x="1072" y="1560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2" name="Freeform 105"/>
                <p:cNvSpPr>
                  <a:spLocks/>
                </p:cNvSpPr>
                <p:nvPr/>
              </p:nvSpPr>
              <p:spPr bwMode="auto">
                <a:xfrm>
                  <a:off x="952" y="1472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3" name="Freeform 106"/>
                <p:cNvSpPr>
                  <a:spLocks/>
                </p:cNvSpPr>
                <p:nvPr/>
              </p:nvSpPr>
              <p:spPr bwMode="auto">
                <a:xfrm>
                  <a:off x="840" y="1384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4" name="Freeform 107"/>
                <p:cNvSpPr>
                  <a:spLocks/>
                </p:cNvSpPr>
                <p:nvPr/>
              </p:nvSpPr>
              <p:spPr bwMode="auto">
                <a:xfrm>
                  <a:off x="728" y="1296"/>
                  <a:ext cx="80" cy="72"/>
                </a:xfrm>
                <a:custGeom>
                  <a:avLst/>
                  <a:gdLst>
                    <a:gd name="T0" fmla="*/ 80 w 80"/>
                    <a:gd name="T1" fmla="*/ 48 h 72"/>
                    <a:gd name="T2" fmla="*/ 24 w 80"/>
                    <a:gd name="T3" fmla="*/ 0 h 72"/>
                    <a:gd name="T4" fmla="*/ 0 w 80"/>
                    <a:gd name="T5" fmla="*/ 24 h 72"/>
                    <a:gd name="T6" fmla="*/ 56 w 80"/>
                    <a:gd name="T7" fmla="*/ 72 h 72"/>
                    <a:gd name="T8" fmla="*/ 80 w 80"/>
                    <a:gd name="T9" fmla="*/ 48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80" y="48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72"/>
                      </a:lnTo>
                      <a:lnTo>
                        <a:pt x="80" y="48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5" name="Freeform 108"/>
                <p:cNvSpPr>
                  <a:spLocks/>
                </p:cNvSpPr>
                <p:nvPr/>
              </p:nvSpPr>
              <p:spPr bwMode="auto">
                <a:xfrm>
                  <a:off x="608" y="1216"/>
                  <a:ext cx="80" cy="64"/>
                </a:xfrm>
                <a:custGeom>
                  <a:avLst/>
                  <a:gdLst>
                    <a:gd name="T0" fmla="*/ 80 w 80"/>
                    <a:gd name="T1" fmla="*/ 40 h 64"/>
                    <a:gd name="T2" fmla="*/ 24 w 80"/>
                    <a:gd name="T3" fmla="*/ 0 h 64"/>
                    <a:gd name="T4" fmla="*/ 0 w 80"/>
                    <a:gd name="T5" fmla="*/ 24 h 64"/>
                    <a:gd name="T6" fmla="*/ 56 w 80"/>
                    <a:gd name="T7" fmla="*/ 64 h 64"/>
                    <a:gd name="T8" fmla="*/ 80 w 80"/>
                    <a:gd name="T9" fmla="*/ 4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4"/>
                    <a:gd name="T17" fmla="*/ 80 w 80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4">
                      <a:moveTo>
                        <a:pt x="80" y="40"/>
                      </a:move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56" y="64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>
                <a:off x="1264" y="2536"/>
                <a:ext cx="976" cy="328"/>
                <a:chOff x="1264" y="2536"/>
                <a:chExt cx="976" cy="328"/>
              </a:xfrm>
            </p:grpSpPr>
            <p:sp>
              <p:nvSpPr>
                <p:cNvPr id="22577" name="Freeform 110"/>
                <p:cNvSpPr>
                  <a:spLocks/>
                </p:cNvSpPr>
                <p:nvPr/>
              </p:nvSpPr>
              <p:spPr bwMode="auto">
                <a:xfrm>
                  <a:off x="1264" y="2808"/>
                  <a:ext cx="96" cy="56"/>
                </a:xfrm>
                <a:custGeom>
                  <a:avLst/>
                  <a:gdLst>
                    <a:gd name="T0" fmla="*/ 0 w 96"/>
                    <a:gd name="T1" fmla="*/ 56 h 56"/>
                    <a:gd name="T2" fmla="*/ 72 w 96"/>
                    <a:gd name="T3" fmla="*/ 0 h 56"/>
                    <a:gd name="T4" fmla="*/ 56 w 96"/>
                    <a:gd name="T5" fmla="*/ 40 h 56"/>
                    <a:gd name="T6" fmla="*/ 96 w 96"/>
                    <a:gd name="T7" fmla="*/ 56 h 56"/>
                    <a:gd name="T8" fmla="*/ 0 w 9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0" y="56"/>
                      </a:moveTo>
                      <a:lnTo>
                        <a:pt x="72" y="0"/>
                      </a:lnTo>
                      <a:lnTo>
                        <a:pt x="56" y="40"/>
                      </a:lnTo>
                      <a:lnTo>
                        <a:pt x="96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8" name="Freeform 111"/>
                <p:cNvSpPr>
                  <a:spLocks/>
                </p:cNvSpPr>
                <p:nvPr/>
              </p:nvSpPr>
              <p:spPr bwMode="auto">
                <a:xfrm>
                  <a:off x="2144" y="2536"/>
                  <a:ext cx="96" cy="56"/>
                </a:xfrm>
                <a:custGeom>
                  <a:avLst/>
                  <a:gdLst>
                    <a:gd name="T0" fmla="*/ 96 w 96"/>
                    <a:gd name="T1" fmla="*/ 0 h 56"/>
                    <a:gd name="T2" fmla="*/ 24 w 96"/>
                    <a:gd name="T3" fmla="*/ 56 h 56"/>
                    <a:gd name="T4" fmla="*/ 40 w 96"/>
                    <a:gd name="T5" fmla="*/ 16 h 56"/>
                    <a:gd name="T6" fmla="*/ 0 w 96"/>
                    <a:gd name="T7" fmla="*/ 0 h 56"/>
                    <a:gd name="T8" fmla="*/ 96 w 9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96" y="0"/>
                      </a:moveTo>
                      <a:lnTo>
                        <a:pt x="24" y="56"/>
                      </a:lnTo>
                      <a:lnTo>
                        <a:pt x="40" y="16"/>
                      </a:lnTo>
                      <a:lnTo>
                        <a:pt x="0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9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320" y="2552"/>
                  <a:ext cx="864" cy="29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70" name="Rectangle 113"/>
              <p:cNvSpPr>
                <a:spLocks noChangeArrowheads="1"/>
              </p:cNvSpPr>
              <p:nvPr/>
            </p:nvSpPr>
            <p:spPr bwMode="auto">
              <a:xfrm>
                <a:off x="1752" y="2552"/>
                <a:ext cx="128" cy="2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Rectangle 114"/>
              <p:cNvSpPr>
                <a:spLocks noChangeArrowheads="1"/>
              </p:cNvSpPr>
              <p:nvPr/>
            </p:nvSpPr>
            <p:spPr bwMode="auto">
              <a:xfrm>
                <a:off x="1752" y="2552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</a:rPr>
                  <a:t>a</a:t>
                </a:r>
                <a:endParaRPr lang="en-US" sz="2400" i="1"/>
              </a:p>
            </p:txBody>
          </p:sp>
          <p:grpSp>
            <p:nvGrpSpPr>
              <p:cNvPr id="18" name="Group 115"/>
              <p:cNvGrpSpPr>
                <a:grpSpLocks/>
              </p:cNvGrpSpPr>
              <p:nvPr/>
            </p:nvGrpSpPr>
            <p:grpSpPr bwMode="auto">
              <a:xfrm>
                <a:off x="1272" y="2328"/>
                <a:ext cx="304" cy="440"/>
                <a:chOff x="1272" y="2328"/>
                <a:chExt cx="304" cy="440"/>
              </a:xfrm>
            </p:grpSpPr>
            <p:sp>
              <p:nvSpPr>
                <p:cNvPr id="22575" name="Freeform 116"/>
                <p:cNvSpPr>
                  <a:spLocks/>
                </p:cNvSpPr>
                <p:nvPr/>
              </p:nvSpPr>
              <p:spPr bwMode="auto">
                <a:xfrm>
                  <a:off x="1496" y="2328"/>
                  <a:ext cx="80" cy="88"/>
                </a:xfrm>
                <a:custGeom>
                  <a:avLst/>
                  <a:gdLst>
                    <a:gd name="T0" fmla="*/ 80 w 80"/>
                    <a:gd name="T1" fmla="*/ 0 h 88"/>
                    <a:gd name="T2" fmla="*/ 56 w 80"/>
                    <a:gd name="T3" fmla="*/ 88 h 88"/>
                    <a:gd name="T4" fmla="*/ 48 w 80"/>
                    <a:gd name="T5" fmla="*/ 48 h 88"/>
                    <a:gd name="T6" fmla="*/ 0 w 80"/>
                    <a:gd name="T7" fmla="*/ 56 h 88"/>
                    <a:gd name="T8" fmla="*/ 80 w 80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88"/>
                    <a:gd name="T17" fmla="*/ 80 w 8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88">
                      <a:moveTo>
                        <a:pt x="80" y="0"/>
                      </a:moveTo>
                      <a:lnTo>
                        <a:pt x="56" y="88"/>
                      </a:lnTo>
                      <a:lnTo>
                        <a:pt x="48" y="48"/>
                      </a:lnTo>
                      <a:lnTo>
                        <a:pt x="0" y="56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6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272" y="2376"/>
                  <a:ext cx="272" cy="39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73" name="Rectangle 118"/>
              <p:cNvSpPr>
                <a:spLocks noChangeArrowheads="1"/>
              </p:cNvSpPr>
              <p:nvPr/>
            </p:nvSpPr>
            <p:spPr bwMode="auto">
              <a:xfrm>
                <a:off x="1368" y="2416"/>
                <a:ext cx="152" cy="2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Rectangle 119"/>
              <p:cNvSpPr>
                <a:spLocks noChangeArrowheads="1"/>
              </p:cNvSpPr>
              <p:nvPr/>
            </p:nvSpPr>
            <p:spPr bwMode="auto">
              <a:xfrm>
                <a:off x="1368" y="2416"/>
                <a:ext cx="13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</a:rPr>
                  <a:t>R</a:t>
                </a:r>
                <a:endParaRPr lang="en-US" sz="2400" i="1"/>
              </a:p>
            </p:txBody>
          </p:sp>
        </p:grpSp>
        <p:sp>
          <p:nvSpPr>
            <p:cNvPr id="22561" name="Line 120"/>
            <p:cNvSpPr>
              <a:spLocks noChangeShapeType="1"/>
            </p:cNvSpPr>
            <p:nvPr/>
          </p:nvSpPr>
          <p:spPr bwMode="auto">
            <a:xfrm flipH="1" flipV="1">
              <a:off x="2222" y="1317"/>
              <a:ext cx="0" cy="111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121"/>
            <p:cNvSpPr>
              <a:spLocks noChangeShapeType="1"/>
            </p:cNvSpPr>
            <p:nvPr/>
          </p:nvSpPr>
          <p:spPr bwMode="auto">
            <a:xfrm flipV="1">
              <a:off x="549" y="1335"/>
              <a:ext cx="1673" cy="9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122"/>
            <p:cNvSpPr>
              <a:spLocks noChangeShapeType="1"/>
            </p:cNvSpPr>
            <p:nvPr/>
          </p:nvSpPr>
          <p:spPr bwMode="auto">
            <a:xfrm>
              <a:off x="539" y="2258"/>
              <a:ext cx="1683" cy="1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0" name="Rectangle 123"/>
          <p:cNvSpPr>
            <a:spLocks noChangeArrowheads="1"/>
          </p:cNvSpPr>
          <p:nvPr/>
        </p:nvSpPr>
        <p:spPr bwMode="auto">
          <a:xfrm>
            <a:off x="228600" y="5715000"/>
            <a:ext cx="18161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Fig. 3.2(a), </a:t>
            </a:r>
            <a:r>
              <a:rPr lang="en-US" sz="1200" i="1" dirty="0" err="1">
                <a:solidFill>
                  <a:srgbClr val="000000"/>
                </a:solidFill>
              </a:rPr>
              <a:t>Callister</a:t>
            </a:r>
            <a:r>
              <a:rPr lang="en-US" sz="1200" i="1" dirty="0">
                <a:solidFill>
                  <a:srgbClr val="000000"/>
                </a:solidFill>
              </a:rPr>
              <a:t> 7e.</a:t>
            </a:r>
          </a:p>
        </p:txBody>
      </p:sp>
      <p:grpSp>
        <p:nvGrpSpPr>
          <p:cNvPr id="19" name="Group 124"/>
          <p:cNvGrpSpPr>
            <a:grpSpLocks noChangeAspect="1"/>
          </p:cNvGrpSpPr>
          <p:nvPr/>
        </p:nvGrpSpPr>
        <p:grpSpPr bwMode="auto">
          <a:xfrm>
            <a:off x="7023822" y="2860098"/>
            <a:ext cx="669925" cy="431800"/>
            <a:chOff x="3672" y="1896"/>
            <a:chExt cx="422" cy="272"/>
          </a:xfrm>
        </p:grpSpPr>
        <p:sp>
          <p:nvSpPr>
            <p:cNvPr id="22552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3672" y="1896"/>
              <a:ext cx="422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126"/>
            <p:cNvSpPr>
              <a:spLocks noChangeShapeType="1"/>
            </p:cNvSpPr>
            <p:nvPr/>
          </p:nvSpPr>
          <p:spPr bwMode="auto">
            <a:xfrm flipV="1">
              <a:off x="3709" y="2054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27"/>
            <p:cNvSpPr>
              <a:spLocks noChangeShapeType="1"/>
            </p:cNvSpPr>
            <p:nvPr/>
          </p:nvSpPr>
          <p:spPr bwMode="auto">
            <a:xfrm>
              <a:off x="3733" y="2058"/>
              <a:ext cx="36" cy="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128"/>
            <p:cNvSpPr>
              <a:spLocks noChangeShapeType="1"/>
            </p:cNvSpPr>
            <p:nvPr/>
          </p:nvSpPr>
          <p:spPr bwMode="auto">
            <a:xfrm flipV="1">
              <a:off x="3773" y="1935"/>
              <a:ext cx="48" cy="1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129"/>
            <p:cNvSpPr>
              <a:spLocks noChangeShapeType="1"/>
            </p:cNvSpPr>
            <p:nvPr/>
          </p:nvSpPr>
          <p:spPr bwMode="auto">
            <a:xfrm>
              <a:off x="3821" y="1935"/>
              <a:ext cx="1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130"/>
            <p:cNvSpPr>
              <a:spLocks noChangeArrowheads="1"/>
            </p:cNvSpPr>
            <p:nvPr/>
          </p:nvSpPr>
          <p:spPr bwMode="auto">
            <a:xfrm>
              <a:off x="3977" y="1944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i="1">
                  <a:solidFill>
                    <a:srgbClr val="000000"/>
                  </a:solidFill>
                  <a:latin typeface="Intergraph ANSI" pitchFamily="34" charset="0"/>
                </a:rPr>
                <a:t>a</a:t>
              </a:r>
              <a:endParaRPr lang="en-US" sz="2400" i="1"/>
            </a:p>
          </p:txBody>
        </p:sp>
        <p:sp>
          <p:nvSpPr>
            <p:cNvPr id="22558" name="Rectangle 131"/>
            <p:cNvSpPr>
              <a:spLocks noChangeArrowheads="1"/>
            </p:cNvSpPr>
            <p:nvPr/>
          </p:nvSpPr>
          <p:spPr bwMode="auto">
            <a:xfrm>
              <a:off x="3938" y="1944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Intergraph ANSI" pitchFamily="34" charset="0"/>
                </a:rPr>
                <a:t> </a:t>
              </a:r>
              <a:endParaRPr lang="en-US" sz="2400"/>
            </a:p>
          </p:txBody>
        </p:sp>
        <p:sp>
          <p:nvSpPr>
            <p:cNvPr id="22559" name="Rectangle 132"/>
            <p:cNvSpPr>
              <a:spLocks noChangeArrowheads="1"/>
            </p:cNvSpPr>
            <p:nvPr/>
          </p:nvSpPr>
          <p:spPr bwMode="auto">
            <a:xfrm>
              <a:off x="3833" y="1947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400"/>
            </a:p>
          </p:txBody>
        </p:sp>
      </p:grpSp>
      <p:grpSp>
        <p:nvGrpSpPr>
          <p:cNvPr id="20" name="Group 133"/>
          <p:cNvGrpSpPr>
            <a:grpSpLocks noChangeAspect="1"/>
          </p:cNvGrpSpPr>
          <p:nvPr/>
        </p:nvGrpSpPr>
        <p:grpSpPr bwMode="auto">
          <a:xfrm>
            <a:off x="6350722" y="1404361"/>
            <a:ext cx="644525" cy="439737"/>
            <a:chOff x="3256" y="971"/>
            <a:chExt cx="406" cy="277"/>
          </a:xfrm>
        </p:grpSpPr>
        <p:sp>
          <p:nvSpPr>
            <p:cNvPr id="22544" name="AutoShape 134"/>
            <p:cNvSpPr>
              <a:spLocks noChangeAspect="1" noChangeArrowheads="1" noTextEdit="1"/>
            </p:cNvSpPr>
            <p:nvPr/>
          </p:nvSpPr>
          <p:spPr bwMode="auto">
            <a:xfrm>
              <a:off x="3256" y="971"/>
              <a:ext cx="40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35"/>
            <p:cNvSpPr>
              <a:spLocks noChangeShapeType="1"/>
            </p:cNvSpPr>
            <p:nvPr/>
          </p:nvSpPr>
          <p:spPr bwMode="auto">
            <a:xfrm flipV="1">
              <a:off x="3293" y="1131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36"/>
            <p:cNvSpPr>
              <a:spLocks noChangeShapeType="1"/>
            </p:cNvSpPr>
            <p:nvPr/>
          </p:nvSpPr>
          <p:spPr bwMode="auto">
            <a:xfrm>
              <a:off x="3317" y="1135"/>
              <a:ext cx="36" cy="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37"/>
            <p:cNvSpPr>
              <a:spLocks noChangeShapeType="1"/>
            </p:cNvSpPr>
            <p:nvPr/>
          </p:nvSpPr>
          <p:spPr bwMode="auto">
            <a:xfrm flipV="1">
              <a:off x="3358" y="1010"/>
              <a:ext cx="47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38"/>
            <p:cNvSpPr>
              <a:spLocks noChangeShapeType="1"/>
            </p:cNvSpPr>
            <p:nvPr/>
          </p:nvSpPr>
          <p:spPr bwMode="auto">
            <a:xfrm>
              <a:off x="3405" y="1010"/>
              <a:ext cx="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139"/>
            <p:cNvSpPr>
              <a:spLocks noChangeArrowheads="1"/>
            </p:cNvSpPr>
            <p:nvPr/>
          </p:nvSpPr>
          <p:spPr bwMode="auto">
            <a:xfrm>
              <a:off x="3549" y="101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i="1">
                  <a:solidFill>
                    <a:srgbClr val="000000"/>
                  </a:solidFill>
                  <a:latin typeface="Intergraph ANSI" pitchFamily="34" charset="0"/>
                </a:rPr>
                <a:t>a</a:t>
              </a:r>
              <a:endParaRPr lang="en-US" sz="2400" i="1"/>
            </a:p>
          </p:txBody>
        </p:sp>
        <p:sp>
          <p:nvSpPr>
            <p:cNvPr id="22550" name="Rectangle 140"/>
            <p:cNvSpPr>
              <a:spLocks noChangeArrowheads="1"/>
            </p:cNvSpPr>
            <p:nvPr/>
          </p:nvSpPr>
          <p:spPr bwMode="auto">
            <a:xfrm>
              <a:off x="3510" y="1019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Intergraph ANSI" pitchFamily="34" charset="0"/>
                </a:rPr>
                <a:t> </a:t>
              </a:r>
              <a:endParaRPr lang="en-US" sz="2400"/>
            </a:p>
          </p:txBody>
        </p:sp>
        <p:sp>
          <p:nvSpPr>
            <p:cNvPr id="22551" name="Rectangle 141"/>
            <p:cNvSpPr>
              <a:spLocks noChangeArrowheads="1"/>
            </p:cNvSpPr>
            <p:nvPr/>
          </p:nvSpPr>
          <p:spPr bwMode="auto">
            <a:xfrm>
              <a:off x="3411" y="1022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2400"/>
            </a:p>
          </p:txBody>
        </p:sp>
      </p:grpSp>
      <p:sp>
        <p:nvSpPr>
          <p:cNvPr id="22543" name="Freeform 142"/>
          <p:cNvSpPr>
            <a:spLocks/>
          </p:cNvSpPr>
          <p:nvPr/>
        </p:nvSpPr>
        <p:spPr bwMode="auto">
          <a:xfrm>
            <a:off x="6350722" y="1729798"/>
            <a:ext cx="1651000" cy="1117600"/>
          </a:xfrm>
          <a:custGeom>
            <a:avLst/>
            <a:gdLst>
              <a:gd name="T0" fmla="*/ 2147483647 w 1040"/>
              <a:gd name="T1" fmla="*/ 2147483647 h 704"/>
              <a:gd name="T2" fmla="*/ 2147483647 w 1040"/>
              <a:gd name="T3" fmla="*/ 0 h 704"/>
              <a:gd name="T4" fmla="*/ 0 w 1040"/>
              <a:gd name="T5" fmla="*/ 2147483647 h 704"/>
              <a:gd name="T6" fmla="*/ 2147483647 w 1040"/>
              <a:gd name="T7" fmla="*/ 2147483647 h 704"/>
              <a:gd name="T8" fmla="*/ 0 60000 65536"/>
              <a:gd name="T9" fmla="*/ 0 60000 65536"/>
              <a:gd name="T10" fmla="*/ 0 60000 65536"/>
              <a:gd name="T11" fmla="*/ 0 60000 65536"/>
              <a:gd name="T12" fmla="*/ 0 w 1040"/>
              <a:gd name="T13" fmla="*/ 0 h 704"/>
              <a:gd name="T14" fmla="*/ 1040 w 1040"/>
              <a:gd name="T15" fmla="*/ 704 h 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0" h="704">
                <a:moveTo>
                  <a:pt x="1040" y="704"/>
                </a:moveTo>
                <a:lnTo>
                  <a:pt x="1040" y="0"/>
                </a:lnTo>
                <a:lnTo>
                  <a:pt x="0" y="704"/>
                </a:lnTo>
                <a:lnTo>
                  <a:pt x="1040" y="70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202" y="4343400"/>
            <a:ext cx="4159800" cy="19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66800" y="1535112"/>
            <a:ext cx="73595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Atom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bersentuhan</a:t>
            </a:r>
            <a:r>
              <a:rPr lang="en-US" sz="2400" dirty="0"/>
              <a:t> </a:t>
            </a:r>
            <a:r>
              <a:rPr lang="en-US" sz="2400" dirty="0" err="1"/>
              <a:t>disepanjang</a:t>
            </a:r>
            <a:r>
              <a:rPr lang="en-US" sz="2400" dirty="0"/>
              <a:t> diagonal </a:t>
            </a:r>
            <a:r>
              <a:rPr lang="en-US" sz="2400" dirty="0" err="1"/>
              <a:t>bidang</a:t>
            </a:r>
            <a:r>
              <a:rPr lang="en-US" sz="24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Note:  atom-atom </a:t>
            </a:r>
            <a:r>
              <a:rPr lang="en-US" sz="2400" dirty="0" err="1"/>
              <a:t>identik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koordinasi</a:t>
            </a:r>
            <a:r>
              <a:rPr lang="en-US" sz="2200" dirty="0"/>
              <a:t># = 12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Al, Cu, Au, </a:t>
            </a:r>
            <a:r>
              <a:rPr lang="en-US" sz="2400" dirty="0" err="1">
                <a:cs typeface="Times New Roman" pitchFamily="18" charset="0"/>
              </a:rPr>
              <a:t>Pb</a:t>
            </a:r>
            <a:r>
              <a:rPr lang="en-US" sz="2400" dirty="0">
                <a:cs typeface="Times New Roman" pitchFamily="18" charset="0"/>
              </a:rPr>
              <a:t>, Ni, </a:t>
            </a:r>
            <a:r>
              <a:rPr lang="en-US" sz="2400" dirty="0" err="1">
                <a:cs typeface="Times New Roman" pitchFamily="18" charset="0"/>
              </a:rPr>
              <a:t>Pt</a:t>
            </a:r>
            <a:r>
              <a:rPr lang="en-US" sz="2400" dirty="0">
                <a:cs typeface="Times New Roman" pitchFamily="18" charset="0"/>
              </a:rPr>
              <a:t>, Ag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990600"/>
            <a:ext cx="8077200" cy="685800"/>
          </a:xfrm>
        </p:spPr>
        <p:txBody>
          <a:bodyPr/>
          <a:lstStyle/>
          <a:p>
            <a:pPr algn="just" eaLnBrk="1" hangingPunct="1"/>
            <a:r>
              <a:rPr lang="en-US" sz="2400" dirty="0" err="1">
                <a:solidFill>
                  <a:schemeClr val="tx1"/>
                </a:solidFill>
              </a:rPr>
              <a:t>Struktur</a:t>
            </a:r>
            <a:r>
              <a:rPr lang="en-US" sz="2400" dirty="0">
                <a:solidFill>
                  <a:schemeClr val="tx1"/>
                </a:solidFill>
              </a:rPr>
              <a:t> Face Centered Cubic (FCC)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white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Face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Centered Cubic (FCC)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3166327"/>
            <a:ext cx="277905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6×(1/2) =3 face atoms </a:t>
            </a:r>
          </a:p>
          <a:p>
            <a:r>
              <a:rPr lang="en-US" b="1" dirty="0"/>
              <a:t>8×(1/8) =1 corner atom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Total atoms = 4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419600" y="3475592"/>
            <a:ext cx="1676400" cy="304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8272" r="42042" b="15073"/>
          <a:stretch/>
        </p:blipFill>
        <p:spPr bwMode="auto">
          <a:xfrm>
            <a:off x="6961106" y="2864919"/>
            <a:ext cx="1756235" cy="143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95400" y="1143000"/>
            <a:ext cx="5851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 APF </a:t>
            </a:r>
            <a:r>
              <a:rPr lang="en-US" sz="2400" dirty="0" err="1"/>
              <a:t>struktur</a:t>
            </a:r>
            <a:r>
              <a:rPr lang="en-US" sz="2400" dirty="0"/>
              <a:t> face-centered cubic = 0.74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54100" y="457200"/>
            <a:ext cx="7632700" cy="609600"/>
          </a:xfrm>
        </p:spPr>
        <p:txBody>
          <a:bodyPr/>
          <a:lstStyle/>
          <a:p>
            <a:pPr algn="ctr" eaLnBrk="1" hangingPunct="1"/>
            <a:r>
              <a:rPr lang="en-US" sz="3200" b="1" dirty="0"/>
              <a:t>Atomic Packing Factor:  FCC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81400" y="1676400"/>
            <a:ext cx="5562600" cy="40011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Maximum APF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logam</a:t>
            </a:r>
            <a:endParaRPr lang="en-US" sz="20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724401"/>
            <a:ext cx="5543550" cy="1957388"/>
            <a:chOff x="1504" y="2808"/>
            <a:chExt cx="3492" cy="1233"/>
          </a:xfrm>
        </p:grpSpPr>
        <p:sp>
          <p:nvSpPr>
            <p:cNvPr id="24683" name="Rectangle 6"/>
            <p:cNvSpPr>
              <a:spLocks noChangeArrowheads="1"/>
            </p:cNvSpPr>
            <p:nvPr/>
          </p:nvSpPr>
          <p:spPr bwMode="auto">
            <a:xfrm>
              <a:off x="2760" y="2896"/>
              <a:ext cx="1184" cy="56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Rectangle 7"/>
            <p:cNvSpPr>
              <a:spLocks noChangeArrowheads="1"/>
            </p:cNvSpPr>
            <p:nvPr/>
          </p:nvSpPr>
          <p:spPr bwMode="auto">
            <a:xfrm>
              <a:off x="2568" y="2896"/>
              <a:ext cx="176" cy="56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Rectangle 8"/>
            <p:cNvSpPr>
              <a:spLocks noChangeArrowheads="1"/>
            </p:cNvSpPr>
            <p:nvPr/>
          </p:nvSpPr>
          <p:spPr bwMode="auto">
            <a:xfrm>
              <a:off x="1912" y="3368"/>
              <a:ext cx="59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APF = </a:t>
              </a:r>
              <a:endParaRPr lang="en-US" sz="2400"/>
            </a:p>
          </p:txBody>
        </p:sp>
        <p:sp>
          <p:nvSpPr>
            <p:cNvPr id="24686" name="Rectangle 9"/>
            <p:cNvSpPr>
              <a:spLocks noChangeArrowheads="1"/>
            </p:cNvSpPr>
            <p:nvPr/>
          </p:nvSpPr>
          <p:spPr bwMode="auto">
            <a:xfrm>
              <a:off x="2848" y="292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24687" name="Rectangle 10"/>
            <p:cNvSpPr>
              <a:spLocks noChangeArrowheads="1"/>
            </p:cNvSpPr>
            <p:nvPr/>
          </p:nvSpPr>
          <p:spPr bwMode="auto">
            <a:xfrm>
              <a:off x="2856" y="322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4688" name="Line 11"/>
            <p:cNvSpPr>
              <a:spLocks noChangeShapeType="1"/>
            </p:cNvSpPr>
            <p:nvPr/>
          </p:nvSpPr>
          <p:spPr bwMode="auto">
            <a:xfrm>
              <a:off x="2840" y="3192"/>
              <a:ext cx="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Rectangle 12"/>
            <p:cNvSpPr>
              <a:spLocks noChangeArrowheads="1"/>
            </p:cNvSpPr>
            <p:nvPr/>
          </p:nvSpPr>
          <p:spPr bwMode="auto">
            <a:xfrm>
              <a:off x="3040" y="3048"/>
              <a:ext cx="1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p </a:t>
              </a:r>
              <a:endParaRPr lang="en-US" sz="2400"/>
            </a:p>
          </p:txBody>
        </p:sp>
        <p:sp>
          <p:nvSpPr>
            <p:cNvPr id="24690" name="Rectangle 13"/>
            <p:cNvSpPr>
              <a:spLocks noChangeArrowheads="1"/>
            </p:cNvSpPr>
            <p:nvPr/>
          </p:nvSpPr>
          <p:spPr bwMode="auto">
            <a:xfrm>
              <a:off x="3192" y="3056"/>
              <a:ext cx="1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( </a:t>
              </a:r>
              <a:endParaRPr lang="en-US" sz="2400"/>
            </a:p>
          </p:txBody>
        </p:sp>
        <p:sp>
          <p:nvSpPr>
            <p:cNvPr id="24691" name="Rectangle 14"/>
            <p:cNvSpPr>
              <a:spLocks noChangeArrowheads="1"/>
            </p:cNvSpPr>
            <p:nvPr/>
          </p:nvSpPr>
          <p:spPr bwMode="auto">
            <a:xfrm>
              <a:off x="3312" y="305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24692" name="Rectangle 15"/>
            <p:cNvSpPr>
              <a:spLocks noChangeArrowheads="1"/>
            </p:cNvSpPr>
            <p:nvPr/>
          </p:nvSpPr>
          <p:spPr bwMode="auto">
            <a:xfrm>
              <a:off x="3424" y="3056"/>
              <a:ext cx="26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/>
                <a:t>a</a:t>
              </a:r>
              <a:r>
                <a:rPr lang="en-US" sz="2400"/>
                <a:t>/4</a:t>
              </a:r>
            </a:p>
          </p:txBody>
        </p:sp>
        <p:sp>
          <p:nvSpPr>
            <p:cNvPr id="24693" name="Rectangle 16"/>
            <p:cNvSpPr>
              <a:spLocks noChangeArrowheads="1"/>
            </p:cNvSpPr>
            <p:nvPr/>
          </p:nvSpPr>
          <p:spPr bwMode="auto">
            <a:xfrm>
              <a:off x="3704" y="3056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24694" name="Rectangle 17"/>
            <p:cNvSpPr>
              <a:spLocks noChangeArrowheads="1"/>
            </p:cNvSpPr>
            <p:nvPr/>
          </p:nvSpPr>
          <p:spPr bwMode="auto">
            <a:xfrm>
              <a:off x="3776" y="30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 sz="2400"/>
            </a:p>
          </p:txBody>
        </p:sp>
        <p:sp>
          <p:nvSpPr>
            <p:cNvPr id="24695" name="Rectangle 18"/>
            <p:cNvSpPr>
              <a:spLocks noChangeArrowheads="1"/>
            </p:cNvSpPr>
            <p:nvPr/>
          </p:nvSpPr>
          <p:spPr bwMode="auto">
            <a:xfrm>
              <a:off x="2624" y="308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504" y="2808"/>
              <a:ext cx="680" cy="521"/>
              <a:chOff x="1512" y="2816"/>
              <a:chExt cx="680" cy="521"/>
            </a:xfrm>
          </p:grpSpPr>
          <p:sp>
            <p:nvSpPr>
              <p:cNvPr id="24721" name="Rectangle 20"/>
              <p:cNvSpPr>
                <a:spLocks noChangeArrowheads="1"/>
              </p:cNvSpPr>
              <p:nvPr/>
            </p:nvSpPr>
            <p:spPr bwMode="auto">
              <a:xfrm>
                <a:off x="1600" y="2816"/>
                <a:ext cx="4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atom</a:t>
                </a:r>
                <a:endParaRPr lang="en-US" sz="2400" dirty="0"/>
              </a:p>
            </p:txBody>
          </p:sp>
          <p:sp>
            <p:nvSpPr>
              <p:cNvPr id="24722" name="Line 21"/>
              <p:cNvSpPr>
                <a:spLocks noChangeShapeType="1"/>
              </p:cNvSpPr>
              <p:nvPr/>
            </p:nvSpPr>
            <p:spPr bwMode="auto">
              <a:xfrm>
                <a:off x="1512" y="3080"/>
                <a:ext cx="680" cy="1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Rectangle 22"/>
              <p:cNvSpPr>
                <a:spLocks noChangeArrowheads="1"/>
              </p:cNvSpPr>
              <p:nvPr/>
            </p:nvSpPr>
            <p:spPr bwMode="auto">
              <a:xfrm>
                <a:off x="1520" y="3104"/>
                <a:ext cx="62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9900"/>
                    </a:solidFill>
                  </a:rPr>
                  <a:t>unit </a:t>
                </a:r>
                <a:r>
                  <a:rPr lang="en-US" sz="2400" dirty="0" err="1">
                    <a:solidFill>
                      <a:srgbClr val="009900"/>
                    </a:solidFill>
                  </a:rPr>
                  <a:t>sel</a:t>
                </a:r>
                <a:endParaRPr lang="en-US" sz="2400" dirty="0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332" y="2888"/>
              <a:ext cx="664" cy="502"/>
              <a:chOff x="4340" y="2896"/>
              <a:chExt cx="664" cy="502"/>
            </a:xfrm>
          </p:grpSpPr>
          <p:sp>
            <p:nvSpPr>
              <p:cNvPr id="24718" name="Rectangle 24"/>
              <p:cNvSpPr>
                <a:spLocks noChangeArrowheads="1"/>
              </p:cNvSpPr>
              <p:nvPr/>
            </p:nvSpPr>
            <p:spPr bwMode="auto">
              <a:xfrm>
                <a:off x="4458" y="3168"/>
                <a:ext cx="42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663300"/>
                    </a:solidFill>
                  </a:rPr>
                  <a:t>atom</a:t>
                </a:r>
                <a:endParaRPr lang="en-US" sz="2400"/>
              </a:p>
            </p:txBody>
          </p:sp>
          <p:sp>
            <p:nvSpPr>
              <p:cNvPr id="24719" name="Line 25"/>
              <p:cNvSpPr>
                <a:spLocks noChangeShapeType="1"/>
              </p:cNvSpPr>
              <p:nvPr/>
            </p:nvSpPr>
            <p:spPr bwMode="auto">
              <a:xfrm>
                <a:off x="4340" y="3160"/>
                <a:ext cx="664" cy="1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Rectangle 26"/>
              <p:cNvSpPr>
                <a:spLocks noChangeArrowheads="1"/>
              </p:cNvSpPr>
              <p:nvPr/>
            </p:nvSpPr>
            <p:spPr bwMode="auto">
              <a:xfrm>
                <a:off x="4362" y="2896"/>
                <a:ext cx="62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volume</a:t>
                </a:r>
                <a:endParaRPr lang="en-US" sz="2400" dirty="0"/>
              </a:p>
            </p:txBody>
          </p:sp>
        </p:grpSp>
        <p:sp>
          <p:nvSpPr>
            <p:cNvPr id="24698" name="Line 27"/>
            <p:cNvSpPr>
              <a:spLocks noChangeShapeType="1"/>
            </p:cNvSpPr>
            <p:nvPr/>
          </p:nvSpPr>
          <p:spPr bwMode="auto">
            <a:xfrm>
              <a:off x="2560" y="3520"/>
              <a:ext cx="14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160" y="3512"/>
              <a:ext cx="1596" cy="529"/>
              <a:chOff x="2784" y="3512"/>
              <a:chExt cx="1596" cy="529"/>
            </a:xfrm>
          </p:grpSpPr>
          <p:sp>
            <p:nvSpPr>
              <p:cNvPr id="24707" name="Rectangle 29"/>
              <p:cNvSpPr>
                <a:spLocks noChangeArrowheads="1"/>
              </p:cNvSpPr>
              <p:nvPr/>
            </p:nvSpPr>
            <p:spPr bwMode="auto">
              <a:xfrm>
                <a:off x="2784" y="3576"/>
                <a:ext cx="296" cy="36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Rectangle 30"/>
              <p:cNvSpPr>
                <a:spLocks noChangeArrowheads="1"/>
              </p:cNvSpPr>
              <p:nvPr/>
            </p:nvSpPr>
            <p:spPr bwMode="auto">
              <a:xfrm>
                <a:off x="2832" y="3624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>
                    <a:solidFill>
                      <a:srgbClr val="000000"/>
                    </a:solidFill>
                  </a:rPr>
                  <a:t>a</a:t>
                </a:r>
                <a:endParaRPr lang="en-US" sz="2400" i="1"/>
              </a:p>
            </p:txBody>
          </p:sp>
          <p:sp>
            <p:nvSpPr>
              <p:cNvPr id="24709" name="Rectangle 31"/>
              <p:cNvSpPr>
                <a:spLocks noChangeArrowheads="1"/>
              </p:cNvSpPr>
              <p:nvPr/>
            </p:nvSpPr>
            <p:spPr bwMode="auto">
              <a:xfrm>
                <a:off x="2944" y="3568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  <a:endParaRPr lang="en-US" sz="2400"/>
              </a:p>
            </p:txBody>
          </p: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80" y="3728"/>
                <a:ext cx="512" cy="96"/>
                <a:chOff x="3088" y="3736"/>
                <a:chExt cx="512" cy="96"/>
              </a:xfrm>
            </p:grpSpPr>
            <p:sp>
              <p:nvSpPr>
                <p:cNvPr id="24716" name="Freeform 33"/>
                <p:cNvSpPr>
                  <a:spLocks/>
                </p:cNvSpPr>
                <p:nvPr/>
              </p:nvSpPr>
              <p:spPr bwMode="auto">
                <a:xfrm>
                  <a:off x="3088" y="3736"/>
                  <a:ext cx="120" cy="96"/>
                </a:xfrm>
                <a:custGeom>
                  <a:avLst/>
                  <a:gdLst>
                    <a:gd name="T0" fmla="*/ 0 w 120"/>
                    <a:gd name="T1" fmla="*/ 48 h 96"/>
                    <a:gd name="T2" fmla="*/ 120 w 120"/>
                    <a:gd name="T3" fmla="*/ 0 h 96"/>
                    <a:gd name="T4" fmla="*/ 120 w 120"/>
                    <a:gd name="T5" fmla="*/ 48 h 96"/>
                    <a:gd name="T6" fmla="*/ 120 w 120"/>
                    <a:gd name="T7" fmla="*/ 96 h 96"/>
                    <a:gd name="T8" fmla="*/ 0 w 120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96"/>
                    <a:gd name="T17" fmla="*/ 120 w 120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96">
                      <a:moveTo>
                        <a:pt x="0" y="48"/>
                      </a:moveTo>
                      <a:lnTo>
                        <a:pt x="120" y="0"/>
                      </a:lnTo>
                      <a:lnTo>
                        <a:pt x="120" y="48"/>
                      </a:lnTo>
                      <a:lnTo>
                        <a:pt x="120" y="96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7" name="Line 34"/>
                <p:cNvSpPr>
                  <a:spLocks noChangeShapeType="1"/>
                </p:cNvSpPr>
                <p:nvPr/>
              </p:nvSpPr>
              <p:spPr bwMode="auto">
                <a:xfrm>
                  <a:off x="3208" y="3784"/>
                  <a:ext cx="392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3628" y="3512"/>
                <a:ext cx="752" cy="529"/>
                <a:chOff x="3636" y="3520"/>
                <a:chExt cx="752" cy="529"/>
              </a:xfrm>
            </p:grpSpPr>
            <p:sp>
              <p:nvSpPr>
                <p:cNvPr id="24712" name="Rectangle 36"/>
                <p:cNvSpPr>
                  <a:spLocks noChangeArrowheads="1"/>
                </p:cNvSpPr>
                <p:nvPr/>
              </p:nvSpPr>
              <p:spPr bwMode="auto">
                <a:xfrm>
                  <a:off x="3636" y="3812"/>
                  <a:ext cx="752" cy="232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3" name="Rectangle 37"/>
                <p:cNvSpPr>
                  <a:spLocks noChangeArrowheads="1"/>
                </p:cNvSpPr>
                <p:nvPr/>
              </p:nvSpPr>
              <p:spPr bwMode="auto">
                <a:xfrm>
                  <a:off x="3686" y="3816"/>
                  <a:ext cx="6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6FF"/>
                      </a:solidFill>
                    </a:rPr>
                    <a:t>unit </a:t>
                  </a:r>
                  <a:r>
                    <a:rPr lang="en-US" sz="2400" dirty="0" err="1">
                      <a:solidFill>
                        <a:srgbClr val="0066FF"/>
                      </a:solidFill>
                    </a:rPr>
                    <a:t>sel</a:t>
                  </a:r>
                  <a:endParaRPr lang="en-US" sz="2400" dirty="0"/>
                </a:p>
              </p:txBody>
            </p:sp>
            <p:sp>
              <p:nvSpPr>
                <p:cNvPr id="24714" name="Line 38"/>
                <p:cNvSpPr>
                  <a:spLocks noChangeShapeType="1"/>
                </p:cNvSpPr>
                <p:nvPr/>
              </p:nvSpPr>
              <p:spPr bwMode="auto">
                <a:xfrm>
                  <a:off x="3672" y="3792"/>
                  <a:ext cx="680" cy="1"/>
                </a:xfrm>
                <a:prstGeom prst="line">
                  <a:avLst/>
                </a:prstGeom>
                <a:noFill/>
                <a:ln w="254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5" name="Rectangle 39"/>
                <p:cNvSpPr>
                  <a:spLocks noChangeArrowheads="1"/>
                </p:cNvSpPr>
                <p:nvPr/>
              </p:nvSpPr>
              <p:spPr bwMode="auto">
                <a:xfrm>
                  <a:off x="3702" y="3520"/>
                  <a:ext cx="620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66FF"/>
                      </a:solidFill>
                    </a:rPr>
                    <a:t>volume</a:t>
                  </a:r>
                  <a:endParaRPr lang="en-US" sz="2400"/>
                </a:p>
              </p:txBody>
            </p:sp>
          </p:grp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3960" y="3088"/>
              <a:ext cx="352" cy="96"/>
              <a:chOff x="3968" y="3096"/>
              <a:chExt cx="352" cy="96"/>
            </a:xfrm>
          </p:grpSpPr>
          <p:sp>
            <p:nvSpPr>
              <p:cNvPr id="24705" name="Freeform 41"/>
              <p:cNvSpPr>
                <a:spLocks/>
              </p:cNvSpPr>
              <p:nvPr/>
            </p:nvSpPr>
            <p:spPr bwMode="auto">
              <a:xfrm>
                <a:off x="3968" y="3096"/>
                <a:ext cx="128" cy="96"/>
              </a:xfrm>
              <a:custGeom>
                <a:avLst/>
                <a:gdLst>
                  <a:gd name="T0" fmla="*/ 0 w 128"/>
                  <a:gd name="T1" fmla="*/ 32 h 96"/>
                  <a:gd name="T2" fmla="*/ 128 w 128"/>
                  <a:gd name="T3" fmla="*/ 0 h 96"/>
                  <a:gd name="T4" fmla="*/ 120 w 128"/>
                  <a:gd name="T5" fmla="*/ 48 h 96"/>
                  <a:gd name="T6" fmla="*/ 112 w 128"/>
                  <a:gd name="T7" fmla="*/ 96 h 96"/>
                  <a:gd name="T8" fmla="*/ 0 w 128"/>
                  <a:gd name="T9" fmla="*/ 3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96"/>
                  <a:gd name="T17" fmla="*/ 128 w 12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96">
                    <a:moveTo>
                      <a:pt x="0" y="32"/>
                    </a:moveTo>
                    <a:lnTo>
                      <a:pt x="128" y="0"/>
                    </a:lnTo>
                    <a:lnTo>
                      <a:pt x="120" y="48"/>
                    </a:lnTo>
                    <a:lnTo>
                      <a:pt x="112" y="9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Line 42"/>
              <p:cNvSpPr>
                <a:spLocks noChangeShapeType="1"/>
              </p:cNvSpPr>
              <p:nvPr/>
            </p:nvSpPr>
            <p:spPr bwMode="auto">
              <a:xfrm>
                <a:off x="4088" y="3144"/>
                <a:ext cx="232" cy="24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256" y="3088"/>
              <a:ext cx="312" cy="96"/>
              <a:chOff x="2264" y="3096"/>
              <a:chExt cx="312" cy="96"/>
            </a:xfrm>
          </p:grpSpPr>
          <p:sp>
            <p:nvSpPr>
              <p:cNvPr id="24703" name="Freeform 44"/>
              <p:cNvSpPr>
                <a:spLocks/>
              </p:cNvSpPr>
              <p:nvPr/>
            </p:nvSpPr>
            <p:spPr bwMode="auto">
              <a:xfrm>
                <a:off x="2448" y="3104"/>
                <a:ext cx="128" cy="88"/>
              </a:xfrm>
              <a:custGeom>
                <a:avLst/>
                <a:gdLst>
                  <a:gd name="T0" fmla="*/ 128 w 128"/>
                  <a:gd name="T1" fmla="*/ 72 h 88"/>
                  <a:gd name="T2" fmla="*/ 0 w 128"/>
                  <a:gd name="T3" fmla="*/ 88 h 88"/>
                  <a:gd name="T4" fmla="*/ 8 w 128"/>
                  <a:gd name="T5" fmla="*/ 40 h 88"/>
                  <a:gd name="T6" fmla="*/ 24 w 128"/>
                  <a:gd name="T7" fmla="*/ 0 h 88"/>
                  <a:gd name="T8" fmla="*/ 128 w 128"/>
                  <a:gd name="T9" fmla="*/ 72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72"/>
                    </a:moveTo>
                    <a:lnTo>
                      <a:pt x="0" y="88"/>
                    </a:lnTo>
                    <a:lnTo>
                      <a:pt x="8" y="40"/>
                    </a:lnTo>
                    <a:lnTo>
                      <a:pt x="24" y="0"/>
                    </a:lnTo>
                    <a:lnTo>
                      <a:pt x="128" y="72"/>
                    </a:lnTo>
                    <a:close/>
                  </a:path>
                </a:pathLst>
              </a:cu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Line 45"/>
              <p:cNvSpPr>
                <a:spLocks noChangeShapeType="1"/>
              </p:cNvSpPr>
              <p:nvPr/>
            </p:nvSpPr>
            <p:spPr bwMode="auto">
              <a:xfrm>
                <a:off x="2264" y="3096"/>
                <a:ext cx="192" cy="48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02" name="Freeform 46"/>
            <p:cNvSpPr>
              <a:spLocks/>
            </p:cNvSpPr>
            <p:nvPr/>
          </p:nvSpPr>
          <p:spPr bwMode="auto">
            <a:xfrm>
              <a:off x="3258" y="3071"/>
              <a:ext cx="176" cy="184"/>
            </a:xfrm>
            <a:custGeom>
              <a:avLst/>
              <a:gdLst>
                <a:gd name="T0" fmla="*/ 0 w 176"/>
                <a:gd name="T1" fmla="*/ 112 h 184"/>
                <a:gd name="T2" fmla="*/ 24 w 176"/>
                <a:gd name="T3" fmla="*/ 184 h 184"/>
                <a:gd name="T4" fmla="*/ 40 w 176"/>
                <a:gd name="T5" fmla="*/ 0 h 184"/>
                <a:gd name="T6" fmla="*/ 176 w 176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184"/>
                <a:gd name="T14" fmla="*/ 176 w 176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184">
                  <a:moveTo>
                    <a:pt x="0" y="112"/>
                  </a:moveTo>
                  <a:lnTo>
                    <a:pt x="24" y="184"/>
                  </a:lnTo>
                  <a:lnTo>
                    <a:pt x="40" y="0"/>
                  </a:lnTo>
                  <a:lnTo>
                    <a:pt x="17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038600" y="2286000"/>
            <a:ext cx="3581399" cy="781050"/>
            <a:chOff x="2542" y="1208"/>
            <a:chExt cx="1917" cy="492"/>
          </a:xfrm>
        </p:grpSpPr>
        <p:sp>
          <p:nvSpPr>
            <p:cNvPr id="24676" name="Rectangle 48"/>
            <p:cNvSpPr>
              <a:spLocks noChangeArrowheads="1"/>
            </p:cNvSpPr>
            <p:nvPr/>
          </p:nvSpPr>
          <p:spPr bwMode="auto">
            <a:xfrm>
              <a:off x="2542" y="1208"/>
              <a:ext cx="16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Arah</a:t>
              </a:r>
              <a:r>
                <a:rPr lang="en-US" sz="2400" dirty="0">
                  <a:solidFill>
                    <a:srgbClr val="663300"/>
                  </a:solidFill>
                </a:rPr>
                <a:t> </a:t>
              </a:r>
              <a:r>
                <a:rPr lang="en-US" sz="2400" dirty="0" err="1">
                  <a:solidFill>
                    <a:srgbClr val="663300"/>
                  </a:solidFill>
                </a:rPr>
                <a:t>penumpukan</a:t>
              </a:r>
              <a:r>
                <a:rPr lang="en-US" sz="2400" dirty="0">
                  <a:solidFill>
                    <a:srgbClr val="663300"/>
                  </a:solidFill>
                </a:rPr>
                <a:t>: </a:t>
              </a:r>
              <a:endParaRPr lang="en-US" sz="2400" dirty="0"/>
            </a:p>
          </p:txBody>
        </p:sp>
        <p:sp>
          <p:nvSpPr>
            <p:cNvPr id="24677" name="Rectangle 49"/>
            <p:cNvSpPr>
              <a:spLocks noChangeArrowheads="1"/>
            </p:cNvSpPr>
            <p:nvPr/>
          </p:nvSpPr>
          <p:spPr bwMode="auto">
            <a:xfrm>
              <a:off x="2782" y="1441"/>
              <a:ext cx="13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663300"/>
                  </a:solidFill>
                </a:rPr>
                <a:t>panjang</a:t>
              </a:r>
              <a:r>
                <a:rPr lang="en-US" sz="2400" dirty="0">
                  <a:solidFill>
                    <a:srgbClr val="663300"/>
                  </a:solidFill>
                </a:rPr>
                <a:t> = 4</a:t>
              </a:r>
              <a:r>
                <a:rPr lang="en-US" sz="2400" i="1" dirty="0">
                  <a:solidFill>
                    <a:srgbClr val="663300"/>
                  </a:solidFill>
                </a:rPr>
                <a:t>R</a:t>
              </a:r>
              <a:r>
                <a:rPr lang="en-US" sz="2400" dirty="0">
                  <a:solidFill>
                    <a:srgbClr val="663300"/>
                  </a:solidFill>
                </a:rPr>
                <a:t> =</a:t>
              </a:r>
              <a:endParaRPr lang="en-US" sz="2400" dirty="0"/>
            </a:p>
          </p:txBody>
        </p: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009" y="1412"/>
              <a:ext cx="450" cy="288"/>
              <a:chOff x="4009" y="1394"/>
              <a:chExt cx="450" cy="288"/>
            </a:xfrm>
          </p:grpSpPr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4009" y="1440"/>
                <a:ext cx="184" cy="192"/>
                <a:chOff x="3520" y="1472"/>
                <a:chExt cx="184" cy="192"/>
              </a:xfrm>
            </p:grpSpPr>
            <p:sp>
              <p:nvSpPr>
                <p:cNvPr id="24681" name="Freeform 52"/>
                <p:cNvSpPr>
                  <a:spLocks/>
                </p:cNvSpPr>
                <p:nvPr/>
              </p:nvSpPr>
              <p:spPr bwMode="auto">
                <a:xfrm>
                  <a:off x="3520" y="1472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32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32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2" name="Freeform 53"/>
                <p:cNvSpPr>
                  <a:spLocks/>
                </p:cNvSpPr>
                <p:nvPr/>
              </p:nvSpPr>
              <p:spPr bwMode="auto">
                <a:xfrm>
                  <a:off x="3528" y="1480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24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24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127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80" name="Rectangle 54"/>
              <p:cNvSpPr>
                <a:spLocks noChangeArrowheads="1"/>
              </p:cNvSpPr>
              <p:nvPr/>
            </p:nvSpPr>
            <p:spPr bwMode="auto">
              <a:xfrm>
                <a:off x="4023" y="1394"/>
                <a:ext cx="436" cy="288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663300"/>
                    </a:solidFill>
                  </a:rPr>
                  <a:t>2 </a:t>
                </a:r>
                <a:r>
                  <a:rPr lang="en-US" sz="2400" i="1" dirty="0">
                    <a:solidFill>
                      <a:srgbClr val="663300"/>
                    </a:solidFill>
                  </a:rPr>
                  <a:t>a</a:t>
                </a:r>
                <a:r>
                  <a:rPr lang="en-US" sz="2400" dirty="0"/>
                  <a:t> </a:t>
                </a:r>
              </a:p>
            </p:txBody>
          </p:sp>
        </p:grp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733800" y="3429000"/>
            <a:ext cx="3073400" cy="1117600"/>
            <a:chOff x="2544" y="1883"/>
            <a:chExt cx="1936" cy="704"/>
          </a:xfrm>
        </p:grpSpPr>
        <p:sp>
          <p:nvSpPr>
            <p:cNvPr id="24671" name="AutoShape 56"/>
            <p:cNvSpPr>
              <a:spLocks noChangeAspect="1" noChangeArrowheads="1" noTextEdit="1"/>
            </p:cNvSpPr>
            <p:nvPr/>
          </p:nvSpPr>
          <p:spPr bwMode="auto">
            <a:xfrm>
              <a:off x="2544" y="1883"/>
              <a:ext cx="1936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Rectangle 57"/>
            <p:cNvSpPr>
              <a:spLocks noChangeArrowheads="1"/>
            </p:cNvSpPr>
            <p:nvPr/>
          </p:nvSpPr>
          <p:spPr bwMode="auto">
            <a:xfrm>
              <a:off x="2552" y="1891"/>
              <a:ext cx="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solidFill>
                    <a:srgbClr val="000000"/>
                  </a:solidFill>
                </a:rPr>
                <a:t>Isi</a:t>
              </a:r>
              <a:r>
                <a:rPr lang="en-US" sz="2400" dirty="0">
                  <a:solidFill>
                    <a:srgbClr val="000000"/>
                  </a:solidFill>
                </a:rPr>
                <a:t> unit </a:t>
              </a:r>
              <a:r>
                <a:rPr lang="en-US" sz="2400" dirty="0" err="1">
                  <a:solidFill>
                    <a:srgbClr val="000000"/>
                  </a:solidFill>
                </a:rPr>
                <a:t>sel</a:t>
              </a:r>
              <a:r>
                <a:rPr lang="en-US" sz="2400" dirty="0">
                  <a:solidFill>
                    <a:srgbClr val="000000"/>
                  </a:solidFill>
                </a:rPr>
                <a:t>:</a:t>
              </a:r>
              <a:endParaRPr lang="en-US" sz="2400" dirty="0"/>
            </a:p>
          </p:txBody>
        </p:sp>
        <p:sp>
          <p:nvSpPr>
            <p:cNvPr id="24673" name="Rectangle 58"/>
            <p:cNvSpPr>
              <a:spLocks noChangeArrowheads="1"/>
            </p:cNvSpPr>
            <p:nvPr/>
          </p:nvSpPr>
          <p:spPr bwMode="auto">
            <a:xfrm>
              <a:off x="2552" y="2115"/>
              <a:ext cx="168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    6 x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</a:rPr>
                <a:t>1/2 + 8 x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</a:rPr>
                <a:t>1/8  </a:t>
              </a:r>
              <a:endParaRPr lang="en-US" sz="2400"/>
            </a:p>
          </p:txBody>
        </p:sp>
        <p:sp>
          <p:nvSpPr>
            <p:cNvPr id="24674" name="Rectangle 59"/>
            <p:cNvSpPr>
              <a:spLocks noChangeArrowheads="1"/>
            </p:cNvSpPr>
            <p:nvPr/>
          </p:nvSpPr>
          <p:spPr bwMode="auto">
            <a:xfrm>
              <a:off x="2552" y="2339"/>
              <a:ext cx="2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  = </a:t>
              </a:r>
              <a:endParaRPr lang="en-US" sz="2400"/>
            </a:p>
          </p:txBody>
        </p:sp>
        <p:sp>
          <p:nvSpPr>
            <p:cNvPr id="24675" name="Rectangle 60"/>
            <p:cNvSpPr>
              <a:spLocks noChangeArrowheads="1"/>
            </p:cNvSpPr>
            <p:nvPr/>
          </p:nvSpPr>
          <p:spPr bwMode="auto">
            <a:xfrm>
              <a:off x="2832" y="2339"/>
              <a:ext cx="13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4 atom/unit </a:t>
              </a:r>
              <a:r>
                <a:rPr lang="en-US" sz="2400" dirty="0" err="1">
                  <a:solidFill>
                    <a:srgbClr val="009900"/>
                  </a:solidFill>
                </a:rPr>
                <a:t>sel</a:t>
              </a:r>
              <a:endParaRPr lang="en-US" sz="2400" dirty="0"/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228600" y="1524000"/>
            <a:ext cx="3251200" cy="3213100"/>
            <a:chOff x="168" y="848"/>
            <a:chExt cx="2048" cy="2024"/>
          </a:xfrm>
        </p:grpSpPr>
        <p:sp>
          <p:nvSpPr>
            <p:cNvPr id="24587" name="Line 62"/>
            <p:cNvSpPr>
              <a:spLocks noChangeShapeType="1"/>
            </p:cNvSpPr>
            <p:nvPr/>
          </p:nvSpPr>
          <p:spPr bwMode="auto">
            <a:xfrm>
              <a:off x="411" y="2341"/>
              <a:ext cx="970" cy="37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63"/>
            <p:cNvSpPr>
              <a:spLocks noChangeShapeType="1"/>
            </p:cNvSpPr>
            <p:nvPr/>
          </p:nvSpPr>
          <p:spPr bwMode="auto">
            <a:xfrm flipH="1" flipV="1">
              <a:off x="1343" y="1463"/>
              <a:ext cx="9" cy="12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64"/>
            <p:cNvSpPr>
              <a:spLocks noChangeShapeType="1"/>
            </p:cNvSpPr>
            <p:nvPr/>
          </p:nvSpPr>
          <p:spPr bwMode="auto">
            <a:xfrm flipV="1">
              <a:off x="411" y="1472"/>
              <a:ext cx="942" cy="87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4590" name="Picture 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848"/>
              <a:ext cx="2048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1344" y="1496"/>
              <a:ext cx="688" cy="760"/>
              <a:chOff x="1344" y="1496"/>
              <a:chExt cx="688" cy="760"/>
            </a:xfrm>
          </p:grpSpPr>
          <p:sp>
            <p:nvSpPr>
              <p:cNvPr id="24662" name="Freeform 67"/>
              <p:cNvSpPr>
                <a:spLocks/>
              </p:cNvSpPr>
              <p:nvPr/>
            </p:nvSpPr>
            <p:spPr bwMode="auto">
              <a:xfrm>
                <a:off x="1344" y="1496"/>
                <a:ext cx="96" cy="104"/>
              </a:xfrm>
              <a:custGeom>
                <a:avLst/>
                <a:gdLst>
                  <a:gd name="T0" fmla="*/ 0 w 96"/>
                  <a:gd name="T1" fmla="*/ 0 h 104"/>
                  <a:gd name="T2" fmla="*/ 96 w 96"/>
                  <a:gd name="T3" fmla="*/ 48 h 104"/>
                  <a:gd name="T4" fmla="*/ 48 w 96"/>
                  <a:gd name="T5" fmla="*/ 56 h 104"/>
                  <a:gd name="T6" fmla="*/ 40 w 96"/>
                  <a:gd name="T7" fmla="*/ 104 h 104"/>
                  <a:gd name="T8" fmla="*/ 0 w 96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0" y="0"/>
                    </a:moveTo>
                    <a:lnTo>
                      <a:pt x="96" y="48"/>
                    </a:lnTo>
                    <a:lnTo>
                      <a:pt x="48" y="56"/>
                    </a:lnTo>
                    <a:lnTo>
                      <a:pt x="40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Freeform 68"/>
              <p:cNvSpPr>
                <a:spLocks/>
              </p:cNvSpPr>
              <p:nvPr/>
            </p:nvSpPr>
            <p:spPr bwMode="auto">
              <a:xfrm>
                <a:off x="1936" y="2152"/>
                <a:ext cx="96" cy="104"/>
              </a:xfrm>
              <a:custGeom>
                <a:avLst/>
                <a:gdLst>
                  <a:gd name="T0" fmla="*/ 96 w 96"/>
                  <a:gd name="T1" fmla="*/ 104 h 104"/>
                  <a:gd name="T2" fmla="*/ 0 w 96"/>
                  <a:gd name="T3" fmla="*/ 56 h 104"/>
                  <a:gd name="T4" fmla="*/ 48 w 96"/>
                  <a:gd name="T5" fmla="*/ 48 h 104"/>
                  <a:gd name="T6" fmla="*/ 56 w 96"/>
                  <a:gd name="T7" fmla="*/ 0 h 104"/>
                  <a:gd name="T8" fmla="*/ 96 w 96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04"/>
                  <a:gd name="T17" fmla="*/ 96 w 96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04">
                    <a:moveTo>
                      <a:pt x="96" y="104"/>
                    </a:moveTo>
                    <a:lnTo>
                      <a:pt x="0" y="56"/>
                    </a:lnTo>
                    <a:lnTo>
                      <a:pt x="48" y="48"/>
                    </a:lnTo>
                    <a:lnTo>
                      <a:pt x="56" y="0"/>
                    </a:lnTo>
                    <a:lnTo>
                      <a:pt x="96" y="104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Freeform 69"/>
              <p:cNvSpPr>
                <a:spLocks/>
              </p:cNvSpPr>
              <p:nvPr/>
            </p:nvSpPr>
            <p:spPr bwMode="auto">
              <a:xfrm>
                <a:off x="1920" y="2136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Freeform 70"/>
              <p:cNvSpPr>
                <a:spLocks/>
              </p:cNvSpPr>
              <p:nvPr/>
            </p:nvSpPr>
            <p:spPr bwMode="auto">
              <a:xfrm>
                <a:off x="1824" y="2032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Freeform 71"/>
              <p:cNvSpPr>
                <a:spLocks/>
              </p:cNvSpPr>
              <p:nvPr/>
            </p:nvSpPr>
            <p:spPr bwMode="auto">
              <a:xfrm>
                <a:off x="1728" y="1928"/>
                <a:ext cx="72" cy="72"/>
              </a:xfrm>
              <a:custGeom>
                <a:avLst/>
                <a:gdLst>
                  <a:gd name="T0" fmla="*/ 72 w 72"/>
                  <a:gd name="T1" fmla="*/ 48 h 72"/>
                  <a:gd name="T2" fmla="*/ 24 w 72"/>
                  <a:gd name="T3" fmla="*/ 0 h 72"/>
                  <a:gd name="T4" fmla="*/ 0 w 72"/>
                  <a:gd name="T5" fmla="*/ 24 h 72"/>
                  <a:gd name="T6" fmla="*/ 48 w 72"/>
                  <a:gd name="T7" fmla="*/ 72 h 72"/>
                  <a:gd name="T8" fmla="*/ 72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4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72"/>
                    </a:lnTo>
                    <a:lnTo>
                      <a:pt x="72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Freeform 72"/>
              <p:cNvSpPr>
                <a:spLocks/>
              </p:cNvSpPr>
              <p:nvPr/>
            </p:nvSpPr>
            <p:spPr bwMode="auto">
              <a:xfrm>
                <a:off x="1632" y="1816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Freeform 73"/>
              <p:cNvSpPr>
                <a:spLocks/>
              </p:cNvSpPr>
              <p:nvPr/>
            </p:nvSpPr>
            <p:spPr bwMode="auto">
              <a:xfrm>
                <a:off x="1528" y="1712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Freeform 74"/>
              <p:cNvSpPr>
                <a:spLocks/>
              </p:cNvSpPr>
              <p:nvPr/>
            </p:nvSpPr>
            <p:spPr bwMode="auto">
              <a:xfrm>
                <a:off x="1432" y="1608"/>
                <a:ext cx="72" cy="80"/>
              </a:xfrm>
              <a:custGeom>
                <a:avLst/>
                <a:gdLst>
                  <a:gd name="T0" fmla="*/ 72 w 72"/>
                  <a:gd name="T1" fmla="*/ 56 h 80"/>
                  <a:gd name="T2" fmla="*/ 24 w 72"/>
                  <a:gd name="T3" fmla="*/ 0 h 80"/>
                  <a:gd name="T4" fmla="*/ 0 w 72"/>
                  <a:gd name="T5" fmla="*/ 24 h 80"/>
                  <a:gd name="T6" fmla="*/ 48 w 72"/>
                  <a:gd name="T7" fmla="*/ 80 h 80"/>
                  <a:gd name="T8" fmla="*/ 72 w 72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0"/>
                  <a:gd name="T17" fmla="*/ 72 w 7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0">
                    <a:moveTo>
                      <a:pt x="72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8" y="80"/>
                    </a:lnTo>
                    <a:lnTo>
                      <a:pt x="72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Freeform 75"/>
              <p:cNvSpPr>
                <a:spLocks/>
              </p:cNvSpPr>
              <p:nvPr/>
            </p:nvSpPr>
            <p:spPr bwMode="auto">
              <a:xfrm>
                <a:off x="1376" y="1544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24 w 32"/>
                  <a:gd name="T3" fmla="*/ 0 h 32"/>
                  <a:gd name="T4" fmla="*/ 0 w 32"/>
                  <a:gd name="T5" fmla="*/ 24 h 32"/>
                  <a:gd name="T6" fmla="*/ 8 w 32"/>
                  <a:gd name="T7" fmla="*/ 32 h 32"/>
                  <a:gd name="T8" fmla="*/ 32 w 32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32" y="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1368" y="1200"/>
              <a:ext cx="680" cy="1480"/>
              <a:chOff x="1368" y="1200"/>
              <a:chExt cx="680" cy="1480"/>
            </a:xfrm>
          </p:grpSpPr>
          <p:sp>
            <p:nvSpPr>
              <p:cNvPr id="24649" name="Freeform 77"/>
              <p:cNvSpPr>
                <a:spLocks/>
              </p:cNvSpPr>
              <p:nvPr/>
            </p:nvSpPr>
            <p:spPr bwMode="auto">
              <a:xfrm>
                <a:off x="1368" y="2568"/>
                <a:ext cx="80" cy="112"/>
              </a:xfrm>
              <a:custGeom>
                <a:avLst/>
                <a:gdLst>
                  <a:gd name="T0" fmla="*/ 0 w 80"/>
                  <a:gd name="T1" fmla="*/ 112 h 112"/>
                  <a:gd name="T2" fmla="*/ 8 w 80"/>
                  <a:gd name="T3" fmla="*/ 0 h 112"/>
                  <a:gd name="T4" fmla="*/ 32 w 80"/>
                  <a:gd name="T5" fmla="*/ 48 h 112"/>
                  <a:gd name="T6" fmla="*/ 80 w 80"/>
                  <a:gd name="T7" fmla="*/ 32 h 112"/>
                  <a:gd name="T8" fmla="*/ 0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0" y="112"/>
                    </a:moveTo>
                    <a:lnTo>
                      <a:pt x="8" y="0"/>
                    </a:lnTo>
                    <a:lnTo>
                      <a:pt x="32" y="48"/>
                    </a:lnTo>
                    <a:lnTo>
                      <a:pt x="80" y="3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Freeform 78"/>
              <p:cNvSpPr>
                <a:spLocks/>
              </p:cNvSpPr>
              <p:nvPr/>
            </p:nvSpPr>
            <p:spPr bwMode="auto">
              <a:xfrm>
                <a:off x="1968" y="1200"/>
                <a:ext cx="80" cy="112"/>
              </a:xfrm>
              <a:custGeom>
                <a:avLst/>
                <a:gdLst>
                  <a:gd name="T0" fmla="*/ 80 w 80"/>
                  <a:gd name="T1" fmla="*/ 0 h 112"/>
                  <a:gd name="T2" fmla="*/ 72 w 80"/>
                  <a:gd name="T3" fmla="*/ 112 h 112"/>
                  <a:gd name="T4" fmla="*/ 48 w 80"/>
                  <a:gd name="T5" fmla="*/ 64 h 112"/>
                  <a:gd name="T6" fmla="*/ 0 w 80"/>
                  <a:gd name="T7" fmla="*/ 80 h 112"/>
                  <a:gd name="T8" fmla="*/ 80 w 8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80" y="0"/>
                    </a:moveTo>
                    <a:lnTo>
                      <a:pt x="72" y="112"/>
                    </a:lnTo>
                    <a:lnTo>
                      <a:pt x="48" y="64"/>
                    </a:lnTo>
                    <a:lnTo>
                      <a:pt x="0" y="8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1" name="Freeform 79"/>
              <p:cNvSpPr>
                <a:spLocks/>
              </p:cNvSpPr>
              <p:nvPr/>
            </p:nvSpPr>
            <p:spPr bwMode="auto">
              <a:xfrm>
                <a:off x="1392" y="2544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80"/>
              <p:cNvSpPr>
                <a:spLocks/>
              </p:cNvSpPr>
              <p:nvPr/>
            </p:nvSpPr>
            <p:spPr bwMode="auto">
              <a:xfrm>
                <a:off x="1448" y="2408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81"/>
              <p:cNvSpPr>
                <a:spLocks/>
              </p:cNvSpPr>
              <p:nvPr/>
            </p:nvSpPr>
            <p:spPr bwMode="auto">
              <a:xfrm>
                <a:off x="1512" y="2280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82"/>
              <p:cNvSpPr>
                <a:spLocks/>
              </p:cNvSpPr>
              <p:nvPr/>
            </p:nvSpPr>
            <p:spPr bwMode="auto">
              <a:xfrm>
                <a:off x="1568" y="2152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83"/>
              <p:cNvSpPr>
                <a:spLocks/>
              </p:cNvSpPr>
              <p:nvPr/>
            </p:nvSpPr>
            <p:spPr bwMode="auto">
              <a:xfrm>
                <a:off x="1632" y="2016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84"/>
              <p:cNvSpPr>
                <a:spLocks/>
              </p:cNvSpPr>
              <p:nvPr/>
            </p:nvSpPr>
            <p:spPr bwMode="auto">
              <a:xfrm>
                <a:off x="1688" y="1888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85"/>
              <p:cNvSpPr>
                <a:spLocks/>
              </p:cNvSpPr>
              <p:nvPr/>
            </p:nvSpPr>
            <p:spPr bwMode="auto">
              <a:xfrm>
                <a:off x="1752" y="1760"/>
                <a:ext cx="48" cy="88"/>
              </a:xfrm>
              <a:custGeom>
                <a:avLst/>
                <a:gdLst>
                  <a:gd name="T0" fmla="*/ 0 w 48"/>
                  <a:gd name="T1" fmla="*/ 64 h 88"/>
                  <a:gd name="T2" fmla="*/ 24 w 48"/>
                  <a:gd name="T3" fmla="*/ 0 h 88"/>
                  <a:gd name="T4" fmla="*/ 48 w 48"/>
                  <a:gd name="T5" fmla="*/ 24 h 88"/>
                  <a:gd name="T6" fmla="*/ 24 w 48"/>
                  <a:gd name="T7" fmla="*/ 88 h 88"/>
                  <a:gd name="T8" fmla="*/ 0 w 48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8"/>
                  <a:gd name="T17" fmla="*/ 48 w 4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8">
                    <a:moveTo>
                      <a:pt x="0" y="64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86"/>
              <p:cNvSpPr>
                <a:spLocks/>
              </p:cNvSpPr>
              <p:nvPr/>
            </p:nvSpPr>
            <p:spPr bwMode="auto">
              <a:xfrm>
                <a:off x="1808" y="1624"/>
                <a:ext cx="56" cy="88"/>
              </a:xfrm>
              <a:custGeom>
                <a:avLst/>
                <a:gdLst>
                  <a:gd name="T0" fmla="*/ 0 w 56"/>
                  <a:gd name="T1" fmla="*/ 64 h 88"/>
                  <a:gd name="T2" fmla="*/ 32 w 56"/>
                  <a:gd name="T3" fmla="*/ 0 h 88"/>
                  <a:gd name="T4" fmla="*/ 56 w 56"/>
                  <a:gd name="T5" fmla="*/ 24 h 88"/>
                  <a:gd name="T6" fmla="*/ 24 w 56"/>
                  <a:gd name="T7" fmla="*/ 88 h 88"/>
                  <a:gd name="T8" fmla="*/ 0 w 56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8"/>
                  <a:gd name="T17" fmla="*/ 56 w 56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8">
                    <a:moveTo>
                      <a:pt x="0" y="64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87"/>
              <p:cNvSpPr>
                <a:spLocks/>
              </p:cNvSpPr>
              <p:nvPr/>
            </p:nvSpPr>
            <p:spPr bwMode="auto">
              <a:xfrm>
                <a:off x="1872" y="1496"/>
                <a:ext cx="48" cy="88"/>
              </a:xfrm>
              <a:custGeom>
                <a:avLst/>
                <a:gdLst>
                  <a:gd name="T0" fmla="*/ 0 w 48"/>
                  <a:gd name="T1" fmla="*/ 64 h 88"/>
                  <a:gd name="T2" fmla="*/ 24 w 48"/>
                  <a:gd name="T3" fmla="*/ 0 h 88"/>
                  <a:gd name="T4" fmla="*/ 48 w 48"/>
                  <a:gd name="T5" fmla="*/ 24 h 88"/>
                  <a:gd name="T6" fmla="*/ 24 w 48"/>
                  <a:gd name="T7" fmla="*/ 88 h 88"/>
                  <a:gd name="T8" fmla="*/ 0 w 48"/>
                  <a:gd name="T9" fmla="*/ 6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8"/>
                  <a:gd name="T17" fmla="*/ 48 w 4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8">
                    <a:moveTo>
                      <a:pt x="0" y="64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24" y="8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88"/>
              <p:cNvSpPr>
                <a:spLocks/>
              </p:cNvSpPr>
              <p:nvPr/>
            </p:nvSpPr>
            <p:spPr bwMode="auto">
              <a:xfrm>
                <a:off x="1928" y="1360"/>
                <a:ext cx="56" cy="96"/>
              </a:xfrm>
              <a:custGeom>
                <a:avLst/>
                <a:gdLst>
                  <a:gd name="T0" fmla="*/ 0 w 56"/>
                  <a:gd name="T1" fmla="*/ 72 h 96"/>
                  <a:gd name="T2" fmla="*/ 32 w 56"/>
                  <a:gd name="T3" fmla="*/ 0 h 96"/>
                  <a:gd name="T4" fmla="*/ 56 w 56"/>
                  <a:gd name="T5" fmla="*/ 24 h 96"/>
                  <a:gd name="T6" fmla="*/ 24 w 56"/>
                  <a:gd name="T7" fmla="*/ 96 h 96"/>
                  <a:gd name="T8" fmla="*/ 0 w 56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6"/>
                  <a:gd name="T17" fmla="*/ 56 w 56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6">
                    <a:moveTo>
                      <a:pt x="0" y="72"/>
                    </a:moveTo>
                    <a:lnTo>
                      <a:pt x="32" y="0"/>
                    </a:lnTo>
                    <a:lnTo>
                      <a:pt x="56" y="24"/>
                    </a:lnTo>
                    <a:lnTo>
                      <a:pt x="24" y="9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89"/>
              <p:cNvSpPr>
                <a:spLocks/>
              </p:cNvSpPr>
              <p:nvPr/>
            </p:nvSpPr>
            <p:spPr bwMode="auto">
              <a:xfrm>
                <a:off x="1992" y="1256"/>
                <a:ext cx="40" cy="64"/>
              </a:xfrm>
              <a:custGeom>
                <a:avLst/>
                <a:gdLst>
                  <a:gd name="T0" fmla="*/ 0 w 40"/>
                  <a:gd name="T1" fmla="*/ 40 h 64"/>
                  <a:gd name="T2" fmla="*/ 16 w 40"/>
                  <a:gd name="T3" fmla="*/ 0 h 64"/>
                  <a:gd name="T4" fmla="*/ 40 w 40"/>
                  <a:gd name="T5" fmla="*/ 24 h 64"/>
                  <a:gd name="T6" fmla="*/ 24 w 40"/>
                  <a:gd name="T7" fmla="*/ 64 h 64"/>
                  <a:gd name="T8" fmla="*/ 0 w 40"/>
                  <a:gd name="T9" fmla="*/ 4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4"/>
                  <a:gd name="T17" fmla="*/ 40 w 40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4">
                    <a:moveTo>
                      <a:pt x="0" y="40"/>
                    </a:moveTo>
                    <a:lnTo>
                      <a:pt x="16" y="0"/>
                    </a:lnTo>
                    <a:lnTo>
                      <a:pt x="40" y="24"/>
                    </a:lnTo>
                    <a:lnTo>
                      <a:pt x="24" y="6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0"/>
            <p:cNvGrpSpPr>
              <a:grpSpLocks/>
            </p:cNvGrpSpPr>
            <p:nvPr/>
          </p:nvGrpSpPr>
          <p:grpSpPr bwMode="auto">
            <a:xfrm>
              <a:off x="392" y="1272"/>
              <a:ext cx="952" cy="1416"/>
              <a:chOff x="392" y="1272"/>
              <a:chExt cx="952" cy="1416"/>
            </a:xfrm>
          </p:grpSpPr>
          <p:sp>
            <p:nvSpPr>
              <p:cNvPr id="24636" name="Freeform 91"/>
              <p:cNvSpPr>
                <a:spLocks/>
              </p:cNvSpPr>
              <p:nvPr/>
            </p:nvSpPr>
            <p:spPr bwMode="auto">
              <a:xfrm>
                <a:off x="392" y="1272"/>
                <a:ext cx="88" cy="112"/>
              </a:xfrm>
              <a:custGeom>
                <a:avLst/>
                <a:gdLst>
                  <a:gd name="T0" fmla="*/ 0 w 88"/>
                  <a:gd name="T1" fmla="*/ 0 h 112"/>
                  <a:gd name="T2" fmla="*/ 88 w 88"/>
                  <a:gd name="T3" fmla="*/ 64 h 112"/>
                  <a:gd name="T4" fmla="*/ 40 w 88"/>
                  <a:gd name="T5" fmla="*/ 56 h 112"/>
                  <a:gd name="T6" fmla="*/ 24 w 88"/>
                  <a:gd name="T7" fmla="*/ 112 h 112"/>
                  <a:gd name="T8" fmla="*/ 0 w 88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0" y="0"/>
                    </a:moveTo>
                    <a:lnTo>
                      <a:pt x="88" y="64"/>
                    </a:lnTo>
                    <a:lnTo>
                      <a:pt x="40" y="56"/>
                    </a:lnTo>
                    <a:lnTo>
                      <a:pt x="2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Freeform 92"/>
              <p:cNvSpPr>
                <a:spLocks/>
              </p:cNvSpPr>
              <p:nvPr/>
            </p:nvSpPr>
            <p:spPr bwMode="auto">
              <a:xfrm>
                <a:off x="1256" y="2576"/>
                <a:ext cx="88" cy="112"/>
              </a:xfrm>
              <a:custGeom>
                <a:avLst/>
                <a:gdLst>
                  <a:gd name="T0" fmla="*/ 88 w 88"/>
                  <a:gd name="T1" fmla="*/ 112 h 112"/>
                  <a:gd name="T2" fmla="*/ 0 w 88"/>
                  <a:gd name="T3" fmla="*/ 48 h 112"/>
                  <a:gd name="T4" fmla="*/ 48 w 88"/>
                  <a:gd name="T5" fmla="*/ 56 h 112"/>
                  <a:gd name="T6" fmla="*/ 64 w 88"/>
                  <a:gd name="T7" fmla="*/ 0 h 112"/>
                  <a:gd name="T8" fmla="*/ 88 w 88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8" y="112"/>
                    </a:moveTo>
                    <a:lnTo>
                      <a:pt x="0" y="48"/>
                    </a:lnTo>
                    <a:lnTo>
                      <a:pt x="48" y="56"/>
                    </a:lnTo>
                    <a:lnTo>
                      <a:pt x="64" y="0"/>
                    </a:lnTo>
                    <a:lnTo>
                      <a:pt x="88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Freeform 93"/>
              <p:cNvSpPr>
                <a:spLocks/>
              </p:cNvSpPr>
              <p:nvPr/>
            </p:nvSpPr>
            <p:spPr bwMode="auto">
              <a:xfrm>
                <a:off x="1248" y="25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Freeform 94"/>
              <p:cNvSpPr>
                <a:spLocks/>
              </p:cNvSpPr>
              <p:nvPr/>
            </p:nvSpPr>
            <p:spPr bwMode="auto">
              <a:xfrm>
                <a:off x="1168" y="244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Freeform 95"/>
              <p:cNvSpPr>
                <a:spLocks/>
              </p:cNvSpPr>
              <p:nvPr/>
            </p:nvSpPr>
            <p:spPr bwMode="auto">
              <a:xfrm>
                <a:off x="1088" y="232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Freeform 96"/>
              <p:cNvSpPr>
                <a:spLocks/>
              </p:cNvSpPr>
              <p:nvPr/>
            </p:nvSpPr>
            <p:spPr bwMode="auto">
              <a:xfrm>
                <a:off x="1008" y="220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Freeform 97"/>
              <p:cNvSpPr>
                <a:spLocks/>
              </p:cNvSpPr>
              <p:nvPr/>
            </p:nvSpPr>
            <p:spPr bwMode="auto">
              <a:xfrm>
                <a:off x="928" y="208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Freeform 98"/>
              <p:cNvSpPr>
                <a:spLocks/>
              </p:cNvSpPr>
              <p:nvPr/>
            </p:nvSpPr>
            <p:spPr bwMode="auto">
              <a:xfrm>
                <a:off x="848" y="19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Freeform 99"/>
              <p:cNvSpPr>
                <a:spLocks/>
              </p:cNvSpPr>
              <p:nvPr/>
            </p:nvSpPr>
            <p:spPr bwMode="auto">
              <a:xfrm>
                <a:off x="768" y="184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Freeform 100"/>
              <p:cNvSpPr>
                <a:spLocks/>
              </p:cNvSpPr>
              <p:nvPr/>
            </p:nvSpPr>
            <p:spPr bwMode="auto">
              <a:xfrm>
                <a:off x="688" y="172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Freeform 101"/>
              <p:cNvSpPr>
                <a:spLocks/>
              </p:cNvSpPr>
              <p:nvPr/>
            </p:nvSpPr>
            <p:spPr bwMode="auto">
              <a:xfrm>
                <a:off x="608" y="160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Freeform 102"/>
              <p:cNvSpPr>
                <a:spLocks/>
              </p:cNvSpPr>
              <p:nvPr/>
            </p:nvSpPr>
            <p:spPr bwMode="auto">
              <a:xfrm>
                <a:off x="528" y="148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Freeform 103"/>
              <p:cNvSpPr>
                <a:spLocks/>
              </p:cNvSpPr>
              <p:nvPr/>
            </p:nvSpPr>
            <p:spPr bwMode="auto">
              <a:xfrm>
                <a:off x="448" y="1368"/>
                <a:ext cx="64" cy="80"/>
              </a:xfrm>
              <a:custGeom>
                <a:avLst/>
                <a:gdLst>
                  <a:gd name="T0" fmla="*/ 64 w 64"/>
                  <a:gd name="T1" fmla="*/ 56 h 80"/>
                  <a:gd name="T2" fmla="*/ 24 w 64"/>
                  <a:gd name="T3" fmla="*/ 0 h 80"/>
                  <a:gd name="T4" fmla="*/ 0 w 64"/>
                  <a:gd name="T5" fmla="*/ 24 h 80"/>
                  <a:gd name="T6" fmla="*/ 40 w 64"/>
                  <a:gd name="T7" fmla="*/ 80 h 80"/>
                  <a:gd name="T8" fmla="*/ 64 w 64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56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40" y="80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04"/>
            <p:cNvGrpSpPr>
              <a:grpSpLocks/>
            </p:cNvGrpSpPr>
            <p:nvPr/>
          </p:nvGrpSpPr>
          <p:grpSpPr bwMode="auto">
            <a:xfrm>
              <a:off x="1216" y="1024"/>
              <a:ext cx="136" cy="408"/>
              <a:chOff x="1216" y="1024"/>
              <a:chExt cx="136" cy="408"/>
            </a:xfrm>
          </p:grpSpPr>
          <p:sp>
            <p:nvSpPr>
              <p:cNvPr id="24631" name="Freeform 105"/>
              <p:cNvSpPr>
                <a:spLocks/>
              </p:cNvSpPr>
              <p:nvPr/>
            </p:nvSpPr>
            <p:spPr bwMode="auto">
              <a:xfrm>
                <a:off x="1216" y="1024"/>
                <a:ext cx="80" cy="112"/>
              </a:xfrm>
              <a:custGeom>
                <a:avLst/>
                <a:gdLst>
                  <a:gd name="T0" fmla="*/ 16 w 80"/>
                  <a:gd name="T1" fmla="*/ 0 h 112"/>
                  <a:gd name="T2" fmla="*/ 80 w 80"/>
                  <a:gd name="T3" fmla="*/ 88 h 112"/>
                  <a:gd name="T4" fmla="*/ 32 w 80"/>
                  <a:gd name="T5" fmla="*/ 72 h 112"/>
                  <a:gd name="T6" fmla="*/ 0 w 80"/>
                  <a:gd name="T7" fmla="*/ 112 h 112"/>
                  <a:gd name="T8" fmla="*/ 16 w 8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16" y="0"/>
                    </a:moveTo>
                    <a:lnTo>
                      <a:pt x="80" y="88"/>
                    </a:lnTo>
                    <a:lnTo>
                      <a:pt x="32" y="72"/>
                    </a:lnTo>
                    <a:lnTo>
                      <a:pt x="0" y="1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Freeform 106"/>
              <p:cNvSpPr>
                <a:spLocks/>
              </p:cNvSpPr>
              <p:nvPr/>
            </p:nvSpPr>
            <p:spPr bwMode="auto">
              <a:xfrm>
                <a:off x="1272" y="1320"/>
                <a:ext cx="80" cy="112"/>
              </a:xfrm>
              <a:custGeom>
                <a:avLst/>
                <a:gdLst>
                  <a:gd name="T0" fmla="*/ 64 w 80"/>
                  <a:gd name="T1" fmla="*/ 112 h 112"/>
                  <a:gd name="T2" fmla="*/ 0 w 80"/>
                  <a:gd name="T3" fmla="*/ 24 h 112"/>
                  <a:gd name="T4" fmla="*/ 48 w 80"/>
                  <a:gd name="T5" fmla="*/ 40 h 112"/>
                  <a:gd name="T6" fmla="*/ 80 w 80"/>
                  <a:gd name="T7" fmla="*/ 0 h 112"/>
                  <a:gd name="T8" fmla="*/ 64 w 80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2"/>
                  <a:gd name="T17" fmla="*/ 80 w 8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2">
                    <a:moveTo>
                      <a:pt x="64" y="112"/>
                    </a:moveTo>
                    <a:lnTo>
                      <a:pt x="0" y="24"/>
                    </a:lnTo>
                    <a:lnTo>
                      <a:pt x="48" y="40"/>
                    </a:lnTo>
                    <a:lnTo>
                      <a:pt x="80" y="0"/>
                    </a:lnTo>
                    <a:lnTo>
                      <a:pt x="64" y="11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Freeform 107"/>
              <p:cNvSpPr>
                <a:spLocks/>
              </p:cNvSpPr>
              <p:nvPr/>
            </p:nvSpPr>
            <p:spPr bwMode="auto">
              <a:xfrm>
                <a:off x="1288" y="1280"/>
                <a:ext cx="40" cy="96"/>
              </a:xfrm>
              <a:custGeom>
                <a:avLst/>
                <a:gdLst>
                  <a:gd name="T0" fmla="*/ 40 w 40"/>
                  <a:gd name="T1" fmla="*/ 72 h 96"/>
                  <a:gd name="T2" fmla="*/ 24 w 40"/>
                  <a:gd name="T3" fmla="*/ 0 h 96"/>
                  <a:gd name="T4" fmla="*/ 0 w 40"/>
                  <a:gd name="T5" fmla="*/ 24 h 96"/>
                  <a:gd name="T6" fmla="*/ 16 w 40"/>
                  <a:gd name="T7" fmla="*/ 96 h 96"/>
                  <a:gd name="T8" fmla="*/ 40 w 40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6"/>
                  <a:gd name="T17" fmla="*/ 40 w 4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6">
                    <a:moveTo>
                      <a:pt x="40" y="72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16" y="96"/>
                    </a:ln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Freeform 108"/>
              <p:cNvSpPr>
                <a:spLocks/>
              </p:cNvSpPr>
              <p:nvPr/>
            </p:nvSpPr>
            <p:spPr bwMode="auto">
              <a:xfrm>
                <a:off x="1248" y="1144"/>
                <a:ext cx="40" cy="96"/>
              </a:xfrm>
              <a:custGeom>
                <a:avLst/>
                <a:gdLst>
                  <a:gd name="T0" fmla="*/ 40 w 40"/>
                  <a:gd name="T1" fmla="*/ 72 h 96"/>
                  <a:gd name="T2" fmla="*/ 24 w 40"/>
                  <a:gd name="T3" fmla="*/ 0 h 96"/>
                  <a:gd name="T4" fmla="*/ 0 w 40"/>
                  <a:gd name="T5" fmla="*/ 24 h 96"/>
                  <a:gd name="T6" fmla="*/ 16 w 40"/>
                  <a:gd name="T7" fmla="*/ 96 h 96"/>
                  <a:gd name="T8" fmla="*/ 40 w 40"/>
                  <a:gd name="T9" fmla="*/ 72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6"/>
                  <a:gd name="T17" fmla="*/ 40 w 40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6">
                    <a:moveTo>
                      <a:pt x="40" y="72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16" y="96"/>
                    </a:lnTo>
                    <a:lnTo>
                      <a:pt x="40" y="72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Freeform 109"/>
              <p:cNvSpPr>
                <a:spLocks/>
              </p:cNvSpPr>
              <p:nvPr/>
            </p:nvSpPr>
            <p:spPr bwMode="auto">
              <a:xfrm>
                <a:off x="1232" y="1072"/>
                <a:ext cx="24" cy="40"/>
              </a:xfrm>
              <a:custGeom>
                <a:avLst/>
                <a:gdLst>
                  <a:gd name="T0" fmla="*/ 24 w 24"/>
                  <a:gd name="T1" fmla="*/ 0 h 40"/>
                  <a:gd name="T2" fmla="*/ 24 w 24"/>
                  <a:gd name="T3" fmla="*/ 16 h 40"/>
                  <a:gd name="T4" fmla="*/ 0 w 24"/>
                  <a:gd name="T5" fmla="*/ 40 h 40"/>
                  <a:gd name="T6" fmla="*/ 0 w 24"/>
                  <a:gd name="T7" fmla="*/ 24 h 40"/>
                  <a:gd name="T8" fmla="*/ 24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0"/>
                  <a:gd name="T17" fmla="*/ 24 w 2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0">
                    <a:moveTo>
                      <a:pt x="24" y="0"/>
                    </a:moveTo>
                    <a:lnTo>
                      <a:pt x="24" y="16"/>
                    </a:lnTo>
                    <a:lnTo>
                      <a:pt x="0" y="40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>
              <a:off x="400" y="1144"/>
              <a:ext cx="1616" cy="160"/>
              <a:chOff x="400" y="1144"/>
              <a:chExt cx="1616" cy="160"/>
            </a:xfrm>
          </p:grpSpPr>
          <p:sp>
            <p:nvSpPr>
              <p:cNvPr id="24618" name="Freeform 111"/>
              <p:cNvSpPr>
                <a:spLocks/>
              </p:cNvSpPr>
              <p:nvPr/>
            </p:nvSpPr>
            <p:spPr bwMode="auto">
              <a:xfrm>
                <a:off x="400" y="1224"/>
                <a:ext cx="104" cy="80"/>
              </a:xfrm>
              <a:custGeom>
                <a:avLst/>
                <a:gdLst>
                  <a:gd name="T0" fmla="*/ 0 w 104"/>
                  <a:gd name="T1" fmla="*/ 48 h 80"/>
                  <a:gd name="T2" fmla="*/ 104 w 104"/>
                  <a:gd name="T3" fmla="*/ 0 h 80"/>
                  <a:gd name="T4" fmla="*/ 72 w 104"/>
                  <a:gd name="T5" fmla="*/ 40 h 80"/>
                  <a:gd name="T6" fmla="*/ 104 w 104"/>
                  <a:gd name="T7" fmla="*/ 80 h 80"/>
                  <a:gd name="T8" fmla="*/ 0 w 104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0" y="48"/>
                    </a:moveTo>
                    <a:lnTo>
                      <a:pt x="104" y="0"/>
                    </a:lnTo>
                    <a:lnTo>
                      <a:pt x="72" y="40"/>
                    </a:lnTo>
                    <a:lnTo>
                      <a:pt x="104" y="8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Freeform 112"/>
              <p:cNvSpPr>
                <a:spLocks/>
              </p:cNvSpPr>
              <p:nvPr/>
            </p:nvSpPr>
            <p:spPr bwMode="auto">
              <a:xfrm>
                <a:off x="1912" y="1144"/>
                <a:ext cx="104" cy="80"/>
              </a:xfrm>
              <a:custGeom>
                <a:avLst/>
                <a:gdLst>
                  <a:gd name="T0" fmla="*/ 104 w 104"/>
                  <a:gd name="T1" fmla="*/ 32 h 80"/>
                  <a:gd name="T2" fmla="*/ 0 w 104"/>
                  <a:gd name="T3" fmla="*/ 80 h 80"/>
                  <a:gd name="T4" fmla="*/ 32 w 104"/>
                  <a:gd name="T5" fmla="*/ 40 h 80"/>
                  <a:gd name="T6" fmla="*/ 0 w 104"/>
                  <a:gd name="T7" fmla="*/ 0 h 80"/>
                  <a:gd name="T8" fmla="*/ 104 w 104"/>
                  <a:gd name="T9" fmla="*/ 3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0"/>
                  <a:gd name="T17" fmla="*/ 104 w 10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0">
                    <a:moveTo>
                      <a:pt x="104" y="32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Freeform 113"/>
              <p:cNvSpPr>
                <a:spLocks/>
              </p:cNvSpPr>
              <p:nvPr/>
            </p:nvSpPr>
            <p:spPr bwMode="auto">
              <a:xfrm>
                <a:off x="1864" y="1176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Freeform 114"/>
              <p:cNvSpPr>
                <a:spLocks/>
              </p:cNvSpPr>
              <p:nvPr/>
            </p:nvSpPr>
            <p:spPr bwMode="auto">
              <a:xfrm>
                <a:off x="1720" y="1184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Freeform 115"/>
              <p:cNvSpPr>
                <a:spLocks/>
              </p:cNvSpPr>
              <p:nvPr/>
            </p:nvSpPr>
            <p:spPr bwMode="auto">
              <a:xfrm>
                <a:off x="1576" y="1192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Freeform 116"/>
              <p:cNvSpPr>
                <a:spLocks/>
              </p:cNvSpPr>
              <p:nvPr/>
            </p:nvSpPr>
            <p:spPr bwMode="auto">
              <a:xfrm>
                <a:off x="1432" y="1200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Freeform 117"/>
              <p:cNvSpPr>
                <a:spLocks/>
              </p:cNvSpPr>
              <p:nvPr/>
            </p:nvSpPr>
            <p:spPr bwMode="auto">
              <a:xfrm>
                <a:off x="1288" y="1208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Freeform 118"/>
              <p:cNvSpPr>
                <a:spLocks/>
              </p:cNvSpPr>
              <p:nvPr/>
            </p:nvSpPr>
            <p:spPr bwMode="auto">
              <a:xfrm>
                <a:off x="1144" y="1216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Freeform 119"/>
              <p:cNvSpPr>
                <a:spLocks/>
              </p:cNvSpPr>
              <p:nvPr/>
            </p:nvSpPr>
            <p:spPr bwMode="auto">
              <a:xfrm>
                <a:off x="1000" y="1224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Freeform 120"/>
              <p:cNvSpPr>
                <a:spLocks/>
              </p:cNvSpPr>
              <p:nvPr/>
            </p:nvSpPr>
            <p:spPr bwMode="auto">
              <a:xfrm>
                <a:off x="856" y="1232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Freeform 121"/>
              <p:cNvSpPr>
                <a:spLocks/>
              </p:cNvSpPr>
              <p:nvPr/>
            </p:nvSpPr>
            <p:spPr bwMode="auto">
              <a:xfrm>
                <a:off x="712" y="1240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Freeform 122"/>
              <p:cNvSpPr>
                <a:spLocks/>
              </p:cNvSpPr>
              <p:nvPr/>
            </p:nvSpPr>
            <p:spPr bwMode="auto">
              <a:xfrm>
                <a:off x="568" y="1248"/>
                <a:ext cx="96" cy="24"/>
              </a:xfrm>
              <a:custGeom>
                <a:avLst/>
                <a:gdLst>
                  <a:gd name="T0" fmla="*/ 72 w 96"/>
                  <a:gd name="T1" fmla="*/ 0 h 24"/>
                  <a:gd name="T2" fmla="*/ 0 w 96"/>
                  <a:gd name="T3" fmla="*/ 0 h 24"/>
                  <a:gd name="T4" fmla="*/ 24 w 96"/>
                  <a:gd name="T5" fmla="*/ 24 h 24"/>
                  <a:gd name="T6" fmla="*/ 96 w 96"/>
                  <a:gd name="T7" fmla="*/ 24 h 24"/>
                  <a:gd name="T8" fmla="*/ 72 w 9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24"/>
                  <a:gd name="T17" fmla="*/ 96 w 9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24">
                    <a:moveTo>
                      <a:pt x="7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96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Freeform 123"/>
              <p:cNvSpPr>
                <a:spLocks/>
              </p:cNvSpPr>
              <p:nvPr/>
            </p:nvSpPr>
            <p:spPr bwMode="auto">
              <a:xfrm>
                <a:off x="464" y="1256"/>
                <a:ext cx="56" cy="24"/>
              </a:xfrm>
              <a:custGeom>
                <a:avLst/>
                <a:gdLst>
                  <a:gd name="T0" fmla="*/ 32 w 56"/>
                  <a:gd name="T1" fmla="*/ 0 h 24"/>
                  <a:gd name="T2" fmla="*/ 0 w 56"/>
                  <a:gd name="T3" fmla="*/ 0 h 24"/>
                  <a:gd name="T4" fmla="*/ 24 w 56"/>
                  <a:gd name="T5" fmla="*/ 24 h 24"/>
                  <a:gd name="T6" fmla="*/ 56 w 56"/>
                  <a:gd name="T7" fmla="*/ 24 h 24"/>
                  <a:gd name="T8" fmla="*/ 32 w 5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4"/>
                  <a:gd name="T17" fmla="*/ 56 w 5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4">
                    <a:moveTo>
                      <a:pt x="32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56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24"/>
            <p:cNvGrpSpPr>
              <a:grpSpLocks/>
            </p:cNvGrpSpPr>
            <p:nvPr/>
          </p:nvGrpSpPr>
          <p:grpSpPr bwMode="auto">
            <a:xfrm>
              <a:off x="400" y="2432"/>
              <a:ext cx="960" cy="368"/>
              <a:chOff x="400" y="2432"/>
              <a:chExt cx="960" cy="368"/>
            </a:xfrm>
          </p:grpSpPr>
          <p:sp>
            <p:nvSpPr>
              <p:cNvPr id="24615" name="Freeform 125"/>
              <p:cNvSpPr>
                <a:spLocks/>
              </p:cNvSpPr>
              <p:nvPr/>
            </p:nvSpPr>
            <p:spPr bwMode="auto">
              <a:xfrm>
                <a:off x="400" y="2432"/>
                <a:ext cx="128" cy="88"/>
              </a:xfrm>
              <a:custGeom>
                <a:avLst/>
                <a:gdLst>
                  <a:gd name="T0" fmla="*/ 0 w 128"/>
                  <a:gd name="T1" fmla="*/ 0 h 88"/>
                  <a:gd name="T2" fmla="*/ 128 w 128"/>
                  <a:gd name="T3" fmla="*/ 0 h 88"/>
                  <a:gd name="T4" fmla="*/ 112 w 128"/>
                  <a:gd name="T5" fmla="*/ 40 h 88"/>
                  <a:gd name="T6" fmla="*/ 96 w 128"/>
                  <a:gd name="T7" fmla="*/ 88 h 88"/>
                  <a:gd name="T8" fmla="*/ 0 w 12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0" y="0"/>
                    </a:moveTo>
                    <a:lnTo>
                      <a:pt x="128" y="0"/>
                    </a:lnTo>
                    <a:lnTo>
                      <a:pt x="112" y="40"/>
                    </a:lnTo>
                    <a:lnTo>
                      <a:pt x="96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Freeform 126"/>
              <p:cNvSpPr>
                <a:spLocks/>
              </p:cNvSpPr>
              <p:nvPr/>
            </p:nvSpPr>
            <p:spPr bwMode="auto">
              <a:xfrm>
                <a:off x="1232" y="2712"/>
                <a:ext cx="128" cy="88"/>
              </a:xfrm>
              <a:custGeom>
                <a:avLst/>
                <a:gdLst>
                  <a:gd name="T0" fmla="*/ 128 w 128"/>
                  <a:gd name="T1" fmla="*/ 88 h 88"/>
                  <a:gd name="T2" fmla="*/ 0 w 128"/>
                  <a:gd name="T3" fmla="*/ 88 h 88"/>
                  <a:gd name="T4" fmla="*/ 16 w 128"/>
                  <a:gd name="T5" fmla="*/ 48 h 88"/>
                  <a:gd name="T6" fmla="*/ 32 w 128"/>
                  <a:gd name="T7" fmla="*/ 0 h 88"/>
                  <a:gd name="T8" fmla="*/ 128 w 128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88"/>
                  <a:gd name="T17" fmla="*/ 128 w 128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88">
                    <a:moveTo>
                      <a:pt x="128" y="88"/>
                    </a:moveTo>
                    <a:lnTo>
                      <a:pt x="0" y="88"/>
                    </a:lnTo>
                    <a:lnTo>
                      <a:pt x="16" y="48"/>
                    </a:lnTo>
                    <a:lnTo>
                      <a:pt x="32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Line 127"/>
              <p:cNvSpPr>
                <a:spLocks noChangeShapeType="1"/>
              </p:cNvSpPr>
              <p:nvPr/>
            </p:nvSpPr>
            <p:spPr bwMode="auto">
              <a:xfrm>
                <a:off x="512" y="2472"/>
                <a:ext cx="736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7" name="Rectangle 128"/>
            <p:cNvSpPr>
              <a:spLocks noChangeArrowheads="1"/>
            </p:cNvSpPr>
            <p:nvPr/>
          </p:nvSpPr>
          <p:spPr bwMode="auto">
            <a:xfrm>
              <a:off x="792" y="2456"/>
              <a:ext cx="128" cy="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129"/>
            <p:cNvSpPr>
              <a:spLocks noChangeArrowheads="1"/>
            </p:cNvSpPr>
            <p:nvPr/>
          </p:nvSpPr>
          <p:spPr bwMode="auto">
            <a:xfrm>
              <a:off x="792" y="245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</a:rPr>
                <a:t>a</a:t>
              </a:r>
              <a:endParaRPr lang="en-US" sz="2400" i="1"/>
            </a:p>
          </p:txBody>
        </p:sp>
        <p:grpSp>
          <p:nvGrpSpPr>
            <p:cNvPr id="21" name="Group 130"/>
            <p:cNvGrpSpPr>
              <a:grpSpLocks/>
            </p:cNvGrpSpPr>
            <p:nvPr/>
          </p:nvGrpSpPr>
          <p:grpSpPr bwMode="auto">
            <a:xfrm>
              <a:off x="591" y="1622"/>
              <a:ext cx="446" cy="288"/>
              <a:chOff x="615" y="1590"/>
              <a:chExt cx="446" cy="288"/>
            </a:xfrm>
          </p:grpSpPr>
          <p:sp>
            <p:nvSpPr>
              <p:cNvPr id="24611" name="Text Box 131"/>
              <p:cNvSpPr txBox="1">
                <a:spLocks noChangeArrowheads="1"/>
              </p:cNvSpPr>
              <p:nvPr/>
            </p:nvSpPr>
            <p:spPr bwMode="auto">
              <a:xfrm>
                <a:off x="631" y="1590"/>
                <a:ext cx="43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2 </a:t>
                </a:r>
                <a:r>
                  <a:rPr lang="en-US" sz="2400" i="1"/>
                  <a:t>a</a:t>
                </a:r>
              </a:p>
            </p:txBody>
          </p:sp>
          <p:grpSp>
            <p:nvGrpSpPr>
              <p:cNvPr id="22" name="Group 132"/>
              <p:cNvGrpSpPr>
                <a:grpSpLocks/>
              </p:cNvGrpSpPr>
              <p:nvPr/>
            </p:nvGrpSpPr>
            <p:grpSpPr bwMode="auto">
              <a:xfrm>
                <a:off x="615" y="1613"/>
                <a:ext cx="184" cy="192"/>
                <a:chOff x="3520" y="1472"/>
                <a:chExt cx="184" cy="192"/>
              </a:xfrm>
            </p:grpSpPr>
            <p:sp>
              <p:nvSpPr>
                <p:cNvPr id="24613" name="Freeform 133"/>
                <p:cNvSpPr>
                  <a:spLocks/>
                </p:cNvSpPr>
                <p:nvPr/>
              </p:nvSpPr>
              <p:spPr bwMode="auto">
                <a:xfrm>
                  <a:off x="3520" y="1472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32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32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134"/>
                <p:cNvSpPr>
                  <a:spLocks/>
                </p:cNvSpPr>
                <p:nvPr/>
              </p:nvSpPr>
              <p:spPr bwMode="auto">
                <a:xfrm>
                  <a:off x="3528" y="1480"/>
                  <a:ext cx="176" cy="184"/>
                </a:xfrm>
                <a:custGeom>
                  <a:avLst/>
                  <a:gdLst>
                    <a:gd name="T0" fmla="*/ 0 w 176"/>
                    <a:gd name="T1" fmla="*/ 120 h 184"/>
                    <a:gd name="T2" fmla="*/ 24 w 176"/>
                    <a:gd name="T3" fmla="*/ 184 h 184"/>
                    <a:gd name="T4" fmla="*/ 48 w 176"/>
                    <a:gd name="T5" fmla="*/ 0 h 184"/>
                    <a:gd name="T6" fmla="*/ 176 w 176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6"/>
                    <a:gd name="T13" fmla="*/ 0 h 184"/>
                    <a:gd name="T14" fmla="*/ 176 w 176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6" h="184">
                      <a:moveTo>
                        <a:pt x="0" y="120"/>
                      </a:moveTo>
                      <a:lnTo>
                        <a:pt x="24" y="184"/>
                      </a:lnTo>
                      <a:lnTo>
                        <a:pt x="48" y="0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135"/>
            <p:cNvGrpSpPr>
              <a:grpSpLocks/>
            </p:cNvGrpSpPr>
            <p:nvPr/>
          </p:nvGrpSpPr>
          <p:grpSpPr bwMode="auto">
            <a:xfrm>
              <a:off x="424" y="1496"/>
              <a:ext cx="912" cy="832"/>
              <a:chOff x="424" y="1496"/>
              <a:chExt cx="912" cy="832"/>
            </a:xfrm>
          </p:grpSpPr>
          <p:sp>
            <p:nvSpPr>
              <p:cNvPr id="24601" name="Freeform 136"/>
              <p:cNvSpPr>
                <a:spLocks/>
              </p:cNvSpPr>
              <p:nvPr/>
            </p:nvSpPr>
            <p:spPr bwMode="auto">
              <a:xfrm>
                <a:off x="424" y="2232"/>
                <a:ext cx="104" cy="96"/>
              </a:xfrm>
              <a:custGeom>
                <a:avLst/>
                <a:gdLst>
                  <a:gd name="T0" fmla="*/ 0 w 104"/>
                  <a:gd name="T1" fmla="*/ 96 h 96"/>
                  <a:gd name="T2" fmla="*/ 48 w 104"/>
                  <a:gd name="T3" fmla="*/ 0 h 96"/>
                  <a:gd name="T4" fmla="*/ 56 w 104"/>
                  <a:gd name="T5" fmla="*/ 48 h 96"/>
                  <a:gd name="T6" fmla="*/ 104 w 104"/>
                  <a:gd name="T7" fmla="*/ 56 h 96"/>
                  <a:gd name="T8" fmla="*/ 0 w 10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0" y="96"/>
                    </a:moveTo>
                    <a:lnTo>
                      <a:pt x="48" y="0"/>
                    </a:lnTo>
                    <a:lnTo>
                      <a:pt x="56" y="48"/>
                    </a:lnTo>
                    <a:lnTo>
                      <a:pt x="104" y="5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Freeform 137"/>
              <p:cNvSpPr>
                <a:spLocks/>
              </p:cNvSpPr>
              <p:nvPr/>
            </p:nvSpPr>
            <p:spPr bwMode="auto">
              <a:xfrm>
                <a:off x="1232" y="1496"/>
                <a:ext cx="104" cy="96"/>
              </a:xfrm>
              <a:custGeom>
                <a:avLst/>
                <a:gdLst>
                  <a:gd name="T0" fmla="*/ 104 w 104"/>
                  <a:gd name="T1" fmla="*/ 0 h 96"/>
                  <a:gd name="T2" fmla="*/ 56 w 104"/>
                  <a:gd name="T3" fmla="*/ 96 h 96"/>
                  <a:gd name="T4" fmla="*/ 48 w 104"/>
                  <a:gd name="T5" fmla="*/ 48 h 96"/>
                  <a:gd name="T6" fmla="*/ 0 w 104"/>
                  <a:gd name="T7" fmla="*/ 40 h 96"/>
                  <a:gd name="T8" fmla="*/ 104 w 104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6"/>
                  <a:gd name="T17" fmla="*/ 104 w 10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6">
                    <a:moveTo>
                      <a:pt x="104" y="0"/>
                    </a:moveTo>
                    <a:lnTo>
                      <a:pt x="56" y="96"/>
                    </a:lnTo>
                    <a:lnTo>
                      <a:pt x="48" y="48"/>
                    </a:lnTo>
                    <a:lnTo>
                      <a:pt x="0" y="4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663300"/>
              </a:solidFill>
              <a:ln w="127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138"/>
              <p:cNvSpPr>
                <a:spLocks/>
              </p:cNvSpPr>
              <p:nvPr/>
            </p:nvSpPr>
            <p:spPr bwMode="auto">
              <a:xfrm>
                <a:off x="472" y="2224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139"/>
              <p:cNvSpPr>
                <a:spLocks/>
              </p:cNvSpPr>
              <p:nvPr/>
            </p:nvSpPr>
            <p:spPr bwMode="auto">
              <a:xfrm>
                <a:off x="576" y="2128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Freeform 140"/>
              <p:cNvSpPr>
                <a:spLocks/>
              </p:cNvSpPr>
              <p:nvPr/>
            </p:nvSpPr>
            <p:spPr bwMode="auto">
              <a:xfrm>
                <a:off x="680" y="2032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Freeform 141"/>
              <p:cNvSpPr>
                <a:spLocks/>
              </p:cNvSpPr>
              <p:nvPr/>
            </p:nvSpPr>
            <p:spPr bwMode="auto">
              <a:xfrm>
                <a:off x="792" y="1928"/>
                <a:ext cx="72" cy="72"/>
              </a:xfrm>
              <a:custGeom>
                <a:avLst/>
                <a:gdLst>
                  <a:gd name="T0" fmla="*/ 0 w 72"/>
                  <a:gd name="T1" fmla="*/ 48 h 72"/>
                  <a:gd name="T2" fmla="*/ 48 w 72"/>
                  <a:gd name="T3" fmla="*/ 0 h 72"/>
                  <a:gd name="T4" fmla="*/ 72 w 72"/>
                  <a:gd name="T5" fmla="*/ 24 h 72"/>
                  <a:gd name="T6" fmla="*/ 24 w 72"/>
                  <a:gd name="T7" fmla="*/ 72 h 72"/>
                  <a:gd name="T8" fmla="*/ 0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0" y="48"/>
                    </a:moveTo>
                    <a:lnTo>
                      <a:pt x="48" y="0"/>
                    </a:lnTo>
                    <a:lnTo>
                      <a:pt x="72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Freeform 142"/>
              <p:cNvSpPr>
                <a:spLocks/>
              </p:cNvSpPr>
              <p:nvPr/>
            </p:nvSpPr>
            <p:spPr bwMode="auto">
              <a:xfrm>
                <a:off x="896" y="1832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Freeform 143"/>
              <p:cNvSpPr>
                <a:spLocks/>
              </p:cNvSpPr>
              <p:nvPr/>
            </p:nvSpPr>
            <p:spPr bwMode="auto">
              <a:xfrm>
                <a:off x="1000" y="1736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Freeform 144"/>
              <p:cNvSpPr>
                <a:spLocks/>
              </p:cNvSpPr>
              <p:nvPr/>
            </p:nvSpPr>
            <p:spPr bwMode="auto">
              <a:xfrm>
                <a:off x="1104" y="1640"/>
                <a:ext cx="80" cy="72"/>
              </a:xfrm>
              <a:custGeom>
                <a:avLst/>
                <a:gdLst>
                  <a:gd name="T0" fmla="*/ 0 w 80"/>
                  <a:gd name="T1" fmla="*/ 48 h 72"/>
                  <a:gd name="T2" fmla="*/ 56 w 80"/>
                  <a:gd name="T3" fmla="*/ 0 h 72"/>
                  <a:gd name="T4" fmla="*/ 80 w 80"/>
                  <a:gd name="T5" fmla="*/ 24 h 72"/>
                  <a:gd name="T6" fmla="*/ 24 w 80"/>
                  <a:gd name="T7" fmla="*/ 72 h 72"/>
                  <a:gd name="T8" fmla="*/ 0 w 80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48"/>
                    </a:moveTo>
                    <a:lnTo>
                      <a:pt x="56" y="0"/>
                    </a:lnTo>
                    <a:lnTo>
                      <a:pt x="80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Freeform 145"/>
              <p:cNvSpPr>
                <a:spLocks/>
              </p:cNvSpPr>
              <p:nvPr/>
            </p:nvSpPr>
            <p:spPr bwMode="auto">
              <a:xfrm>
                <a:off x="1216" y="1544"/>
                <a:ext cx="72" cy="72"/>
              </a:xfrm>
              <a:custGeom>
                <a:avLst/>
                <a:gdLst>
                  <a:gd name="T0" fmla="*/ 0 w 72"/>
                  <a:gd name="T1" fmla="*/ 48 h 72"/>
                  <a:gd name="T2" fmla="*/ 48 w 72"/>
                  <a:gd name="T3" fmla="*/ 0 h 72"/>
                  <a:gd name="T4" fmla="*/ 72 w 72"/>
                  <a:gd name="T5" fmla="*/ 24 h 72"/>
                  <a:gd name="T6" fmla="*/ 24 w 72"/>
                  <a:gd name="T7" fmla="*/ 72 h 72"/>
                  <a:gd name="T8" fmla="*/ 0 w 72"/>
                  <a:gd name="T9" fmla="*/ 4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0" y="48"/>
                    </a:moveTo>
                    <a:lnTo>
                      <a:pt x="48" y="0"/>
                    </a:lnTo>
                    <a:lnTo>
                      <a:pt x="72" y="24"/>
                    </a:lnTo>
                    <a:lnTo>
                      <a:pt x="24" y="7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5" name="Rectangle 146"/>
          <p:cNvSpPr>
            <a:spLocks noChangeArrowheads="1"/>
          </p:cNvSpPr>
          <p:nvPr/>
        </p:nvSpPr>
        <p:spPr bwMode="auto">
          <a:xfrm>
            <a:off x="609600" y="4724400"/>
            <a:ext cx="1096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</a:t>
            </a:r>
          </a:p>
          <a:p>
            <a:r>
              <a:rPr lang="en-US" sz="1200">
                <a:solidFill>
                  <a:srgbClr val="000000"/>
                </a:solidFill>
              </a:rPr>
              <a:t>Fig. 3.1(a),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 7e.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586" name="Text Box 147"/>
          <p:cNvSpPr txBox="1">
            <a:spLocks noChangeArrowheads="1"/>
          </p:cNvSpPr>
          <p:nvPr/>
        </p:nvSpPr>
        <p:spPr bwMode="auto">
          <a:xfrm>
            <a:off x="6400800" y="3048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(a = 2</a:t>
            </a:r>
            <a:r>
              <a:rPr lang="en-US">
                <a:sym typeface="Symbol" pitchFamily="18" charset="2"/>
              </a:rPr>
              <a:t>2*R)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Hexagonal Close Packed (HCP)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Kisi hexagonal close packed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: Mg, Be, Cd, Ti, Zn.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(FT) </a:t>
            </a:r>
            <a:r>
              <a:rPr lang="en-US" dirty="0" err="1"/>
              <a:t>atau</a:t>
            </a:r>
            <a:r>
              <a:rPr lang="en-US" dirty="0"/>
              <a:t> atomic packing factor (APF)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Hexagonal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Ciri </a:t>
            </a:r>
            <a:r>
              <a:rPr lang="en-US" dirty="0" err="1"/>
              <a:t>khasnya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atom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sela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3 atom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 </a:t>
            </a:r>
            <a:r>
              <a:rPr lang="en-US" dirty="0" err="1"/>
              <a:t>Akibatnya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atom </a:t>
            </a:r>
            <a:r>
              <a:rPr lang="en-US" dirty="0" err="1"/>
              <a:t>menyinggung</a:t>
            </a:r>
            <a:r>
              <a:rPr lang="en-US" dirty="0"/>
              <a:t> 3 atom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bawahnya</a:t>
            </a:r>
            <a:r>
              <a:rPr lang="en-US" dirty="0"/>
              <a:t>, 6 atom di </a:t>
            </a:r>
            <a:r>
              <a:rPr lang="en-US" dirty="0" err="1"/>
              <a:t>bidangnya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3 atom di </a:t>
            </a:r>
            <a:r>
              <a:rPr lang="en-US" dirty="0" err="1"/>
              <a:t>lapisan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. </a:t>
            </a:r>
          </a:p>
          <a:p>
            <a:endParaRPr lang="en-US" dirty="0"/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HCP </a:t>
            </a:r>
            <a:r>
              <a:rPr lang="en-US" dirty="0" err="1"/>
              <a:t>terdapat</a:t>
            </a:r>
            <a:r>
              <a:rPr lang="en-US" dirty="0"/>
              <a:t> 6 atom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Atomic Packing Factor  </a:t>
            </a:r>
            <a:r>
              <a:rPr lang="en-US" dirty="0" err="1"/>
              <a:t>logam</a:t>
            </a:r>
            <a:r>
              <a:rPr lang="en-US" dirty="0"/>
              <a:t> HCP = 0,74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7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08868" y="2993248"/>
            <a:ext cx="1806575" cy="3651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 APF = 0.74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01106" y="3516646"/>
            <a:ext cx="1730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•  </a:t>
            </a:r>
            <a:r>
              <a:rPr lang="en-US" sz="2000" dirty="0" err="1"/>
              <a:t>Tampak</a:t>
            </a:r>
            <a:r>
              <a:rPr lang="en-US" sz="2000" dirty="0"/>
              <a:t> 3D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95011" y="3516646"/>
            <a:ext cx="1730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•  </a:t>
            </a:r>
            <a:r>
              <a:rPr lang="en-US" sz="2000" dirty="0" err="1"/>
              <a:t>Tampak</a:t>
            </a:r>
            <a:r>
              <a:rPr lang="en-US" sz="2000" dirty="0"/>
              <a:t> 2D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336703" y="64008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 Fig. 3.3(a),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Callister</a:t>
            </a:r>
            <a:r>
              <a:rPr lang="en-US" sz="1200" i="1" dirty="0">
                <a:solidFill>
                  <a:srgbClr val="000000"/>
                </a:solidFill>
              </a:rPr>
              <a:t> 7e.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-2959895" y="5759904"/>
            <a:ext cx="2640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/>
              <a:t>• </a:t>
            </a:r>
            <a:r>
              <a:rPr lang="en-US" sz="2400" i="1" dirty="0"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/</a:t>
            </a:r>
            <a:r>
              <a:rPr lang="en-US" sz="2400" i="1" dirty="0">
                <a:cs typeface="Times New Roman" pitchFamily="18" charset="0"/>
              </a:rPr>
              <a:t>a</a:t>
            </a:r>
            <a:r>
              <a:rPr lang="en-US" sz="2400" dirty="0">
                <a:cs typeface="Times New Roman" pitchFamily="18" charset="0"/>
              </a:rPr>
              <a:t> = 1.633 </a:t>
            </a:r>
            <a:r>
              <a:rPr lang="en-US" sz="2400" i="1" dirty="0">
                <a:cs typeface="Times New Roman" pitchFamily="18" charset="0"/>
              </a:rPr>
              <a:t>(ideal)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85850" y="4114149"/>
            <a:ext cx="3440112" cy="2249488"/>
            <a:chOff x="329" y="1600"/>
            <a:chExt cx="2167" cy="1417"/>
          </a:xfrm>
        </p:grpSpPr>
        <p:sp>
          <p:nvSpPr>
            <p:cNvPr id="25640" name="Line 13"/>
            <p:cNvSpPr>
              <a:spLocks noChangeShapeType="1"/>
            </p:cNvSpPr>
            <p:nvPr/>
          </p:nvSpPr>
          <p:spPr bwMode="auto">
            <a:xfrm flipH="1">
              <a:off x="343" y="2606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4"/>
            <p:cNvSpPr>
              <a:spLocks noChangeShapeType="1"/>
            </p:cNvSpPr>
            <p:nvPr/>
          </p:nvSpPr>
          <p:spPr bwMode="auto">
            <a:xfrm flipH="1">
              <a:off x="343" y="1779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5"/>
            <p:cNvSpPr>
              <a:spLocks noChangeShapeType="1"/>
            </p:cNvSpPr>
            <p:nvPr/>
          </p:nvSpPr>
          <p:spPr bwMode="auto">
            <a:xfrm>
              <a:off x="426" y="2295"/>
              <a:ext cx="0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16"/>
            <p:cNvSpPr>
              <a:spLocks noChangeShapeType="1"/>
            </p:cNvSpPr>
            <p:nvPr/>
          </p:nvSpPr>
          <p:spPr bwMode="auto">
            <a:xfrm flipV="1">
              <a:off x="426" y="1770"/>
              <a:ext cx="0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Text Box 17"/>
            <p:cNvSpPr txBox="1">
              <a:spLocks noChangeArrowheads="1"/>
            </p:cNvSpPr>
            <p:nvPr/>
          </p:nvSpPr>
          <p:spPr bwMode="auto">
            <a:xfrm>
              <a:off x="329" y="2058"/>
              <a:ext cx="192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c</a:t>
              </a:r>
            </a:p>
          </p:txBody>
        </p:sp>
        <p:sp>
          <p:nvSpPr>
            <p:cNvPr id="25645" name="Line 18"/>
            <p:cNvSpPr>
              <a:spLocks noChangeShapeType="1"/>
            </p:cNvSpPr>
            <p:nvPr/>
          </p:nvSpPr>
          <p:spPr bwMode="auto">
            <a:xfrm rot="16200000" flipH="1">
              <a:off x="759" y="2924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9"/>
            <p:cNvSpPr>
              <a:spLocks noChangeShapeType="1"/>
            </p:cNvSpPr>
            <p:nvPr/>
          </p:nvSpPr>
          <p:spPr bwMode="auto">
            <a:xfrm rot="16200000" flipH="1">
              <a:off x="1211" y="2924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20"/>
            <p:cNvSpPr>
              <a:spLocks noChangeShapeType="1"/>
            </p:cNvSpPr>
            <p:nvPr/>
          </p:nvSpPr>
          <p:spPr bwMode="auto">
            <a:xfrm>
              <a:off x="1179" y="2911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21"/>
            <p:cNvSpPr>
              <a:spLocks noChangeShapeType="1"/>
            </p:cNvSpPr>
            <p:nvPr/>
          </p:nvSpPr>
          <p:spPr bwMode="auto">
            <a:xfrm flipH="1">
              <a:off x="845" y="2910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Text Box 22"/>
            <p:cNvSpPr txBox="1">
              <a:spLocks noChangeArrowheads="1"/>
            </p:cNvSpPr>
            <p:nvPr/>
          </p:nvSpPr>
          <p:spPr bwMode="auto">
            <a:xfrm>
              <a:off x="964" y="2767"/>
              <a:ext cx="192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a</a:t>
              </a:r>
            </a:p>
          </p:txBody>
        </p:sp>
        <p:sp>
          <p:nvSpPr>
            <p:cNvPr id="25650" name="AutoShape 23"/>
            <p:cNvSpPr>
              <a:spLocks noChangeAspect="1" noChangeArrowheads="1" noTextEdit="1"/>
            </p:cNvSpPr>
            <p:nvPr/>
          </p:nvSpPr>
          <p:spPr bwMode="auto">
            <a:xfrm>
              <a:off x="512" y="1600"/>
              <a:ext cx="1984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24"/>
            <p:cNvSpPr>
              <a:spLocks noChangeShapeType="1"/>
            </p:cNvSpPr>
            <p:nvPr/>
          </p:nvSpPr>
          <p:spPr bwMode="auto">
            <a:xfrm flipV="1">
              <a:off x="616" y="1784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25"/>
            <p:cNvSpPr>
              <a:spLocks noChangeShapeType="1"/>
            </p:cNvSpPr>
            <p:nvPr/>
          </p:nvSpPr>
          <p:spPr bwMode="auto">
            <a:xfrm flipV="1">
              <a:off x="1640" y="1856"/>
              <a:ext cx="1" cy="8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26"/>
            <p:cNvSpPr>
              <a:spLocks noChangeShapeType="1"/>
            </p:cNvSpPr>
            <p:nvPr/>
          </p:nvSpPr>
          <p:spPr bwMode="auto">
            <a:xfrm flipV="1">
              <a:off x="1120" y="1832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27"/>
            <p:cNvSpPr>
              <a:spLocks noChangeShapeType="1"/>
            </p:cNvSpPr>
            <p:nvPr/>
          </p:nvSpPr>
          <p:spPr bwMode="auto">
            <a:xfrm>
              <a:off x="960" y="170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28"/>
            <p:cNvSpPr>
              <a:spLocks noChangeShapeType="1"/>
            </p:cNvSpPr>
            <p:nvPr/>
          </p:nvSpPr>
          <p:spPr bwMode="auto">
            <a:xfrm>
              <a:off x="960" y="1848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29"/>
            <p:cNvSpPr>
              <a:spLocks noChangeShapeType="1"/>
            </p:cNvSpPr>
            <p:nvPr/>
          </p:nvSpPr>
          <p:spPr bwMode="auto">
            <a:xfrm>
              <a:off x="960" y="1992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30"/>
            <p:cNvSpPr>
              <a:spLocks noChangeShapeType="1"/>
            </p:cNvSpPr>
            <p:nvPr/>
          </p:nvSpPr>
          <p:spPr bwMode="auto">
            <a:xfrm>
              <a:off x="960" y="2136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31"/>
            <p:cNvSpPr>
              <a:spLocks noChangeShapeType="1"/>
            </p:cNvSpPr>
            <p:nvPr/>
          </p:nvSpPr>
          <p:spPr bwMode="auto">
            <a:xfrm>
              <a:off x="960" y="2280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32"/>
            <p:cNvSpPr>
              <a:spLocks noChangeShapeType="1"/>
            </p:cNvSpPr>
            <p:nvPr/>
          </p:nvSpPr>
          <p:spPr bwMode="auto">
            <a:xfrm>
              <a:off x="960" y="242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33"/>
            <p:cNvSpPr>
              <a:spLocks noChangeShapeType="1"/>
            </p:cNvSpPr>
            <p:nvPr/>
          </p:nvSpPr>
          <p:spPr bwMode="auto">
            <a:xfrm>
              <a:off x="1416" y="170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34"/>
            <p:cNvSpPr>
              <a:spLocks noChangeShapeType="1"/>
            </p:cNvSpPr>
            <p:nvPr/>
          </p:nvSpPr>
          <p:spPr bwMode="auto">
            <a:xfrm>
              <a:off x="1416" y="1848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35"/>
            <p:cNvSpPr>
              <a:spLocks noChangeShapeType="1"/>
            </p:cNvSpPr>
            <p:nvPr/>
          </p:nvSpPr>
          <p:spPr bwMode="auto">
            <a:xfrm>
              <a:off x="1416" y="1992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36"/>
            <p:cNvSpPr>
              <a:spLocks noChangeShapeType="1"/>
            </p:cNvSpPr>
            <p:nvPr/>
          </p:nvSpPr>
          <p:spPr bwMode="auto">
            <a:xfrm>
              <a:off x="1416" y="2136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37"/>
            <p:cNvSpPr>
              <a:spLocks noChangeShapeType="1"/>
            </p:cNvSpPr>
            <p:nvPr/>
          </p:nvSpPr>
          <p:spPr bwMode="auto">
            <a:xfrm>
              <a:off x="1416" y="2280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38"/>
            <p:cNvSpPr>
              <a:spLocks noChangeShapeType="1"/>
            </p:cNvSpPr>
            <p:nvPr/>
          </p:nvSpPr>
          <p:spPr bwMode="auto">
            <a:xfrm>
              <a:off x="1416" y="2424"/>
              <a:ext cx="1" cy="6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39"/>
            <p:cNvSpPr>
              <a:spLocks noChangeShapeType="1"/>
            </p:cNvSpPr>
            <p:nvPr/>
          </p:nvSpPr>
          <p:spPr bwMode="auto">
            <a:xfrm flipV="1">
              <a:off x="832" y="1944"/>
              <a:ext cx="1" cy="80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40"/>
            <p:cNvSpPr>
              <a:spLocks noChangeShapeType="1"/>
            </p:cNvSpPr>
            <p:nvPr/>
          </p:nvSpPr>
          <p:spPr bwMode="auto">
            <a:xfrm flipV="1">
              <a:off x="1296" y="1944"/>
              <a:ext cx="1" cy="80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528" y="2432"/>
              <a:ext cx="1200" cy="408"/>
              <a:chOff x="528" y="2432"/>
              <a:chExt cx="1200" cy="408"/>
            </a:xfrm>
          </p:grpSpPr>
          <p:sp>
            <p:nvSpPr>
              <p:cNvPr id="25714" name="Oval 42"/>
              <p:cNvSpPr>
                <a:spLocks noChangeArrowheads="1"/>
              </p:cNvSpPr>
              <p:nvPr/>
            </p:nvSpPr>
            <p:spPr bwMode="auto">
              <a:xfrm>
                <a:off x="752" y="267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Oval 43"/>
              <p:cNvSpPr>
                <a:spLocks noChangeArrowheads="1"/>
              </p:cNvSpPr>
              <p:nvPr/>
            </p:nvSpPr>
            <p:spPr bwMode="auto">
              <a:xfrm>
                <a:off x="1208" y="2664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Oval 44"/>
              <p:cNvSpPr>
                <a:spLocks noChangeArrowheads="1"/>
              </p:cNvSpPr>
              <p:nvPr/>
            </p:nvSpPr>
            <p:spPr bwMode="auto">
              <a:xfrm>
                <a:off x="880" y="2432"/>
                <a:ext cx="168" cy="176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Oval 45"/>
              <p:cNvSpPr>
                <a:spLocks noChangeArrowheads="1"/>
              </p:cNvSpPr>
              <p:nvPr/>
            </p:nvSpPr>
            <p:spPr bwMode="auto">
              <a:xfrm>
                <a:off x="1336" y="243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Oval 46"/>
              <p:cNvSpPr>
                <a:spLocks noChangeArrowheads="1"/>
              </p:cNvSpPr>
              <p:nvPr/>
            </p:nvSpPr>
            <p:spPr bwMode="auto">
              <a:xfrm>
                <a:off x="528" y="2512"/>
                <a:ext cx="176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Oval 47"/>
              <p:cNvSpPr>
                <a:spLocks noChangeArrowheads="1"/>
              </p:cNvSpPr>
              <p:nvPr/>
            </p:nvSpPr>
            <p:spPr bwMode="auto">
              <a:xfrm>
                <a:off x="1552" y="2584"/>
                <a:ext cx="176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Oval 48"/>
              <p:cNvSpPr>
                <a:spLocks noChangeArrowheads="1"/>
              </p:cNvSpPr>
              <p:nvPr/>
            </p:nvSpPr>
            <p:spPr bwMode="auto">
              <a:xfrm>
                <a:off x="1040" y="2552"/>
                <a:ext cx="168" cy="168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9" name="Freeform 49"/>
            <p:cNvSpPr>
              <a:spLocks/>
            </p:cNvSpPr>
            <p:nvPr/>
          </p:nvSpPr>
          <p:spPr bwMode="auto">
            <a:xfrm>
              <a:off x="608" y="2512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8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52 w 1032"/>
                <a:gd name="T11" fmla="*/ 0 h 240"/>
                <a:gd name="T12" fmla="*/ 0 w 1032"/>
                <a:gd name="T13" fmla="*/ 88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8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52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50"/>
            <p:cNvSpPr>
              <a:spLocks/>
            </p:cNvSpPr>
            <p:nvPr/>
          </p:nvSpPr>
          <p:spPr bwMode="auto">
            <a:xfrm>
              <a:off x="616" y="2520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0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44 w 1032"/>
                <a:gd name="T11" fmla="*/ 0 h 240"/>
                <a:gd name="T12" fmla="*/ 0 w 1032"/>
                <a:gd name="T13" fmla="*/ 8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0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44" y="0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51"/>
            <p:cNvSpPr>
              <a:spLocks noChangeShapeType="1"/>
            </p:cNvSpPr>
            <p:nvPr/>
          </p:nvSpPr>
          <p:spPr bwMode="auto">
            <a:xfrm flipV="1">
              <a:off x="1128" y="2512"/>
              <a:ext cx="288" cy="128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52"/>
            <p:cNvSpPr>
              <a:spLocks noChangeShapeType="1"/>
            </p:cNvSpPr>
            <p:nvPr/>
          </p:nvSpPr>
          <p:spPr bwMode="auto">
            <a:xfrm>
              <a:off x="960" y="2520"/>
              <a:ext cx="168" cy="12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53"/>
            <p:cNvSpPr>
              <a:spLocks noChangeShapeType="1"/>
            </p:cNvSpPr>
            <p:nvPr/>
          </p:nvSpPr>
          <p:spPr bwMode="auto">
            <a:xfrm>
              <a:off x="616" y="2600"/>
              <a:ext cx="512" cy="4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54"/>
            <p:cNvSpPr>
              <a:spLocks noChangeShapeType="1"/>
            </p:cNvSpPr>
            <p:nvPr/>
          </p:nvSpPr>
          <p:spPr bwMode="auto">
            <a:xfrm flipV="1">
              <a:off x="832" y="2640"/>
              <a:ext cx="296" cy="112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55"/>
            <p:cNvSpPr>
              <a:spLocks noChangeShapeType="1"/>
            </p:cNvSpPr>
            <p:nvPr/>
          </p:nvSpPr>
          <p:spPr bwMode="auto">
            <a:xfrm>
              <a:off x="1128" y="2648"/>
              <a:ext cx="168" cy="10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56"/>
            <p:cNvSpPr>
              <a:spLocks noChangeShapeType="1"/>
            </p:cNvSpPr>
            <p:nvPr/>
          </p:nvSpPr>
          <p:spPr bwMode="auto">
            <a:xfrm>
              <a:off x="1128" y="2648"/>
              <a:ext cx="504" cy="16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Oval 57"/>
            <p:cNvSpPr>
              <a:spLocks noChangeArrowheads="1"/>
            </p:cNvSpPr>
            <p:nvPr/>
          </p:nvSpPr>
          <p:spPr bwMode="auto">
            <a:xfrm>
              <a:off x="1088" y="2112"/>
              <a:ext cx="168" cy="176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Oval 58"/>
            <p:cNvSpPr>
              <a:spLocks noChangeArrowheads="1"/>
            </p:cNvSpPr>
            <p:nvPr/>
          </p:nvSpPr>
          <p:spPr bwMode="auto">
            <a:xfrm>
              <a:off x="1280" y="2248"/>
              <a:ext cx="176" cy="168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Oval 59"/>
            <p:cNvSpPr>
              <a:spLocks noChangeArrowheads="1"/>
            </p:cNvSpPr>
            <p:nvPr/>
          </p:nvSpPr>
          <p:spPr bwMode="auto">
            <a:xfrm>
              <a:off x="792" y="2224"/>
              <a:ext cx="168" cy="168"/>
            </a:xfrm>
            <a:prstGeom prst="ellips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60"/>
            <p:cNvSpPr>
              <a:spLocks/>
            </p:cNvSpPr>
            <p:nvPr/>
          </p:nvSpPr>
          <p:spPr bwMode="auto">
            <a:xfrm>
              <a:off x="880" y="2200"/>
              <a:ext cx="488" cy="128"/>
            </a:xfrm>
            <a:custGeom>
              <a:avLst/>
              <a:gdLst>
                <a:gd name="T0" fmla="*/ 0 w 488"/>
                <a:gd name="T1" fmla="*/ 112 h 128"/>
                <a:gd name="T2" fmla="*/ 288 w 488"/>
                <a:gd name="T3" fmla="*/ 0 h 128"/>
                <a:gd name="T4" fmla="*/ 488 w 488"/>
                <a:gd name="T5" fmla="*/ 128 h 128"/>
                <a:gd name="T6" fmla="*/ 0 w 488"/>
                <a:gd name="T7" fmla="*/ 112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8"/>
                <a:gd name="T13" fmla="*/ 0 h 128"/>
                <a:gd name="T14" fmla="*/ 488 w 488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8" h="128">
                  <a:moveTo>
                    <a:pt x="0" y="112"/>
                  </a:moveTo>
                  <a:lnTo>
                    <a:pt x="288" y="0"/>
                  </a:lnTo>
                  <a:lnTo>
                    <a:pt x="488" y="128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528" y="1616"/>
              <a:ext cx="1192" cy="408"/>
              <a:chOff x="528" y="1616"/>
              <a:chExt cx="1192" cy="408"/>
            </a:xfrm>
          </p:grpSpPr>
          <p:sp>
            <p:nvSpPr>
              <p:cNvPr id="25707" name="Oval 62"/>
              <p:cNvSpPr>
                <a:spLocks noChangeArrowheads="1"/>
              </p:cNvSpPr>
              <p:nvPr/>
            </p:nvSpPr>
            <p:spPr bwMode="auto">
              <a:xfrm>
                <a:off x="744" y="185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Oval 63"/>
              <p:cNvSpPr>
                <a:spLocks noChangeArrowheads="1"/>
              </p:cNvSpPr>
              <p:nvPr/>
            </p:nvSpPr>
            <p:spPr bwMode="auto">
              <a:xfrm>
                <a:off x="1200" y="1848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Oval 64"/>
              <p:cNvSpPr>
                <a:spLocks noChangeArrowheads="1"/>
              </p:cNvSpPr>
              <p:nvPr/>
            </p:nvSpPr>
            <p:spPr bwMode="auto">
              <a:xfrm>
                <a:off x="872" y="1624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Oval 65"/>
              <p:cNvSpPr>
                <a:spLocks noChangeArrowheads="1"/>
              </p:cNvSpPr>
              <p:nvPr/>
            </p:nvSpPr>
            <p:spPr bwMode="auto">
              <a:xfrm>
                <a:off x="1328" y="161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Oval 66"/>
              <p:cNvSpPr>
                <a:spLocks noChangeArrowheads="1"/>
              </p:cNvSpPr>
              <p:nvPr/>
            </p:nvSpPr>
            <p:spPr bwMode="auto">
              <a:xfrm>
                <a:off x="528" y="1696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Oval 67"/>
              <p:cNvSpPr>
                <a:spLocks noChangeArrowheads="1"/>
              </p:cNvSpPr>
              <p:nvPr/>
            </p:nvSpPr>
            <p:spPr bwMode="auto">
              <a:xfrm>
                <a:off x="1552" y="1768"/>
                <a:ext cx="168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Oval 68"/>
              <p:cNvSpPr>
                <a:spLocks noChangeArrowheads="1"/>
              </p:cNvSpPr>
              <p:nvPr/>
            </p:nvSpPr>
            <p:spPr bwMode="auto">
              <a:xfrm>
                <a:off x="1032" y="1736"/>
                <a:ext cx="176" cy="168"/>
              </a:xfrm>
              <a:prstGeom prst="ellipse">
                <a:avLst/>
              </a:prstGeom>
              <a:solidFill>
                <a:srgbClr val="00EE00"/>
              </a:solidFill>
              <a:ln w="254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2" name="Freeform 69"/>
            <p:cNvSpPr>
              <a:spLocks/>
            </p:cNvSpPr>
            <p:nvPr/>
          </p:nvSpPr>
          <p:spPr bwMode="auto">
            <a:xfrm>
              <a:off x="608" y="1696"/>
              <a:ext cx="1032" cy="248"/>
            </a:xfrm>
            <a:custGeom>
              <a:avLst/>
              <a:gdLst>
                <a:gd name="T0" fmla="*/ 0 w 1032"/>
                <a:gd name="T1" fmla="*/ 88 h 248"/>
                <a:gd name="T2" fmla="*/ 224 w 1032"/>
                <a:gd name="T3" fmla="*/ 248 h 248"/>
                <a:gd name="T4" fmla="*/ 680 w 1032"/>
                <a:gd name="T5" fmla="*/ 248 h 248"/>
                <a:gd name="T6" fmla="*/ 1032 w 1032"/>
                <a:gd name="T7" fmla="*/ 160 h 248"/>
                <a:gd name="T8" fmla="*/ 808 w 1032"/>
                <a:gd name="T9" fmla="*/ 0 h 248"/>
                <a:gd name="T10" fmla="*/ 352 w 1032"/>
                <a:gd name="T11" fmla="*/ 0 h 248"/>
                <a:gd name="T12" fmla="*/ 0 w 1032"/>
                <a:gd name="T13" fmla="*/ 88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8"/>
                <a:gd name="T23" fmla="*/ 1032 w 1032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8">
                  <a:moveTo>
                    <a:pt x="0" y="88"/>
                  </a:moveTo>
                  <a:lnTo>
                    <a:pt x="224" y="248"/>
                  </a:lnTo>
                  <a:lnTo>
                    <a:pt x="680" y="248"/>
                  </a:lnTo>
                  <a:lnTo>
                    <a:pt x="1032" y="160"/>
                  </a:lnTo>
                  <a:lnTo>
                    <a:pt x="808" y="0"/>
                  </a:lnTo>
                  <a:lnTo>
                    <a:pt x="352" y="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70"/>
            <p:cNvSpPr>
              <a:spLocks/>
            </p:cNvSpPr>
            <p:nvPr/>
          </p:nvSpPr>
          <p:spPr bwMode="auto">
            <a:xfrm>
              <a:off x="616" y="1704"/>
              <a:ext cx="1032" cy="240"/>
            </a:xfrm>
            <a:custGeom>
              <a:avLst/>
              <a:gdLst>
                <a:gd name="T0" fmla="*/ 0 w 1032"/>
                <a:gd name="T1" fmla="*/ 88 h 240"/>
                <a:gd name="T2" fmla="*/ 224 w 1032"/>
                <a:gd name="T3" fmla="*/ 240 h 240"/>
                <a:gd name="T4" fmla="*/ 680 w 1032"/>
                <a:gd name="T5" fmla="*/ 240 h 240"/>
                <a:gd name="T6" fmla="*/ 1032 w 1032"/>
                <a:gd name="T7" fmla="*/ 152 h 240"/>
                <a:gd name="T8" fmla="*/ 808 w 1032"/>
                <a:gd name="T9" fmla="*/ 0 h 240"/>
                <a:gd name="T10" fmla="*/ 344 w 1032"/>
                <a:gd name="T11" fmla="*/ 0 h 240"/>
                <a:gd name="T12" fmla="*/ 0 w 1032"/>
                <a:gd name="T13" fmla="*/ 8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2"/>
                <a:gd name="T22" fmla="*/ 0 h 240"/>
                <a:gd name="T23" fmla="*/ 1032 w 10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2" h="240">
                  <a:moveTo>
                    <a:pt x="0" y="88"/>
                  </a:moveTo>
                  <a:lnTo>
                    <a:pt x="224" y="240"/>
                  </a:lnTo>
                  <a:lnTo>
                    <a:pt x="680" y="240"/>
                  </a:lnTo>
                  <a:lnTo>
                    <a:pt x="1032" y="152"/>
                  </a:lnTo>
                  <a:lnTo>
                    <a:pt x="808" y="0"/>
                  </a:lnTo>
                  <a:lnTo>
                    <a:pt x="344" y="0"/>
                  </a:lnTo>
                  <a:lnTo>
                    <a:pt x="0" y="80"/>
                  </a:lnTo>
                </a:path>
              </a:pathLst>
            </a:cu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71"/>
            <p:cNvSpPr>
              <a:spLocks noChangeShapeType="1"/>
            </p:cNvSpPr>
            <p:nvPr/>
          </p:nvSpPr>
          <p:spPr bwMode="auto">
            <a:xfrm flipV="1">
              <a:off x="1120" y="1704"/>
              <a:ext cx="296" cy="128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72"/>
            <p:cNvSpPr>
              <a:spLocks noChangeShapeType="1"/>
            </p:cNvSpPr>
            <p:nvPr/>
          </p:nvSpPr>
          <p:spPr bwMode="auto">
            <a:xfrm>
              <a:off x="960" y="1704"/>
              <a:ext cx="160" cy="120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73"/>
            <p:cNvSpPr>
              <a:spLocks noChangeShapeType="1"/>
            </p:cNvSpPr>
            <p:nvPr/>
          </p:nvSpPr>
          <p:spPr bwMode="auto">
            <a:xfrm>
              <a:off x="608" y="1784"/>
              <a:ext cx="512" cy="48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74"/>
            <p:cNvSpPr>
              <a:spLocks noChangeShapeType="1"/>
            </p:cNvSpPr>
            <p:nvPr/>
          </p:nvSpPr>
          <p:spPr bwMode="auto">
            <a:xfrm flipV="1">
              <a:off x="832" y="1832"/>
              <a:ext cx="296" cy="104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75"/>
            <p:cNvSpPr>
              <a:spLocks noChangeShapeType="1"/>
            </p:cNvSpPr>
            <p:nvPr/>
          </p:nvSpPr>
          <p:spPr bwMode="auto">
            <a:xfrm>
              <a:off x="1120" y="1832"/>
              <a:ext cx="176" cy="112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76"/>
            <p:cNvSpPr>
              <a:spLocks noChangeShapeType="1"/>
            </p:cNvSpPr>
            <p:nvPr/>
          </p:nvSpPr>
          <p:spPr bwMode="auto">
            <a:xfrm>
              <a:off x="1128" y="1832"/>
              <a:ext cx="504" cy="16"/>
            </a:xfrm>
            <a:prstGeom prst="line">
              <a:avLst/>
            </a:prstGeom>
            <a:noFill/>
            <a:ln w="25400">
              <a:solidFill>
                <a:srgbClr val="00EE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77"/>
            <p:cNvSpPr>
              <a:spLocks noChangeShapeType="1"/>
            </p:cNvSpPr>
            <p:nvPr/>
          </p:nvSpPr>
          <p:spPr bwMode="auto">
            <a:xfrm>
              <a:off x="1368" y="2320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78"/>
            <p:cNvSpPr>
              <a:spLocks noChangeShapeType="1"/>
            </p:cNvSpPr>
            <p:nvPr/>
          </p:nvSpPr>
          <p:spPr bwMode="auto">
            <a:xfrm>
              <a:off x="1368" y="2464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79"/>
            <p:cNvSpPr>
              <a:spLocks noChangeShapeType="1"/>
            </p:cNvSpPr>
            <p:nvPr/>
          </p:nvSpPr>
          <p:spPr bwMode="auto">
            <a:xfrm>
              <a:off x="1368" y="2608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80"/>
            <p:cNvSpPr>
              <a:spLocks noChangeShapeType="1"/>
            </p:cNvSpPr>
            <p:nvPr/>
          </p:nvSpPr>
          <p:spPr bwMode="auto">
            <a:xfrm>
              <a:off x="1168" y="2216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81"/>
            <p:cNvSpPr>
              <a:spLocks noChangeShapeType="1"/>
            </p:cNvSpPr>
            <p:nvPr/>
          </p:nvSpPr>
          <p:spPr bwMode="auto">
            <a:xfrm>
              <a:off x="1168" y="2360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82"/>
            <p:cNvSpPr>
              <a:spLocks noChangeShapeType="1"/>
            </p:cNvSpPr>
            <p:nvPr/>
          </p:nvSpPr>
          <p:spPr bwMode="auto">
            <a:xfrm>
              <a:off x="1168" y="2504"/>
              <a:ext cx="1" cy="5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83"/>
            <p:cNvSpPr>
              <a:spLocks noChangeShapeType="1"/>
            </p:cNvSpPr>
            <p:nvPr/>
          </p:nvSpPr>
          <p:spPr bwMode="auto">
            <a:xfrm>
              <a:off x="872" y="2312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84"/>
            <p:cNvSpPr>
              <a:spLocks noChangeShapeType="1"/>
            </p:cNvSpPr>
            <p:nvPr/>
          </p:nvSpPr>
          <p:spPr bwMode="auto">
            <a:xfrm>
              <a:off x="872" y="2456"/>
              <a:ext cx="1" cy="64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85"/>
            <p:cNvSpPr>
              <a:spLocks noChangeShapeType="1"/>
            </p:cNvSpPr>
            <p:nvPr/>
          </p:nvSpPr>
          <p:spPr bwMode="auto">
            <a:xfrm>
              <a:off x="872" y="2600"/>
              <a:ext cx="1" cy="56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852" y="2524"/>
              <a:ext cx="520" cy="152"/>
              <a:chOff x="852" y="2524"/>
              <a:chExt cx="520" cy="152"/>
            </a:xfrm>
          </p:grpSpPr>
          <p:sp>
            <p:nvSpPr>
              <p:cNvPr id="25704" name="Oval 87"/>
              <p:cNvSpPr>
                <a:spLocks noChangeArrowheads="1"/>
              </p:cNvSpPr>
              <p:nvPr/>
            </p:nvSpPr>
            <p:spPr bwMode="auto">
              <a:xfrm>
                <a:off x="852" y="2628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Oval 88"/>
              <p:cNvSpPr>
                <a:spLocks noChangeArrowheads="1"/>
              </p:cNvSpPr>
              <p:nvPr/>
            </p:nvSpPr>
            <p:spPr bwMode="auto">
              <a:xfrm>
                <a:off x="1148" y="2524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Oval 89"/>
              <p:cNvSpPr>
                <a:spLocks noChangeArrowheads="1"/>
              </p:cNvSpPr>
              <p:nvPr/>
            </p:nvSpPr>
            <p:spPr bwMode="auto">
              <a:xfrm>
                <a:off x="1340" y="2644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0" name="Rectangle 90"/>
            <p:cNvSpPr>
              <a:spLocks noChangeArrowheads="1"/>
            </p:cNvSpPr>
            <p:nvPr/>
          </p:nvSpPr>
          <p:spPr bwMode="auto">
            <a:xfrm>
              <a:off x="1832" y="1736"/>
              <a:ext cx="5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EE00"/>
                  </a:solidFill>
                </a:rPr>
                <a:t>A sites</a:t>
              </a:r>
              <a:endParaRPr lang="en-US" sz="2400"/>
            </a:p>
          </p:txBody>
        </p:sp>
        <p:sp>
          <p:nvSpPr>
            <p:cNvPr id="25701" name="Rectangle 91"/>
            <p:cNvSpPr>
              <a:spLocks noChangeArrowheads="1"/>
            </p:cNvSpPr>
            <p:nvPr/>
          </p:nvSpPr>
          <p:spPr bwMode="auto">
            <a:xfrm>
              <a:off x="1832" y="2160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25702" name="Rectangle 92"/>
            <p:cNvSpPr>
              <a:spLocks noChangeArrowheads="1"/>
            </p:cNvSpPr>
            <p:nvPr/>
          </p:nvSpPr>
          <p:spPr bwMode="auto">
            <a:xfrm>
              <a:off x="1968" y="2160"/>
              <a:ext cx="4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 sites</a:t>
              </a:r>
              <a:endParaRPr lang="en-US" sz="2400"/>
            </a:p>
          </p:txBody>
        </p:sp>
        <p:sp>
          <p:nvSpPr>
            <p:cNvPr id="25703" name="Rectangle 93"/>
            <p:cNvSpPr>
              <a:spLocks noChangeArrowheads="1"/>
            </p:cNvSpPr>
            <p:nvPr/>
          </p:nvSpPr>
          <p:spPr bwMode="auto">
            <a:xfrm>
              <a:off x="1824" y="2560"/>
              <a:ext cx="5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9900"/>
                  </a:solidFill>
                </a:rPr>
                <a:t>A sites</a:t>
              </a:r>
              <a:endParaRPr lang="en-US" sz="2400"/>
            </a:p>
          </p:txBody>
        </p:sp>
      </p:grpSp>
      <p:grpSp>
        <p:nvGrpSpPr>
          <p:cNvPr id="6" name="Group 94"/>
          <p:cNvGrpSpPr>
            <a:grpSpLocks noChangeAspect="1"/>
          </p:cNvGrpSpPr>
          <p:nvPr/>
        </p:nvGrpSpPr>
        <p:grpSpPr bwMode="auto">
          <a:xfrm>
            <a:off x="4868141" y="4281631"/>
            <a:ext cx="4203700" cy="2032000"/>
            <a:chOff x="2880" y="1584"/>
            <a:chExt cx="2648" cy="1280"/>
          </a:xfrm>
        </p:grpSpPr>
        <p:sp>
          <p:nvSpPr>
            <p:cNvPr id="25614" name="AutoShape 95"/>
            <p:cNvSpPr>
              <a:spLocks noChangeAspect="1" noChangeArrowheads="1" noTextEdit="1"/>
            </p:cNvSpPr>
            <p:nvPr/>
          </p:nvSpPr>
          <p:spPr bwMode="auto">
            <a:xfrm>
              <a:off x="2880" y="1584"/>
              <a:ext cx="2648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Oval 96"/>
            <p:cNvSpPr>
              <a:spLocks noChangeArrowheads="1"/>
            </p:cNvSpPr>
            <p:nvPr/>
          </p:nvSpPr>
          <p:spPr bwMode="auto">
            <a:xfrm>
              <a:off x="3356" y="1996"/>
              <a:ext cx="448" cy="44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2892" y="1612"/>
              <a:ext cx="1376" cy="1224"/>
              <a:chOff x="2892" y="1612"/>
              <a:chExt cx="1376" cy="1224"/>
            </a:xfrm>
          </p:grpSpPr>
          <p:sp>
            <p:nvSpPr>
              <p:cNvPr id="25634" name="Oval 98"/>
              <p:cNvSpPr>
                <a:spLocks noChangeArrowheads="1"/>
              </p:cNvSpPr>
              <p:nvPr/>
            </p:nvSpPr>
            <p:spPr bwMode="auto">
              <a:xfrm>
                <a:off x="3132" y="2388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Oval 99"/>
              <p:cNvSpPr>
                <a:spLocks noChangeArrowheads="1"/>
              </p:cNvSpPr>
              <p:nvPr/>
            </p:nvSpPr>
            <p:spPr bwMode="auto">
              <a:xfrm>
                <a:off x="3596" y="2388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Oval 100"/>
              <p:cNvSpPr>
                <a:spLocks noChangeArrowheads="1"/>
              </p:cNvSpPr>
              <p:nvPr/>
            </p:nvSpPr>
            <p:spPr bwMode="auto">
              <a:xfrm>
                <a:off x="2892" y="1996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Oval 101"/>
              <p:cNvSpPr>
                <a:spLocks noChangeArrowheads="1"/>
              </p:cNvSpPr>
              <p:nvPr/>
            </p:nvSpPr>
            <p:spPr bwMode="auto">
              <a:xfrm>
                <a:off x="3820" y="1996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Oval 102"/>
              <p:cNvSpPr>
                <a:spLocks noChangeArrowheads="1"/>
              </p:cNvSpPr>
              <p:nvPr/>
            </p:nvSpPr>
            <p:spPr bwMode="auto">
              <a:xfrm>
                <a:off x="3580" y="1612"/>
                <a:ext cx="448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Oval 103"/>
              <p:cNvSpPr>
                <a:spLocks noChangeArrowheads="1"/>
              </p:cNvSpPr>
              <p:nvPr/>
            </p:nvSpPr>
            <p:spPr bwMode="auto">
              <a:xfrm>
                <a:off x="3124" y="1620"/>
                <a:ext cx="456" cy="44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3152" y="1736"/>
              <a:ext cx="912" cy="832"/>
              <a:chOff x="3152" y="1736"/>
              <a:chExt cx="912" cy="832"/>
            </a:xfrm>
          </p:grpSpPr>
          <p:sp>
            <p:nvSpPr>
              <p:cNvPr id="25631" name="Oval 105"/>
              <p:cNvSpPr>
                <a:spLocks noChangeArrowheads="1"/>
              </p:cNvSpPr>
              <p:nvPr/>
            </p:nvSpPr>
            <p:spPr bwMode="auto">
              <a:xfrm>
                <a:off x="3152" y="2120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Oval 106"/>
              <p:cNvSpPr>
                <a:spLocks noChangeArrowheads="1"/>
              </p:cNvSpPr>
              <p:nvPr/>
            </p:nvSpPr>
            <p:spPr bwMode="auto">
              <a:xfrm>
                <a:off x="3616" y="2120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Oval 107"/>
              <p:cNvSpPr>
                <a:spLocks noChangeArrowheads="1"/>
              </p:cNvSpPr>
              <p:nvPr/>
            </p:nvSpPr>
            <p:spPr bwMode="auto">
              <a:xfrm>
                <a:off x="3376" y="1736"/>
                <a:ext cx="448" cy="448"/>
              </a:xfrm>
              <a:prstGeom prst="ellips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2900" y="1604"/>
              <a:ext cx="1368" cy="1224"/>
              <a:chOff x="2900" y="1604"/>
              <a:chExt cx="1368" cy="1224"/>
            </a:xfrm>
          </p:grpSpPr>
          <p:sp>
            <p:nvSpPr>
              <p:cNvPr id="25623" name="Oval 109"/>
              <p:cNvSpPr>
                <a:spLocks noChangeArrowheads="1"/>
              </p:cNvSpPr>
              <p:nvPr/>
            </p:nvSpPr>
            <p:spPr bwMode="auto">
              <a:xfrm>
                <a:off x="3356" y="2004"/>
                <a:ext cx="456" cy="448"/>
              </a:xfrm>
              <a:prstGeom prst="ellipse">
                <a:avLst/>
              </a:prstGeom>
              <a:noFill/>
              <a:ln w="38100">
                <a:solidFill>
                  <a:srgbClr val="00E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2900" y="1604"/>
                <a:ext cx="1368" cy="1224"/>
                <a:chOff x="2900" y="1604"/>
                <a:chExt cx="1368" cy="1224"/>
              </a:xfrm>
            </p:grpSpPr>
            <p:sp>
              <p:nvSpPr>
                <p:cNvPr id="25625" name="Oval 111"/>
                <p:cNvSpPr>
                  <a:spLocks noChangeArrowheads="1"/>
                </p:cNvSpPr>
                <p:nvPr/>
              </p:nvSpPr>
              <p:spPr bwMode="auto">
                <a:xfrm>
                  <a:off x="3140" y="2380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6" name="Oval 112"/>
                <p:cNvSpPr>
                  <a:spLocks noChangeArrowheads="1"/>
                </p:cNvSpPr>
                <p:nvPr/>
              </p:nvSpPr>
              <p:spPr bwMode="auto">
                <a:xfrm>
                  <a:off x="3596" y="2380"/>
                  <a:ext cx="456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7" name="Oval 113"/>
                <p:cNvSpPr>
                  <a:spLocks noChangeArrowheads="1"/>
                </p:cNvSpPr>
                <p:nvPr/>
              </p:nvSpPr>
              <p:spPr bwMode="auto">
                <a:xfrm>
                  <a:off x="2900" y="1988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8" name="Oval 114"/>
                <p:cNvSpPr>
                  <a:spLocks noChangeArrowheads="1"/>
                </p:cNvSpPr>
                <p:nvPr/>
              </p:nvSpPr>
              <p:spPr bwMode="auto">
                <a:xfrm>
                  <a:off x="3820" y="1988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9" name="Oval 115"/>
                <p:cNvSpPr>
                  <a:spLocks noChangeArrowheads="1"/>
                </p:cNvSpPr>
                <p:nvPr/>
              </p:nvSpPr>
              <p:spPr bwMode="auto">
                <a:xfrm>
                  <a:off x="3580" y="1604"/>
                  <a:ext cx="456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0" name="Oval 116"/>
                <p:cNvSpPr>
                  <a:spLocks noChangeArrowheads="1"/>
                </p:cNvSpPr>
                <p:nvPr/>
              </p:nvSpPr>
              <p:spPr bwMode="auto">
                <a:xfrm>
                  <a:off x="3132" y="1612"/>
                  <a:ext cx="448" cy="448"/>
                </a:xfrm>
                <a:prstGeom prst="ellipse">
                  <a:avLst/>
                </a:prstGeom>
                <a:noFill/>
                <a:ln w="38100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19" name="Rectangle 117"/>
            <p:cNvSpPr>
              <a:spLocks noChangeArrowheads="1"/>
            </p:cNvSpPr>
            <p:nvPr/>
          </p:nvSpPr>
          <p:spPr bwMode="auto">
            <a:xfrm>
              <a:off x="4296" y="2584"/>
              <a:ext cx="107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8800"/>
                  </a:solidFill>
                </a:rPr>
                <a:t>Bottom layer</a:t>
              </a:r>
              <a:endParaRPr lang="en-US" sz="2400"/>
            </a:p>
          </p:txBody>
        </p:sp>
        <p:sp>
          <p:nvSpPr>
            <p:cNvPr id="25620" name="Rectangle 118"/>
            <p:cNvSpPr>
              <a:spLocks noChangeArrowheads="1"/>
            </p:cNvSpPr>
            <p:nvPr/>
          </p:nvSpPr>
          <p:spPr bwMode="auto">
            <a:xfrm>
              <a:off x="4296" y="2152"/>
              <a:ext cx="10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66FF"/>
                  </a:solidFill>
                </a:rPr>
                <a:t>Middle layer</a:t>
              </a:r>
              <a:endParaRPr lang="en-US" sz="2400"/>
            </a:p>
          </p:txBody>
        </p:sp>
        <p:sp>
          <p:nvSpPr>
            <p:cNvPr id="25621" name="Rectangle 119"/>
            <p:cNvSpPr>
              <a:spLocks noChangeArrowheads="1"/>
            </p:cNvSpPr>
            <p:nvPr/>
          </p:nvSpPr>
          <p:spPr bwMode="auto">
            <a:xfrm>
              <a:off x="4296" y="1736"/>
              <a:ext cx="3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EE00"/>
                  </a:solidFill>
                </a:rPr>
                <a:t>Top</a:t>
              </a:r>
              <a:endParaRPr lang="en-US" sz="2400"/>
            </a:p>
          </p:txBody>
        </p:sp>
        <p:sp>
          <p:nvSpPr>
            <p:cNvPr id="25622" name="Rectangle 120"/>
            <p:cNvSpPr>
              <a:spLocks noChangeArrowheads="1"/>
            </p:cNvSpPr>
            <p:nvPr/>
          </p:nvSpPr>
          <p:spPr bwMode="auto">
            <a:xfrm>
              <a:off x="4648" y="1736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EE00"/>
                  </a:solidFill>
                </a:rPr>
                <a:t> layer</a:t>
              </a:r>
              <a:endParaRPr lang="en-US" sz="2400"/>
            </a:p>
          </p:txBody>
        </p:sp>
      </p:grpSp>
      <p:sp>
        <p:nvSpPr>
          <p:cNvPr id="122" name="Rectangle 7"/>
          <p:cNvSpPr txBox="1">
            <a:spLocks noChangeArrowheads="1"/>
          </p:cNvSpPr>
          <p:nvPr/>
        </p:nvSpPr>
        <p:spPr bwMode="white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Hexagonal Close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Packed (HCP)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65923" y="1295400"/>
            <a:ext cx="2867165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3×1 =3 center atoms </a:t>
            </a:r>
          </a:p>
          <a:p>
            <a:r>
              <a:rPr lang="en-US" b="1" dirty="0"/>
              <a:t>2×(1/2) =1 face atom </a:t>
            </a:r>
          </a:p>
          <a:p>
            <a:r>
              <a:rPr lang="en-US" b="1" dirty="0"/>
              <a:t>12×(1/6) =2 corner atoms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Total atoms = 6</a:t>
            </a:r>
          </a:p>
        </p:txBody>
      </p:sp>
      <p:sp>
        <p:nvSpPr>
          <p:cNvPr id="124" name="Right Arrow 123"/>
          <p:cNvSpPr/>
          <p:nvPr/>
        </p:nvSpPr>
        <p:spPr>
          <a:xfrm>
            <a:off x="4180640" y="1881664"/>
            <a:ext cx="16764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4" descr="C:\Users\User\Pictures\hexagonal 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0" t="12981" r="38976" b="23280"/>
          <a:stretch/>
        </p:blipFill>
        <p:spPr bwMode="auto">
          <a:xfrm>
            <a:off x="6690591" y="1171919"/>
            <a:ext cx="1630729" cy="16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00562" y="1766888"/>
            <a:ext cx="37242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1407" y="1591470"/>
            <a:ext cx="2312986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white">
          <a:xfrm>
            <a:off x="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 Kristal Logam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Hexagonal Close Packed (HCP)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err="1"/>
              <a:t>Kesimpulan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7943088" cy="5029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900" dirty="0"/>
              <a:t>Klasifikasi </a:t>
            </a:r>
            <a:r>
              <a:rPr lang="en-US" sz="1900" dirty="0" err="1"/>
              <a:t>sebuah</a:t>
            </a:r>
            <a:r>
              <a:rPr lang="en-US" sz="1900" dirty="0"/>
              <a:t> material </a:t>
            </a:r>
            <a:r>
              <a:rPr lang="en-US" sz="1900" dirty="0" err="1"/>
              <a:t>ditentukan</a:t>
            </a:r>
            <a:r>
              <a:rPr lang="en-US" sz="1900" dirty="0"/>
              <a:t> </a:t>
            </a:r>
            <a:r>
              <a:rPr lang="en-US" sz="1900" dirty="0" err="1"/>
              <a:t>berdasarkan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yang </a:t>
            </a:r>
            <a:r>
              <a:rPr lang="en-US" sz="1900" dirty="0" err="1"/>
              <a:t>dimiliki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material </a:t>
            </a:r>
            <a:r>
              <a:rPr lang="en-US" sz="1900" dirty="0" err="1"/>
              <a:t>tersebut</a:t>
            </a:r>
            <a:r>
              <a:rPr lang="en-US" sz="1900" dirty="0"/>
              <a:t>. </a:t>
            </a:r>
            <a:r>
              <a:rPr lang="en-US" sz="1900" dirty="0" err="1"/>
              <a:t>Apakah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material </a:t>
            </a:r>
            <a:r>
              <a:rPr lang="en-US" sz="1900" dirty="0" err="1"/>
              <a:t>berbentuk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, non </a:t>
            </a:r>
            <a:r>
              <a:rPr lang="en-US" sz="1900" dirty="0" err="1"/>
              <a:t>kristal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campuran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kedua</a:t>
            </a:r>
            <a:r>
              <a:rPr lang="en-US" sz="1900" dirty="0"/>
              <a:t> </a:t>
            </a:r>
            <a:r>
              <a:rPr lang="en-US" sz="1900" dirty="0" err="1"/>
              <a:t>jenis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tersebut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ditentukan</a:t>
            </a:r>
            <a:r>
              <a:rPr lang="en-US" sz="1900" dirty="0"/>
              <a:t> </a:t>
            </a:r>
            <a:r>
              <a:rPr lang="en-US" sz="1900" dirty="0" err="1"/>
              <a:t>melalui</a:t>
            </a:r>
            <a:r>
              <a:rPr lang="en-US" sz="1900" dirty="0"/>
              <a:t> </a:t>
            </a:r>
            <a:r>
              <a:rPr lang="en-US" sz="1900" dirty="0" err="1"/>
              <a:t>susunan</a:t>
            </a:r>
            <a:r>
              <a:rPr lang="en-US" sz="1900" dirty="0"/>
              <a:t> atom-atom, ion-ion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molekul-molekul</a:t>
            </a:r>
            <a:r>
              <a:rPr lang="en-US" sz="1900" dirty="0"/>
              <a:t> yang </a:t>
            </a:r>
            <a:r>
              <a:rPr lang="en-US" sz="1900" dirty="0" err="1"/>
              <a:t>saling</a:t>
            </a:r>
            <a:r>
              <a:rPr lang="en-US" sz="1900" dirty="0"/>
              <a:t> </a:t>
            </a:r>
            <a:r>
              <a:rPr lang="en-US" sz="1900" dirty="0" err="1"/>
              <a:t>berikatan</a:t>
            </a:r>
            <a:r>
              <a:rPr lang="en-US" sz="1900" dirty="0"/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1900" dirty="0" err="1"/>
              <a:t>Susunan</a:t>
            </a:r>
            <a:r>
              <a:rPr lang="en-US" sz="1900" dirty="0"/>
              <a:t> atom-atom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</a:t>
            </a:r>
            <a:r>
              <a:rPr lang="en-US" sz="1900" dirty="0" err="1"/>
              <a:t>sangat</a:t>
            </a:r>
            <a:r>
              <a:rPr lang="en-US" sz="1900" dirty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sifat-sifat</a:t>
            </a:r>
            <a:r>
              <a:rPr lang="en-US" sz="1900" dirty="0"/>
              <a:t> </a:t>
            </a:r>
            <a:r>
              <a:rPr lang="en-US" sz="1900" dirty="0" err="1"/>
              <a:t>logamnya</a:t>
            </a:r>
            <a:r>
              <a:rPr lang="en-US" sz="1900" dirty="0"/>
              <a:t>. </a:t>
            </a:r>
          </a:p>
          <a:p>
            <a:pPr lvl="0" algn="just">
              <a:lnSpc>
                <a:spcPct val="120000"/>
              </a:lnSpc>
            </a:pPr>
            <a:r>
              <a:rPr lang="en-US" sz="1900" dirty="0"/>
              <a:t>S</a:t>
            </a:r>
            <a:r>
              <a:rPr lang="id-ID" sz="1900" dirty="0"/>
              <a:t>truktur kristal logam umum adalah </a:t>
            </a:r>
            <a:r>
              <a:rPr lang="en-US" sz="1900" dirty="0"/>
              <a:t>B</a:t>
            </a:r>
            <a:r>
              <a:rPr lang="id-ID" sz="1900" dirty="0"/>
              <a:t>CC, </a:t>
            </a:r>
            <a:r>
              <a:rPr lang="en-US" sz="1900" dirty="0"/>
              <a:t>F</a:t>
            </a:r>
            <a:r>
              <a:rPr lang="id-ID" sz="1900" dirty="0"/>
              <a:t>CC, dan HCP.</a:t>
            </a:r>
            <a:endParaRPr lang="en-US" sz="1900" dirty="0"/>
          </a:p>
          <a:p>
            <a:pPr lvl="0" algn="just">
              <a:lnSpc>
                <a:spcPct val="120000"/>
              </a:lnSpc>
            </a:pPr>
            <a:r>
              <a:rPr lang="en-US" sz="1900" dirty="0"/>
              <a:t>S</a:t>
            </a:r>
            <a:r>
              <a:rPr lang="id-ID" sz="1900" dirty="0"/>
              <a:t>truktur kristal FCC dan HCP</a:t>
            </a:r>
            <a:r>
              <a:rPr lang="en-US" sz="1900" dirty="0"/>
              <a:t> </a:t>
            </a:r>
            <a:r>
              <a:rPr lang="en-US" sz="1900" dirty="0" err="1"/>
              <a:t>memiliki</a:t>
            </a:r>
            <a:r>
              <a:rPr lang="en-US" sz="1900" dirty="0"/>
              <a:t> b</a:t>
            </a:r>
            <a:r>
              <a:rPr lang="id-ID" sz="1900" dirty="0"/>
              <a:t>ilangan koordinasi dan faktor kemasan atom </a:t>
            </a:r>
            <a:r>
              <a:rPr lang="en-US" sz="1900" dirty="0"/>
              <a:t>yang </a:t>
            </a:r>
            <a:r>
              <a:rPr lang="en-US" sz="1900" dirty="0" err="1"/>
              <a:t>sama</a:t>
            </a:r>
            <a:r>
              <a:rPr lang="en-US" sz="1900" dirty="0"/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BCC </a:t>
            </a:r>
            <a:r>
              <a:rPr lang="en-US" sz="1900" dirty="0" err="1"/>
              <a:t>mempunyai</a:t>
            </a:r>
            <a:r>
              <a:rPr lang="en-US" sz="1900" dirty="0"/>
              <a:t> </a:t>
            </a:r>
            <a:r>
              <a:rPr lang="en-US" sz="1900" dirty="0" err="1"/>
              <a:t>kerapatan</a:t>
            </a:r>
            <a:r>
              <a:rPr lang="en-US" sz="1900" dirty="0"/>
              <a:t> atom yang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rendah</a:t>
            </a:r>
            <a:r>
              <a:rPr lang="en-US" sz="1900" dirty="0"/>
              <a:t> </a:t>
            </a:r>
            <a:r>
              <a:rPr lang="en-US" sz="1900" dirty="0" err="1"/>
              <a:t>dibandingkan</a:t>
            </a:r>
            <a:r>
              <a:rPr lang="en-US" sz="1900" dirty="0"/>
              <a:t> </a:t>
            </a: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FCC. Hal </a:t>
            </a:r>
            <a:r>
              <a:rPr lang="en-US" sz="1900" dirty="0" err="1"/>
              <a:t>ini</a:t>
            </a:r>
            <a:r>
              <a:rPr lang="en-US" sz="1900" dirty="0"/>
              <a:t> yang </a:t>
            </a:r>
            <a:r>
              <a:rPr lang="en-US" sz="1900" dirty="0" err="1"/>
              <a:t>menyebabkan</a:t>
            </a:r>
            <a:r>
              <a:rPr lang="en-US" sz="1900" dirty="0"/>
              <a:t> </a:t>
            </a: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BCC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sulit</a:t>
            </a:r>
            <a:r>
              <a:rPr lang="en-US" sz="1900" dirty="0"/>
              <a:t> </a:t>
            </a:r>
            <a:r>
              <a:rPr lang="en-US" sz="1900" dirty="0" err="1"/>
              <a:t>dibentuk</a:t>
            </a:r>
            <a:r>
              <a:rPr lang="en-US" sz="1900" dirty="0"/>
              <a:t>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dibandingkan</a:t>
            </a:r>
            <a:r>
              <a:rPr lang="en-US" sz="1900" dirty="0"/>
              <a:t> </a:t>
            </a:r>
            <a:r>
              <a:rPr lang="en-US" sz="1900" dirty="0" err="1"/>
              <a:t>logam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struktur</a:t>
            </a:r>
            <a:r>
              <a:rPr lang="en-US" sz="1900" dirty="0"/>
              <a:t> </a:t>
            </a:r>
            <a:r>
              <a:rPr lang="en-US" sz="1900" dirty="0" err="1"/>
              <a:t>kristal</a:t>
            </a:r>
            <a:r>
              <a:rPr lang="en-US" sz="1900" dirty="0"/>
              <a:t> FCC yang </a:t>
            </a:r>
            <a:r>
              <a:rPr lang="en-US" sz="1900" dirty="0" err="1"/>
              <a:t>mempunyai</a:t>
            </a:r>
            <a:r>
              <a:rPr lang="en-US" sz="1900" dirty="0"/>
              <a:t> </a:t>
            </a:r>
            <a:r>
              <a:rPr lang="en-US" sz="1900" dirty="0" err="1"/>
              <a:t>kekuatan</a:t>
            </a:r>
            <a:r>
              <a:rPr lang="en-US" sz="1900" dirty="0"/>
              <a:t> </a:t>
            </a:r>
            <a:r>
              <a:rPr lang="en-US" sz="1900" dirty="0" err="1"/>
              <a:t>rendah</a:t>
            </a:r>
            <a:r>
              <a:rPr lang="en-US" sz="1900" dirty="0"/>
              <a:t> </a:t>
            </a:r>
            <a:r>
              <a:rPr lang="en-US" sz="1900" dirty="0" err="1"/>
              <a:t>tetapi</a:t>
            </a:r>
            <a:r>
              <a:rPr lang="en-US" sz="1900" dirty="0"/>
              <a:t> </a:t>
            </a:r>
            <a:r>
              <a:rPr lang="en-US" sz="1900" dirty="0" err="1"/>
              <a:t>memiliki</a:t>
            </a:r>
            <a:r>
              <a:rPr lang="en-US" sz="1900" dirty="0"/>
              <a:t> </a:t>
            </a:r>
            <a:r>
              <a:rPr lang="en-US" sz="1900" dirty="0" err="1"/>
              <a:t>keliatan</a:t>
            </a:r>
            <a:r>
              <a:rPr lang="en-US" sz="1900" dirty="0"/>
              <a:t> yang </a:t>
            </a:r>
            <a:r>
              <a:rPr lang="en-US" sz="1900" dirty="0" err="1"/>
              <a:t>tinggi</a:t>
            </a:r>
            <a:r>
              <a:rPr lang="en-US" sz="1900" dirty="0"/>
              <a:t> (ductility).</a:t>
            </a:r>
          </a:p>
          <a:p>
            <a:pPr marL="82296" indent="0" algn="just">
              <a:buNone/>
            </a:pPr>
            <a:endParaRPr lang="en-US" sz="1900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Characteristics of Selected Elements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1364" r="10662" b="1470"/>
          <a:stretch/>
        </p:blipFill>
        <p:spPr bwMode="auto">
          <a:xfrm>
            <a:off x="1435100" y="1595171"/>
            <a:ext cx="7499350" cy="450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9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1364" r="10662" b="76601"/>
          <a:stretch/>
        </p:blipFill>
        <p:spPr bwMode="auto">
          <a:xfrm>
            <a:off x="990600" y="0"/>
            <a:ext cx="8153400" cy="75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7955" r="14921" b="9470"/>
          <a:stretch/>
        </p:blipFill>
        <p:spPr bwMode="auto">
          <a:xfrm>
            <a:off x="1143000" y="1143000"/>
            <a:ext cx="7499350" cy="45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0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86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STRUKTUR KRISTAL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17913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00600"/>
            <a:ext cx="182599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de_3_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 l="8333" t="16309" r="9946" b="17026"/>
          <a:stretch>
            <a:fillRect/>
          </a:stretch>
        </p:blipFill>
        <p:spPr bwMode="auto">
          <a:xfrm>
            <a:off x="990600" y="2667000"/>
            <a:ext cx="22064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de_3_1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 l="16219" t="15733" r="17114" b="18134"/>
          <a:stretch>
            <a:fillRect/>
          </a:stretch>
        </p:blipFill>
        <p:spPr bwMode="auto">
          <a:xfrm>
            <a:off x="6858000" y="1981200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KRISTAL &amp; NON KRISTAL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76325"/>
            <a:ext cx="7696200" cy="540067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Kristal </a:t>
            </a:r>
            <a:r>
              <a:rPr lang="en-US" sz="2400" dirty="0" err="1">
                <a:latin typeface="+mj-lt"/>
              </a:rPr>
              <a:t>adalaah</a:t>
            </a:r>
            <a:r>
              <a:rPr lang="en-US" sz="2400" dirty="0">
                <a:latin typeface="+mj-lt"/>
              </a:rPr>
              <a:t> material</a:t>
            </a:r>
            <a:r>
              <a:rPr lang="en-US" sz="2400" dirty="0"/>
              <a:t> yang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deretan</a:t>
            </a:r>
            <a:r>
              <a:rPr lang="en-US" sz="2400" dirty="0"/>
              <a:t> atom-atom yang </a:t>
            </a:r>
            <a:r>
              <a:rPr lang="en-US" sz="2400" dirty="0" err="1"/>
              <a:t>teratur</a:t>
            </a:r>
            <a:r>
              <a:rPr lang="en-US" sz="2400" dirty="0"/>
              <a:t> </a:t>
            </a:r>
            <a:r>
              <a:rPr lang="en-US" sz="2400" dirty="0" err="1"/>
              <a:t>letaknya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(</a:t>
            </a:r>
            <a:r>
              <a:rPr lang="en-US" sz="2400" dirty="0" err="1"/>
              <a:t>periodik</a:t>
            </a:r>
            <a:r>
              <a:rPr lang="en-US" sz="2400" dirty="0"/>
              <a:t>)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Contoh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Semua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logam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sebagian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keramik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beberapa</a:t>
            </a:r>
            <a:r>
              <a:rPr lang="en-US" sz="2400" dirty="0">
                <a:latin typeface="+mj-lt"/>
              </a:rPr>
              <a:t> polymer.</a:t>
            </a:r>
          </a:p>
          <a:p>
            <a:pPr algn="just"/>
            <a:r>
              <a:rPr lang="en-US" sz="2400" b="1" dirty="0">
                <a:latin typeface="+mj-lt"/>
              </a:rPr>
              <a:t>Non </a:t>
            </a:r>
            <a:r>
              <a:rPr lang="en-US" sz="2400" b="1" dirty="0" err="1">
                <a:latin typeface="+mj-lt"/>
              </a:rPr>
              <a:t>kristal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atau</a:t>
            </a:r>
            <a:r>
              <a:rPr lang="en-US" sz="2400" b="1" dirty="0">
                <a:latin typeface="+mj-lt"/>
              </a:rPr>
              <a:t> amorphous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material yang </a:t>
            </a:r>
            <a:r>
              <a:rPr lang="en-US" sz="2400" dirty="0" err="1">
                <a:latin typeface="+mj-lt"/>
              </a:rPr>
              <a:t>tidak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memiliki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keteraturan</a:t>
            </a:r>
            <a:r>
              <a:rPr lang="en-US" sz="2400" dirty="0">
                <a:latin typeface="+mj-lt"/>
              </a:rPr>
              <a:t> atom.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Gas.</a:t>
            </a:r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3962400" cy="1857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sz="2400" b="1" dirty="0"/>
              <a:t>Atom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proton, neutron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. Proton </a:t>
            </a:r>
            <a:r>
              <a:rPr lang="en-US" sz="2400" dirty="0" err="1"/>
              <a:t>dan</a:t>
            </a:r>
            <a:r>
              <a:rPr lang="en-US" sz="2400" dirty="0"/>
              <a:t> neutron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atom.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bermuatan</a:t>
            </a:r>
            <a:r>
              <a:rPr lang="en-US" sz="2400" dirty="0"/>
              <a:t> yang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(-)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proton yang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(+)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atom.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semua</a:t>
            </a:r>
            <a:r>
              <a:rPr lang="en-US" sz="2400" dirty="0"/>
              <a:t> atom di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semesta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bermuatan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(+)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(+) di </a:t>
            </a:r>
            <a:r>
              <a:rPr lang="en-US" sz="2400" dirty="0" err="1"/>
              <a:t>dalam</a:t>
            </a:r>
            <a:r>
              <a:rPr lang="en-US" sz="2400" dirty="0"/>
              <a:t> proton.  </a:t>
            </a:r>
            <a:r>
              <a:rPr lang="en-US" sz="2400" dirty="0" err="1"/>
              <a:t>Akibatnya</a:t>
            </a:r>
            <a:r>
              <a:rPr lang="en-US" sz="2400" dirty="0"/>
              <a:t>, </a:t>
            </a:r>
            <a:r>
              <a:rPr lang="en-US" sz="2400" dirty="0" err="1"/>
              <a:t>semua</a:t>
            </a:r>
            <a:r>
              <a:rPr lang="en-US" sz="2400" dirty="0"/>
              <a:t> atom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bertolak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 descr="C:\Users\User\Pictures\at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2743200" cy="1805305"/>
          </a:xfrm>
          <a:prstGeom prst="rect">
            <a:avLst/>
          </a:prstGeom>
          <a:noFill/>
        </p:spPr>
      </p:pic>
      <p:pic>
        <p:nvPicPr>
          <p:cNvPr id="5" name="Picture 4" descr="C:\Users\User\Pictures\atom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62055"/>
            <a:ext cx="2819400" cy="1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3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KRISTAL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err="1"/>
              <a:t>Struktur</a:t>
            </a:r>
            <a:r>
              <a:rPr lang="en-US" sz="2400" b="1" dirty="0"/>
              <a:t> Kristal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khas</a:t>
            </a:r>
            <a:r>
              <a:rPr lang="en-US" sz="2400" dirty="0"/>
              <a:t> atom-atom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. 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en-US" sz="2400" b="1" dirty="0">
                <a:latin typeface="Cambria" pitchFamily="18" charset="0"/>
              </a:rPr>
              <a:t>Basis</a:t>
            </a:r>
            <a:r>
              <a:rPr lang="en-US" sz="2400" dirty="0">
                <a:latin typeface="Cambria" pitchFamily="18" charset="0"/>
              </a:rPr>
              <a:t> : </a:t>
            </a:r>
            <a:r>
              <a:rPr lang="en-US" sz="2400" dirty="0" err="1"/>
              <a:t>Bangunan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atom-atom.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en-US" sz="2400" b="1" dirty="0">
                <a:latin typeface="Cambria" pitchFamily="18" charset="0"/>
              </a:rPr>
              <a:t>Lattice/</a:t>
            </a:r>
            <a:r>
              <a:rPr lang="en-US" sz="2400" b="1" dirty="0" err="1">
                <a:latin typeface="Cambria" pitchFamily="18" charset="0"/>
              </a:rPr>
              <a:t>kis</a:t>
            </a:r>
            <a:r>
              <a:rPr lang="en-US" sz="2400" dirty="0" err="1">
                <a:latin typeface="Cambria" pitchFamily="18" charset="0"/>
              </a:rPr>
              <a:t>i</a:t>
            </a:r>
            <a:r>
              <a:rPr lang="en-US" sz="2400" dirty="0">
                <a:latin typeface="Cambria" pitchFamily="18" charset="0"/>
              </a:rPr>
              <a:t>: </a:t>
            </a:r>
            <a:r>
              <a:rPr lang="en-US" sz="2400" dirty="0" err="1"/>
              <a:t>kumpulan</a:t>
            </a:r>
            <a:r>
              <a:rPr lang="en-US" sz="2400" dirty="0"/>
              <a:t> basis yang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teratur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periodik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.</a:t>
            </a:r>
            <a:endParaRPr lang="en-US" sz="2400" dirty="0">
              <a:latin typeface="Cambria" pitchFamily="18" charset="0"/>
            </a:endParaRPr>
          </a:p>
          <a:p>
            <a:r>
              <a:rPr lang="en-US" sz="2400" b="1" dirty="0">
                <a:latin typeface="Cambria" pitchFamily="18" charset="0"/>
              </a:rPr>
              <a:t>Unit cell/</a:t>
            </a:r>
            <a:r>
              <a:rPr lang="en-US" sz="2400" b="1" dirty="0" err="1">
                <a:latin typeface="Cambria" pitchFamily="18" charset="0"/>
              </a:rPr>
              <a:t>sel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satuan</a:t>
            </a:r>
            <a:r>
              <a:rPr lang="en-US" sz="2400" dirty="0">
                <a:latin typeface="Cambria" pitchFamily="18" charset="0"/>
              </a:rPr>
              <a:t>: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latis</a:t>
            </a:r>
            <a:r>
              <a:rPr lang="en-US" sz="2400" dirty="0">
                <a:latin typeface="Cambria" pitchFamily="18" charset="0"/>
              </a:rPr>
              <a:t>.</a:t>
            </a: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endParaRPr lang="en-US" sz="2400" dirty="0">
              <a:latin typeface="Cambria" pitchFamily="18" charset="0"/>
            </a:endParaRPr>
          </a:p>
          <a:p>
            <a:pPr marL="82296" indent="0" algn="ctr">
              <a:buNone/>
            </a:pPr>
            <a:r>
              <a:rPr lang="en-US" sz="2400" b="1" dirty="0" err="1"/>
              <a:t>Struktur</a:t>
            </a:r>
            <a:r>
              <a:rPr lang="en-US" sz="2400" b="1" dirty="0"/>
              <a:t> </a:t>
            </a:r>
            <a:r>
              <a:rPr lang="en-US" sz="2400" b="1" dirty="0" err="1"/>
              <a:t>kristal</a:t>
            </a:r>
            <a:r>
              <a:rPr lang="en-US" sz="2400" b="1" dirty="0"/>
              <a:t> : Basis + Lattice</a:t>
            </a:r>
          </a:p>
          <a:p>
            <a:pPr algn="ctr"/>
            <a:endParaRPr lang="en-US" sz="24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4114800"/>
            <a:ext cx="5181600" cy="20279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ATOMIC PACKING FACTOR (APF)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/>
              <a:t>Atomic Packing Factor</a:t>
            </a:r>
            <a:r>
              <a:rPr lang="en-US" sz="2400" b="1" dirty="0"/>
              <a:t> (APF)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Fraksi</a:t>
            </a:r>
            <a:r>
              <a:rPr lang="en-US" sz="2400" dirty="0"/>
              <a:t> Volume yang </a:t>
            </a:r>
            <a:r>
              <a:rPr lang="en-US" sz="2400" dirty="0" err="1"/>
              <a:t>diisi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atom, yang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matematis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Volume atom </a:t>
            </a:r>
            <a:r>
              <a:rPr lang="en-US" sz="2400" dirty="0" err="1"/>
              <a:t>pada</a:t>
            </a:r>
            <a:r>
              <a:rPr lang="en-US" sz="2400" dirty="0"/>
              <a:t> unit </a:t>
            </a:r>
            <a:r>
              <a:rPr lang="en-US" sz="2400" i="1" dirty="0"/>
              <a:t>cell 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volume unit </a:t>
            </a:r>
            <a:r>
              <a:rPr lang="en-US" sz="2400" i="1" dirty="0"/>
              <a:t>cell </a:t>
            </a:r>
            <a:r>
              <a:rPr lang="en-US" sz="2400" dirty="0" err="1"/>
              <a:t>satuan</a:t>
            </a:r>
            <a:r>
              <a:rPr lang="en-US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27841" r="22055" b="20689"/>
          <a:stretch/>
        </p:blipFill>
        <p:spPr bwMode="auto">
          <a:xfrm>
            <a:off x="1143000" y="2971800"/>
            <a:ext cx="7162800" cy="336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UNIT SEL KRISTAL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unit </a:t>
            </a:r>
            <a:r>
              <a:rPr lang="en-US" sz="2400" dirty="0" err="1"/>
              <a:t>sel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. </a:t>
            </a:r>
            <a:r>
              <a:rPr lang="en-US" sz="2400" dirty="0" err="1"/>
              <a:t>Ketujuh</a:t>
            </a:r>
            <a:r>
              <a:rPr lang="en-US" sz="2400" dirty="0"/>
              <a:t> unit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kristal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1" t="3104" r="29244" b="5439"/>
          <a:stretch/>
        </p:blipFill>
        <p:spPr bwMode="auto">
          <a:xfrm>
            <a:off x="1905000" y="2362199"/>
            <a:ext cx="6687372" cy="43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10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56" y="274638"/>
            <a:ext cx="786688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	</a:t>
            </a:r>
            <a:r>
              <a:rPr lang="en-US" sz="3200" b="1" dirty="0"/>
              <a:t>UNIT CELL TYPE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Terdapat</a:t>
            </a:r>
            <a:r>
              <a:rPr lang="en-US" sz="2400" dirty="0"/>
              <a:t> 3 Unit Cell Type </a:t>
            </a:r>
            <a:r>
              <a:rPr lang="en-US" sz="2400" dirty="0" err="1"/>
              <a:t>yakni</a:t>
            </a:r>
            <a:r>
              <a:rPr lang="en-US" sz="2400" dirty="0"/>
              <a:t>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2209800"/>
            <a:ext cx="3048000" cy="1069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/>
              <a:t>Body centered cubic (BCC)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647099" y="2645803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36948" r="24266" b="11580"/>
          <a:stretch/>
        </p:blipFill>
        <p:spPr bwMode="auto">
          <a:xfrm>
            <a:off x="6094899" y="1755648"/>
            <a:ext cx="298268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3566652"/>
            <a:ext cx="3082636" cy="10451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b="1" dirty="0"/>
              <a:t>Face Centered Cubic (FCC)</a:t>
            </a:r>
          </a:p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220106"/>
            <a:ext cx="3261056" cy="9412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5100" b="1" dirty="0"/>
              <a:t>Hexagonal Closed Packed (HCP)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0985" r="23972" b="15809"/>
          <a:stretch/>
        </p:blipFill>
        <p:spPr bwMode="auto">
          <a:xfrm>
            <a:off x="6264304" y="3323340"/>
            <a:ext cx="2327421" cy="16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User\Pictures\hexag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08" y="5105400"/>
            <a:ext cx="262466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647099" y="5690753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47099" y="4042018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11102" y="1458912"/>
            <a:ext cx="561121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/>
              <a:t>•  Atom-atom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bersentuhan</a:t>
            </a:r>
            <a:r>
              <a:rPr lang="en-US" sz="2000" dirty="0"/>
              <a:t> </a:t>
            </a:r>
            <a:r>
              <a:rPr lang="en-US" sz="2000" dirty="0" err="1"/>
              <a:t>disepanjang</a:t>
            </a:r>
            <a:r>
              <a:rPr lang="en-US" sz="2000" dirty="0"/>
              <a:t> diagonal.</a:t>
            </a:r>
          </a:p>
          <a:p>
            <a:r>
              <a:rPr lang="en-US" sz="2000" dirty="0"/>
              <a:t>Note:  Atom-atom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identik</a:t>
            </a:r>
            <a:endParaRPr lang="en-US" sz="2000" dirty="0"/>
          </a:p>
          <a:p>
            <a:r>
              <a:rPr lang="en-US" sz="2000" dirty="0" err="1">
                <a:cs typeface="Times New Roman" pitchFamily="18" charset="0"/>
              </a:rPr>
              <a:t>contoh</a:t>
            </a:r>
            <a:r>
              <a:rPr lang="en-US" sz="2000" dirty="0">
                <a:cs typeface="Times New Roman" pitchFamily="18" charset="0"/>
              </a:rPr>
              <a:t>: Cr, Fe (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000" dirty="0">
                <a:cs typeface="Times New Roman" pitchFamily="18" charset="0"/>
              </a:rPr>
              <a:t>), Tantalum, Molybdenum (Mo)</a:t>
            </a:r>
          </a:p>
          <a:p>
            <a:r>
              <a:rPr lang="en-US" sz="2000" dirty="0"/>
              <a:t>•  </a:t>
            </a:r>
            <a:r>
              <a:rPr lang="en-US" sz="2000" dirty="0" err="1"/>
              <a:t>Bilangan</a:t>
            </a:r>
            <a:r>
              <a:rPr lang="en-US" sz="2000" dirty="0"/>
              <a:t> </a:t>
            </a:r>
            <a:r>
              <a:rPr lang="en-US" sz="2000" dirty="0" err="1"/>
              <a:t>koordinasi</a:t>
            </a:r>
            <a:r>
              <a:rPr lang="en-US" sz="2000" dirty="0"/>
              <a:t> # = 8</a:t>
            </a:r>
          </a:p>
          <a:p>
            <a:endParaRPr lang="en-US" sz="2000" dirty="0">
              <a:cs typeface="Times New Roman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8715375" cy="6858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err="1">
                <a:solidFill>
                  <a:schemeClr val="tx1"/>
                </a:solidFill>
              </a:rPr>
              <a:t>Struktur</a:t>
            </a:r>
            <a:r>
              <a:rPr lang="en-US" sz="2000" b="1" dirty="0">
                <a:solidFill>
                  <a:schemeClr val="tx1"/>
                </a:solidFill>
              </a:rPr>
              <a:t> Body Centered Cubic (BCC)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26834"/>
            <a:ext cx="46243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white">
          <a:xfrm>
            <a:off x="4572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Body Centered Cubic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1102" y="2915764"/>
            <a:ext cx="28056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1×1 =1 center atom </a:t>
            </a:r>
          </a:p>
          <a:p>
            <a:r>
              <a:rPr lang="en-US" b="1" dirty="0"/>
              <a:t>8×(1/8) =1 corner atom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u="sng" dirty="0">
                <a:solidFill>
                  <a:srgbClr val="FF0000"/>
                </a:solidFill>
              </a:rPr>
              <a:t>Total atoms = 2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67200" y="3225029"/>
            <a:ext cx="16764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7353" r="32704" b="27273"/>
          <a:stretch/>
        </p:blipFill>
        <p:spPr bwMode="auto">
          <a:xfrm>
            <a:off x="6622318" y="2516455"/>
            <a:ext cx="1756234" cy="14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937</TotalTime>
  <Words>917</Words>
  <Application>Microsoft Office PowerPoint</Application>
  <PresentationFormat>On-screen Show (4:3)</PresentationFormat>
  <Paragraphs>159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Gill Sans MT</vt:lpstr>
      <vt:lpstr>Intergraph ANSI</vt:lpstr>
      <vt:lpstr>Symbol</vt:lpstr>
      <vt:lpstr>Times New Roman</vt:lpstr>
      <vt:lpstr>Verdana</vt:lpstr>
      <vt:lpstr>Wingdings 2</vt:lpstr>
      <vt:lpstr>Solstice</vt:lpstr>
      <vt:lpstr>Modul 4 : Pengetahuan Bahan Tmesin S1 : Reg &amp; Karyawan Doen : Ir.Nani Kurniawati, MM</vt:lpstr>
      <vt:lpstr>STRUKTUR KRISTAL</vt:lpstr>
      <vt:lpstr>KRISTAL &amp; NON KRISTAL</vt:lpstr>
      <vt:lpstr>STRUKTUR ATOM</vt:lpstr>
      <vt:lpstr>STRUKTUR KRISTAL</vt:lpstr>
      <vt:lpstr>ATOMIC PACKING FACTOR (APF)</vt:lpstr>
      <vt:lpstr>UNIT SEL KRISTAL</vt:lpstr>
      <vt:lpstr> UNIT CELL TYPE </vt:lpstr>
      <vt:lpstr> Struktur Body Centered Cubic (BCC)</vt:lpstr>
      <vt:lpstr>Atomic Packing Factor:  BCC</vt:lpstr>
      <vt:lpstr>Struktur Face Centered Cubic (FCC)</vt:lpstr>
      <vt:lpstr>Atomic Packing Factor:  FCC</vt:lpstr>
      <vt:lpstr>Hexagonal Close Packed (HCP)</vt:lpstr>
      <vt:lpstr>PowerPoint Presentation</vt:lpstr>
      <vt:lpstr>Hexagonal Close Packed (HCP) </vt:lpstr>
      <vt:lpstr>Kesimpulan</vt:lpstr>
      <vt:lpstr>Characteristics of Selected Elements</vt:lpstr>
      <vt:lpstr>PowerPoint Presentation</vt:lpstr>
      <vt:lpstr>PowerPoint Presentation</vt:lpstr>
    </vt:vector>
  </TitlesOfParts>
  <Company>University of Riau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Kristal</dc:title>
  <dc:creator>Dedy masnur</dc:creator>
  <cp:lastModifiedBy>Nani Kurniawati</cp:lastModifiedBy>
  <cp:revision>53</cp:revision>
  <dcterms:created xsi:type="dcterms:W3CDTF">2010-03-01T23:16:32Z</dcterms:created>
  <dcterms:modified xsi:type="dcterms:W3CDTF">2026-05-13T09:10:59Z</dcterms:modified>
</cp:coreProperties>
</file>