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865" r:id="rId2"/>
    <p:sldMasterId id="2147483878" r:id="rId3"/>
  </p:sldMasterIdLst>
  <p:notesMasterIdLst>
    <p:notesMasterId r:id="rId33"/>
  </p:notesMasterIdLst>
  <p:sldIdLst>
    <p:sldId id="256" r:id="rId4"/>
    <p:sldId id="277" r:id="rId5"/>
    <p:sldId id="270" r:id="rId6"/>
    <p:sldId id="257" r:id="rId7"/>
    <p:sldId id="287" r:id="rId8"/>
    <p:sldId id="281" r:id="rId9"/>
    <p:sldId id="303" r:id="rId10"/>
    <p:sldId id="273" r:id="rId11"/>
    <p:sldId id="295" r:id="rId12"/>
    <p:sldId id="258" r:id="rId13"/>
    <p:sldId id="274" r:id="rId14"/>
    <p:sldId id="275" r:id="rId15"/>
    <p:sldId id="259" r:id="rId16"/>
    <p:sldId id="278" r:id="rId17"/>
    <p:sldId id="282" r:id="rId18"/>
    <p:sldId id="297" r:id="rId19"/>
    <p:sldId id="298" r:id="rId20"/>
    <p:sldId id="299" r:id="rId21"/>
    <p:sldId id="300" r:id="rId22"/>
    <p:sldId id="260" r:id="rId23"/>
    <p:sldId id="261" r:id="rId24"/>
    <p:sldId id="284" r:id="rId25"/>
    <p:sldId id="263" r:id="rId26"/>
    <p:sldId id="305" r:id="rId27"/>
    <p:sldId id="309" r:id="rId28"/>
    <p:sldId id="283" r:id="rId29"/>
    <p:sldId id="285" r:id="rId30"/>
    <p:sldId id="288" r:id="rId31"/>
    <p:sldId id="30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67" d="100"/>
          <a:sy n="67" d="100"/>
        </p:scale>
        <p:origin x="118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3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AAAB1E-9B6E-4394-B0AF-871D795E049D}" type="doc">
      <dgm:prSet loTypeId="urn:microsoft.com/office/officeart/2005/8/layout/venn1" loCatId="relationship" qsTypeId="urn:microsoft.com/office/officeart/2005/8/quickstyle/3d5" qsCatId="3D" csTypeId="urn:microsoft.com/office/officeart/2005/8/colors/colorful5" csCatId="colorful" phldr="1"/>
      <dgm:spPr/>
    </dgm:pt>
    <dgm:pt modelId="{3E9104BA-ABF4-42BE-9B9F-B7B34183BA2C}">
      <dgm:prSet phldrT="[Text]"/>
      <dgm:spPr/>
      <dgm:t>
        <a:bodyPr/>
        <a:lstStyle/>
        <a:p>
          <a:r>
            <a:rPr lang="en-US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Ekonomi</a:t>
          </a:r>
          <a:r>
            <a:rPr lang="en-US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Teknik</a:t>
          </a:r>
          <a:endParaRPr lang="id-ID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81F23A-4969-4027-8833-FD8078C4602C}" type="parTrans" cxnId="{086216C9-E5A9-4100-B4A0-1DA7E7A39DED}">
      <dgm:prSet/>
      <dgm:spPr/>
      <dgm:t>
        <a:bodyPr/>
        <a:lstStyle/>
        <a:p>
          <a:endParaRPr lang="id-ID"/>
        </a:p>
      </dgm:t>
    </dgm:pt>
    <dgm:pt modelId="{8B1BEF0F-1B18-48B4-9574-ECC5440DA3EE}" type="sibTrans" cxnId="{086216C9-E5A9-4100-B4A0-1DA7E7A39DED}">
      <dgm:prSet/>
      <dgm:spPr/>
      <dgm:t>
        <a:bodyPr/>
        <a:lstStyle/>
        <a:p>
          <a:endParaRPr lang="id-ID"/>
        </a:p>
      </dgm:t>
    </dgm:pt>
    <dgm:pt modelId="{9CD9FF61-1135-4BA2-A2E4-D767C6037773}">
      <dgm:prSet phldrT="[Text]"/>
      <dgm:spPr/>
      <dgm:t>
        <a:bodyPr/>
        <a:lstStyle/>
        <a:p>
          <a:r>
            <a:rPr lang="en-US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Teknik</a:t>
          </a:r>
          <a:endParaRPr lang="id-ID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464895A-FC74-4DA5-9967-E686C65F6170}" type="parTrans" cxnId="{400F5D6E-03D2-432D-8DBF-44B6F07B99AE}">
      <dgm:prSet/>
      <dgm:spPr/>
      <dgm:t>
        <a:bodyPr/>
        <a:lstStyle/>
        <a:p>
          <a:endParaRPr lang="id-ID"/>
        </a:p>
      </dgm:t>
    </dgm:pt>
    <dgm:pt modelId="{12296A97-828A-4CE4-A8A3-D48C56045D1F}" type="sibTrans" cxnId="{400F5D6E-03D2-432D-8DBF-44B6F07B99AE}">
      <dgm:prSet/>
      <dgm:spPr/>
      <dgm:t>
        <a:bodyPr/>
        <a:lstStyle/>
        <a:p>
          <a:endParaRPr lang="id-ID"/>
        </a:p>
      </dgm:t>
    </dgm:pt>
    <dgm:pt modelId="{CD2BAB8C-FCAC-4F5C-81E9-E0E231E61D92}">
      <dgm:prSet phldrT="[Text]"/>
      <dgm:spPr/>
      <dgm:t>
        <a:bodyPr/>
        <a:lstStyle/>
        <a:p>
          <a:r>
            <a:rPr lang="en-US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Ekonomi</a:t>
          </a:r>
          <a:endParaRPr lang="id-ID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5F0F19-DF10-4055-8714-7B1E50484A40}" type="parTrans" cxnId="{70A3BBEB-F294-446C-B319-16D0DAD3E461}">
      <dgm:prSet/>
      <dgm:spPr/>
      <dgm:t>
        <a:bodyPr/>
        <a:lstStyle/>
        <a:p>
          <a:endParaRPr lang="id-ID"/>
        </a:p>
      </dgm:t>
    </dgm:pt>
    <dgm:pt modelId="{E0B09958-D9C2-4864-ACA1-61890828783E}" type="sibTrans" cxnId="{70A3BBEB-F294-446C-B319-16D0DAD3E461}">
      <dgm:prSet/>
      <dgm:spPr/>
      <dgm:t>
        <a:bodyPr/>
        <a:lstStyle/>
        <a:p>
          <a:endParaRPr lang="id-ID"/>
        </a:p>
      </dgm:t>
    </dgm:pt>
    <dgm:pt modelId="{92AEC163-F7CC-4EC6-8564-CEA0674AEFD7}" type="pres">
      <dgm:prSet presAssocID="{80AAAB1E-9B6E-4394-B0AF-871D795E049D}" presName="compositeShape" presStyleCnt="0">
        <dgm:presLayoutVars>
          <dgm:chMax val="7"/>
          <dgm:dir/>
          <dgm:resizeHandles val="exact"/>
        </dgm:presLayoutVars>
      </dgm:prSet>
      <dgm:spPr/>
    </dgm:pt>
    <dgm:pt modelId="{3F805187-B6D4-4B2C-81EE-A3CE684A9729}" type="pres">
      <dgm:prSet presAssocID="{3E9104BA-ABF4-42BE-9B9F-B7B34183BA2C}" presName="circ1" presStyleLbl="vennNode1" presStyleIdx="0" presStyleCnt="3"/>
      <dgm:spPr/>
    </dgm:pt>
    <dgm:pt modelId="{15DC267B-3DFB-453F-9F9B-DCEBEFC2CF46}" type="pres">
      <dgm:prSet presAssocID="{3E9104BA-ABF4-42BE-9B9F-B7B34183BA2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4C1C166-D22F-49E9-9B86-D34A92FD636F}" type="pres">
      <dgm:prSet presAssocID="{9CD9FF61-1135-4BA2-A2E4-D767C6037773}" presName="circ2" presStyleLbl="vennNode1" presStyleIdx="1" presStyleCnt="3"/>
      <dgm:spPr/>
    </dgm:pt>
    <dgm:pt modelId="{2AD4F98A-E780-4B5B-9242-A9367FA7EF48}" type="pres">
      <dgm:prSet presAssocID="{9CD9FF61-1135-4BA2-A2E4-D767C603777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D9C1B44-E7AA-4AD1-9633-89BA88BB97E7}" type="pres">
      <dgm:prSet presAssocID="{CD2BAB8C-FCAC-4F5C-81E9-E0E231E61D92}" presName="circ3" presStyleLbl="vennNode1" presStyleIdx="2" presStyleCnt="3"/>
      <dgm:spPr/>
    </dgm:pt>
    <dgm:pt modelId="{78EE1910-C032-4136-BA23-195B3B99A058}" type="pres">
      <dgm:prSet presAssocID="{CD2BAB8C-FCAC-4F5C-81E9-E0E231E61D9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0AAD611-0FB4-48EA-85AD-DA30B9353346}" type="presOf" srcId="{9CD9FF61-1135-4BA2-A2E4-D767C6037773}" destId="{F4C1C166-D22F-49E9-9B86-D34A92FD636F}" srcOrd="0" destOrd="0" presId="urn:microsoft.com/office/officeart/2005/8/layout/venn1"/>
    <dgm:cxn modelId="{A9891863-118B-4927-A38A-A20EF5CAC84F}" type="presOf" srcId="{80AAAB1E-9B6E-4394-B0AF-871D795E049D}" destId="{92AEC163-F7CC-4EC6-8564-CEA0674AEFD7}" srcOrd="0" destOrd="0" presId="urn:microsoft.com/office/officeart/2005/8/layout/venn1"/>
    <dgm:cxn modelId="{400F5D6E-03D2-432D-8DBF-44B6F07B99AE}" srcId="{80AAAB1E-9B6E-4394-B0AF-871D795E049D}" destId="{9CD9FF61-1135-4BA2-A2E4-D767C6037773}" srcOrd="1" destOrd="0" parTransId="{2464895A-FC74-4DA5-9967-E686C65F6170}" sibTransId="{12296A97-828A-4CE4-A8A3-D48C56045D1F}"/>
    <dgm:cxn modelId="{79C1EE74-8171-47CA-859F-C26C9835B79E}" type="presOf" srcId="{3E9104BA-ABF4-42BE-9B9F-B7B34183BA2C}" destId="{3F805187-B6D4-4B2C-81EE-A3CE684A9729}" srcOrd="0" destOrd="0" presId="urn:microsoft.com/office/officeart/2005/8/layout/venn1"/>
    <dgm:cxn modelId="{A6AB195A-32DA-4D2F-8638-79490DB76CAB}" type="presOf" srcId="{CD2BAB8C-FCAC-4F5C-81E9-E0E231E61D92}" destId="{78EE1910-C032-4136-BA23-195B3B99A058}" srcOrd="1" destOrd="0" presId="urn:microsoft.com/office/officeart/2005/8/layout/venn1"/>
    <dgm:cxn modelId="{1F375A98-6797-4A2E-A852-A9D901CEE63C}" type="presOf" srcId="{3E9104BA-ABF4-42BE-9B9F-B7B34183BA2C}" destId="{15DC267B-3DFB-453F-9F9B-DCEBEFC2CF46}" srcOrd="1" destOrd="0" presId="urn:microsoft.com/office/officeart/2005/8/layout/venn1"/>
    <dgm:cxn modelId="{086216C9-E5A9-4100-B4A0-1DA7E7A39DED}" srcId="{80AAAB1E-9B6E-4394-B0AF-871D795E049D}" destId="{3E9104BA-ABF4-42BE-9B9F-B7B34183BA2C}" srcOrd="0" destOrd="0" parTransId="{A981F23A-4969-4027-8833-FD8078C4602C}" sibTransId="{8B1BEF0F-1B18-48B4-9574-ECC5440DA3EE}"/>
    <dgm:cxn modelId="{BBF30FCD-FF36-4BAA-9E17-3560C64FA3B9}" type="presOf" srcId="{9CD9FF61-1135-4BA2-A2E4-D767C6037773}" destId="{2AD4F98A-E780-4B5B-9242-A9367FA7EF48}" srcOrd="1" destOrd="0" presId="urn:microsoft.com/office/officeart/2005/8/layout/venn1"/>
    <dgm:cxn modelId="{23685ADC-5776-436C-B36B-60BB620C3807}" type="presOf" srcId="{CD2BAB8C-FCAC-4F5C-81E9-E0E231E61D92}" destId="{3D9C1B44-E7AA-4AD1-9633-89BA88BB97E7}" srcOrd="0" destOrd="0" presId="urn:microsoft.com/office/officeart/2005/8/layout/venn1"/>
    <dgm:cxn modelId="{70A3BBEB-F294-446C-B319-16D0DAD3E461}" srcId="{80AAAB1E-9B6E-4394-B0AF-871D795E049D}" destId="{CD2BAB8C-FCAC-4F5C-81E9-E0E231E61D92}" srcOrd="2" destOrd="0" parTransId="{125F0F19-DF10-4055-8714-7B1E50484A40}" sibTransId="{E0B09958-D9C2-4864-ACA1-61890828783E}"/>
    <dgm:cxn modelId="{93DBBA06-C665-4E84-B885-720F633E2939}" type="presParOf" srcId="{92AEC163-F7CC-4EC6-8564-CEA0674AEFD7}" destId="{3F805187-B6D4-4B2C-81EE-A3CE684A9729}" srcOrd="0" destOrd="0" presId="urn:microsoft.com/office/officeart/2005/8/layout/venn1"/>
    <dgm:cxn modelId="{DFE66E7B-3950-4CE8-AB72-9F1D4DA3CB0B}" type="presParOf" srcId="{92AEC163-F7CC-4EC6-8564-CEA0674AEFD7}" destId="{15DC267B-3DFB-453F-9F9B-DCEBEFC2CF46}" srcOrd="1" destOrd="0" presId="urn:microsoft.com/office/officeart/2005/8/layout/venn1"/>
    <dgm:cxn modelId="{D8F4978A-C150-4FE6-9A22-5A4EB2BD1675}" type="presParOf" srcId="{92AEC163-F7CC-4EC6-8564-CEA0674AEFD7}" destId="{F4C1C166-D22F-49E9-9B86-D34A92FD636F}" srcOrd="2" destOrd="0" presId="urn:microsoft.com/office/officeart/2005/8/layout/venn1"/>
    <dgm:cxn modelId="{A33005C6-E496-4502-9121-04F585A319F6}" type="presParOf" srcId="{92AEC163-F7CC-4EC6-8564-CEA0674AEFD7}" destId="{2AD4F98A-E780-4B5B-9242-A9367FA7EF48}" srcOrd="3" destOrd="0" presId="urn:microsoft.com/office/officeart/2005/8/layout/venn1"/>
    <dgm:cxn modelId="{0A1CB0D6-85FA-4856-816D-FAAFC5141554}" type="presParOf" srcId="{92AEC163-F7CC-4EC6-8564-CEA0674AEFD7}" destId="{3D9C1B44-E7AA-4AD1-9633-89BA88BB97E7}" srcOrd="4" destOrd="0" presId="urn:microsoft.com/office/officeart/2005/8/layout/venn1"/>
    <dgm:cxn modelId="{DC2C0A6B-CD4A-4AE1-B149-6F6957418514}" type="presParOf" srcId="{92AEC163-F7CC-4EC6-8564-CEA0674AEFD7}" destId="{78EE1910-C032-4136-BA23-195B3B99A05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805187-B6D4-4B2C-81EE-A3CE684A9729}">
      <dsp:nvSpPr>
        <dsp:cNvPr id="0" name=""/>
        <dsp:cNvSpPr/>
      </dsp:nvSpPr>
      <dsp:spPr>
        <a:xfrm>
          <a:off x="2651760" y="60959"/>
          <a:ext cx="2926080" cy="2926080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Ekonomi</a:t>
          </a:r>
          <a:r>
            <a:rPr lang="en-US" sz="39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39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Teknik</a:t>
          </a:r>
          <a:endParaRPr lang="id-ID" sz="39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41904" y="573023"/>
        <a:ext cx="2145792" cy="1316736"/>
      </dsp:txXfrm>
    </dsp:sp>
    <dsp:sp modelId="{F4C1C166-D22F-49E9-9B86-D34A92FD636F}">
      <dsp:nvSpPr>
        <dsp:cNvPr id="0" name=""/>
        <dsp:cNvSpPr/>
      </dsp:nvSpPr>
      <dsp:spPr>
        <a:xfrm>
          <a:off x="3707587" y="1889760"/>
          <a:ext cx="2926080" cy="2926080"/>
        </a:xfrm>
        <a:prstGeom prst="ellipse">
          <a:avLst/>
        </a:prstGeom>
        <a:solidFill>
          <a:schemeClr val="accent5">
            <a:alpha val="50000"/>
            <a:hueOff val="1063560"/>
            <a:satOff val="-11946"/>
            <a:lumOff val="-254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Teknik</a:t>
          </a:r>
          <a:endParaRPr lang="id-ID" sz="3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602480" y="2645663"/>
        <a:ext cx="1755648" cy="1609344"/>
      </dsp:txXfrm>
    </dsp:sp>
    <dsp:sp modelId="{3D9C1B44-E7AA-4AD1-9633-89BA88BB97E7}">
      <dsp:nvSpPr>
        <dsp:cNvPr id="0" name=""/>
        <dsp:cNvSpPr/>
      </dsp:nvSpPr>
      <dsp:spPr>
        <a:xfrm>
          <a:off x="1595932" y="1889760"/>
          <a:ext cx="2926080" cy="2926080"/>
        </a:xfrm>
        <a:prstGeom prst="ellipse">
          <a:avLst/>
        </a:prstGeom>
        <a:solidFill>
          <a:schemeClr val="accent5">
            <a:alpha val="50000"/>
            <a:hueOff val="2127120"/>
            <a:satOff val="-23891"/>
            <a:lumOff val="-509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Ekonomi</a:t>
          </a:r>
          <a:endParaRPr lang="id-ID" sz="3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71472" y="2645663"/>
        <a:ext cx="1755648" cy="1609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0CBE6-FC0D-405C-B41F-1AB123DD51E2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9219A-0785-425A-A904-B657086C7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5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89904C-BF98-4E41-8185-2D5A20140E57}" type="slidenum">
              <a:rPr lang="en-US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C0250-08B2-4D6A-A860-D52DA03956CD}" type="slidenum">
              <a:rPr lang="id-ID" smtClean="0">
                <a:solidFill>
                  <a:prstClr val="black"/>
                </a:solidFill>
              </a:rPr>
              <a:pPr/>
              <a:t>16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9219A-0785-425A-A904-B657086C74E0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000000"/>
              </a:solidFill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000000"/>
              </a:solidFill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00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71B44-960A-47C4-AC04-E93E20370B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7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445D5-DB61-4B45-BD8D-8E60CB7D8D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316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E1011-7301-4B39-B1FD-69A7BFAD11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773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7BDE5F-428C-4813-942F-FD2A111C0AD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275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86CF1-CF0D-476B-985E-90094831CEC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171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7F36FA-0170-4291-BC1B-74A0E4D3675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601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CE700-7883-4AC7-8D73-1975D0FA78B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058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A191B-6E4C-414E-AC8C-36CA8B9A1A2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562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8EBA2-FB87-4E15-AFC9-DDC94BEBF07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280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B0E77-522E-47C5-A7D9-4B6A7149508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060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07EBB-B833-4EA5-98AF-A5B65E3A4F0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690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D4ADA-5CC3-431B-B99D-FCA49EACBA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246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EBA40D-3FBD-4434-A958-0C20890C5F7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864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C81B2-B884-49AC-8701-054FF27777B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6323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3F697-CDA1-4BC9-94DC-622DB4E1942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00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91072-8128-412A-A6BC-7C7E2902D89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5818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3319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665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2172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947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819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3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2D71A-2E02-4898-A49D-4EA7537451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7591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940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589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664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2221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629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70A35-0353-4A9D-9793-4112BC46B1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80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F52F5-0925-4DC1-B6A8-2C6F4820B0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28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3047C-84FA-4A91-902F-3A64081218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08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DE9E0-DC9E-481A-819E-6BA6515240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74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123A-AAC3-41C0-8FA7-7DE788A280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37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F70A8-067A-48A8-8F3B-27938C02A3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27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ADBB38-D608-4EDB-9B84-FC7A6F9B4F5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000000"/>
              </a:solidFill>
            </a:endParaRPr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000000"/>
              </a:solidFill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2" y="328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2" y="178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1" y="893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2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1" y="138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id-ID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742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9A0D77-127F-43F8-8337-E53EB25F586B}" type="slidenum">
              <a:rPr lang="en-GB" smtClean="0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934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  <p:sldLayoutId id="2147483877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C6CD4F0-08B3-4DAD-A73B-2DBC20127D9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DE57A75-0209-42B9-A82C-7E7E558F4D4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056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848600" cy="1470025"/>
          </a:xfrm>
        </p:spPr>
        <p:txBody>
          <a:bodyPr/>
          <a:lstStyle/>
          <a:p>
            <a:pPr algn="r"/>
            <a:r>
              <a:rPr lang="en-US" sz="3600" dirty="0" err="1">
                <a:latin typeface="Berlin Sans FB Demi" pitchFamily="34" charset="0"/>
              </a:rPr>
              <a:t>Ekonomi</a:t>
            </a:r>
            <a:r>
              <a:rPr lang="en-US" sz="3600" dirty="0">
                <a:latin typeface="Berlin Sans FB Demi" pitchFamily="34" charset="0"/>
              </a:rPr>
              <a:t>  </a:t>
            </a:r>
            <a:r>
              <a:rPr lang="en-US" sz="3600" dirty="0" err="1">
                <a:latin typeface="Berlin Sans FB Demi" pitchFamily="34" charset="0"/>
              </a:rPr>
              <a:t>Teknik</a:t>
            </a:r>
            <a:br>
              <a:rPr lang="id-ID" sz="3600" dirty="0">
                <a:latin typeface="Berlin Sans FB Demi" pitchFamily="34" charset="0"/>
              </a:rPr>
            </a:br>
            <a:r>
              <a:rPr lang="id-ID" sz="3600" dirty="0">
                <a:solidFill>
                  <a:srgbClr val="0070C0"/>
                </a:solidFill>
                <a:latin typeface="Berlin Sans FB Demi" pitchFamily="34" charset="0"/>
              </a:rPr>
              <a:t>PENDAHULUAN</a:t>
            </a:r>
            <a:endParaRPr lang="en-US" sz="3600" dirty="0">
              <a:solidFill>
                <a:srgbClr val="0070C0"/>
              </a:solidFill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2133600"/>
          </a:xfrm>
        </p:spPr>
        <p:txBody>
          <a:bodyPr>
            <a:normAutofit/>
          </a:bodyPr>
          <a:lstStyle/>
          <a:p>
            <a:pPr algn="r"/>
            <a:r>
              <a:rPr lang="id-ID" sz="2000" dirty="0">
                <a:latin typeface="Berlin Sans FB" pitchFamily="34" charset="0"/>
              </a:rPr>
              <a:t>Pertemuan - 1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705600" cy="1447800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Gill Sans MT" pitchFamily="34" charset="0"/>
                <a:cs typeface="Andalus" pitchFamily="18" charset="-78"/>
              </a:rPr>
              <a:t>Mengapa</a:t>
            </a:r>
            <a:r>
              <a:rPr lang="en-US" b="1" dirty="0">
                <a:latin typeface="Gill Sans MT" pitchFamily="34" charset="0"/>
                <a:cs typeface="Andalus" pitchFamily="18" charset="-78"/>
              </a:rPr>
              <a:t> </a:t>
            </a:r>
            <a:r>
              <a:rPr lang="en-US" b="1" dirty="0" err="1">
                <a:latin typeface="Gill Sans MT" pitchFamily="34" charset="0"/>
                <a:cs typeface="Andalus" pitchFamily="18" charset="-78"/>
              </a:rPr>
              <a:t>timbul</a:t>
            </a:r>
            <a:r>
              <a:rPr lang="en-US" b="1" dirty="0">
                <a:latin typeface="Gill Sans MT" pitchFamily="34" charset="0"/>
                <a:cs typeface="Andalus" pitchFamily="18" charset="-78"/>
              </a:rPr>
              <a:t> </a:t>
            </a:r>
            <a:r>
              <a:rPr lang="en-US" b="1" dirty="0" err="1">
                <a:latin typeface="Gill Sans MT" pitchFamily="34" charset="0"/>
                <a:cs typeface="Andalus" pitchFamily="18" charset="-78"/>
              </a:rPr>
              <a:t>Ekonomi</a:t>
            </a:r>
            <a:r>
              <a:rPr lang="en-US" b="1" dirty="0">
                <a:latin typeface="Gill Sans MT" pitchFamily="34" charset="0"/>
                <a:cs typeface="Andalus" pitchFamily="18" charset="-78"/>
              </a:rPr>
              <a:t> </a:t>
            </a:r>
            <a:r>
              <a:rPr lang="en-US" b="1" dirty="0" err="1">
                <a:latin typeface="Gill Sans MT" pitchFamily="34" charset="0"/>
                <a:cs typeface="Andalus" pitchFamily="18" charset="-78"/>
              </a:rPr>
              <a:t>Teknik</a:t>
            </a:r>
            <a:r>
              <a:rPr lang="id-ID" b="1" dirty="0">
                <a:latin typeface="Gill Sans MT" pitchFamily="34" charset="0"/>
                <a:cs typeface="Andalus" pitchFamily="18" charset="-78"/>
              </a:rPr>
              <a:t> </a:t>
            </a:r>
            <a:r>
              <a:rPr lang="en-US" b="1" dirty="0">
                <a:latin typeface="Gill Sans MT" pitchFamily="34" charset="0"/>
                <a:cs typeface="Andalus" pitchFamily="18" charset="-78"/>
              </a:rPr>
              <a:t>?</a:t>
            </a:r>
            <a:endParaRPr lang="en-US" dirty="0">
              <a:latin typeface="Gill Sans MT" pitchFamily="34" charset="0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3886200"/>
          </a:xfrm>
        </p:spPr>
        <p:txBody>
          <a:bodyPr>
            <a:normAutofit fontScale="70000" lnSpcReduction="20000"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id-ID" sz="3600" dirty="0" err="1">
                <a:latin typeface="Gill Sans MT" pitchFamily="34" charset="0"/>
              </a:rPr>
              <a:t>S</a:t>
            </a:r>
            <a:r>
              <a:rPr lang="en-US" sz="3600" dirty="0">
                <a:latin typeface="Gill Sans MT" pitchFamily="34" charset="0"/>
              </a:rPr>
              <a:t>umber </a:t>
            </a:r>
            <a:r>
              <a:rPr lang="en-US" sz="3600" dirty="0" err="1">
                <a:latin typeface="Gill Sans MT" pitchFamily="34" charset="0"/>
              </a:rPr>
              <a:t>daya</a:t>
            </a:r>
            <a:r>
              <a:rPr lang="en-US" sz="3600" dirty="0">
                <a:latin typeface="Gill Sans MT" pitchFamily="34" charset="0"/>
              </a:rPr>
              <a:t> (</a:t>
            </a:r>
            <a:r>
              <a:rPr lang="en-US" sz="3600" dirty="0" err="1">
                <a:latin typeface="Gill Sans MT" pitchFamily="34" charset="0"/>
              </a:rPr>
              <a:t>manusia</a:t>
            </a:r>
            <a:r>
              <a:rPr lang="en-US" sz="3600" dirty="0">
                <a:latin typeface="Gill Sans MT" pitchFamily="34" charset="0"/>
              </a:rPr>
              <a:t>, </a:t>
            </a:r>
            <a:r>
              <a:rPr lang="en-US" sz="3600" dirty="0" err="1">
                <a:latin typeface="Gill Sans MT" pitchFamily="34" charset="0"/>
              </a:rPr>
              <a:t>uang</a:t>
            </a:r>
            <a:r>
              <a:rPr lang="en-US" sz="3600" dirty="0">
                <a:latin typeface="Gill Sans MT" pitchFamily="34" charset="0"/>
              </a:rPr>
              <a:t>/modal, </a:t>
            </a:r>
            <a:r>
              <a:rPr lang="en-US" sz="3600" dirty="0" err="1">
                <a:latin typeface="Gill Sans MT" pitchFamily="34" charset="0"/>
              </a:rPr>
              <a:t>mesin</a:t>
            </a:r>
            <a:r>
              <a:rPr lang="en-US" sz="3600" dirty="0">
                <a:latin typeface="Gill Sans MT" pitchFamily="34" charset="0"/>
              </a:rPr>
              <a:t>, material) yang </a:t>
            </a:r>
            <a:r>
              <a:rPr lang="en-US" sz="3600" dirty="0" err="1">
                <a:latin typeface="Gill Sans MT" pitchFamily="34" charset="0"/>
              </a:rPr>
              <a:t>terbatas</a:t>
            </a:r>
            <a:r>
              <a:rPr lang="en-US" sz="3600" dirty="0">
                <a:latin typeface="Gill Sans MT" pitchFamily="34" charset="0"/>
              </a:rPr>
              <a:t>, </a:t>
            </a:r>
            <a:r>
              <a:rPr lang="en-US" sz="3600" dirty="0" err="1">
                <a:latin typeface="Gill Sans MT" pitchFamily="34" charset="0"/>
              </a:rPr>
              <a:t>sedangkan</a:t>
            </a:r>
            <a:r>
              <a:rPr lang="en-US" sz="3600" dirty="0">
                <a:latin typeface="Gill Sans MT" pitchFamily="34" charset="0"/>
              </a:rPr>
              <a:t> </a:t>
            </a:r>
            <a:r>
              <a:rPr lang="en-US" sz="3600" dirty="0" err="1">
                <a:latin typeface="Gill Sans MT" pitchFamily="34" charset="0"/>
              </a:rPr>
              <a:t>kesempatan</a:t>
            </a:r>
            <a:r>
              <a:rPr lang="en-US" sz="3600" dirty="0">
                <a:latin typeface="Gill Sans MT" pitchFamily="34" charset="0"/>
              </a:rPr>
              <a:t> </a:t>
            </a:r>
            <a:r>
              <a:rPr lang="en-US" sz="3600" dirty="0" err="1">
                <a:latin typeface="Gill Sans MT" pitchFamily="34" charset="0"/>
              </a:rPr>
              <a:t>sangat</a:t>
            </a:r>
            <a:r>
              <a:rPr lang="en-US" sz="3600" dirty="0">
                <a:latin typeface="Gill Sans MT" pitchFamily="34" charset="0"/>
              </a:rPr>
              <a:t> </a:t>
            </a:r>
            <a:r>
              <a:rPr lang="en-US" sz="3600" dirty="0" err="1">
                <a:latin typeface="Gill Sans MT" pitchFamily="34" charset="0"/>
              </a:rPr>
              <a:t>beragam</a:t>
            </a:r>
            <a:endParaRPr lang="id-ID" sz="3600" dirty="0">
              <a:latin typeface="Gill Sans MT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d-ID" sz="3600" dirty="0">
                <a:latin typeface="Gill Sans MT" pitchFamily="34" charset="0"/>
              </a:rPr>
              <a:t>Dari alternatif yang ada maka diperlukan sebuah perhitungan untuk mendapatkan pilihan yang terbaik secara ekonomi, baik ketika membandingkan berbagai alternatif rancangan, membuat keputusan investasi modal serta mengevaluasi kesempatan finansial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d-ID" sz="3600" dirty="0">
                <a:latin typeface="Gill Sans MT" pitchFamily="34" charset="0"/>
              </a:rPr>
              <a:t>Konsekuensi terhadap hasil keputusan biasanya berdampak jauh ke masa yang akan </a:t>
            </a:r>
            <a:r>
              <a:rPr lang="sv-SE" sz="3600" dirty="0">
                <a:latin typeface="Gill Sans MT" pitchFamily="34" charset="0"/>
              </a:rPr>
              <a:t>datang, yang konsekuensinya itu tidak bisa diketahui secara pasti</a:t>
            </a:r>
            <a:endParaRPr lang="en-US" sz="3600" dirty="0">
              <a:latin typeface="Gill Sans MT" pitchFamily="34" charset="0"/>
            </a:endParaRPr>
          </a:p>
          <a:p>
            <a:pPr>
              <a:buNone/>
            </a:pPr>
            <a:endParaRPr lang="en-US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6108700" cy="838200"/>
          </a:xfrm>
        </p:spPr>
        <p:txBody>
          <a:bodyPr/>
          <a:lstStyle/>
          <a:p>
            <a:pPr algn="l"/>
            <a:r>
              <a:rPr lang="id-ID" b="1" dirty="0">
                <a:latin typeface="Gill Sans MT" pitchFamily="34" charset="0"/>
              </a:rPr>
              <a:t>TANTANGAN.....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010400" cy="42672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d-ID" sz="2400" dirty="0">
                <a:latin typeface="Gill Sans MT" pitchFamily="34" charset="0"/>
              </a:rPr>
              <a:t>Namun demikian keputusan-keputusan yang diambil (sekalipun dengan berbagai prediksi yang masuk akal) terkadang terdapat juga perbedaan terhadap kenyataannya, yang lebih dikenal </a:t>
            </a:r>
            <a:r>
              <a:rPr lang="id-ID" sz="2400" b="1" i="1" dirty="0">
                <a:latin typeface="Gill Sans MT" pitchFamily="34" charset="0"/>
              </a:rPr>
              <a:t>RISIKO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d-ID" sz="2400" dirty="0">
                <a:latin typeface="Gill Sans MT" pitchFamily="34" charset="0"/>
              </a:rPr>
              <a:t>Dalan pengambilan keputusannya yang berdasar faktor-faktor (parameter) tertentu yang tidak diketahui dengan pasti mengharuskan kita menganalisa sebe</a:t>
            </a:r>
            <a:r>
              <a:rPr lang="en-US" sz="2400" dirty="0">
                <a:latin typeface="Gill Sans MT" pitchFamily="34" charset="0"/>
              </a:rPr>
              <a:t>rapa</a:t>
            </a:r>
            <a:r>
              <a:rPr lang="id-ID" sz="2400" dirty="0">
                <a:latin typeface="Gill Sans MT" pitchFamily="34" charset="0"/>
              </a:rPr>
              <a:t> besar pengaruh faktor-faktor tersebut saling mempengaruhinya, yang dikenal analisis </a:t>
            </a:r>
            <a:r>
              <a:rPr lang="id-ID" sz="2400" b="1" i="1" dirty="0">
                <a:latin typeface="Gill Sans MT" pitchFamily="34" charset="0"/>
              </a:rPr>
              <a:t>SENSITIVITAS</a:t>
            </a:r>
            <a:endParaRPr lang="id-ID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116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latin typeface="Gill Sans MT" pitchFamily="34" charset="0"/>
              </a:rPr>
              <a:t>SUMBER KETIDAKPASTIAN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7696200" cy="32004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d-ID" sz="2800" dirty="0">
                <a:latin typeface="Gill Sans MT" pitchFamily="34" charset="0"/>
              </a:rPr>
              <a:t>Kemungkinan ketidakakuratan estimasi yang digunakan dalam analisis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d-ID" sz="2800" dirty="0">
                <a:latin typeface="Gill Sans MT" pitchFamily="34" charset="0"/>
              </a:rPr>
              <a:t>Jenis bisnis (yang berkaitan dengan kesehatan, perekonomian masa depan)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d-ID" sz="2800" dirty="0">
                <a:latin typeface="Gill Sans MT" pitchFamily="34" charset="0"/>
              </a:rPr>
              <a:t>Jenis fisik bangunan dan peralatan yang digunakan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d-ID" sz="2800" dirty="0">
                <a:latin typeface="Gill Sans MT" pitchFamily="34" charset="0"/>
              </a:rPr>
              <a:t>Lama (waktu) periode yang diasumsikan</a:t>
            </a:r>
          </a:p>
        </p:txBody>
      </p:sp>
    </p:spTree>
    <p:extLst>
      <p:ext uri="{BB962C8B-B14F-4D97-AF65-F5344CB8AC3E}">
        <p14:creationId xmlns:p14="http://schemas.microsoft.com/office/powerpoint/2010/main" val="3987196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Gill Sans MT" pitchFamily="34" charset="0"/>
              </a:rPr>
              <a:t>Kapan</a:t>
            </a:r>
            <a:r>
              <a:rPr lang="en-US" b="1" dirty="0">
                <a:latin typeface="Gill Sans MT" pitchFamily="34" charset="0"/>
              </a:rPr>
              <a:t> </a:t>
            </a:r>
            <a:r>
              <a:rPr lang="en-US" b="1" dirty="0" err="1">
                <a:latin typeface="Gill Sans MT" pitchFamily="34" charset="0"/>
              </a:rPr>
              <a:t>menggunakan</a:t>
            </a:r>
            <a:r>
              <a:rPr lang="en-US" b="1" dirty="0">
                <a:latin typeface="Gill Sans MT" pitchFamily="34" charset="0"/>
              </a:rPr>
              <a:t> </a:t>
            </a:r>
            <a:r>
              <a:rPr lang="en-US" b="1" dirty="0" err="1">
                <a:latin typeface="Gill Sans MT" pitchFamily="34" charset="0"/>
              </a:rPr>
              <a:t>Ekonomi</a:t>
            </a:r>
            <a:r>
              <a:rPr lang="en-US" b="1" dirty="0">
                <a:latin typeface="Gill Sans MT" pitchFamily="34" charset="0"/>
              </a:rPr>
              <a:t> </a:t>
            </a:r>
            <a:r>
              <a:rPr lang="en-US" b="1" dirty="0" err="1">
                <a:latin typeface="Gill Sans MT" pitchFamily="34" charset="0"/>
              </a:rPr>
              <a:t>Teknik</a:t>
            </a:r>
            <a:r>
              <a:rPr lang="en-US" b="1" dirty="0">
                <a:latin typeface="Gill Sans MT" pitchFamily="34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77200" cy="4419600"/>
          </a:xfrm>
        </p:spPr>
        <p:txBody>
          <a:bodyPr>
            <a:normAutofit fontScale="85000" lnSpcReduction="10000"/>
          </a:bodyPr>
          <a:lstStyle/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id-ID" sz="2800" b="1" i="1" u="sng" dirty="0">
                <a:latin typeface="Gill Sans MT" pitchFamily="34" charset="0"/>
              </a:rPr>
              <a:t>KETIKA......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id-ID" sz="2800" dirty="0">
                <a:latin typeface="Gill Sans MT" pitchFamily="34" charset="0"/>
              </a:rPr>
              <a:t>M</a:t>
            </a:r>
            <a:r>
              <a:rPr lang="en-US" sz="2800" dirty="0" err="1">
                <a:latin typeface="Gill Sans MT" pitchFamily="34" charset="0"/>
              </a:rPr>
              <a:t>embandingkan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dirty="0" err="1">
                <a:latin typeface="Gill Sans MT" pitchFamily="34" charset="0"/>
              </a:rPr>
              <a:t>berbagai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dirty="0" err="1">
                <a:latin typeface="Gill Sans MT" pitchFamily="34" charset="0"/>
              </a:rPr>
              <a:t>alternatif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dirty="0" err="1">
                <a:latin typeface="Gill Sans MT" pitchFamily="34" charset="0"/>
              </a:rPr>
              <a:t>rancangan</a:t>
            </a:r>
            <a:r>
              <a:rPr lang="id-ID" sz="2800" dirty="0">
                <a:latin typeface="Gill Sans MT" pitchFamily="34" charset="0"/>
              </a:rPr>
              <a:t> </a:t>
            </a:r>
            <a:r>
              <a:rPr lang="id-ID" sz="2800" dirty="0">
                <a:latin typeface="Gill Sans MT" pitchFamily="34" charset="0"/>
                <a:sym typeface="Wingdings" pitchFamily="2" charset="2"/>
              </a:rPr>
              <a:t> </a:t>
            </a:r>
            <a:r>
              <a:rPr lang="id-ID" sz="2800" dirty="0">
                <a:latin typeface="Gill Sans MT" pitchFamily="34" charset="0"/>
              </a:rPr>
              <a:t>untuk mencari solusi terbaik dari setiap alternatif-alternatif solusi yang ada</a:t>
            </a:r>
            <a:endParaRPr lang="en-US" sz="2800" dirty="0">
              <a:latin typeface="Gill Sans MT" pitchFamily="34" charset="0"/>
            </a:endParaRP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id-ID" sz="2800" dirty="0" err="1">
                <a:latin typeface="Gill Sans MT" pitchFamily="34" charset="0"/>
              </a:rPr>
              <a:t>M</a:t>
            </a:r>
            <a:r>
              <a:rPr lang="en-US" sz="2800" dirty="0" err="1">
                <a:latin typeface="Gill Sans MT" pitchFamily="34" charset="0"/>
              </a:rPr>
              <a:t>embuat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dirty="0" err="1">
                <a:latin typeface="Gill Sans MT" pitchFamily="34" charset="0"/>
              </a:rPr>
              <a:t>keputusan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dirty="0" err="1">
                <a:latin typeface="Gill Sans MT" pitchFamily="34" charset="0"/>
              </a:rPr>
              <a:t>investasi</a:t>
            </a:r>
            <a:r>
              <a:rPr lang="en-US" sz="2800" dirty="0">
                <a:latin typeface="Gill Sans MT" pitchFamily="34" charset="0"/>
              </a:rPr>
              <a:t> modal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id-ID" sz="2800" dirty="0" err="1">
                <a:latin typeface="Gill Sans MT" pitchFamily="34" charset="0"/>
              </a:rPr>
              <a:t>M</a:t>
            </a:r>
            <a:r>
              <a:rPr lang="en-US" sz="2800" dirty="0" err="1">
                <a:latin typeface="Gill Sans MT" pitchFamily="34" charset="0"/>
              </a:rPr>
              <a:t>engevaluasi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dirty="0" err="1">
                <a:latin typeface="Gill Sans MT" pitchFamily="34" charset="0"/>
              </a:rPr>
              <a:t>kesempatan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dirty="0" err="1">
                <a:latin typeface="Gill Sans MT" pitchFamily="34" charset="0"/>
              </a:rPr>
              <a:t>finan</a:t>
            </a:r>
            <a:r>
              <a:rPr lang="id-ID" sz="2800" dirty="0">
                <a:latin typeface="Gill Sans MT" pitchFamily="34" charset="0"/>
              </a:rPr>
              <a:t>s</a:t>
            </a:r>
            <a:r>
              <a:rPr lang="en-US" sz="2800" dirty="0" err="1">
                <a:latin typeface="Gill Sans MT" pitchFamily="34" charset="0"/>
              </a:rPr>
              <a:t>ial</a:t>
            </a:r>
            <a:r>
              <a:rPr lang="en-US" sz="2800" dirty="0">
                <a:latin typeface="Gill Sans MT" pitchFamily="34" charset="0"/>
              </a:rPr>
              <a:t>, </a:t>
            </a:r>
            <a:r>
              <a:rPr lang="en-US" sz="2800" dirty="0" err="1">
                <a:latin typeface="Gill Sans MT" pitchFamily="34" charset="0"/>
              </a:rPr>
              <a:t>seperti</a:t>
            </a:r>
            <a:r>
              <a:rPr lang="en-US" sz="2800" dirty="0">
                <a:latin typeface="Gill Sans MT" pitchFamily="34" charset="0"/>
              </a:rPr>
              <a:t> </a:t>
            </a:r>
            <a:r>
              <a:rPr lang="en-US" sz="2800" dirty="0" err="1">
                <a:latin typeface="Gill Sans MT" pitchFamily="34" charset="0"/>
              </a:rPr>
              <a:t>pinjaman</a:t>
            </a:r>
            <a:endParaRPr lang="id-ID" sz="2800" dirty="0">
              <a:latin typeface="Gill Sans MT" pitchFamily="34" charset="0"/>
            </a:endParaRPr>
          </a:p>
          <a:p>
            <a:r>
              <a:rPr lang="id-ID" sz="2800" dirty="0">
                <a:latin typeface="Gill Sans MT" pitchFamily="34" charset="0"/>
              </a:rPr>
              <a:t>ekonomi teknik digunakan</a:t>
            </a:r>
          </a:p>
          <a:p>
            <a:r>
              <a:rPr lang="id-ID" sz="2800" dirty="0">
                <a:latin typeface="Gill Sans MT" pitchFamily="34" charset="0"/>
              </a:rPr>
              <a:t>Pada dunia teknik sipil, pencarian solusi terbaik ini sering kali digunakan saat studi kelayakan dan perencanaan sehingga dalam pelaksanaan konstruksi sudah diperoleh hasil yang terbaik dll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6172200" cy="1371600"/>
          </a:xfrm>
        </p:spPr>
        <p:txBody>
          <a:bodyPr/>
          <a:lstStyle/>
          <a:p>
            <a:r>
              <a:rPr lang="id-ID" sz="4000" b="1" dirty="0">
                <a:latin typeface="Gill Sans MT" pitchFamily="34" charset="0"/>
              </a:rPr>
              <a:t>PRINSIP DLM EKONOMI TEKNIK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latin typeface="Gill Sans MT" pitchFamily="34" charset="0"/>
              </a:rPr>
              <a:t>Membuat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keputusan</a:t>
            </a:r>
            <a:r>
              <a:rPr lang="en-US" sz="2000" dirty="0">
                <a:latin typeface="Gill Sans MT" pitchFamily="34" charset="0"/>
              </a:rPr>
              <a:t> : </a:t>
            </a:r>
            <a:r>
              <a:rPr lang="en-US" sz="2000" dirty="0" err="1">
                <a:latin typeface="Gill Sans MT" pitchFamily="34" charset="0"/>
              </a:rPr>
              <a:t>Pemilihan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keputusan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diantara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alternatif-alternatif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perlu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diidentifikasi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kemudian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didefinisikan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untuk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analisis-analisis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selanjutnya</a:t>
            </a:r>
            <a:endParaRPr lang="id-ID" sz="2000" dirty="0">
              <a:latin typeface="Gill Sans MT" pitchFamily="34" charset="0"/>
            </a:endParaRPr>
          </a:p>
          <a:p>
            <a:r>
              <a:rPr lang="en-US" sz="2000" dirty="0" err="1">
                <a:latin typeface="Gill Sans MT" pitchFamily="34" charset="0"/>
              </a:rPr>
              <a:t>Fokuskan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pada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perbedaan</a:t>
            </a:r>
            <a:r>
              <a:rPr lang="id-ID" sz="2000" dirty="0">
                <a:latin typeface="Gill Sans MT" pitchFamily="34" charset="0"/>
              </a:rPr>
              <a:t> yang ada</a:t>
            </a:r>
            <a:r>
              <a:rPr lang="en-US" sz="2000" dirty="0">
                <a:latin typeface="Gill Sans MT" pitchFamily="34" charset="0"/>
              </a:rPr>
              <a:t> : </a:t>
            </a:r>
            <a:r>
              <a:rPr lang="en-US" sz="2000" dirty="0" err="1">
                <a:latin typeface="Gill Sans MT" pitchFamily="34" charset="0"/>
              </a:rPr>
              <a:t>Jika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semua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alternatif</a:t>
            </a:r>
            <a:r>
              <a:rPr lang="en-US" sz="2000" dirty="0">
                <a:latin typeface="Gill Sans MT" pitchFamily="34" charset="0"/>
              </a:rPr>
              <a:t> yang </a:t>
            </a:r>
            <a:r>
              <a:rPr lang="en-US" sz="2000" dirty="0" err="1">
                <a:latin typeface="Gill Sans MT" pitchFamily="34" charset="0"/>
              </a:rPr>
              <a:t>layak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tepat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sama</a:t>
            </a:r>
            <a:r>
              <a:rPr lang="en-US" sz="2000" dirty="0">
                <a:latin typeface="Gill Sans MT" pitchFamily="34" charset="0"/>
              </a:rPr>
              <a:t>, </a:t>
            </a:r>
            <a:r>
              <a:rPr lang="en-US" sz="2000" dirty="0" err="1">
                <a:latin typeface="Gill Sans MT" pitchFamily="34" charset="0"/>
              </a:rPr>
              <a:t>maka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tidak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ada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dasar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atau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perlunya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perbandingan</a:t>
            </a:r>
            <a:endParaRPr lang="id-ID" sz="2000" dirty="0">
              <a:latin typeface="Gill Sans MT" pitchFamily="34" charset="0"/>
            </a:endParaRPr>
          </a:p>
          <a:p>
            <a:r>
              <a:rPr lang="en-US" sz="2000" dirty="0" err="1">
                <a:latin typeface="Gill Sans MT" pitchFamily="34" charset="0"/>
              </a:rPr>
              <a:t>Gunakan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sudut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pandang</a:t>
            </a:r>
            <a:r>
              <a:rPr lang="en-US" sz="2000" dirty="0">
                <a:latin typeface="Gill Sans MT" pitchFamily="34" charset="0"/>
              </a:rPr>
              <a:t> yang </a:t>
            </a:r>
            <a:r>
              <a:rPr lang="en-US" sz="2000" dirty="0" err="1">
                <a:latin typeface="Gill Sans MT" pitchFamily="34" charset="0"/>
              </a:rPr>
              <a:t>konsisten</a:t>
            </a:r>
            <a:r>
              <a:rPr lang="en-US" sz="2000" dirty="0">
                <a:latin typeface="Gill Sans MT" pitchFamily="34" charset="0"/>
              </a:rPr>
              <a:t> : </a:t>
            </a:r>
            <a:r>
              <a:rPr lang="en-US" sz="2000" dirty="0" err="1">
                <a:latin typeface="Gill Sans MT" pitchFamily="34" charset="0"/>
              </a:rPr>
              <a:t>Hasil-hasil</a:t>
            </a:r>
            <a:r>
              <a:rPr lang="en-US" sz="2000" dirty="0">
                <a:latin typeface="Gill Sans MT" pitchFamily="34" charset="0"/>
              </a:rPr>
              <a:t> yang </a:t>
            </a:r>
            <a:r>
              <a:rPr lang="en-US" sz="2000" dirty="0" err="1">
                <a:latin typeface="Gill Sans MT" pitchFamily="34" charset="0"/>
              </a:rPr>
              <a:t>prospektif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dari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alternatif-alternatif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harus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dikembangkan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secara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konsisten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dari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sudut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pandang</a:t>
            </a:r>
            <a:r>
              <a:rPr lang="en-US" sz="2000" dirty="0">
                <a:latin typeface="Gill Sans MT" pitchFamily="34" charset="0"/>
              </a:rPr>
              <a:t> yang </a:t>
            </a:r>
            <a:r>
              <a:rPr lang="en-US" sz="2000" dirty="0" err="1">
                <a:latin typeface="Gill Sans MT" pitchFamily="34" charset="0"/>
              </a:rPr>
              <a:t>telah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didefinisikan</a:t>
            </a:r>
            <a:endParaRPr lang="id-ID" sz="2000" dirty="0">
              <a:latin typeface="Gill Sans MT" pitchFamily="34" charset="0"/>
            </a:endParaRPr>
          </a:p>
          <a:p>
            <a:r>
              <a:rPr lang="en-US" sz="2000" dirty="0" err="1">
                <a:latin typeface="Gill Sans MT" pitchFamily="34" charset="0"/>
              </a:rPr>
              <a:t>Gunakan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satu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ukuran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umum</a:t>
            </a:r>
            <a:r>
              <a:rPr lang="en-US" sz="2000" dirty="0">
                <a:latin typeface="Gill Sans MT" pitchFamily="34" charset="0"/>
              </a:rPr>
              <a:t> : </a:t>
            </a:r>
            <a:r>
              <a:rPr lang="en-US" sz="2000" dirty="0" err="1">
                <a:latin typeface="Gill Sans MT" pitchFamily="34" charset="0"/>
              </a:rPr>
              <a:t>Dengan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menggunakan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satu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pengukuran</a:t>
            </a:r>
            <a:r>
              <a:rPr lang="en-US" sz="2000" dirty="0">
                <a:latin typeface="Gill Sans MT" pitchFamily="34" charset="0"/>
              </a:rPr>
              <a:t> yang </a:t>
            </a:r>
            <a:r>
              <a:rPr lang="en-US" sz="2000" dirty="0" err="1">
                <a:latin typeface="Gill Sans MT" pitchFamily="34" charset="0"/>
              </a:rPr>
              <a:t>umum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untuk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menghitung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sebanyak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mungkin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hasil-hasil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prospektif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akan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mempermudah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analisis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dan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perbandingan</a:t>
            </a:r>
            <a:r>
              <a:rPr lang="en-US" sz="2000" dirty="0">
                <a:latin typeface="Gill Sans MT" pitchFamily="34" charset="0"/>
              </a:rPr>
              <a:t> </a:t>
            </a:r>
            <a:r>
              <a:rPr lang="en-US" sz="2000" dirty="0" err="1">
                <a:latin typeface="Gill Sans MT" pitchFamily="34" charset="0"/>
              </a:rPr>
              <a:t>alternatif</a:t>
            </a:r>
            <a:r>
              <a:rPr lang="en-US" sz="2000" dirty="0">
                <a:latin typeface="Gill Sans MT" pitchFamily="34" charset="0"/>
              </a:rPr>
              <a:t> yang di </a:t>
            </a:r>
            <a:r>
              <a:rPr lang="en-US" sz="2000" dirty="0" err="1">
                <a:latin typeface="Gill Sans MT" pitchFamily="34" charset="0"/>
              </a:rPr>
              <a:t>dapat</a:t>
            </a:r>
            <a:endParaRPr lang="id-ID" sz="20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571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52400" y="2057400"/>
            <a:ext cx="86728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292934"/>
                </a:solidFill>
              </a:rPr>
              <a:t>Permasalahan</a:t>
            </a:r>
            <a:r>
              <a:rPr lang="en-US" sz="2000" b="1" dirty="0">
                <a:solidFill>
                  <a:srgbClr val="292934"/>
                </a:solidFill>
              </a:rPr>
              <a:t> </a:t>
            </a:r>
            <a:r>
              <a:rPr lang="en-US" sz="2000" b="1" dirty="0" err="1">
                <a:solidFill>
                  <a:srgbClr val="292934"/>
                </a:solidFill>
              </a:rPr>
              <a:t>sederhana</a:t>
            </a:r>
            <a:r>
              <a:rPr lang="en-US" sz="2000" b="1" dirty="0">
                <a:solidFill>
                  <a:srgbClr val="292934"/>
                </a:solidFill>
              </a:rPr>
              <a:t> :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id-ID" sz="2000" dirty="0">
                <a:solidFill>
                  <a:srgbClr val="292934"/>
                </a:solidFill>
              </a:rPr>
              <a:t>Beli HP/Laptop/Motor </a:t>
            </a:r>
            <a:r>
              <a:rPr lang="en-US" sz="2000" dirty="0" err="1">
                <a:solidFill>
                  <a:srgbClr val="292934"/>
                </a:solidFill>
              </a:rPr>
              <a:t>Harus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dibayar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tunai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atau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cicilan</a:t>
            </a:r>
            <a:r>
              <a:rPr lang="en-US" sz="2000" dirty="0">
                <a:solidFill>
                  <a:srgbClr val="292934"/>
                </a:solidFill>
              </a:rPr>
              <a:t>/</a:t>
            </a:r>
            <a:r>
              <a:rPr lang="en-US" sz="2000" dirty="0" err="1">
                <a:solidFill>
                  <a:srgbClr val="292934"/>
                </a:solidFill>
              </a:rPr>
              <a:t>kartu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kredit</a:t>
            </a:r>
            <a:r>
              <a:rPr lang="en-US" sz="2000" dirty="0">
                <a:solidFill>
                  <a:srgbClr val="292934"/>
                </a:solidFill>
              </a:rPr>
              <a:t> ?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err="1">
                <a:solidFill>
                  <a:srgbClr val="292934"/>
                </a:solidFill>
              </a:rPr>
              <a:t>Sebaiknya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menggunakan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kartu</a:t>
            </a:r>
            <a:r>
              <a:rPr lang="en-US" sz="2000" dirty="0">
                <a:solidFill>
                  <a:srgbClr val="292934"/>
                </a:solidFill>
              </a:rPr>
              <a:t> member </a:t>
            </a:r>
            <a:r>
              <a:rPr lang="en-US" sz="2000" dirty="0" err="1">
                <a:solidFill>
                  <a:srgbClr val="292934"/>
                </a:solidFill>
              </a:rPr>
              <a:t>belanja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atau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tidak</a:t>
            </a:r>
            <a:r>
              <a:rPr lang="en-US" sz="2000" dirty="0">
                <a:solidFill>
                  <a:srgbClr val="292934"/>
                </a:solidFill>
              </a:rPr>
              <a:t> ?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err="1">
                <a:solidFill>
                  <a:srgbClr val="292934"/>
                </a:solidFill>
              </a:rPr>
              <a:t>Berapa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karung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terigu</a:t>
            </a:r>
            <a:r>
              <a:rPr lang="en-US" sz="2000" dirty="0">
                <a:solidFill>
                  <a:srgbClr val="292934"/>
                </a:solidFill>
              </a:rPr>
              <a:t> yang </a:t>
            </a:r>
            <a:r>
              <a:rPr lang="en-US" sz="2000" dirty="0" err="1">
                <a:solidFill>
                  <a:srgbClr val="292934"/>
                </a:solidFill>
              </a:rPr>
              <a:t>dibeli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dalam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satu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waktu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untuk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produksi</a:t>
            </a:r>
            <a:r>
              <a:rPr lang="en-US" sz="2000" dirty="0">
                <a:solidFill>
                  <a:srgbClr val="292934"/>
                </a:solidFill>
              </a:rPr>
              <a:t> ?</a:t>
            </a:r>
            <a:endParaRPr lang="id-ID" sz="2000" dirty="0">
              <a:solidFill>
                <a:srgbClr val="29293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1" y="3505200"/>
            <a:ext cx="8229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292934"/>
                </a:solidFill>
              </a:rPr>
              <a:t>Permasalahan</a:t>
            </a:r>
            <a:r>
              <a:rPr lang="en-US" sz="2000" b="1" dirty="0">
                <a:solidFill>
                  <a:srgbClr val="292934"/>
                </a:solidFill>
              </a:rPr>
              <a:t> </a:t>
            </a:r>
            <a:r>
              <a:rPr lang="en-US" sz="2000" b="1" dirty="0" err="1">
                <a:solidFill>
                  <a:srgbClr val="292934"/>
                </a:solidFill>
              </a:rPr>
              <a:t>sedang</a:t>
            </a:r>
            <a:r>
              <a:rPr lang="en-US" sz="2000" b="1" dirty="0">
                <a:solidFill>
                  <a:srgbClr val="292934"/>
                </a:solidFill>
              </a:rPr>
              <a:t> :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err="1">
                <a:solidFill>
                  <a:srgbClr val="292934"/>
                </a:solidFill>
              </a:rPr>
              <a:t>Mana</a:t>
            </a:r>
            <a:r>
              <a:rPr lang="en-US" sz="2000" dirty="0">
                <a:solidFill>
                  <a:srgbClr val="292934"/>
                </a:solidFill>
              </a:rPr>
              <a:t> yang </a:t>
            </a:r>
            <a:r>
              <a:rPr lang="en-US" sz="2000" dirty="0" err="1">
                <a:solidFill>
                  <a:srgbClr val="292934"/>
                </a:solidFill>
              </a:rPr>
              <a:t>sebaiknya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dibeli</a:t>
            </a:r>
            <a:r>
              <a:rPr lang="en-US" sz="2000" dirty="0">
                <a:solidFill>
                  <a:srgbClr val="292934"/>
                </a:solidFill>
              </a:rPr>
              <a:t> ? </a:t>
            </a:r>
            <a:r>
              <a:rPr lang="en-US" sz="2000" dirty="0" err="1">
                <a:solidFill>
                  <a:srgbClr val="292934"/>
                </a:solidFill>
              </a:rPr>
              <a:t>Alat</a:t>
            </a:r>
            <a:r>
              <a:rPr lang="en-US" sz="2000" dirty="0">
                <a:solidFill>
                  <a:srgbClr val="292934"/>
                </a:solidFill>
              </a:rPr>
              <a:t> yang </a:t>
            </a:r>
            <a:r>
              <a:rPr lang="en-US" sz="2000" dirty="0" err="1">
                <a:solidFill>
                  <a:srgbClr val="292934"/>
                </a:solidFill>
              </a:rPr>
              <a:t>murah</a:t>
            </a:r>
            <a:r>
              <a:rPr lang="en-US" sz="2000" dirty="0">
                <a:solidFill>
                  <a:srgbClr val="292934"/>
                </a:solidFill>
              </a:rPr>
              <a:t> (3 operator) </a:t>
            </a:r>
            <a:r>
              <a:rPr lang="en-US" sz="2000" dirty="0" err="1">
                <a:solidFill>
                  <a:srgbClr val="292934"/>
                </a:solidFill>
              </a:rPr>
              <a:t>atau</a:t>
            </a:r>
            <a:r>
              <a:rPr lang="en-US" sz="2000" dirty="0">
                <a:solidFill>
                  <a:srgbClr val="292934"/>
                </a:solidFill>
              </a:rPr>
              <a:t> yang </a:t>
            </a:r>
            <a:r>
              <a:rPr lang="en-US" sz="2000" dirty="0" err="1">
                <a:solidFill>
                  <a:srgbClr val="292934"/>
                </a:solidFill>
              </a:rPr>
              <a:t>lebih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mahal</a:t>
            </a:r>
            <a:r>
              <a:rPr lang="en-US" sz="2000" dirty="0">
                <a:solidFill>
                  <a:srgbClr val="292934"/>
                </a:solidFill>
              </a:rPr>
              <a:t> (2 operator) ?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err="1">
                <a:solidFill>
                  <a:srgbClr val="292934"/>
                </a:solidFill>
              </a:rPr>
              <a:t>Mesin</a:t>
            </a:r>
            <a:r>
              <a:rPr lang="en-US" sz="2000" dirty="0">
                <a:solidFill>
                  <a:srgbClr val="292934"/>
                </a:solidFill>
              </a:rPr>
              <a:t> yang </a:t>
            </a:r>
            <a:r>
              <a:rPr lang="en-US" sz="2000" dirty="0" err="1">
                <a:solidFill>
                  <a:srgbClr val="292934"/>
                </a:solidFill>
              </a:rPr>
              <a:t>mahal</a:t>
            </a:r>
            <a:r>
              <a:rPr lang="en-US" sz="2000" dirty="0">
                <a:solidFill>
                  <a:srgbClr val="292934"/>
                </a:solidFill>
              </a:rPr>
              <a:t> (</a:t>
            </a:r>
            <a:r>
              <a:rPr lang="en-US" sz="2000" dirty="0" err="1">
                <a:solidFill>
                  <a:srgbClr val="292934"/>
                </a:solidFill>
              </a:rPr>
              <a:t>usia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teknis</a:t>
            </a:r>
            <a:r>
              <a:rPr lang="en-US" sz="2000" dirty="0">
                <a:solidFill>
                  <a:srgbClr val="292934"/>
                </a:solidFill>
              </a:rPr>
              <a:t> 7 </a:t>
            </a:r>
            <a:r>
              <a:rPr lang="en-US" sz="2000" dirty="0" err="1">
                <a:solidFill>
                  <a:srgbClr val="292934"/>
                </a:solidFill>
              </a:rPr>
              <a:t>tahun</a:t>
            </a:r>
            <a:r>
              <a:rPr lang="en-US" sz="2000" dirty="0">
                <a:solidFill>
                  <a:srgbClr val="292934"/>
                </a:solidFill>
              </a:rPr>
              <a:t>) </a:t>
            </a:r>
            <a:r>
              <a:rPr lang="en-US" sz="2000" dirty="0" err="1">
                <a:solidFill>
                  <a:srgbClr val="292934"/>
                </a:solidFill>
              </a:rPr>
              <a:t>atau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mesin</a:t>
            </a:r>
            <a:r>
              <a:rPr lang="en-US" sz="2000" dirty="0">
                <a:solidFill>
                  <a:srgbClr val="292934"/>
                </a:solidFill>
              </a:rPr>
              <a:t> yang </a:t>
            </a:r>
            <a:r>
              <a:rPr lang="en-US" sz="2000" dirty="0" err="1">
                <a:solidFill>
                  <a:srgbClr val="292934"/>
                </a:solidFill>
              </a:rPr>
              <a:t>lebih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murah</a:t>
            </a:r>
            <a:r>
              <a:rPr lang="en-US" sz="2000" dirty="0">
                <a:solidFill>
                  <a:srgbClr val="292934"/>
                </a:solidFill>
              </a:rPr>
              <a:t> (</a:t>
            </a:r>
            <a:r>
              <a:rPr lang="en-US" sz="2000" dirty="0" err="1">
                <a:solidFill>
                  <a:srgbClr val="292934"/>
                </a:solidFill>
              </a:rPr>
              <a:t>usia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teknis</a:t>
            </a:r>
            <a:r>
              <a:rPr lang="en-US" sz="2000" dirty="0">
                <a:solidFill>
                  <a:srgbClr val="292934"/>
                </a:solidFill>
              </a:rPr>
              <a:t> 4 </a:t>
            </a:r>
            <a:r>
              <a:rPr lang="en-US" sz="2000" dirty="0" err="1">
                <a:solidFill>
                  <a:srgbClr val="292934"/>
                </a:solidFill>
              </a:rPr>
              <a:t>tahun</a:t>
            </a:r>
            <a:r>
              <a:rPr lang="en-US" sz="2000" dirty="0">
                <a:solidFill>
                  <a:srgbClr val="292934"/>
                </a:solidFill>
              </a:rPr>
              <a:t>) ?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err="1">
                <a:solidFill>
                  <a:srgbClr val="292934"/>
                </a:solidFill>
              </a:rPr>
              <a:t>Membeli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atau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en-US" sz="2000" dirty="0" err="1">
                <a:solidFill>
                  <a:srgbClr val="292934"/>
                </a:solidFill>
              </a:rPr>
              <a:t>sewa</a:t>
            </a:r>
            <a:r>
              <a:rPr lang="en-US" sz="2000" dirty="0">
                <a:solidFill>
                  <a:srgbClr val="292934"/>
                </a:solidFill>
              </a:rPr>
              <a:t> </a:t>
            </a:r>
            <a:r>
              <a:rPr lang="id-ID" sz="2000" dirty="0">
                <a:solidFill>
                  <a:srgbClr val="292934"/>
                </a:solidFill>
              </a:rPr>
              <a:t>alat berat</a:t>
            </a:r>
            <a:r>
              <a:rPr lang="en-US" sz="2000" dirty="0">
                <a:solidFill>
                  <a:srgbClr val="292934"/>
                </a:solidFill>
              </a:rPr>
              <a:t> ?</a:t>
            </a:r>
            <a:endParaRPr lang="id-ID" sz="2000" dirty="0">
              <a:solidFill>
                <a:srgbClr val="292934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ILUSTRASI PRINSIP EKONOMI TEKNIK</a:t>
            </a:r>
          </a:p>
        </p:txBody>
      </p:sp>
    </p:spTree>
    <p:extLst>
      <p:ext uri="{BB962C8B-B14F-4D97-AF65-F5344CB8AC3E}">
        <p14:creationId xmlns:p14="http://schemas.microsoft.com/office/powerpoint/2010/main" val="39872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>
          <a:xfrm>
            <a:off x="4030638" y="990387"/>
            <a:ext cx="3581400" cy="994010"/>
          </a:xfrm>
        </p:spPr>
        <p:txBody>
          <a:bodyPr/>
          <a:lstStyle/>
          <a:p>
            <a:pPr eaLnBrk="1" hangingPunct="1"/>
            <a:br>
              <a:rPr lang="en-US" sz="3200" b="1" dirty="0"/>
            </a:br>
            <a:r>
              <a:rPr lang="id-ID" sz="3200" b="1" dirty="0"/>
              <a:t>JALAN RAYA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2438400"/>
            <a:ext cx="3429000" cy="4191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600" dirty="0"/>
              <a:t>Dari </a:t>
            </a:r>
            <a:r>
              <a:rPr lang="en-US" sz="2600" dirty="0" err="1"/>
              <a:t>mana</a:t>
            </a:r>
            <a:r>
              <a:rPr lang="en-US" sz="2600" dirty="0"/>
              <a:t> </a:t>
            </a:r>
            <a:r>
              <a:rPr lang="en-US" sz="2600" dirty="0" err="1"/>
              <a:t>kita</a:t>
            </a:r>
            <a:r>
              <a:rPr lang="en-US" sz="2600" dirty="0"/>
              <a:t> </a:t>
            </a:r>
            <a:r>
              <a:rPr lang="en-US" sz="2600" dirty="0" err="1"/>
              <a:t>mengetahui</a:t>
            </a:r>
            <a:r>
              <a:rPr lang="en-US" sz="2600" dirty="0"/>
              <a:t> </a:t>
            </a:r>
            <a:r>
              <a:rPr lang="en-US" sz="2600" dirty="0" err="1"/>
              <a:t>manfaat</a:t>
            </a:r>
            <a:r>
              <a:rPr lang="en-US" sz="2600" dirty="0"/>
              <a:t> </a:t>
            </a:r>
            <a:r>
              <a:rPr lang="en-US" sz="2600" dirty="0" err="1"/>
              <a:t>pembangunan</a:t>
            </a:r>
            <a:r>
              <a:rPr lang="en-US" sz="2600" dirty="0"/>
              <a:t> </a:t>
            </a:r>
            <a:r>
              <a:rPr lang="en-US" sz="2600" dirty="0" err="1"/>
              <a:t>jalan</a:t>
            </a:r>
            <a:r>
              <a:rPr lang="en-US" sz="2600" dirty="0"/>
              <a:t>?</a:t>
            </a:r>
          </a:p>
          <a:p>
            <a:pPr eaLnBrk="1" hangingPunct="1"/>
            <a:r>
              <a:rPr lang="en-US" sz="2600" dirty="0" err="1"/>
              <a:t>Bagaimana</a:t>
            </a:r>
            <a:r>
              <a:rPr lang="en-US" sz="2600" dirty="0"/>
              <a:t> </a:t>
            </a:r>
            <a:r>
              <a:rPr lang="en-US" sz="2600" dirty="0" err="1"/>
              <a:t>mengetahui</a:t>
            </a:r>
            <a:r>
              <a:rPr lang="en-US" sz="2600" dirty="0"/>
              <a:t> </a:t>
            </a:r>
            <a:r>
              <a:rPr lang="en-US" sz="2600" dirty="0" err="1"/>
              <a:t>kelayakan</a:t>
            </a:r>
            <a:r>
              <a:rPr lang="id-ID" sz="2600" dirty="0"/>
              <a:t> </a:t>
            </a:r>
            <a:r>
              <a:rPr lang="en-US" sz="2600" dirty="0"/>
              <a:t>p</a:t>
            </a:r>
            <a:r>
              <a:rPr lang="id-ID" sz="2600" dirty="0"/>
              <a:t>e</a:t>
            </a:r>
            <a:r>
              <a:rPr lang="en-US" sz="2600" dirty="0" err="1"/>
              <a:t>mbangunan</a:t>
            </a:r>
            <a:r>
              <a:rPr lang="en-US" sz="2600" dirty="0"/>
              <a:t> </a:t>
            </a:r>
            <a:r>
              <a:rPr lang="en-US" sz="2600" dirty="0" err="1"/>
              <a:t>jalan</a:t>
            </a:r>
            <a:r>
              <a:rPr lang="en-US" sz="2600" dirty="0"/>
              <a:t>?</a:t>
            </a:r>
          </a:p>
          <a:p>
            <a:pPr eaLnBrk="1" hangingPunct="1"/>
            <a:r>
              <a:rPr lang="en-US" sz="2600" dirty="0" err="1"/>
              <a:t>Apakah</a:t>
            </a:r>
            <a:r>
              <a:rPr lang="en-US" sz="2600" dirty="0"/>
              <a:t> </a:t>
            </a:r>
            <a:r>
              <a:rPr lang="en-US" sz="2600" dirty="0" err="1"/>
              <a:t>ada</a:t>
            </a:r>
            <a:r>
              <a:rPr lang="en-US" sz="2600" dirty="0"/>
              <a:t> </a:t>
            </a:r>
            <a:r>
              <a:rPr lang="en-US" sz="2600" dirty="0" err="1"/>
              <a:t>bedanya</a:t>
            </a:r>
            <a:r>
              <a:rPr lang="en-US" sz="2600" dirty="0"/>
              <a:t> </a:t>
            </a:r>
            <a:r>
              <a:rPr lang="en-US" sz="2600" dirty="0" err="1"/>
              <a:t>kelayakan</a:t>
            </a:r>
            <a:r>
              <a:rPr lang="en-US" sz="2600" dirty="0"/>
              <a:t> </a:t>
            </a:r>
            <a:r>
              <a:rPr lang="en-US" sz="2600" dirty="0" err="1"/>
              <a:t>ekonomi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kelayakan</a:t>
            </a:r>
            <a:r>
              <a:rPr lang="en-US" sz="2600" dirty="0"/>
              <a:t> </a:t>
            </a:r>
            <a:r>
              <a:rPr lang="en-US" sz="2600" dirty="0" err="1"/>
              <a:t>finansial</a:t>
            </a:r>
            <a:r>
              <a:rPr lang="en-US" sz="2600" dirty="0"/>
              <a:t> </a:t>
            </a:r>
            <a:r>
              <a:rPr lang="en-US" sz="2600" dirty="0" err="1"/>
              <a:t>investasi</a:t>
            </a:r>
            <a:r>
              <a:rPr lang="en-US" sz="2600" dirty="0"/>
              <a:t>?</a:t>
            </a:r>
          </a:p>
          <a:p>
            <a:pPr eaLnBrk="1" hangingPunct="1"/>
            <a:endParaRPr lang="en-US" dirty="0"/>
          </a:p>
          <a:p>
            <a:pPr eaLnBrk="1" hangingPunct="1">
              <a:buFont typeface="Wingdings 2" pitchFamily="18" charset="2"/>
              <a:buNone/>
            </a:pPr>
            <a:endParaRPr lang="en-US" dirty="0"/>
          </a:p>
        </p:txBody>
      </p:sp>
      <p:pic>
        <p:nvPicPr>
          <p:cNvPr id="3075" name="Picture 3" descr="D:\05 - UNS\Kuliah\Manajemen Konstruksi\jalan to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76" y="818122"/>
            <a:ext cx="3505200" cy="233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05 - UNS\Kuliah\Manajemen Konstruksi\jalan ray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60" y="3230049"/>
            <a:ext cx="3505200" cy="233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62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19600" y="838200"/>
            <a:ext cx="3581400" cy="994010"/>
          </a:xfrm>
        </p:spPr>
        <p:txBody>
          <a:bodyPr/>
          <a:lstStyle/>
          <a:p>
            <a:pPr eaLnBrk="1" hangingPunct="1"/>
            <a:br>
              <a:rPr lang="en-US" sz="3200" b="1" dirty="0"/>
            </a:br>
            <a:r>
              <a:rPr lang="id-ID" sz="3200" b="1" dirty="0"/>
              <a:t>APARTEMEN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3810000" cy="45720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sz="3100" dirty="0" err="1"/>
              <a:t>Mengapa</a:t>
            </a:r>
            <a:r>
              <a:rPr lang="id-ID" sz="3100" dirty="0"/>
              <a:t> </a:t>
            </a:r>
            <a:r>
              <a:rPr lang="en-US" sz="3100" dirty="0" err="1"/>
              <a:t>sebuah</a:t>
            </a:r>
            <a:r>
              <a:rPr lang="en-US" sz="3100" dirty="0"/>
              <a:t> </a:t>
            </a:r>
            <a:r>
              <a:rPr lang="id-ID" sz="3100" dirty="0"/>
              <a:t>apartemen/gedung</a:t>
            </a:r>
            <a:r>
              <a:rPr lang="en-US" sz="3100" dirty="0"/>
              <a:t> </a:t>
            </a:r>
            <a:r>
              <a:rPr lang="en-US" sz="3100" dirty="0" err="1"/>
              <a:t>dibangun</a:t>
            </a:r>
            <a:r>
              <a:rPr lang="en-US" sz="3100" dirty="0"/>
              <a:t>?</a:t>
            </a:r>
          </a:p>
          <a:p>
            <a:pPr eaLnBrk="1" hangingPunct="1"/>
            <a:r>
              <a:rPr lang="en-US" sz="3100" dirty="0" err="1"/>
              <a:t>Bagaimana</a:t>
            </a:r>
            <a:r>
              <a:rPr lang="en-US" sz="3100" dirty="0"/>
              <a:t> </a:t>
            </a:r>
            <a:r>
              <a:rPr lang="en-US" sz="3100" dirty="0" err="1"/>
              <a:t>memastikan</a:t>
            </a:r>
            <a:r>
              <a:rPr lang="en-US" sz="3100" dirty="0"/>
              <a:t> </a:t>
            </a:r>
            <a:r>
              <a:rPr lang="en-US" sz="3100" dirty="0" err="1"/>
              <a:t>bahwa</a:t>
            </a:r>
            <a:r>
              <a:rPr lang="en-US" sz="3100" dirty="0"/>
              <a:t> </a:t>
            </a:r>
            <a:r>
              <a:rPr lang="en-US" sz="3100" dirty="0" err="1"/>
              <a:t>investasi</a:t>
            </a:r>
            <a:r>
              <a:rPr lang="en-US" sz="3100" dirty="0"/>
              <a:t> yang </a:t>
            </a:r>
            <a:r>
              <a:rPr lang="en-US" sz="3100" dirty="0" err="1"/>
              <a:t>ditanamkan</a:t>
            </a:r>
            <a:r>
              <a:rPr lang="en-US" sz="3100" dirty="0"/>
              <a:t> </a:t>
            </a:r>
            <a:r>
              <a:rPr lang="en-US" sz="3100" dirty="0" err="1"/>
              <a:t>akan</a:t>
            </a:r>
            <a:r>
              <a:rPr lang="en-US" sz="3100" dirty="0"/>
              <a:t> </a:t>
            </a:r>
            <a:r>
              <a:rPr lang="en-US" sz="3100" dirty="0" err="1"/>
              <a:t>mendatangkan</a:t>
            </a:r>
            <a:r>
              <a:rPr lang="en-US" sz="3100" dirty="0"/>
              <a:t> </a:t>
            </a:r>
            <a:r>
              <a:rPr lang="en-US" sz="3100" dirty="0" err="1"/>
              <a:t>pendapatan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besar</a:t>
            </a:r>
            <a:r>
              <a:rPr lang="en-US" sz="3100" dirty="0"/>
              <a:t>?</a:t>
            </a:r>
          </a:p>
          <a:p>
            <a:pPr eaLnBrk="1" hangingPunct="1"/>
            <a:r>
              <a:rPr lang="en-US" sz="3100" dirty="0" err="1"/>
              <a:t>Bagaimana</a:t>
            </a:r>
            <a:r>
              <a:rPr lang="en-US" sz="3100" dirty="0"/>
              <a:t> </a:t>
            </a:r>
            <a:r>
              <a:rPr lang="en-US" sz="3100" dirty="0" err="1"/>
              <a:t>menghitung</a:t>
            </a:r>
            <a:r>
              <a:rPr lang="en-US" sz="3100" dirty="0"/>
              <a:t> </a:t>
            </a:r>
            <a:r>
              <a:rPr lang="en-US" sz="3100" dirty="0" err="1"/>
              <a:t>nilai</a:t>
            </a:r>
            <a:r>
              <a:rPr lang="en-US" sz="3100" dirty="0"/>
              <a:t> </a:t>
            </a:r>
            <a:r>
              <a:rPr lang="id-ID" sz="3100" dirty="0"/>
              <a:t>apartemen</a:t>
            </a:r>
            <a:r>
              <a:rPr lang="en-US" sz="3100" dirty="0"/>
              <a:t> </a:t>
            </a:r>
            <a:r>
              <a:rPr lang="en-US" sz="3100" dirty="0" err="1"/>
              <a:t>apabila</a:t>
            </a:r>
            <a:r>
              <a:rPr lang="en-US" sz="3100" dirty="0"/>
              <a:t> </a:t>
            </a:r>
            <a:r>
              <a:rPr lang="en-US" sz="3100" dirty="0" err="1"/>
              <a:t>akan</a:t>
            </a:r>
            <a:r>
              <a:rPr lang="en-US" sz="3100" dirty="0"/>
              <a:t> </a:t>
            </a:r>
            <a:r>
              <a:rPr lang="en-US" sz="3100" dirty="0" err="1"/>
              <a:t>dipindah</a:t>
            </a:r>
            <a:r>
              <a:rPr lang="en-US" sz="3100" dirty="0"/>
              <a:t> </a:t>
            </a:r>
            <a:r>
              <a:rPr lang="en-US" sz="3100" dirty="0" err="1"/>
              <a:t>tangankan</a:t>
            </a:r>
            <a:r>
              <a:rPr lang="en-US" sz="3100" dirty="0"/>
              <a:t> </a:t>
            </a:r>
            <a:r>
              <a:rPr lang="en-US" sz="3100" dirty="0" err="1"/>
              <a:t>kepada</a:t>
            </a:r>
            <a:r>
              <a:rPr lang="en-US" sz="3100" dirty="0"/>
              <a:t> </a:t>
            </a:r>
            <a:r>
              <a:rPr lang="en-US" sz="3100" dirty="0" err="1"/>
              <a:t>pihak</a:t>
            </a:r>
            <a:r>
              <a:rPr lang="en-US" sz="3100" dirty="0"/>
              <a:t> lain?</a:t>
            </a:r>
            <a:endParaRPr lang="en-US" dirty="0"/>
          </a:p>
          <a:p>
            <a:pPr eaLnBrk="1" hangingPunct="1"/>
            <a:endParaRPr lang="en-US" dirty="0"/>
          </a:p>
        </p:txBody>
      </p:sp>
      <p:pic>
        <p:nvPicPr>
          <p:cNvPr id="45058" name="Picture 2" descr="D:\05 - UNS\Kuliah\Manajemen Konstruksi\apartem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057400"/>
            <a:ext cx="4589903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81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267200" y="440739"/>
            <a:ext cx="3581400" cy="880549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sz="3200" b="1" dirty="0"/>
            </a:br>
            <a:r>
              <a:rPr lang="id-ID" sz="3200" b="1" dirty="0"/>
              <a:t>BENDUNGAN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4038600"/>
            <a:ext cx="6705600" cy="25146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sz="3400" dirty="0" err="1"/>
              <a:t>Bagaimana</a:t>
            </a:r>
            <a:r>
              <a:rPr lang="en-US" sz="3400" dirty="0"/>
              <a:t> </a:t>
            </a:r>
            <a:r>
              <a:rPr lang="en-US" sz="3400" dirty="0" err="1"/>
              <a:t>bendung</a:t>
            </a:r>
            <a:r>
              <a:rPr lang="en-US" sz="3400" dirty="0"/>
              <a:t> </a:t>
            </a:r>
            <a:r>
              <a:rPr lang="en-US" sz="3400" dirty="0" err="1"/>
              <a:t>dapat</a:t>
            </a:r>
            <a:r>
              <a:rPr lang="en-US" sz="3400" dirty="0"/>
              <a:t> </a:t>
            </a:r>
            <a:r>
              <a:rPr lang="en-US" sz="3400" dirty="0" err="1"/>
              <a:t>memberi</a:t>
            </a:r>
            <a:r>
              <a:rPr lang="en-US" sz="3400" dirty="0"/>
              <a:t> </a:t>
            </a:r>
            <a:r>
              <a:rPr lang="en-US" sz="3400" dirty="0" err="1"/>
              <a:t>manfaat</a:t>
            </a:r>
            <a:r>
              <a:rPr lang="en-US" sz="3400" dirty="0"/>
              <a:t> </a:t>
            </a:r>
            <a:r>
              <a:rPr lang="en-US" sz="3400" dirty="0" err="1"/>
              <a:t>bagi</a:t>
            </a:r>
            <a:r>
              <a:rPr lang="en-US" sz="3400" dirty="0"/>
              <a:t> </a:t>
            </a:r>
            <a:r>
              <a:rPr lang="en-US" sz="3400" dirty="0" err="1"/>
              <a:t>masyarakat</a:t>
            </a:r>
            <a:r>
              <a:rPr lang="en-US" sz="3400" dirty="0"/>
              <a:t> </a:t>
            </a:r>
            <a:r>
              <a:rPr lang="en-US" sz="3400" dirty="0" err="1"/>
              <a:t>luas</a:t>
            </a:r>
            <a:r>
              <a:rPr lang="en-US" sz="3400" dirty="0"/>
              <a:t>? </a:t>
            </a:r>
            <a:r>
              <a:rPr lang="en-US" sz="3400" dirty="0" err="1"/>
              <a:t>Bagi</a:t>
            </a:r>
            <a:r>
              <a:rPr lang="en-US" sz="3400" dirty="0"/>
              <a:t> </a:t>
            </a:r>
            <a:r>
              <a:rPr lang="en-US" sz="3400" dirty="0" err="1"/>
              <a:t>petani</a:t>
            </a:r>
            <a:r>
              <a:rPr lang="en-US" sz="3400" dirty="0"/>
              <a:t>? </a:t>
            </a:r>
            <a:r>
              <a:rPr lang="en-US" sz="3400" dirty="0" err="1"/>
              <a:t>Bagi</a:t>
            </a:r>
            <a:r>
              <a:rPr lang="en-US" sz="3400" dirty="0"/>
              <a:t> </a:t>
            </a:r>
            <a:r>
              <a:rPr lang="en-US" sz="3400" dirty="0" err="1"/>
              <a:t>upaya</a:t>
            </a:r>
            <a:r>
              <a:rPr lang="en-US" sz="3400" dirty="0"/>
              <a:t> </a:t>
            </a:r>
            <a:r>
              <a:rPr lang="en-US" sz="3400" dirty="0" err="1"/>
              <a:t>pengendalian</a:t>
            </a:r>
            <a:r>
              <a:rPr lang="en-US" sz="3400" dirty="0"/>
              <a:t> </a:t>
            </a:r>
            <a:r>
              <a:rPr lang="en-US" sz="3400" dirty="0" err="1"/>
              <a:t>banjir</a:t>
            </a:r>
            <a:r>
              <a:rPr lang="en-US" sz="3400" dirty="0"/>
              <a:t>?</a:t>
            </a:r>
          </a:p>
          <a:p>
            <a:pPr eaLnBrk="1" hangingPunct="1"/>
            <a:r>
              <a:rPr lang="en-US" sz="3400" dirty="0" err="1"/>
              <a:t>Bagaimana</a:t>
            </a:r>
            <a:r>
              <a:rPr lang="en-US" sz="3400" dirty="0"/>
              <a:t> </a:t>
            </a:r>
            <a:r>
              <a:rPr lang="en-US" sz="3400" dirty="0" err="1"/>
              <a:t>mengetahui</a:t>
            </a:r>
            <a:r>
              <a:rPr lang="en-US" sz="3400" dirty="0"/>
              <a:t> </a:t>
            </a:r>
            <a:r>
              <a:rPr lang="en-US" sz="3400" dirty="0" err="1"/>
              <a:t>dampak</a:t>
            </a:r>
            <a:r>
              <a:rPr lang="en-US" sz="3400" dirty="0"/>
              <a:t> </a:t>
            </a:r>
            <a:r>
              <a:rPr lang="en-US" sz="3400" dirty="0" err="1"/>
              <a:t>ekonomi</a:t>
            </a:r>
            <a:r>
              <a:rPr lang="en-US" sz="3400" dirty="0"/>
              <a:t> </a:t>
            </a:r>
            <a:r>
              <a:rPr lang="en-US" sz="3400" dirty="0" err="1"/>
              <a:t>bagi</a:t>
            </a:r>
            <a:r>
              <a:rPr lang="en-US" sz="3400" dirty="0"/>
              <a:t> </a:t>
            </a:r>
            <a:r>
              <a:rPr lang="en-US" sz="3400" dirty="0" err="1"/>
              <a:t>pemindahan</a:t>
            </a:r>
            <a:r>
              <a:rPr lang="en-US" sz="3400" dirty="0"/>
              <a:t> </a:t>
            </a:r>
            <a:r>
              <a:rPr lang="en-US" sz="3400" dirty="0" err="1"/>
              <a:t>penduduk</a:t>
            </a:r>
            <a:r>
              <a:rPr lang="en-US" sz="3400" dirty="0"/>
              <a:t> yang </a:t>
            </a:r>
            <a:r>
              <a:rPr lang="en-US" sz="3400" dirty="0" err="1"/>
              <a:t>sering</a:t>
            </a:r>
            <a:r>
              <a:rPr lang="en-US" sz="3400" dirty="0"/>
              <a:t> kali </a:t>
            </a:r>
            <a:r>
              <a:rPr lang="en-US" sz="3400" dirty="0" err="1"/>
              <a:t>terjadi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proyek</a:t>
            </a:r>
            <a:r>
              <a:rPr lang="en-US" sz="3400" dirty="0"/>
              <a:t> </a:t>
            </a:r>
            <a:r>
              <a:rPr lang="en-US" sz="3400" dirty="0" err="1"/>
              <a:t>banjir</a:t>
            </a:r>
            <a:r>
              <a:rPr lang="en-US" sz="3400" dirty="0"/>
              <a:t>? </a:t>
            </a:r>
            <a:r>
              <a:rPr lang="en-US" sz="3400" dirty="0" err="1"/>
              <a:t>Apakah</a:t>
            </a:r>
            <a:r>
              <a:rPr lang="en-US" sz="3400" dirty="0"/>
              <a:t> </a:t>
            </a:r>
            <a:r>
              <a:rPr lang="en-US" sz="3400" dirty="0" err="1"/>
              <a:t>biaya</a:t>
            </a:r>
            <a:r>
              <a:rPr lang="en-US" sz="3400" dirty="0"/>
              <a:t> </a:t>
            </a:r>
            <a:r>
              <a:rPr lang="en-US" sz="3400" dirty="0" err="1"/>
              <a:t>ini</a:t>
            </a:r>
            <a:r>
              <a:rPr lang="en-US" sz="3400" dirty="0"/>
              <a:t> </a:t>
            </a:r>
            <a:r>
              <a:rPr lang="en-US" sz="3400" dirty="0" err="1"/>
              <a:t>sepadan</a:t>
            </a:r>
            <a:r>
              <a:rPr lang="en-US" sz="3400" dirty="0"/>
              <a:t> </a:t>
            </a:r>
            <a:r>
              <a:rPr lang="en-US" sz="3400" dirty="0" err="1"/>
              <a:t>dengan</a:t>
            </a:r>
            <a:r>
              <a:rPr lang="en-US" sz="3400" dirty="0"/>
              <a:t> </a:t>
            </a:r>
            <a:r>
              <a:rPr lang="en-US" sz="3400" dirty="0" err="1"/>
              <a:t>manfaat</a:t>
            </a:r>
            <a:r>
              <a:rPr lang="en-US" sz="3400" dirty="0"/>
              <a:t> yang </a:t>
            </a:r>
            <a:r>
              <a:rPr lang="en-US" sz="3400" dirty="0" err="1"/>
              <a:t>akan</a:t>
            </a:r>
            <a:r>
              <a:rPr lang="en-US" sz="3400" dirty="0"/>
              <a:t> </a:t>
            </a:r>
            <a:r>
              <a:rPr lang="en-US" sz="3400" dirty="0" err="1"/>
              <a:t>diperoleh</a:t>
            </a:r>
            <a:r>
              <a:rPr lang="en-US" sz="3400" dirty="0"/>
              <a:t>?</a:t>
            </a:r>
          </a:p>
          <a:p>
            <a:pPr eaLnBrk="1" hangingPunct="1"/>
            <a:endParaRPr lang="en-US" dirty="0"/>
          </a:p>
          <a:p>
            <a:pPr eaLnBrk="1" hangingPunct="1">
              <a:buFont typeface="Wingdings 2" pitchFamily="18" charset="2"/>
              <a:buNone/>
            </a:pPr>
            <a:endParaRPr lang="en-US" dirty="0"/>
          </a:p>
        </p:txBody>
      </p:sp>
      <p:pic>
        <p:nvPicPr>
          <p:cNvPr id="46083" name="Picture 3" descr="D:\05 - UNS\Kuliah\Manajemen Konstruksi\bendunga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3581400" cy="212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4" descr="D:\05 - UNS\Kuliah\Manajemen Konstruksi\bendungan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344034"/>
            <a:ext cx="3657600" cy="2433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088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16782" y="457200"/>
            <a:ext cx="3581400" cy="880549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sz="3200" b="1" dirty="0"/>
            </a:br>
            <a:r>
              <a:rPr lang="id-ID" sz="3200" b="1" dirty="0"/>
              <a:t>BANDARA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1447800"/>
            <a:ext cx="3429000" cy="4267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800" dirty="0" err="1"/>
              <a:t>Apakah</a:t>
            </a:r>
            <a:r>
              <a:rPr lang="en-US" sz="2800" dirty="0"/>
              <a:t> </a:t>
            </a:r>
            <a:r>
              <a:rPr lang="en-US" sz="2800" dirty="0" err="1"/>
              <a:t>bangunan</a:t>
            </a:r>
            <a:r>
              <a:rPr lang="en-US" sz="2800" dirty="0"/>
              <a:t> </a:t>
            </a:r>
            <a:r>
              <a:rPr lang="en-US" sz="2800" dirty="0" err="1"/>
              <a:t>sipil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bandar</a:t>
            </a:r>
            <a:r>
              <a:rPr lang="en-US" sz="2800" dirty="0"/>
              <a:t> </a:t>
            </a:r>
            <a:r>
              <a:rPr lang="en-US" sz="2800" dirty="0" err="1"/>
              <a:t>udara</a:t>
            </a:r>
            <a:r>
              <a:rPr lang="en-US" sz="2800" dirty="0"/>
              <a:t> </a:t>
            </a:r>
            <a:r>
              <a:rPr lang="en-US" sz="2800" dirty="0" err="1"/>
              <a:t>mengalami</a:t>
            </a:r>
            <a:r>
              <a:rPr lang="en-US" sz="2800" dirty="0"/>
              <a:t> </a:t>
            </a:r>
            <a:r>
              <a:rPr lang="en-US" sz="2800" dirty="0" err="1"/>
              <a:t>penurunan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aset</a:t>
            </a:r>
            <a:r>
              <a:rPr lang="en-US" sz="2800" dirty="0"/>
              <a:t>?</a:t>
            </a:r>
          </a:p>
          <a:p>
            <a:pPr eaLnBrk="1" hangingPunct="1"/>
            <a:r>
              <a:rPr lang="en-US" sz="2800" dirty="0" err="1"/>
              <a:t>Bagaiman</a:t>
            </a:r>
            <a:r>
              <a:rPr lang="en-US" sz="2800" dirty="0"/>
              <a:t> </a:t>
            </a:r>
            <a:r>
              <a:rPr lang="en-US" sz="2800" dirty="0" err="1"/>
              <a:t>acara</a:t>
            </a:r>
            <a:r>
              <a:rPr lang="en-US" sz="2800" dirty="0"/>
              <a:t> </a:t>
            </a:r>
            <a:r>
              <a:rPr lang="en-US" sz="2800" dirty="0" err="1"/>
              <a:t>mengukurnya</a:t>
            </a:r>
            <a:r>
              <a:rPr lang="en-US" sz="2800" dirty="0"/>
              <a:t>?</a:t>
            </a:r>
          </a:p>
          <a:p>
            <a:pPr eaLnBrk="1" hangingPunct="1"/>
            <a:r>
              <a:rPr lang="en-US" sz="2800" dirty="0" err="1"/>
              <a:t>Apakah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bedanya</a:t>
            </a:r>
            <a:r>
              <a:rPr lang="en-US" sz="2800" dirty="0"/>
              <a:t> </a:t>
            </a:r>
            <a:r>
              <a:rPr lang="en-US" sz="2800" dirty="0" err="1"/>
              <a:t>menghitung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bangunan</a:t>
            </a:r>
            <a:r>
              <a:rPr lang="id-ID" sz="2800" dirty="0"/>
              <a:t> </a:t>
            </a:r>
            <a:r>
              <a:rPr lang="en-US" sz="2800" dirty="0" err="1"/>
              <a:t>sipil</a:t>
            </a:r>
            <a:r>
              <a:rPr lang="en-US" sz="2800" dirty="0"/>
              <a:t> yang </a:t>
            </a:r>
            <a:r>
              <a:rPr lang="en-US" sz="2800" dirty="0" err="1"/>
              <a:t>memilikil</a:t>
            </a:r>
            <a:r>
              <a:rPr lang="en-US" sz="2800" dirty="0"/>
              <a:t> </a:t>
            </a:r>
            <a:r>
              <a:rPr lang="id-ID" sz="2800" dirty="0"/>
              <a:t>l</a:t>
            </a:r>
            <a:r>
              <a:rPr lang="en-US" sz="2800" dirty="0" err="1"/>
              <a:t>ocal</a:t>
            </a:r>
            <a:r>
              <a:rPr lang="en-US" sz="2800" dirty="0"/>
              <a:t> content yang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id-ID" sz="2800" dirty="0"/>
              <a:t>  </a:t>
            </a:r>
            <a:r>
              <a:rPr lang="en-US" sz="2800" dirty="0" err="1"/>
              <a:t>rendah</a:t>
            </a:r>
            <a:r>
              <a:rPr lang="en-US" sz="2800" dirty="0"/>
              <a:t>?</a:t>
            </a:r>
          </a:p>
          <a:p>
            <a:pPr eaLnBrk="1" hangingPunct="1"/>
            <a:endParaRPr lang="en-US" dirty="0"/>
          </a:p>
        </p:txBody>
      </p:sp>
      <p:pic>
        <p:nvPicPr>
          <p:cNvPr id="47106" name="Picture 2" descr="D:\05 - UNS\Kuliah\Manajemen Konstruksi\bandar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85" y="838200"/>
            <a:ext cx="3916197" cy="227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107" name="Picture 3" descr="D:\05 - UNS\Kuliah\Manajemen Konstruksi\bandara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3240206"/>
            <a:ext cx="3930982" cy="220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50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762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/>
              <a:t>LINGKUP MATERI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7772400" cy="55626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29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85800" y="1219200"/>
            <a:ext cx="7620000" cy="5257800"/>
            <a:chOff x="2215" y="2767"/>
            <a:chExt cx="8288" cy="2966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215" y="3629"/>
              <a:ext cx="1516" cy="34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solidFill>
                    <a:prstClr val="black"/>
                  </a:solidFill>
                </a:rPr>
                <a:t>EKONOMI TEKNK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4500" y="3324"/>
              <a:ext cx="2160" cy="29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 dirty="0">
                  <a:solidFill>
                    <a:prstClr val="black"/>
                  </a:solidFill>
                </a:rPr>
                <a:t>KONSEP BIAYA DAN BUNGA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500" y="4534"/>
              <a:ext cx="2160" cy="30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 dirty="0">
                  <a:solidFill>
                    <a:prstClr val="black"/>
                  </a:solidFill>
                </a:rPr>
                <a:t>APLIKASI METODA EKONOMI TEKNIK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7380" y="3610"/>
              <a:ext cx="3104" cy="104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1600" dirty="0" err="1">
                  <a:solidFill>
                    <a:prstClr val="black"/>
                  </a:solidFill>
                </a:rPr>
                <a:t>Metode</a:t>
              </a:r>
              <a:r>
                <a:rPr lang="en-US" sz="1600" dirty="0">
                  <a:solidFill>
                    <a:prstClr val="black"/>
                  </a:solidFill>
                </a:rPr>
                <a:t> </a:t>
              </a:r>
              <a:r>
                <a:rPr lang="en-US" sz="1600" dirty="0" err="1">
                  <a:solidFill>
                    <a:prstClr val="black"/>
                  </a:solidFill>
                </a:rPr>
                <a:t>Evaluasi</a:t>
              </a:r>
              <a:r>
                <a:rPr lang="en-US" sz="1600" dirty="0">
                  <a:solidFill>
                    <a:prstClr val="black"/>
                  </a:solidFill>
                </a:rPr>
                <a:t> </a:t>
              </a:r>
              <a:r>
                <a:rPr lang="en-US" sz="1600" dirty="0" err="1">
                  <a:solidFill>
                    <a:prstClr val="black"/>
                  </a:solidFill>
                </a:rPr>
                <a:t>Investasi</a:t>
              </a:r>
              <a:r>
                <a:rPr lang="en-US" sz="1600" dirty="0">
                  <a:solidFill>
                    <a:prstClr val="black"/>
                  </a:solidFill>
                </a:rPr>
                <a:t>:</a:t>
              </a:r>
            </a:p>
            <a:p>
              <a:pPr marL="285750" indent="-285750">
                <a:buFontTx/>
                <a:buChar char="-"/>
              </a:pPr>
              <a:r>
                <a:rPr lang="en-US" sz="1600" dirty="0">
                  <a:solidFill>
                    <a:prstClr val="black"/>
                  </a:solidFill>
                </a:rPr>
                <a:t>Net Present Value (NPV)</a:t>
              </a:r>
            </a:p>
            <a:p>
              <a:pPr marL="285750" indent="-285750">
                <a:buFontTx/>
                <a:buChar char="-"/>
              </a:pPr>
              <a:r>
                <a:rPr lang="en-US" sz="1600" dirty="0">
                  <a:solidFill>
                    <a:prstClr val="black"/>
                  </a:solidFill>
                </a:rPr>
                <a:t>Annual Equivalent (AE)</a:t>
              </a:r>
            </a:p>
            <a:p>
              <a:pPr marL="285750" indent="-285750">
                <a:buFontTx/>
                <a:buChar char="-"/>
              </a:pPr>
              <a:r>
                <a:rPr lang="en-ID" sz="1600" dirty="0">
                  <a:solidFill>
                    <a:prstClr val="black"/>
                  </a:solidFill>
                </a:rPr>
                <a:t>Benefit Cost Ratio (BCR)</a:t>
              </a:r>
            </a:p>
            <a:p>
              <a:pPr marL="285750" indent="-285750">
                <a:buFontTx/>
                <a:buChar char="-"/>
              </a:pPr>
              <a:r>
                <a:rPr lang="en-ID" sz="1600" dirty="0">
                  <a:solidFill>
                    <a:prstClr val="black"/>
                  </a:solidFill>
                </a:rPr>
                <a:t>Payback Period (PBP)</a:t>
              </a:r>
            </a:p>
            <a:p>
              <a:pPr marL="285750" indent="-285750">
                <a:buFontTx/>
                <a:buChar char="-"/>
              </a:pPr>
              <a:r>
                <a:rPr lang="en-US" sz="1600" dirty="0">
                  <a:solidFill>
                    <a:prstClr val="black"/>
                  </a:solidFill>
                </a:rPr>
                <a:t>Internal Rate of Return (IRR)</a:t>
              </a:r>
            </a:p>
            <a:p>
              <a:endParaRPr lang="en-US" sz="16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3761" y="2885"/>
              <a:ext cx="720" cy="1800"/>
            </a:xfrm>
            <a:custGeom>
              <a:avLst/>
              <a:gdLst>
                <a:gd name="T0" fmla="*/ 720 w 720"/>
                <a:gd name="T1" fmla="*/ 0 h 1800"/>
                <a:gd name="T2" fmla="*/ 360 w 720"/>
                <a:gd name="T3" fmla="*/ 0 h 1800"/>
                <a:gd name="T4" fmla="*/ 0 w 720"/>
                <a:gd name="T5" fmla="*/ 900 h 1800"/>
                <a:gd name="T6" fmla="*/ 360 w 720"/>
                <a:gd name="T7" fmla="*/ 1800 h 1800"/>
                <a:gd name="T8" fmla="*/ 720 w 720"/>
                <a:gd name="T9" fmla="*/ 1800 h 18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800"/>
                <a:gd name="T17" fmla="*/ 720 w 720"/>
                <a:gd name="T18" fmla="*/ 1800 h 18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800">
                  <a:moveTo>
                    <a:pt x="720" y="0"/>
                  </a:moveTo>
                  <a:lnTo>
                    <a:pt x="360" y="0"/>
                  </a:lnTo>
                  <a:lnTo>
                    <a:pt x="0" y="900"/>
                  </a:lnTo>
                  <a:lnTo>
                    <a:pt x="360" y="1800"/>
                  </a:lnTo>
                  <a:lnTo>
                    <a:pt x="720" y="180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6660" y="3777"/>
              <a:ext cx="720" cy="1800"/>
            </a:xfrm>
            <a:custGeom>
              <a:avLst/>
              <a:gdLst>
                <a:gd name="T0" fmla="*/ 720 w 720"/>
                <a:gd name="T1" fmla="*/ 0 h 1800"/>
                <a:gd name="T2" fmla="*/ 540 w 720"/>
                <a:gd name="T3" fmla="*/ 0 h 1800"/>
                <a:gd name="T4" fmla="*/ 0 w 720"/>
                <a:gd name="T5" fmla="*/ 900 h 1800"/>
                <a:gd name="T6" fmla="*/ 540 w 720"/>
                <a:gd name="T7" fmla="*/ 1800 h 1800"/>
                <a:gd name="T8" fmla="*/ 720 w 720"/>
                <a:gd name="T9" fmla="*/ 1800 h 18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800"/>
                <a:gd name="T17" fmla="*/ 720 w 720"/>
                <a:gd name="T18" fmla="*/ 1800 h 18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800">
                  <a:moveTo>
                    <a:pt x="720" y="0"/>
                  </a:moveTo>
                  <a:lnTo>
                    <a:pt x="540" y="0"/>
                  </a:lnTo>
                  <a:lnTo>
                    <a:pt x="0" y="900"/>
                  </a:lnTo>
                  <a:lnTo>
                    <a:pt x="540" y="1800"/>
                  </a:lnTo>
                  <a:lnTo>
                    <a:pt x="720" y="180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4521" y="3828"/>
              <a:ext cx="2160" cy="44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solidFill>
                    <a:prstClr val="black"/>
                  </a:solidFill>
                </a:rPr>
                <a:t>KONSEP NILAI UANG TERHADAP WAKTU</a:t>
              </a:r>
              <a:endParaRPr lang="en-US" sz="1400">
                <a:solidFill>
                  <a:prstClr val="black"/>
                </a:solidFill>
              </a:endParaRP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7380" y="4786"/>
              <a:ext cx="3104" cy="5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1600" dirty="0">
                  <a:solidFill>
                    <a:prstClr val="black"/>
                  </a:solidFill>
                </a:rPr>
                <a:t>Break Event Point (BEP) dan Analisa </a:t>
              </a:r>
              <a:r>
                <a:rPr lang="en-US" sz="1600" dirty="0" err="1">
                  <a:solidFill>
                    <a:prstClr val="black"/>
                  </a:solidFill>
                </a:rPr>
                <a:t>Sensitivitas</a:t>
              </a:r>
              <a:endParaRPr lang="en-US" sz="1600" dirty="0">
                <a:solidFill>
                  <a:prstClr val="black"/>
                </a:solidFill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370" y="5419"/>
              <a:ext cx="3133" cy="31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600" dirty="0" err="1">
                  <a:solidFill>
                    <a:prstClr val="black"/>
                  </a:solidFill>
                </a:rPr>
                <a:t>Depresiasi</a:t>
              </a:r>
              <a:r>
                <a:rPr lang="en-US" sz="1600" dirty="0">
                  <a:solidFill>
                    <a:prstClr val="black"/>
                  </a:solidFill>
                </a:rPr>
                <a:t> dan Pajak</a:t>
              </a:r>
            </a:p>
          </p:txBody>
        </p:sp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4453" y="2767"/>
              <a:ext cx="2160" cy="3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solidFill>
                    <a:prstClr val="black"/>
                  </a:solidFill>
                </a:rPr>
                <a:t>PRINSIP-PRINSIP</a:t>
              </a:r>
            </a:p>
            <a:p>
              <a:pPr algn="ctr"/>
              <a:r>
                <a:rPr lang="en-US" sz="1400" b="1">
                  <a:solidFill>
                    <a:prstClr val="black"/>
                  </a:solidFill>
                </a:rPr>
                <a:t>EKONOMI TEKNIK</a:t>
              </a:r>
              <a:endParaRPr lang="en-US" sz="14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9889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6934200" cy="1371600"/>
          </a:xfrm>
        </p:spPr>
        <p:txBody>
          <a:bodyPr>
            <a:normAutofit/>
          </a:bodyPr>
          <a:lstStyle/>
          <a:p>
            <a:r>
              <a:rPr lang="en-US" b="1" dirty="0">
                <a:latin typeface="Gill Sans MT" pitchFamily="34" charset="0"/>
                <a:cs typeface="Andalus" pitchFamily="18" charset="-78"/>
              </a:rPr>
              <a:t>PENGAMBILAN KEPUTUSAN</a:t>
            </a:r>
            <a:endParaRPr lang="en-US" dirty="0">
              <a:latin typeface="Gill Sans MT" pitchFamily="34" charset="0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543800" cy="3962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id-ID" sz="2400" dirty="0">
                <a:latin typeface="Gill Sans MT" pitchFamily="34" charset="0"/>
              </a:rPr>
              <a:t>P</a:t>
            </a:r>
            <a:r>
              <a:rPr lang="en-US" sz="2400" dirty="0" err="1">
                <a:latin typeface="Gill Sans MT" pitchFamily="34" charset="0"/>
              </a:rPr>
              <a:t>enentuan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layak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tidaknya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suatu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alternatif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dilakukan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penentuan</a:t>
            </a:r>
            <a:r>
              <a:rPr lang="en-US" sz="2400" dirty="0">
                <a:latin typeface="Gill Sans MT" pitchFamily="34" charset="0"/>
              </a:rPr>
              <a:t> yang </a:t>
            </a:r>
            <a:r>
              <a:rPr lang="en-US" sz="2400" dirty="0" err="1">
                <a:latin typeface="Gill Sans MT" pitchFamily="34" charset="0"/>
              </a:rPr>
              <a:t>terbaik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dari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alternatif-alternatif</a:t>
            </a:r>
            <a:r>
              <a:rPr lang="en-US" sz="2400" dirty="0">
                <a:latin typeface="Gill Sans MT" pitchFamily="34" charset="0"/>
              </a:rPr>
              <a:t> yang </a:t>
            </a:r>
            <a:r>
              <a:rPr lang="en-US" sz="2400" dirty="0" err="1">
                <a:latin typeface="Gill Sans MT" pitchFamily="34" charset="0"/>
              </a:rPr>
              <a:t>tersedia</a:t>
            </a:r>
            <a:r>
              <a:rPr lang="id-ID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terjadi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karena</a:t>
            </a:r>
            <a:r>
              <a:rPr lang="id-ID" sz="2400" dirty="0">
                <a:latin typeface="Gill Sans MT" pitchFamily="34" charset="0"/>
              </a:rPr>
              <a:t> </a:t>
            </a:r>
            <a:r>
              <a:rPr lang="en-US" sz="2400" dirty="0">
                <a:latin typeface="Gill Sans MT" pitchFamily="34" charset="0"/>
              </a:rPr>
              <a:t>:</a:t>
            </a:r>
          </a:p>
          <a:p>
            <a:pPr lvl="1"/>
            <a:r>
              <a:rPr lang="en-US" sz="2400" dirty="0" err="1">
                <a:latin typeface="Gill Sans MT" pitchFamily="34" charset="0"/>
              </a:rPr>
              <a:t>setiap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investasi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atau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proyek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bisa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dikerjakan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dengan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lebih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dari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satu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cara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sehingga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harus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ada</a:t>
            </a:r>
            <a:r>
              <a:rPr lang="en-US" sz="2400" dirty="0">
                <a:latin typeface="Gill Sans MT" pitchFamily="34" charset="0"/>
              </a:rPr>
              <a:t> proses </a:t>
            </a:r>
            <a:r>
              <a:rPr lang="en-US" sz="2400" dirty="0" err="1">
                <a:latin typeface="Gill Sans MT" pitchFamily="34" charset="0"/>
              </a:rPr>
              <a:t>pemilihan</a:t>
            </a:r>
            <a:endParaRPr lang="en-US" sz="2400" dirty="0">
              <a:latin typeface="Gill Sans MT" pitchFamily="34" charset="0"/>
            </a:endParaRPr>
          </a:p>
          <a:p>
            <a:pPr lvl="1"/>
            <a:r>
              <a:rPr lang="en-US" sz="2400" dirty="0" err="1">
                <a:latin typeface="Gill Sans MT" pitchFamily="34" charset="0"/>
              </a:rPr>
              <a:t>sumber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daya</a:t>
            </a:r>
            <a:r>
              <a:rPr lang="en-US" sz="2400" dirty="0">
                <a:latin typeface="Gill Sans MT" pitchFamily="34" charset="0"/>
              </a:rPr>
              <a:t> yang </a:t>
            </a:r>
            <a:r>
              <a:rPr lang="en-US" sz="2400" dirty="0" err="1">
                <a:latin typeface="Gill Sans MT" pitchFamily="34" charset="0"/>
              </a:rPr>
              <a:t>tersedia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untuk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melakukan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suatu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investasi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selalu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terbatas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sehingga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tidak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semua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alternatif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bisa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dikerjakan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namun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harus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dipilih</a:t>
            </a:r>
            <a:r>
              <a:rPr lang="en-US" sz="2400" dirty="0">
                <a:latin typeface="Gill Sans MT" pitchFamily="34" charset="0"/>
              </a:rPr>
              <a:t> yang paling </a:t>
            </a:r>
            <a:r>
              <a:rPr lang="en-US" sz="2400" dirty="0" err="1">
                <a:latin typeface="Gill Sans MT" pitchFamily="34" charset="0"/>
              </a:rPr>
              <a:t>menguntungkan</a:t>
            </a:r>
            <a:endParaRPr lang="en-US" sz="24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371600"/>
          </a:xfrm>
        </p:spPr>
        <p:txBody>
          <a:bodyPr>
            <a:normAutofit/>
          </a:bodyPr>
          <a:lstStyle/>
          <a:p>
            <a:pPr algn="l"/>
            <a:r>
              <a:rPr lang="id-ID" b="1" dirty="0">
                <a:latin typeface="Gill Sans MT" pitchFamily="34" charset="0"/>
              </a:rPr>
              <a:t>Faktor dalam Pengambilan Keputusan</a:t>
            </a:r>
            <a:endParaRPr lang="en-US" b="1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010400" cy="48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2400" dirty="0">
                <a:latin typeface="Gill Sans MT" pitchFamily="34" charset="0"/>
              </a:rPr>
              <a:t>Menurut Newman (1988), proses pengambilan keputusan yang rasional biasanya terdiri dari 8 langkah, yaitu:</a:t>
            </a:r>
          </a:p>
          <a:p>
            <a:r>
              <a:rPr lang="id-ID" sz="2400" dirty="0">
                <a:latin typeface="Gill Sans MT" pitchFamily="34" charset="0"/>
              </a:rPr>
              <a:t>Mengenal Permasalahan</a:t>
            </a:r>
          </a:p>
          <a:p>
            <a:r>
              <a:rPr lang="id-ID" sz="2400" dirty="0">
                <a:latin typeface="Gill Sans MT" pitchFamily="34" charset="0"/>
              </a:rPr>
              <a:t>Definisikan Tujuan</a:t>
            </a:r>
          </a:p>
          <a:p>
            <a:r>
              <a:rPr lang="id-ID" sz="2400" dirty="0">
                <a:latin typeface="Gill Sans MT" pitchFamily="34" charset="0"/>
              </a:rPr>
              <a:t>Kumpulkan Data yang Relevan</a:t>
            </a:r>
          </a:p>
          <a:p>
            <a:r>
              <a:rPr lang="id-ID" sz="2400" dirty="0">
                <a:latin typeface="Gill Sans MT" pitchFamily="34" charset="0"/>
              </a:rPr>
              <a:t>Identifikasi alternative yang memungkinkan (</a:t>
            </a:r>
            <a:r>
              <a:rPr lang="id-ID" sz="2400" i="1" dirty="0">
                <a:latin typeface="Gill Sans MT" pitchFamily="34" charset="0"/>
              </a:rPr>
              <a:t>feasible</a:t>
            </a:r>
            <a:r>
              <a:rPr lang="id-ID" sz="2400" dirty="0">
                <a:latin typeface="Gill Sans MT" pitchFamily="34" charset="0"/>
              </a:rPr>
              <a:t>)</a:t>
            </a:r>
          </a:p>
          <a:p>
            <a:r>
              <a:rPr lang="id-ID" sz="2400" dirty="0">
                <a:latin typeface="Gill Sans MT" pitchFamily="34" charset="0"/>
              </a:rPr>
              <a:t>Seleksi kriteria untuk pertimbangan alternatif terbaik</a:t>
            </a:r>
          </a:p>
          <a:p>
            <a:r>
              <a:rPr lang="sv-SE" sz="2400" dirty="0">
                <a:latin typeface="Gill Sans MT" pitchFamily="34" charset="0"/>
              </a:rPr>
              <a:t>Modelkan hubungan antara kriteria, data dan alternatif</a:t>
            </a:r>
            <a:endParaRPr lang="id-ID" sz="2400" dirty="0">
              <a:latin typeface="Gill Sans MT" pitchFamily="34" charset="0"/>
            </a:endParaRPr>
          </a:p>
          <a:p>
            <a:r>
              <a:rPr lang="it-IT" sz="2400" dirty="0">
                <a:latin typeface="Gill Sans MT" pitchFamily="34" charset="0"/>
              </a:rPr>
              <a:t>Prediksi hasil dari semua alternatif</a:t>
            </a:r>
            <a:endParaRPr lang="id-ID" sz="2400" dirty="0">
              <a:latin typeface="Gill Sans MT" pitchFamily="34" charset="0"/>
            </a:endParaRPr>
          </a:p>
          <a:p>
            <a:r>
              <a:rPr lang="id-ID" sz="2400" dirty="0">
                <a:latin typeface="Gill Sans MT" pitchFamily="34" charset="0"/>
              </a:rPr>
              <a:t>Pilih alternatif terbaik</a:t>
            </a:r>
            <a:endParaRPr lang="en-US" sz="24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099300" cy="16002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Gill Sans MT" pitchFamily="34" charset="0"/>
              </a:rPr>
              <a:t>PENGAMBILAN KEPUTUSAN </a:t>
            </a:r>
            <a:br>
              <a:rPr lang="en-US" sz="3600" b="1" dirty="0">
                <a:latin typeface="Gill Sans MT" pitchFamily="34" charset="0"/>
              </a:rPr>
            </a:br>
            <a:r>
              <a:rPr lang="en-US" sz="3600" b="1" dirty="0">
                <a:latin typeface="Gill Sans MT" pitchFamily="34" charset="0"/>
              </a:rPr>
              <a:t>EKONOMI TEKNIK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543800" cy="31242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err="1">
                <a:latin typeface="Gill Sans MT" pitchFamily="34" charset="0"/>
              </a:rPr>
              <a:t>Penentuan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alternatif-alternatif</a:t>
            </a:r>
            <a:r>
              <a:rPr lang="en-US" sz="2400" dirty="0">
                <a:latin typeface="Gill Sans MT" pitchFamily="34" charset="0"/>
              </a:rPr>
              <a:t> yang </a:t>
            </a:r>
            <a:r>
              <a:rPr lang="en-US" sz="2400" dirty="0" err="1">
                <a:latin typeface="Gill Sans MT" pitchFamily="34" charset="0"/>
              </a:rPr>
              <a:t>layak</a:t>
            </a:r>
            <a:endParaRPr lang="en-US" sz="2400" dirty="0">
              <a:latin typeface="Gill Sans MT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err="1">
                <a:latin typeface="Gill Sans MT" pitchFamily="34" charset="0"/>
              </a:rPr>
              <a:t>Penentuan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horison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perencanaan</a:t>
            </a:r>
            <a:endParaRPr lang="en-US" sz="2400" dirty="0">
              <a:latin typeface="Gill Sans MT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err="1">
                <a:latin typeface="Gill Sans MT" pitchFamily="34" charset="0"/>
              </a:rPr>
              <a:t>Mengevaluasi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aliran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kas</a:t>
            </a:r>
            <a:r>
              <a:rPr lang="en-US" sz="2400" dirty="0">
                <a:latin typeface="Gill Sans MT" pitchFamily="34" charset="0"/>
              </a:rPr>
              <a:t> (cash flow)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err="1">
                <a:latin typeface="Gill Sans MT" pitchFamily="34" charset="0"/>
              </a:rPr>
              <a:t>Penentuan</a:t>
            </a:r>
            <a:r>
              <a:rPr lang="en-US" sz="2400" dirty="0">
                <a:latin typeface="Gill Sans MT" pitchFamily="34" charset="0"/>
              </a:rPr>
              <a:t> MARR (</a:t>
            </a:r>
            <a:r>
              <a:rPr lang="en-US" sz="2400" i="1" dirty="0">
                <a:latin typeface="Gill Sans MT" pitchFamily="34" charset="0"/>
              </a:rPr>
              <a:t>minimum attractive rate of return</a:t>
            </a:r>
            <a:r>
              <a:rPr lang="id-ID" sz="2400" i="1" dirty="0">
                <a:latin typeface="Gill Sans MT" pitchFamily="34" charset="0"/>
              </a:rPr>
              <a:t> </a:t>
            </a:r>
            <a:r>
              <a:rPr lang="id-ID" sz="2400" dirty="0">
                <a:latin typeface="Gill Sans MT" pitchFamily="34" charset="0"/>
              </a:rPr>
              <a:t>/ suku bunga pinjaman</a:t>
            </a:r>
            <a:r>
              <a:rPr lang="en-US" sz="2400" dirty="0">
                <a:latin typeface="Gill Sans MT" pitchFamily="34" charset="0"/>
              </a:rPr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err="1">
                <a:latin typeface="Gill Sans MT" pitchFamily="34" charset="0"/>
              </a:rPr>
              <a:t>Membandingkan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alternatif-alternatif</a:t>
            </a:r>
            <a:endParaRPr lang="en-US" sz="2400" dirty="0">
              <a:latin typeface="Gill Sans MT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err="1">
                <a:latin typeface="Gill Sans MT" pitchFamily="34" charset="0"/>
              </a:rPr>
              <a:t>Memilih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alternatif</a:t>
            </a:r>
            <a:r>
              <a:rPr lang="en-US" sz="2400" dirty="0">
                <a:latin typeface="Gill Sans MT" pitchFamily="34" charset="0"/>
              </a:rPr>
              <a:t> yang </a:t>
            </a:r>
            <a:r>
              <a:rPr lang="en-US" sz="2400" dirty="0" err="1">
                <a:latin typeface="Gill Sans MT" pitchFamily="34" charset="0"/>
              </a:rPr>
              <a:t>terbaik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05433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371600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Gill Sans MT" pitchFamily="34" charset="0"/>
              </a:rPr>
              <a:t>Tahapan</a:t>
            </a:r>
            <a:r>
              <a:rPr lang="en-US" sz="4000" b="1" dirty="0">
                <a:latin typeface="Gill Sans MT" pitchFamily="34" charset="0"/>
              </a:rPr>
              <a:t> </a:t>
            </a:r>
            <a:r>
              <a:rPr lang="en-US" sz="4000" b="1" dirty="0" err="1">
                <a:latin typeface="Gill Sans MT" pitchFamily="34" charset="0"/>
              </a:rPr>
              <a:t>dalam</a:t>
            </a:r>
            <a:r>
              <a:rPr lang="en-US" sz="4000" b="1" dirty="0">
                <a:latin typeface="Gill Sans MT" pitchFamily="34" charset="0"/>
              </a:rPr>
              <a:t> </a:t>
            </a:r>
            <a:r>
              <a:rPr lang="en-US" sz="4000" b="1" dirty="0" err="1">
                <a:latin typeface="Gill Sans MT" pitchFamily="34" charset="0"/>
              </a:rPr>
              <a:t>Pengambilan</a:t>
            </a:r>
            <a:r>
              <a:rPr lang="en-US" sz="4000" b="1" dirty="0">
                <a:latin typeface="Gill Sans MT" pitchFamily="34" charset="0"/>
              </a:rPr>
              <a:t> </a:t>
            </a:r>
            <a:r>
              <a:rPr lang="en-US" sz="4000" b="1" dirty="0" err="1">
                <a:latin typeface="Gill Sans MT" pitchFamily="34" charset="0"/>
              </a:rPr>
              <a:t>Keputusan</a:t>
            </a:r>
            <a:endParaRPr lang="en-US" sz="4000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 dirty="0" err="1">
                <a:latin typeface="Gill Sans MT" pitchFamily="34" charset="0"/>
              </a:rPr>
              <a:t>Tahap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kreatif</a:t>
            </a:r>
            <a:r>
              <a:rPr lang="id-ID" sz="2400" dirty="0">
                <a:latin typeface="Gill Sans MT" pitchFamily="34" charset="0"/>
              </a:rPr>
              <a:t> </a:t>
            </a:r>
            <a:r>
              <a:rPr lang="en-US" sz="2400" dirty="0">
                <a:latin typeface="Gill Sans MT" pitchFamily="34" charset="0"/>
              </a:rPr>
              <a:t>: </a:t>
            </a:r>
            <a:r>
              <a:rPr lang="en-US" sz="2400" dirty="0" err="1">
                <a:latin typeface="Gill Sans MT" pitchFamily="34" charset="0"/>
              </a:rPr>
              <a:t>identifikasi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formulasi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masalah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ataupun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peluang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pengembangan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alternatif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inovatif</a:t>
            </a:r>
            <a:r>
              <a:rPr lang="en-US" sz="2400" dirty="0">
                <a:latin typeface="Gill Sans MT" pitchFamily="34" charset="0"/>
              </a:rPr>
              <a:t>. </a:t>
            </a:r>
            <a:r>
              <a:rPr lang="en-US" sz="2400" dirty="0" err="1">
                <a:latin typeface="Gill Sans MT" pitchFamily="34" charset="0"/>
              </a:rPr>
              <a:t>Tahap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ini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sering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disepelekan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padahal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amat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penting</a:t>
            </a:r>
            <a:r>
              <a:rPr lang="en-US" sz="2400" dirty="0">
                <a:latin typeface="Gill Sans MT" pitchFamily="34" charset="0"/>
              </a:rPr>
              <a:t>. </a:t>
            </a:r>
            <a:r>
              <a:rPr lang="en-US" sz="2400" dirty="0" err="1">
                <a:latin typeface="Gill Sans MT" pitchFamily="34" charset="0"/>
              </a:rPr>
              <a:t>Bila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salah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identifikasi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akan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terjebak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pada</a:t>
            </a:r>
            <a:r>
              <a:rPr lang="en-US" sz="2400" dirty="0">
                <a:latin typeface="Gill Sans MT" pitchFamily="34" charset="0"/>
              </a:rPr>
              <a:t> ‘</a:t>
            </a:r>
            <a:r>
              <a:rPr lang="en-US" sz="2400" i="1" dirty="0">
                <a:latin typeface="Gill Sans MT" pitchFamily="34" charset="0"/>
              </a:rPr>
              <a:t>making accurate solution to the wrong problem</a:t>
            </a:r>
            <a:r>
              <a:rPr lang="en-US" sz="2400" dirty="0">
                <a:latin typeface="Gill Sans MT" pitchFamily="34" charset="0"/>
              </a:rPr>
              <a:t>’.</a:t>
            </a:r>
          </a:p>
          <a:p>
            <a:pPr lvl="0"/>
            <a:r>
              <a:rPr lang="en-US" sz="2400" dirty="0" err="1">
                <a:latin typeface="Gill Sans MT" pitchFamily="34" charset="0"/>
              </a:rPr>
              <a:t>Tahap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analisis</a:t>
            </a:r>
            <a:r>
              <a:rPr lang="id-ID" sz="2400" dirty="0">
                <a:latin typeface="Gill Sans MT" pitchFamily="34" charset="0"/>
              </a:rPr>
              <a:t> </a:t>
            </a:r>
            <a:r>
              <a:rPr lang="en-US" sz="2400" dirty="0">
                <a:latin typeface="Gill Sans MT" pitchFamily="34" charset="0"/>
              </a:rPr>
              <a:t>: </a:t>
            </a:r>
            <a:r>
              <a:rPr lang="en-US" sz="2400" dirty="0" err="1">
                <a:latin typeface="Gill Sans MT" pitchFamily="34" charset="0"/>
              </a:rPr>
              <a:t>pengkajian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aspek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teknikal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aspek</a:t>
            </a:r>
            <a:r>
              <a:rPr lang="en-US" sz="2400" dirty="0">
                <a:latin typeface="Gill Sans MT" pitchFamily="34" charset="0"/>
              </a:rPr>
              <a:t> legal, </a:t>
            </a:r>
            <a:r>
              <a:rPr lang="en-US" sz="2400" dirty="0" err="1">
                <a:latin typeface="Gill Sans MT" pitchFamily="34" charset="0"/>
              </a:rPr>
              <a:t>aspek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lingkungan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hidup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dan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aspek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ekonomi</a:t>
            </a:r>
            <a:r>
              <a:rPr lang="en-US" sz="2400" dirty="0">
                <a:latin typeface="Gill Sans MT" pitchFamily="34" charset="0"/>
              </a:rPr>
              <a:t>. </a:t>
            </a:r>
            <a:r>
              <a:rPr lang="en-US" sz="2400" dirty="0" err="1">
                <a:latin typeface="Gill Sans MT" pitchFamily="34" charset="0"/>
              </a:rPr>
              <a:t>Semakin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kompleks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investasinya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semakin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banyak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aspek</a:t>
            </a:r>
            <a:r>
              <a:rPr lang="en-US" sz="2400" dirty="0">
                <a:latin typeface="Gill Sans MT" pitchFamily="34" charset="0"/>
              </a:rPr>
              <a:t> yang </a:t>
            </a:r>
            <a:r>
              <a:rPr lang="en-US" sz="2400" dirty="0" err="1">
                <a:latin typeface="Gill Sans MT" pitchFamily="34" charset="0"/>
              </a:rPr>
              <a:t>harus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ditinjau</a:t>
            </a:r>
            <a:r>
              <a:rPr lang="en-US" sz="2400" dirty="0">
                <a:latin typeface="Gill Sans MT" pitchFamily="34" charset="0"/>
              </a:rPr>
              <a:t>.</a:t>
            </a:r>
          </a:p>
          <a:p>
            <a:pPr lvl="0"/>
            <a:r>
              <a:rPr lang="fi-FI" sz="2400" dirty="0">
                <a:latin typeface="Gill Sans MT" pitchFamily="34" charset="0"/>
              </a:rPr>
              <a:t>Tahap keputusan</a:t>
            </a:r>
            <a:r>
              <a:rPr lang="id-ID" sz="2400" dirty="0">
                <a:latin typeface="Gill Sans MT" pitchFamily="34" charset="0"/>
              </a:rPr>
              <a:t> </a:t>
            </a:r>
            <a:r>
              <a:rPr lang="fi-FI" sz="2400" dirty="0">
                <a:latin typeface="Gill Sans MT" pitchFamily="34" charset="0"/>
              </a:rPr>
              <a:t>: pemilihan </a:t>
            </a:r>
            <a:r>
              <a:rPr lang="fi-FI" sz="2400" i="1" dirty="0">
                <a:latin typeface="Gill Sans MT" pitchFamily="34" charset="0"/>
              </a:rPr>
              <a:t>action</a:t>
            </a:r>
            <a:r>
              <a:rPr lang="fi-FI" sz="2400" dirty="0">
                <a:latin typeface="Gill Sans MT" pitchFamily="34" charset="0"/>
              </a:rPr>
              <a:t> yang terbaik.</a:t>
            </a:r>
            <a:endParaRPr lang="en-US" sz="24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Swis721 Cn BT" pitchFamily="34" charset="0"/>
              </a:rPr>
              <a:t>Pertimbangan</a:t>
            </a:r>
            <a:r>
              <a:rPr lang="en-US" b="1" dirty="0">
                <a:latin typeface="Swis721 Cn BT" pitchFamily="34" charset="0"/>
              </a:rPr>
              <a:t> </a:t>
            </a:r>
            <a:r>
              <a:rPr lang="en-US" b="1" dirty="0" err="1">
                <a:latin typeface="Swis721 Cn BT" pitchFamily="34" charset="0"/>
              </a:rPr>
              <a:t>Manajer</a:t>
            </a:r>
            <a:r>
              <a:rPr lang="en-US" b="1" dirty="0">
                <a:latin typeface="Swis721 Cn BT" pitchFamily="34" charset="0"/>
              </a:rPr>
              <a:t> </a:t>
            </a:r>
            <a:r>
              <a:rPr lang="en-US" b="1" dirty="0" err="1">
                <a:latin typeface="Swis721 Cn BT" pitchFamily="34" charset="0"/>
              </a:rPr>
              <a:t>Teknik</a:t>
            </a:r>
            <a:endParaRPr lang="en-US" dirty="0">
              <a:latin typeface="Swis721 Cn B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>
                <a:latin typeface="Swis721 Cn BT" pitchFamily="34" charset="0"/>
              </a:rPr>
              <a:t>Pertimbangan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seorang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pengambil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keputusan</a:t>
            </a:r>
            <a:r>
              <a:rPr lang="en-US" sz="2800" dirty="0">
                <a:latin typeface="Swis721 Cn BT" pitchFamily="34" charset="0"/>
              </a:rPr>
              <a:t> (</a:t>
            </a:r>
            <a:r>
              <a:rPr lang="en-US" sz="2800" dirty="0" err="1">
                <a:latin typeface="Swis721 Cn BT" pitchFamily="34" charset="0"/>
              </a:rPr>
              <a:t>manajer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teknik</a:t>
            </a:r>
            <a:r>
              <a:rPr lang="en-US" sz="2800" dirty="0">
                <a:latin typeface="Swis721 Cn BT" pitchFamily="34" charset="0"/>
              </a:rPr>
              <a:t>) </a:t>
            </a:r>
            <a:r>
              <a:rPr lang="en-US" sz="2800" dirty="0" err="1">
                <a:latin typeface="Swis721 Cn BT" pitchFamily="34" charset="0"/>
              </a:rPr>
              <a:t>biasanya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mengambil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keputusan</a:t>
            </a:r>
            <a:r>
              <a:rPr lang="en-US" sz="2800" dirty="0">
                <a:latin typeface="Swis721 Cn BT" pitchFamily="34" charset="0"/>
              </a:rPr>
              <a:t> yang </a:t>
            </a:r>
            <a:r>
              <a:rPr lang="en-US" sz="2800" dirty="0" err="1">
                <a:latin typeface="Swis721 Cn BT" pitchFamily="34" charset="0"/>
              </a:rPr>
              <a:t>berkaitan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dengan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investasi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teknik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harus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melihat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ke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depan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maupun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ke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belakang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berdasarkan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informasi-informasi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dari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akuntan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maupun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ahli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ekonomi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teknik</a:t>
            </a:r>
            <a:r>
              <a:rPr lang="en-US" sz="2800" dirty="0">
                <a:latin typeface="Swis721 Cn BT" pitchFamily="34" charset="0"/>
              </a:rPr>
              <a:t>.</a:t>
            </a:r>
          </a:p>
          <a:p>
            <a:pPr>
              <a:buNone/>
            </a:pPr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847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Swis721 Cn BT" pitchFamily="34" charset="0"/>
              </a:rPr>
              <a:t>Aspek</a:t>
            </a:r>
            <a:r>
              <a:rPr lang="en-US" b="1" dirty="0">
                <a:latin typeface="Swis721 Cn BT" pitchFamily="34" charset="0"/>
              </a:rPr>
              <a:t> </a:t>
            </a:r>
            <a:r>
              <a:rPr lang="en-US" b="1" dirty="0" err="1">
                <a:latin typeface="Swis721 Cn BT" pitchFamily="34" charset="0"/>
              </a:rPr>
              <a:t>Ekonomi</a:t>
            </a:r>
            <a:endParaRPr lang="en-US" b="1" dirty="0">
              <a:latin typeface="Swis721 Cn B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>
                <a:latin typeface="Swis721 Cn BT" pitchFamily="34" charset="0"/>
              </a:rPr>
              <a:t>Aspek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ekonomi</a:t>
            </a:r>
            <a:r>
              <a:rPr lang="en-US" sz="2800" dirty="0">
                <a:latin typeface="Swis721 Cn BT" pitchFamily="34" charset="0"/>
              </a:rPr>
              <a:t>, </a:t>
            </a:r>
            <a:r>
              <a:rPr lang="en-US" sz="2800" dirty="0" err="1">
                <a:latin typeface="Swis721 Cn BT" pitchFamily="34" charset="0"/>
              </a:rPr>
              <a:t>memastikan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bahwa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aksi</a:t>
            </a:r>
            <a:r>
              <a:rPr lang="en-US" sz="2800" dirty="0">
                <a:latin typeface="Swis721 Cn BT" pitchFamily="34" charset="0"/>
              </a:rPr>
              <a:t> yang </a:t>
            </a:r>
            <a:r>
              <a:rPr lang="en-US" sz="2800" dirty="0" err="1">
                <a:latin typeface="Swis721 Cn BT" pitchFamily="34" charset="0"/>
              </a:rPr>
              <a:t>direncanakan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memberikan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imbalan</a:t>
            </a:r>
            <a:r>
              <a:rPr lang="en-US" sz="2800" dirty="0">
                <a:latin typeface="Swis721 Cn BT" pitchFamily="34" charset="0"/>
              </a:rPr>
              <a:t> yang </a:t>
            </a:r>
            <a:r>
              <a:rPr lang="en-US" sz="2800" dirty="0" err="1">
                <a:latin typeface="Swis721 Cn BT" pitchFamily="34" charset="0"/>
              </a:rPr>
              <a:t>layak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bagi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pemodal</a:t>
            </a:r>
            <a:r>
              <a:rPr lang="en-US" sz="2800" dirty="0">
                <a:latin typeface="Swis721 Cn BT" pitchFamily="34" charset="0"/>
              </a:rPr>
              <a:t>. Hal </a:t>
            </a:r>
            <a:r>
              <a:rPr lang="en-US" sz="2800" dirty="0" err="1">
                <a:latin typeface="Swis721 Cn BT" pitchFamily="34" charset="0"/>
              </a:rPr>
              <a:t>ini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dilakukan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dengan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melakukan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penilaian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terhadap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aliran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kas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selama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umur</a:t>
            </a:r>
            <a:r>
              <a:rPr lang="en-US" sz="2800" dirty="0">
                <a:latin typeface="Swis721 Cn BT" pitchFamily="34" charset="0"/>
              </a:rPr>
              <a:t> </a:t>
            </a:r>
            <a:r>
              <a:rPr lang="en-US" sz="2800" dirty="0" err="1">
                <a:latin typeface="Swis721 Cn BT" pitchFamily="34" charset="0"/>
              </a:rPr>
              <a:t>proyek</a:t>
            </a:r>
            <a:r>
              <a:rPr lang="en-US" sz="2800" dirty="0">
                <a:latin typeface="Swis721 Cn BT" pitchFamily="34" charset="0"/>
              </a:rPr>
              <a:t> (</a:t>
            </a:r>
            <a:r>
              <a:rPr lang="en-US" sz="2800" i="1" dirty="0">
                <a:latin typeface="Swis721 Cn BT" pitchFamily="34" charset="0"/>
              </a:rPr>
              <a:t>life cycle</a:t>
            </a:r>
            <a:r>
              <a:rPr lang="en-US" sz="2800" dirty="0">
                <a:latin typeface="Swis721 Cn BT" pitchFamily="34" charset="0"/>
              </a:rPr>
              <a:t>)</a:t>
            </a:r>
          </a:p>
          <a:p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004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2269232" y="228600"/>
            <a:ext cx="5350767" cy="6487768"/>
            <a:chOff x="5995176" y="-457200"/>
            <a:chExt cx="5819775" cy="7056438"/>
          </a:xfrm>
        </p:grpSpPr>
        <p:sp>
          <p:nvSpPr>
            <p:cNvPr id="5" name="Rectangle 4"/>
            <p:cNvSpPr/>
            <p:nvPr/>
          </p:nvSpPr>
          <p:spPr>
            <a:xfrm>
              <a:off x="5995176" y="-457200"/>
              <a:ext cx="5819775" cy="70564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rgbClr val="FFFFFF"/>
                </a:solidFill>
              </a:endParaRPr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5176" y="-457200"/>
              <a:ext cx="5819775" cy="7056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68238" y="1295400"/>
            <a:ext cx="3370998" cy="1219200"/>
          </a:xfrm>
        </p:spPr>
        <p:txBody>
          <a:bodyPr>
            <a:noAutofit/>
          </a:bodyPr>
          <a:lstStyle/>
          <a:p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Teknik</a:t>
            </a:r>
            <a:b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alat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keputusan</a:t>
            </a:r>
            <a:endParaRPr lang="id-ID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73311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1"/>
            <a:ext cx="7391400" cy="762000"/>
          </a:xfrm>
        </p:spPr>
        <p:txBody>
          <a:bodyPr/>
          <a:lstStyle/>
          <a:p>
            <a:pPr algn="l" eaLnBrk="1" hangingPunct="1"/>
            <a:r>
              <a:rPr lang="en-US" sz="3600" b="1" dirty="0" err="1">
                <a:latin typeface="Gill Sans MT" pitchFamily="34" charset="0"/>
              </a:rPr>
              <a:t>Contoh</a:t>
            </a:r>
            <a:r>
              <a:rPr lang="en-US" sz="3600" b="1" dirty="0">
                <a:latin typeface="Gill Sans MT" pitchFamily="34" charset="0"/>
              </a:rPr>
              <a:t> </a:t>
            </a:r>
            <a:r>
              <a:rPr lang="id-ID" sz="3600" b="1" dirty="0">
                <a:latin typeface="Gill Sans MT" pitchFamily="34" charset="0"/>
              </a:rPr>
              <a:t>Pengambilan Keputusan</a:t>
            </a:r>
            <a:endParaRPr lang="en-US" sz="3600" b="1" dirty="0">
              <a:latin typeface="Gill Sans MT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696200" cy="5486400"/>
          </a:xfrm>
        </p:spPr>
        <p:txBody>
          <a:bodyPr/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sz="2400" dirty="0" err="1">
                <a:latin typeface="Gill Sans MT" pitchFamily="34" charset="0"/>
              </a:rPr>
              <a:t>Seorang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manajer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produksi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dihadapkan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pada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suatu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permasalahan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dimana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ia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harus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memilih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antara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dua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buah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mesin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yaitu</a:t>
            </a:r>
            <a:r>
              <a:rPr lang="en-US" sz="2400" dirty="0">
                <a:latin typeface="Gill Sans MT" pitchFamily="34" charset="0"/>
              </a:rPr>
              <a:t> : </a:t>
            </a:r>
            <a:r>
              <a:rPr lang="en-US" sz="2400" dirty="0" err="1">
                <a:latin typeface="Gill Sans MT" pitchFamily="34" charset="0"/>
              </a:rPr>
              <a:t>mesin</a:t>
            </a:r>
            <a:r>
              <a:rPr lang="en-US" sz="2400" dirty="0">
                <a:latin typeface="Gill Sans MT" pitchFamily="34" charset="0"/>
              </a:rPr>
              <a:t> A </a:t>
            </a:r>
            <a:r>
              <a:rPr lang="en-US" sz="2400" dirty="0" err="1">
                <a:latin typeface="Gill Sans MT" pitchFamily="34" charset="0"/>
              </a:rPr>
              <a:t>dengan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harga</a:t>
            </a:r>
            <a:r>
              <a:rPr lang="en-US" sz="2400" dirty="0">
                <a:latin typeface="Gill Sans MT" pitchFamily="34" charset="0"/>
              </a:rPr>
              <a:t> 1.500.000 </a:t>
            </a:r>
            <a:r>
              <a:rPr lang="en-US" sz="2400" dirty="0" err="1">
                <a:latin typeface="Gill Sans MT" pitchFamily="34" charset="0"/>
              </a:rPr>
              <a:t>dan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biaya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operasi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pertahun</a:t>
            </a:r>
            <a:r>
              <a:rPr lang="en-US" sz="2400" dirty="0">
                <a:latin typeface="Gill Sans MT" pitchFamily="34" charset="0"/>
              </a:rPr>
              <a:t> 287.000 </a:t>
            </a:r>
            <a:r>
              <a:rPr lang="en-US" sz="2400" dirty="0" err="1">
                <a:latin typeface="Gill Sans MT" pitchFamily="34" charset="0"/>
              </a:rPr>
              <a:t>dan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mesin</a:t>
            </a:r>
            <a:r>
              <a:rPr lang="en-US" sz="2400" dirty="0">
                <a:latin typeface="Gill Sans MT" pitchFamily="34" charset="0"/>
              </a:rPr>
              <a:t> B </a:t>
            </a:r>
            <a:r>
              <a:rPr lang="en-US" sz="2400" dirty="0" err="1">
                <a:latin typeface="Gill Sans MT" pitchFamily="34" charset="0"/>
              </a:rPr>
              <a:t>dengan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harga</a:t>
            </a:r>
            <a:r>
              <a:rPr lang="en-US" sz="2400" dirty="0">
                <a:latin typeface="Gill Sans MT" pitchFamily="34" charset="0"/>
              </a:rPr>
              <a:t> 2.125.000 </a:t>
            </a:r>
            <a:r>
              <a:rPr lang="en-US" sz="2400" dirty="0" err="1">
                <a:latin typeface="Gill Sans MT" pitchFamily="34" charset="0"/>
              </a:rPr>
              <a:t>dengan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biaya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operasi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pertahun</a:t>
            </a:r>
            <a:r>
              <a:rPr lang="en-US" sz="2400" dirty="0">
                <a:latin typeface="Gill Sans MT" pitchFamily="34" charset="0"/>
              </a:rPr>
              <a:t> 200.000</a:t>
            </a:r>
            <a:endParaRPr lang="id-ID" sz="2400" dirty="0">
              <a:latin typeface="Gill Sans MT" pitchFamily="34" charset="0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400" dirty="0" err="1">
                <a:latin typeface="Gill Sans MT" pitchFamily="34" charset="0"/>
              </a:rPr>
              <a:t>Seorang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manajer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harus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memutuskan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untuk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membeli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sebuah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mesin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seharga</a:t>
            </a:r>
            <a:r>
              <a:rPr lang="en-US" sz="2400" dirty="0">
                <a:latin typeface="Gill Sans MT" pitchFamily="34" charset="0"/>
              </a:rPr>
              <a:t> 100.000.000,- </a:t>
            </a:r>
            <a:r>
              <a:rPr lang="en-US" sz="2400" dirty="0" err="1">
                <a:latin typeface="Gill Sans MT" pitchFamily="34" charset="0"/>
              </a:rPr>
              <a:t>dengan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dua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alternatif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pembayaran</a:t>
            </a:r>
            <a:r>
              <a:rPr lang="en-US" sz="2400" dirty="0">
                <a:latin typeface="Gill Sans MT" pitchFamily="34" charset="0"/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Gill Sans MT" pitchFamily="34" charset="0"/>
              </a:rPr>
              <a:t>(1). Bayar </a:t>
            </a:r>
            <a:r>
              <a:rPr lang="en-US" sz="2400" dirty="0" err="1">
                <a:latin typeface="Gill Sans MT" pitchFamily="34" charset="0"/>
              </a:rPr>
              <a:t>penuh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sekarang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dengan</a:t>
            </a:r>
            <a:r>
              <a:rPr lang="en-US" sz="2400" dirty="0">
                <a:latin typeface="Gill Sans MT" pitchFamily="34" charset="0"/>
              </a:rPr>
              <a:t> discount 5%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Gill Sans MT" pitchFamily="34" charset="0"/>
              </a:rPr>
              <a:t>(2). </a:t>
            </a:r>
            <a:r>
              <a:rPr lang="en-US" sz="2400" dirty="0" err="1">
                <a:latin typeface="Gill Sans MT" pitchFamily="34" charset="0"/>
              </a:rPr>
              <a:t>Dicicil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dengan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metode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pembayaran</a:t>
            </a:r>
            <a:r>
              <a:rPr lang="en-US" sz="2400" dirty="0">
                <a:latin typeface="Gill Sans MT" pitchFamily="34" charset="0"/>
              </a:rPr>
              <a:t>: </a:t>
            </a:r>
            <a:r>
              <a:rPr lang="en-US" sz="2400" dirty="0" err="1">
                <a:latin typeface="Gill Sans MT" pitchFamily="34" charset="0"/>
              </a:rPr>
              <a:t>dibayar</a:t>
            </a:r>
            <a:r>
              <a:rPr lang="en-US" sz="2400" dirty="0">
                <a:latin typeface="Gill Sans MT" pitchFamily="34" charset="0"/>
              </a:rPr>
              <a:t> 20.000.000 </a:t>
            </a:r>
            <a:r>
              <a:rPr lang="en-US" sz="2400" dirty="0" err="1">
                <a:latin typeface="Gill Sans MT" pitchFamily="34" charset="0"/>
              </a:rPr>
              <a:t>sekarang</a:t>
            </a:r>
            <a:r>
              <a:rPr lang="en-US" sz="2400" dirty="0">
                <a:latin typeface="Gill Sans MT" pitchFamily="34" charset="0"/>
              </a:rPr>
              <a:t>, 30.000.000 </a:t>
            </a:r>
            <a:r>
              <a:rPr lang="en-US" sz="2400" dirty="0" err="1">
                <a:latin typeface="Gill Sans MT" pitchFamily="34" charset="0"/>
              </a:rPr>
              <a:t>pada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akhir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tahun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pertama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dan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masing-masing</a:t>
            </a:r>
            <a:r>
              <a:rPr lang="en-US" sz="2400" dirty="0">
                <a:latin typeface="Gill Sans MT" pitchFamily="34" charset="0"/>
              </a:rPr>
              <a:t> 17.500.000 </a:t>
            </a:r>
            <a:r>
              <a:rPr lang="en-US" sz="2400" dirty="0" err="1">
                <a:latin typeface="Gill Sans MT" pitchFamily="34" charset="0"/>
              </a:rPr>
              <a:t>pada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akhir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tahun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untuk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empat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tahun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berikutnya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34318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Gill Sans MT" pitchFamily="34" charset="0"/>
              </a:rPr>
              <a:t>KONSEP ONGKOS/BIAYA DALAM EKONOMI TEKNIK</a:t>
            </a:r>
            <a:endParaRPr lang="en-US" sz="3600" dirty="0">
              <a:latin typeface="Gill Sans MT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600" b="1" dirty="0" err="1">
                <a:latin typeface="Gill Sans MT" pitchFamily="34" charset="0"/>
              </a:rPr>
              <a:t>Biaya</a:t>
            </a:r>
            <a:r>
              <a:rPr lang="en-US" sz="2600" b="1" dirty="0">
                <a:latin typeface="Gill Sans MT" pitchFamily="34" charset="0"/>
              </a:rPr>
              <a:t> (</a:t>
            </a:r>
            <a:r>
              <a:rPr lang="en-US" sz="2600" b="1" i="1" dirty="0">
                <a:latin typeface="Gill Sans MT" pitchFamily="34" charset="0"/>
              </a:rPr>
              <a:t>cost</a:t>
            </a:r>
            <a:r>
              <a:rPr lang="en-US" sz="2600" b="1" dirty="0">
                <a:latin typeface="Gill Sans MT" pitchFamily="34" charset="0"/>
              </a:rPr>
              <a:t>)</a:t>
            </a:r>
            <a:r>
              <a:rPr lang="en-US" sz="2600" dirty="0">
                <a:latin typeface="Gill Sans MT" pitchFamily="34" charset="0"/>
              </a:rPr>
              <a:t>, </a:t>
            </a:r>
            <a:r>
              <a:rPr lang="en-US" sz="2600" dirty="0" err="1">
                <a:latin typeface="Gill Sans MT" pitchFamily="34" charset="0"/>
              </a:rPr>
              <a:t>yaitu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semua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pengorbanan</a:t>
            </a:r>
            <a:r>
              <a:rPr lang="en-US" sz="2600" dirty="0">
                <a:latin typeface="Gill Sans MT" pitchFamily="34" charset="0"/>
              </a:rPr>
              <a:t> yang </a:t>
            </a:r>
            <a:r>
              <a:rPr lang="en-US" sz="2600" dirty="0" err="1">
                <a:latin typeface="Gill Sans MT" pitchFamily="34" charset="0"/>
              </a:rPr>
              <a:t>dibutuhkan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dalam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rangka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mencapai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suatu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tujuan</a:t>
            </a:r>
            <a:r>
              <a:rPr lang="en-US" sz="2600" dirty="0">
                <a:latin typeface="Gill Sans MT" pitchFamily="34" charset="0"/>
              </a:rPr>
              <a:t> yang </a:t>
            </a:r>
            <a:r>
              <a:rPr lang="en-US" sz="2600" dirty="0" err="1">
                <a:latin typeface="Gill Sans MT" pitchFamily="34" charset="0"/>
              </a:rPr>
              <a:t>diukur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dengan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nilai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uang</a:t>
            </a:r>
            <a:endParaRPr lang="en-US" sz="2600" dirty="0">
              <a:latin typeface="Gill Sans MT" pitchFamily="34" charset="0"/>
            </a:endParaRPr>
          </a:p>
          <a:p>
            <a:pPr algn="just"/>
            <a:r>
              <a:rPr lang="en-US" sz="2600" dirty="0" err="1">
                <a:latin typeface="Gill Sans MT" pitchFamily="34" charset="0"/>
              </a:rPr>
              <a:t>Evaluasi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kinerja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ekonomi</a:t>
            </a:r>
            <a:r>
              <a:rPr lang="en-US" sz="2600" dirty="0">
                <a:latin typeface="Gill Sans MT" pitchFamily="34" charset="0"/>
              </a:rPr>
              <a:t> </a:t>
            </a:r>
            <a:r>
              <a:rPr lang="en-US" sz="2600" dirty="0" err="1">
                <a:latin typeface="Gill Sans MT" pitchFamily="34" charset="0"/>
              </a:rPr>
              <a:t>teknik</a:t>
            </a:r>
            <a:r>
              <a:rPr lang="en-US" sz="2600" dirty="0">
                <a:latin typeface="Gill Sans MT" pitchFamily="34" charset="0"/>
              </a:rPr>
              <a:t> :</a:t>
            </a:r>
            <a:endParaRPr lang="id-ID" sz="2800" b="1" dirty="0">
              <a:latin typeface="Gill Sans MT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Gill Sans MT" pitchFamily="34" charset="0"/>
              </a:rPr>
              <a:t>Estimasi biaya investasi saat ini (</a:t>
            </a:r>
            <a:r>
              <a:rPr lang="id-ID" sz="2800" b="1" dirty="0">
                <a:latin typeface="Gill Sans MT" pitchFamily="34" charset="0"/>
                <a:cs typeface="Times New Roman" charset="0"/>
              </a:rPr>
              <a:t>I</a:t>
            </a:r>
            <a:r>
              <a:rPr lang="id-ID" sz="2800" dirty="0">
                <a:latin typeface="Gill Sans MT" pitchFamily="34" charset="0"/>
              </a:rPr>
              <a:t>)</a:t>
            </a:r>
            <a:endParaRPr lang="en-US" sz="2800" dirty="0">
              <a:latin typeface="Gill Sans MT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Gill Sans MT" pitchFamily="34" charset="0"/>
              </a:rPr>
              <a:t>Estimasi biaya operasional (</a:t>
            </a:r>
            <a:r>
              <a:rPr lang="id-ID" sz="2800" b="1" dirty="0">
                <a:latin typeface="Gill Sans MT" pitchFamily="34" charset="0"/>
              </a:rPr>
              <a:t>C</a:t>
            </a:r>
            <a:r>
              <a:rPr lang="id-ID" sz="2800" dirty="0">
                <a:latin typeface="Gill Sans MT" pitchFamily="34" charset="0"/>
              </a:rPr>
              <a:t>) dan pendapatan </a:t>
            </a:r>
            <a:r>
              <a:rPr lang="id-ID" sz="2800" b="1" dirty="0">
                <a:latin typeface="Gill Sans MT" pitchFamily="34" charset="0"/>
              </a:rPr>
              <a:t>(B) </a:t>
            </a:r>
            <a:r>
              <a:rPr lang="id-ID" sz="2800" dirty="0">
                <a:latin typeface="Gill Sans MT" pitchFamily="34" charset="0"/>
              </a:rPr>
              <a:t>pd tahun-tahun mendatang</a:t>
            </a:r>
            <a:endParaRPr lang="en-US" sz="2800" dirty="0">
              <a:latin typeface="Gill Sans MT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Gill Sans MT" pitchFamily="34" charset="0"/>
              </a:rPr>
              <a:t>Estimasi nilai sisa (</a:t>
            </a:r>
            <a:r>
              <a:rPr lang="id-ID" sz="2800" b="1" dirty="0">
                <a:latin typeface="Gill Sans MT" pitchFamily="34" charset="0"/>
              </a:rPr>
              <a:t>S</a:t>
            </a:r>
            <a:r>
              <a:rPr lang="id-ID" sz="2800" dirty="0">
                <a:latin typeface="Gill Sans MT" pitchFamily="34" charset="0"/>
              </a:rPr>
              <a:t>) dr sistem atau mesin dan alat yang tidak digunakan lagi</a:t>
            </a:r>
            <a:endParaRPr lang="en-US" sz="2800" dirty="0">
              <a:latin typeface="Gill Sans MT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Gill Sans MT" pitchFamily="34" charset="0"/>
              </a:rPr>
              <a:t>Estimasi lamanya sistem / umur ekonomis (</a:t>
            </a:r>
            <a:r>
              <a:rPr lang="id-ID" sz="2800" b="1" dirty="0">
                <a:latin typeface="Gill Sans MT" pitchFamily="34" charset="0"/>
              </a:rPr>
              <a:t>N</a:t>
            </a:r>
            <a:r>
              <a:rPr lang="id-ID" sz="2800" dirty="0">
                <a:latin typeface="Gill Sans MT" pitchFamily="34" charset="0"/>
              </a:rPr>
              <a:t>)</a:t>
            </a:r>
            <a:endParaRPr lang="en-US" sz="2800" dirty="0">
              <a:latin typeface="Gill Sans MT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Gill Sans MT" pitchFamily="34" charset="0"/>
              </a:rPr>
              <a:t>Estimasi tingkat suku bunga (</a:t>
            </a:r>
            <a:r>
              <a:rPr lang="id-ID" sz="2800" b="1" dirty="0">
                <a:latin typeface="Gill Sans MT" pitchFamily="34" charset="0"/>
              </a:rPr>
              <a:t>i</a:t>
            </a:r>
            <a:r>
              <a:rPr lang="id-ID" sz="2800" dirty="0">
                <a:latin typeface="Gill Sans MT" pitchFamily="34" charset="0"/>
              </a:rPr>
              <a:t>)</a:t>
            </a:r>
          </a:p>
          <a:p>
            <a:pPr algn="just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917181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0F3D9"/>
              </a:gs>
              <a:gs pos="50000">
                <a:srgbClr val="FFFFFF"/>
              </a:gs>
              <a:gs pos="100000">
                <a:srgbClr val="F0F3D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 sz="360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783263" y="69850"/>
            <a:ext cx="3221037" cy="920750"/>
            <a:chOff x="421" y="643"/>
            <a:chExt cx="2029" cy="580"/>
          </a:xfrm>
        </p:grpSpPr>
        <p:sp>
          <p:nvSpPr>
            <p:cNvPr id="14361" name="Freeform 6"/>
            <p:cNvSpPr>
              <a:spLocks/>
            </p:cNvSpPr>
            <p:nvPr/>
          </p:nvSpPr>
          <p:spPr bwMode="auto">
            <a:xfrm>
              <a:off x="422" y="658"/>
              <a:ext cx="2027" cy="565"/>
            </a:xfrm>
            <a:custGeom>
              <a:avLst/>
              <a:gdLst>
                <a:gd name="T0" fmla="*/ 0 w 2027"/>
                <a:gd name="T1" fmla="*/ 565 h 565"/>
                <a:gd name="T2" fmla="*/ 488 w 2027"/>
                <a:gd name="T3" fmla="*/ 4 h 565"/>
                <a:gd name="T4" fmla="*/ 2027 w 2027"/>
                <a:gd name="T5" fmla="*/ 543 h 565"/>
                <a:gd name="T6" fmla="*/ 0 60000 65536"/>
                <a:gd name="T7" fmla="*/ 0 60000 65536"/>
                <a:gd name="T8" fmla="*/ 0 60000 65536"/>
                <a:gd name="T9" fmla="*/ 0 w 2027"/>
                <a:gd name="T10" fmla="*/ 0 h 565"/>
                <a:gd name="T11" fmla="*/ 2027 w 2027"/>
                <a:gd name="T12" fmla="*/ 565 h 5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27" h="565">
                  <a:moveTo>
                    <a:pt x="0" y="565"/>
                  </a:moveTo>
                  <a:cubicBezTo>
                    <a:pt x="75" y="286"/>
                    <a:pt x="150" y="8"/>
                    <a:pt x="488" y="4"/>
                  </a:cubicBezTo>
                  <a:cubicBezTo>
                    <a:pt x="826" y="0"/>
                    <a:pt x="1771" y="453"/>
                    <a:pt x="2027" y="543"/>
                  </a:cubicBezTo>
                </a:path>
              </a:pathLst>
            </a:custGeom>
            <a:noFill/>
            <a:ln w="76200">
              <a:solidFill>
                <a:srgbClr val="FAE2D2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62" name="Freeform 7"/>
            <p:cNvSpPr>
              <a:spLocks/>
            </p:cNvSpPr>
            <p:nvPr/>
          </p:nvSpPr>
          <p:spPr bwMode="auto">
            <a:xfrm>
              <a:off x="423" y="645"/>
              <a:ext cx="2027" cy="565"/>
            </a:xfrm>
            <a:custGeom>
              <a:avLst/>
              <a:gdLst>
                <a:gd name="T0" fmla="*/ 0 w 2027"/>
                <a:gd name="T1" fmla="*/ 565 h 565"/>
                <a:gd name="T2" fmla="*/ 488 w 2027"/>
                <a:gd name="T3" fmla="*/ 4 h 565"/>
                <a:gd name="T4" fmla="*/ 2027 w 2027"/>
                <a:gd name="T5" fmla="*/ 543 h 565"/>
                <a:gd name="T6" fmla="*/ 0 60000 65536"/>
                <a:gd name="T7" fmla="*/ 0 60000 65536"/>
                <a:gd name="T8" fmla="*/ 0 60000 65536"/>
                <a:gd name="T9" fmla="*/ 0 w 2027"/>
                <a:gd name="T10" fmla="*/ 0 h 565"/>
                <a:gd name="T11" fmla="*/ 2027 w 2027"/>
                <a:gd name="T12" fmla="*/ 565 h 5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27" h="565">
                  <a:moveTo>
                    <a:pt x="0" y="565"/>
                  </a:moveTo>
                  <a:cubicBezTo>
                    <a:pt x="75" y="286"/>
                    <a:pt x="150" y="8"/>
                    <a:pt x="488" y="4"/>
                  </a:cubicBezTo>
                  <a:cubicBezTo>
                    <a:pt x="826" y="0"/>
                    <a:pt x="1771" y="453"/>
                    <a:pt x="2027" y="543"/>
                  </a:cubicBezTo>
                </a:path>
              </a:pathLst>
            </a:custGeom>
            <a:noFill/>
            <a:ln w="57150">
              <a:solidFill>
                <a:srgbClr val="BCDD7B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63" name="Freeform 8"/>
            <p:cNvSpPr>
              <a:spLocks/>
            </p:cNvSpPr>
            <p:nvPr/>
          </p:nvSpPr>
          <p:spPr bwMode="auto">
            <a:xfrm>
              <a:off x="421" y="643"/>
              <a:ext cx="2027" cy="565"/>
            </a:xfrm>
            <a:custGeom>
              <a:avLst/>
              <a:gdLst>
                <a:gd name="T0" fmla="*/ 0 w 2027"/>
                <a:gd name="T1" fmla="*/ 565 h 565"/>
                <a:gd name="T2" fmla="*/ 488 w 2027"/>
                <a:gd name="T3" fmla="*/ 4 h 565"/>
                <a:gd name="T4" fmla="*/ 2027 w 2027"/>
                <a:gd name="T5" fmla="*/ 543 h 565"/>
                <a:gd name="T6" fmla="*/ 0 60000 65536"/>
                <a:gd name="T7" fmla="*/ 0 60000 65536"/>
                <a:gd name="T8" fmla="*/ 0 60000 65536"/>
                <a:gd name="T9" fmla="*/ 0 w 2027"/>
                <a:gd name="T10" fmla="*/ 0 h 565"/>
                <a:gd name="T11" fmla="*/ 2027 w 2027"/>
                <a:gd name="T12" fmla="*/ 565 h 5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27" h="565">
                  <a:moveTo>
                    <a:pt x="0" y="565"/>
                  </a:moveTo>
                  <a:cubicBezTo>
                    <a:pt x="75" y="286"/>
                    <a:pt x="150" y="8"/>
                    <a:pt x="488" y="4"/>
                  </a:cubicBezTo>
                  <a:cubicBezTo>
                    <a:pt x="826" y="0"/>
                    <a:pt x="1771" y="453"/>
                    <a:pt x="2027" y="543"/>
                  </a:cubicBezTo>
                </a:path>
              </a:pathLst>
            </a:cu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sp>
        <p:nvSpPr>
          <p:cNvPr id="14342" name="Arc 9"/>
          <p:cNvSpPr>
            <a:spLocks/>
          </p:cNvSpPr>
          <p:nvPr/>
        </p:nvSpPr>
        <p:spPr bwMode="auto">
          <a:xfrm>
            <a:off x="17463" y="33338"/>
            <a:ext cx="8959850" cy="535305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ECF3D9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 sz="360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71450" y="46038"/>
            <a:ext cx="3109913" cy="1325562"/>
            <a:chOff x="517" y="-93"/>
            <a:chExt cx="1688" cy="1524"/>
          </a:xfrm>
        </p:grpSpPr>
        <p:sp>
          <p:nvSpPr>
            <p:cNvPr id="14358" name="Freeform 11"/>
            <p:cNvSpPr>
              <a:spLocks/>
            </p:cNvSpPr>
            <p:nvPr/>
          </p:nvSpPr>
          <p:spPr bwMode="auto">
            <a:xfrm rot="14868484" flipH="1">
              <a:off x="612" y="-162"/>
              <a:ext cx="1514" cy="1672"/>
            </a:xfrm>
            <a:custGeom>
              <a:avLst/>
              <a:gdLst>
                <a:gd name="T0" fmla="*/ 4417 w 519"/>
                <a:gd name="T1" fmla="*/ 2324 h 1203"/>
                <a:gd name="T2" fmla="*/ 569 w 519"/>
                <a:gd name="T3" fmla="*/ 1565 h 1203"/>
                <a:gd name="T4" fmla="*/ 1003 w 519"/>
                <a:gd name="T5" fmla="*/ 0 h 1203"/>
                <a:gd name="T6" fmla="*/ 0 60000 65536"/>
                <a:gd name="T7" fmla="*/ 0 60000 65536"/>
                <a:gd name="T8" fmla="*/ 0 60000 65536"/>
                <a:gd name="T9" fmla="*/ 0 w 519"/>
                <a:gd name="T10" fmla="*/ 0 h 1203"/>
                <a:gd name="T11" fmla="*/ 519 w 519"/>
                <a:gd name="T12" fmla="*/ 1203 h 120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9" h="1203">
                  <a:moveTo>
                    <a:pt x="519" y="1203"/>
                  </a:moveTo>
                  <a:cubicBezTo>
                    <a:pt x="326" y="1106"/>
                    <a:pt x="134" y="1010"/>
                    <a:pt x="67" y="810"/>
                  </a:cubicBezTo>
                  <a:cubicBezTo>
                    <a:pt x="0" y="610"/>
                    <a:pt x="110" y="132"/>
                    <a:pt x="118" y="0"/>
                  </a:cubicBezTo>
                </a:path>
              </a:pathLst>
            </a:custGeom>
            <a:noFill/>
            <a:ln w="76200">
              <a:solidFill>
                <a:srgbClr val="FAE2D2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59" name="Freeform 12"/>
            <p:cNvSpPr>
              <a:spLocks/>
            </p:cNvSpPr>
            <p:nvPr/>
          </p:nvSpPr>
          <p:spPr bwMode="auto">
            <a:xfrm rot="14868484" flipH="1">
              <a:off x="596" y="-172"/>
              <a:ext cx="1514" cy="1672"/>
            </a:xfrm>
            <a:custGeom>
              <a:avLst/>
              <a:gdLst>
                <a:gd name="T0" fmla="*/ 4417 w 519"/>
                <a:gd name="T1" fmla="*/ 2324 h 1203"/>
                <a:gd name="T2" fmla="*/ 569 w 519"/>
                <a:gd name="T3" fmla="*/ 1565 h 1203"/>
                <a:gd name="T4" fmla="*/ 1003 w 519"/>
                <a:gd name="T5" fmla="*/ 0 h 1203"/>
                <a:gd name="T6" fmla="*/ 0 60000 65536"/>
                <a:gd name="T7" fmla="*/ 0 60000 65536"/>
                <a:gd name="T8" fmla="*/ 0 60000 65536"/>
                <a:gd name="T9" fmla="*/ 0 w 519"/>
                <a:gd name="T10" fmla="*/ 0 h 1203"/>
                <a:gd name="T11" fmla="*/ 519 w 519"/>
                <a:gd name="T12" fmla="*/ 1203 h 120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9" h="1203">
                  <a:moveTo>
                    <a:pt x="519" y="1203"/>
                  </a:moveTo>
                  <a:cubicBezTo>
                    <a:pt x="326" y="1106"/>
                    <a:pt x="134" y="1010"/>
                    <a:pt x="67" y="810"/>
                  </a:cubicBezTo>
                  <a:cubicBezTo>
                    <a:pt x="0" y="610"/>
                    <a:pt x="110" y="132"/>
                    <a:pt x="118" y="0"/>
                  </a:cubicBezTo>
                </a:path>
              </a:pathLst>
            </a:custGeom>
            <a:noFill/>
            <a:ln w="38100">
              <a:solidFill>
                <a:srgbClr val="BCDD7B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60" name="Freeform 13"/>
            <p:cNvSpPr>
              <a:spLocks/>
            </p:cNvSpPr>
            <p:nvPr/>
          </p:nvSpPr>
          <p:spPr bwMode="auto">
            <a:xfrm rot="14868484" flipH="1">
              <a:off x="607" y="-171"/>
              <a:ext cx="1514" cy="1672"/>
            </a:xfrm>
            <a:custGeom>
              <a:avLst/>
              <a:gdLst>
                <a:gd name="T0" fmla="*/ 4417 w 519"/>
                <a:gd name="T1" fmla="*/ 2324 h 1203"/>
                <a:gd name="T2" fmla="*/ 569 w 519"/>
                <a:gd name="T3" fmla="*/ 1565 h 1203"/>
                <a:gd name="T4" fmla="*/ 1003 w 519"/>
                <a:gd name="T5" fmla="*/ 0 h 1203"/>
                <a:gd name="T6" fmla="*/ 0 60000 65536"/>
                <a:gd name="T7" fmla="*/ 0 60000 65536"/>
                <a:gd name="T8" fmla="*/ 0 60000 65536"/>
                <a:gd name="T9" fmla="*/ 0 w 519"/>
                <a:gd name="T10" fmla="*/ 0 h 1203"/>
                <a:gd name="T11" fmla="*/ 519 w 519"/>
                <a:gd name="T12" fmla="*/ 1203 h 120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9" h="1203">
                  <a:moveTo>
                    <a:pt x="519" y="1203"/>
                  </a:moveTo>
                  <a:cubicBezTo>
                    <a:pt x="326" y="1106"/>
                    <a:pt x="134" y="1010"/>
                    <a:pt x="67" y="810"/>
                  </a:cubicBezTo>
                  <a:cubicBezTo>
                    <a:pt x="0" y="610"/>
                    <a:pt x="110" y="132"/>
                    <a:pt x="118" y="0"/>
                  </a:cubicBezTo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sp>
        <p:nvSpPr>
          <p:cNvPr id="14344" name="Arc 14"/>
          <p:cNvSpPr>
            <a:spLocks/>
          </p:cNvSpPr>
          <p:nvPr/>
        </p:nvSpPr>
        <p:spPr bwMode="auto">
          <a:xfrm>
            <a:off x="0" y="22225"/>
            <a:ext cx="8993188" cy="535305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DF8F5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 sz="360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6564313" y="-1588"/>
            <a:ext cx="2343150" cy="1144588"/>
            <a:chOff x="4134" y="-1"/>
            <a:chExt cx="1477" cy="1202"/>
          </a:xfrm>
        </p:grpSpPr>
        <p:sp>
          <p:nvSpPr>
            <p:cNvPr id="14355" name="Arc 16"/>
            <p:cNvSpPr>
              <a:spLocks/>
            </p:cNvSpPr>
            <p:nvPr/>
          </p:nvSpPr>
          <p:spPr bwMode="auto">
            <a:xfrm flipV="1">
              <a:off x="4134" y="0"/>
              <a:ext cx="1465" cy="1196"/>
            </a:xfrm>
            <a:custGeom>
              <a:avLst/>
              <a:gdLst>
                <a:gd name="T0" fmla="*/ 0 w 21600"/>
                <a:gd name="T1" fmla="*/ 0 h 21600"/>
                <a:gd name="T2" fmla="*/ 7 w 21600"/>
                <a:gd name="T3" fmla="*/ 4 h 21600"/>
                <a:gd name="T4" fmla="*/ 0 w 21600"/>
                <a:gd name="T5" fmla="*/ 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56" name="Arc 17"/>
            <p:cNvSpPr>
              <a:spLocks/>
            </p:cNvSpPr>
            <p:nvPr/>
          </p:nvSpPr>
          <p:spPr bwMode="auto">
            <a:xfrm flipV="1">
              <a:off x="4146" y="5"/>
              <a:ext cx="1465" cy="1196"/>
            </a:xfrm>
            <a:custGeom>
              <a:avLst/>
              <a:gdLst>
                <a:gd name="T0" fmla="*/ 0 w 21600"/>
                <a:gd name="T1" fmla="*/ 0 h 21600"/>
                <a:gd name="T2" fmla="*/ 7 w 21600"/>
                <a:gd name="T3" fmla="*/ 4 h 21600"/>
                <a:gd name="T4" fmla="*/ 0 w 21600"/>
                <a:gd name="T5" fmla="*/ 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BCDD7B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57" name="Arc 18"/>
            <p:cNvSpPr>
              <a:spLocks/>
            </p:cNvSpPr>
            <p:nvPr/>
          </p:nvSpPr>
          <p:spPr bwMode="auto">
            <a:xfrm flipV="1">
              <a:off x="4140" y="-1"/>
              <a:ext cx="1465" cy="1196"/>
            </a:xfrm>
            <a:custGeom>
              <a:avLst/>
              <a:gdLst>
                <a:gd name="T0" fmla="*/ 0 w 21600"/>
                <a:gd name="T1" fmla="*/ 0 h 21600"/>
                <a:gd name="T2" fmla="*/ 7 w 21600"/>
                <a:gd name="T3" fmla="*/ 4 h 21600"/>
                <a:gd name="T4" fmla="*/ 0 w 21600"/>
                <a:gd name="T5" fmla="*/ 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FAE2D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sp>
        <p:nvSpPr>
          <p:cNvPr id="14346" name="Rectangle 19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F5E1D3">
              <a:alpha val="43921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 sz="36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4347" name="Rectangle 20"/>
          <p:cNvSpPr>
            <a:spLocks noChangeArrowheads="1"/>
          </p:cNvSpPr>
          <p:nvPr/>
        </p:nvSpPr>
        <p:spPr bwMode="auto">
          <a:xfrm>
            <a:off x="-11113" y="-11113"/>
            <a:ext cx="1746251" cy="1154113"/>
          </a:xfrm>
          <a:prstGeom prst="rect">
            <a:avLst/>
          </a:prstGeom>
          <a:solidFill>
            <a:srgbClr val="285EA6">
              <a:alpha val="36078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 sz="360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0" y="914400"/>
            <a:ext cx="9144000" cy="223838"/>
            <a:chOff x="0" y="1193"/>
            <a:chExt cx="5760" cy="141"/>
          </a:xfrm>
        </p:grpSpPr>
        <p:sp>
          <p:nvSpPr>
            <p:cNvPr id="14353" name="Rectangle 22"/>
            <p:cNvSpPr>
              <a:spLocks noChangeArrowheads="1"/>
            </p:cNvSpPr>
            <p:nvPr/>
          </p:nvSpPr>
          <p:spPr bwMode="auto">
            <a:xfrm>
              <a:off x="0" y="1193"/>
              <a:ext cx="3230" cy="141"/>
            </a:xfrm>
            <a:prstGeom prst="rect">
              <a:avLst/>
            </a:prstGeom>
            <a:gradFill rotWithShape="1">
              <a:gsLst>
                <a:gs pos="0">
                  <a:srgbClr val="148298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54" name="Rectangle 23"/>
            <p:cNvSpPr>
              <a:spLocks noChangeArrowheads="1"/>
            </p:cNvSpPr>
            <p:nvPr/>
          </p:nvSpPr>
          <p:spPr bwMode="auto">
            <a:xfrm>
              <a:off x="2880" y="1193"/>
              <a:ext cx="2880" cy="141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 sz="36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sp>
        <p:nvSpPr>
          <p:cNvPr id="14351" name="Rectangle 30"/>
          <p:cNvSpPr>
            <a:spLocks noChangeArrowheads="1"/>
          </p:cNvSpPr>
          <p:nvPr/>
        </p:nvSpPr>
        <p:spPr bwMode="auto">
          <a:xfrm>
            <a:off x="305594" y="1676400"/>
            <a:ext cx="83820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79177" tIns="38894" rIns="79177" bIns="38894" anchor="b"/>
          <a:lstStyle/>
          <a:p>
            <a:pPr defTabSz="8001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Teknik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analisa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dalam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pemilihan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alternatif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dari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beberapa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rancangan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analisa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yang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sesuai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dengan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kondisi-kondisi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tertentu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dengan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pertimbangan</a:t>
            </a:r>
            <a:r>
              <a:rPr lang="en-US" sz="2400" b="1" i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latin typeface="Gill Sans MT" pitchFamily="34" charset="0"/>
              </a:rPr>
              <a:t>ekonomi</a:t>
            </a:r>
            <a:r>
              <a:rPr lang="en-US" sz="2400" b="1" dirty="0">
                <a:solidFill>
                  <a:srgbClr val="0000FF"/>
                </a:solidFill>
                <a:latin typeface="Gill Sans MT" pitchFamily="34" charset="0"/>
              </a:rPr>
              <a:t> </a:t>
            </a:r>
          </a:p>
        </p:txBody>
      </p:sp>
      <p:sp>
        <p:nvSpPr>
          <p:cNvPr id="14352" name="Rectangle 31"/>
          <p:cNvSpPr>
            <a:spLocks noChangeArrowheads="1"/>
          </p:cNvSpPr>
          <p:nvPr/>
        </p:nvSpPr>
        <p:spPr bwMode="auto">
          <a:xfrm>
            <a:off x="279399" y="3429000"/>
            <a:ext cx="8697913" cy="1957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79177" tIns="38894" rIns="79177" bIns="38894" anchor="b"/>
          <a:lstStyle/>
          <a:p>
            <a:pPr defTabSz="800100" fontAlgn="base">
              <a:spcBef>
                <a:spcPct val="0"/>
              </a:spcBef>
              <a:spcAft>
                <a:spcPct val="0"/>
              </a:spcAft>
              <a:tabLst>
                <a:tab pos="153988" algn="l"/>
              </a:tabLst>
            </a:pP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Pengertian-pengertian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dasar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yang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harus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dipahami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: </a:t>
            </a:r>
            <a:b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</a:b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	-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Aliran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kas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(</a:t>
            </a:r>
            <a:r>
              <a:rPr lang="en-US" sz="2400" b="1" i="1" dirty="0">
                <a:solidFill>
                  <a:prstClr val="black"/>
                </a:solidFill>
                <a:latin typeface="Gill Sans MT" pitchFamily="34" charset="0"/>
              </a:rPr>
              <a:t>cash flow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)</a:t>
            </a:r>
            <a:r>
              <a:rPr lang="id-ID" sz="2400" b="1" dirty="0">
                <a:solidFill>
                  <a:prstClr val="black"/>
                </a:solidFill>
                <a:latin typeface="Gill Sans MT" pitchFamily="34" charset="0"/>
              </a:rPr>
              <a:t> : </a:t>
            </a:r>
            <a:r>
              <a:rPr lang="en-US" sz="2400" dirty="0" err="1">
                <a:latin typeface="Gill Sans MT" pitchFamily="34" charset="0"/>
              </a:rPr>
              <a:t>pendapatan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pembayaran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nilai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sisa</a:t>
            </a:r>
            <a:b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</a:b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	-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Pengaruh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waktu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terhadap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nilai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uang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(</a:t>
            </a:r>
            <a:r>
              <a:rPr lang="en-US" sz="2400" b="1" i="1" dirty="0">
                <a:solidFill>
                  <a:prstClr val="black"/>
                </a:solidFill>
                <a:latin typeface="Gill Sans MT" pitchFamily="34" charset="0"/>
              </a:rPr>
              <a:t>time value of money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)</a:t>
            </a:r>
            <a:br>
              <a:rPr lang="en-US" sz="2400" b="1" i="1" dirty="0">
                <a:solidFill>
                  <a:prstClr val="black"/>
                </a:solidFill>
                <a:latin typeface="Gill Sans MT" pitchFamily="34" charset="0"/>
              </a:rPr>
            </a:br>
            <a:r>
              <a:rPr lang="en-US" sz="2400" b="1" i="1" dirty="0">
                <a:solidFill>
                  <a:prstClr val="black"/>
                </a:solidFill>
                <a:latin typeface="Gill Sans MT" pitchFamily="34" charset="0"/>
              </a:rPr>
              <a:t>	-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Suku</a:t>
            </a: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bunga</a:t>
            </a:r>
            <a:r>
              <a:rPr lang="id-ID" sz="2400" b="1" dirty="0">
                <a:solidFill>
                  <a:prstClr val="black"/>
                </a:solidFill>
                <a:latin typeface="Gill Sans MT" pitchFamily="34" charset="0"/>
              </a:rPr>
              <a:t> (interest) : </a:t>
            </a:r>
            <a:r>
              <a:rPr lang="en-US" sz="2400" dirty="0" err="1">
                <a:latin typeface="Gill Sans MT" pitchFamily="34" charset="0"/>
              </a:rPr>
              <a:t>bunga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sederhana</a:t>
            </a:r>
            <a:r>
              <a:rPr lang="en-US" sz="2400" dirty="0">
                <a:latin typeface="Gill Sans MT" pitchFamily="34" charset="0"/>
              </a:rPr>
              <a:t>, </a:t>
            </a:r>
            <a:r>
              <a:rPr lang="en-US" sz="2400" dirty="0" err="1">
                <a:latin typeface="Gill Sans MT" pitchFamily="34" charset="0"/>
              </a:rPr>
              <a:t>bunga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 err="1">
                <a:latin typeface="Gill Sans MT" pitchFamily="34" charset="0"/>
              </a:rPr>
              <a:t>majemuk</a:t>
            </a:r>
            <a:b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</a:br>
            <a:r>
              <a:rPr lang="en-US" sz="2400" b="1" dirty="0">
                <a:solidFill>
                  <a:prstClr val="black"/>
                </a:solidFill>
                <a:latin typeface="Gill Sans MT" pitchFamily="34" charset="0"/>
              </a:rPr>
              <a:t>	- </a:t>
            </a:r>
            <a:r>
              <a:rPr lang="en-US" sz="2400" b="1" dirty="0" err="1">
                <a:solidFill>
                  <a:prstClr val="black"/>
                </a:solidFill>
                <a:latin typeface="Gill Sans MT" pitchFamily="34" charset="0"/>
              </a:rPr>
              <a:t>Ekivalensi</a:t>
            </a:r>
            <a:r>
              <a:rPr lang="id-ID" sz="2400" b="1" dirty="0">
                <a:solidFill>
                  <a:prstClr val="black"/>
                </a:solidFill>
                <a:latin typeface="Gill Sans MT" pitchFamily="34" charset="0"/>
              </a:rPr>
              <a:t> : </a:t>
            </a:r>
            <a:r>
              <a:rPr lang="en-US" sz="2400" i="1" dirty="0">
                <a:latin typeface="Gill Sans MT" pitchFamily="34" charset="0"/>
              </a:rPr>
              <a:t>present </a:t>
            </a:r>
            <a:r>
              <a:rPr lang="en-US" sz="2400" dirty="0">
                <a:latin typeface="Gill Sans MT" pitchFamily="34" charset="0"/>
              </a:rPr>
              <a:t>(P), </a:t>
            </a:r>
            <a:r>
              <a:rPr lang="en-US" sz="2400" i="1" dirty="0">
                <a:latin typeface="Gill Sans MT" pitchFamily="34" charset="0"/>
              </a:rPr>
              <a:t>annual </a:t>
            </a:r>
            <a:r>
              <a:rPr lang="en-US" sz="2400" dirty="0">
                <a:latin typeface="Gill Sans MT" pitchFamily="34" charset="0"/>
              </a:rPr>
              <a:t>(A), </a:t>
            </a:r>
            <a:r>
              <a:rPr lang="en-US" sz="2400" i="1" dirty="0">
                <a:latin typeface="Gill Sans MT" pitchFamily="34" charset="0"/>
              </a:rPr>
              <a:t>gradual </a:t>
            </a:r>
            <a:r>
              <a:rPr lang="en-US" sz="2400" dirty="0">
                <a:latin typeface="Gill Sans MT" pitchFamily="34" charset="0"/>
              </a:rPr>
              <a:t>(G), </a:t>
            </a:r>
            <a:r>
              <a:rPr lang="en-US" sz="2400" i="1" dirty="0">
                <a:latin typeface="Gill Sans MT" pitchFamily="34" charset="0"/>
              </a:rPr>
              <a:t>future </a:t>
            </a:r>
            <a:r>
              <a:rPr lang="en-US" sz="2400" dirty="0">
                <a:latin typeface="Gill Sans MT" pitchFamily="34" charset="0"/>
              </a:rPr>
              <a:t>(F)</a:t>
            </a:r>
            <a:endParaRPr lang="en-US" sz="2400" b="1" dirty="0">
              <a:solidFill>
                <a:prstClr val="black"/>
              </a:solidFill>
              <a:latin typeface="Gill Sans MT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7158" y="228600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0000FF"/>
                </a:solidFill>
                <a:latin typeface="Swis721 Cn BT" pitchFamily="34" charset="0"/>
              </a:rPr>
              <a:t>Analisis</a:t>
            </a:r>
            <a:r>
              <a:rPr lang="en-US" sz="3600" b="1" dirty="0">
                <a:solidFill>
                  <a:srgbClr val="0000FF"/>
                </a:solidFill>
                <a:latin typeface="Swis721 Cn BT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Swis721 Cn BT" pitchFamily="34" charset="0"/>
              </a:rPr>
              <a:t>Ekonomi</a:t>
            </a:r>
            <a:r>
              <a:rPr lang="en-US" sz="3600" b="1" dirty="0">
                <a:solidFill>
                  <a:srgbClr val="0000FF"/>
                </a:solidFill>
                <a:latin typeface="Swis721 Cn BT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Swis721 Cn BT" pitchFamily="34" charset="0"/>
              </a:rPr>
              <a:t>Teknik</a:t>
            </a:r>
            <a:r>
              <a:rPr lang="en-US" sz="3600" b="1" dirty="0">
                <a:solidFill>
                  <a:srgbClr val="0000FF"/>
                </a:solidFill>
                <a:latin typeface="Swis721 Cn BT" pitchFamily="34" charset="0"/>
              </a:rPr>
              <a:t> :</a:t>
            </a:r>
            <a:endParaRPr lang="id-ID" sz="3600" dirty="0">
              <a:solidFill>
                <a:prstClr val="black"/>
              </a:solidFill>
              <a:latin typeface="Swis721 Cn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785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latin typeface="Gill Sans MT" pitchFamily="34" charset="0"/>
                <a:ea typeface="Verdana" pitchFamily="34" charset="0"/>
                <a:cs typeface="Verdana" pitchFamily="34" charset="0"/>
              </a:rPr>
              <a:t>SUB-MATERI – TATAP MUKA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b="1" u="sng" dirty="0">
                <a:latin typeface="Gill Sans MT" pitchFamily="34" charset="0"/>
                <a:ea typeface="Verdana" pitchFamily="34" charset="0"/>
                <a:cs typeface="Verdana" pitchFamily="34" charset="0"/>
              </a:rPr>
              <a:t>Konsep dasar ekonomi teknik</a:t>
            </a:r>
            <a:r>
              <a:rPr lang="id-ID" sz="2800" b="1" u="sng" dirty="0">
                <a:latin typeface="Gill Sans MT" pitchFamily="34" charset="0"/>
                <a:ea typeface="Verdana" pitchFamily="34" charset="0"/>
                <a:cs typeface="Verdana" pitchFamily="34" charset="0"/>
              </a:rPr>
              <a:t> :</a:t>
            </a:r>
          </a:p>
          <a:p>
            <a:r>
              <a:rPr lang="fi-FI" sz="2800" dirty="0">
                <a:latin typeface="Gill Sans MT" pitchFamily="34" charset="0"/>
                <a:ea typeface="Verdana" pitchFamily="34" charset="0"/>
                <a:cs typeface="Verdana" pitchFamily="34" charset="0"/>
              </a:rPr>
              <a:t>Pengantar</a:t>
            </a:r>
            <a:r>
              <a:rPr lang="id-ID" sz="2800" dirty="0">
                <a:latin typeface="Gill Sans MT" pitchFamily="34" charset="0"/>
                <a:ea typeface="Verdana" pitchFamily="34" charset="0"/>
                <a:cs typeface="Verdana" pitchFamily="34" charset="0"/>
              </a:rPr>
              <a:t> eko</a:t>
            </a:r>
            <a:r>
              <a:rPr lang="en-US" sz="2800" dirty="0" err="1">
                <a:latin typeface="Gill Sans MT" pitchFamily="34" charset="0"/>
                <a:ea typeface="Verdana" pitchFamily="34" charset="0"/>
                <a:cs typeface="Verdana" pitchFamily="34" charset="0"/>
              </a:rPr>
              <a:t>nomi</a:t>
            </a:r>
            <a:r>
              <a:rPr lang="en-US" sz="2800" dirty="0">
                <a:latin typeface="Gill Sans MT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d-ID" sz="2800" dirty="0">
                <a:latin typeface="Gill Sans MT" pitchFamily="34" charset="0"/>
                <a:ea typeface="Verdana" pitchFamily="34" charset="0"/>
                <a:cs typeface="Verdana" pitchFamily="34" charset="0"/>
              </a:rPr>
              <a:t>tek</a:t>
            </a:r>
            <a:r>
              <a:rPr lang="en-US" sz="2800" dirty="0" err="1">
                <a:latin typeface="Gill Sans MT" pitchFamily="34" charset="0"/>
                <a:ea typeface="Verdana" pitchFamily="34" charset="0"/>
                <a:cs typeface="Verdana" pitchFamily="34" charset="0"/>
              </a:rPr>
              <a:t>nik</a:t>
            </a:r>
            <a:endParaRPr lang="id-ID" sz="2800" dirty="0">
              <a:latin typeface="Gill Sans MT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i-FI" sz="2800" dirty="0">
                <a:latin typeface="Gill Sans MT" pitchFamily="34" charset="0"/>
                <a:ea typeface="Verdana" pitchFamily="34" charset="0"/>
                <a:cs typeface="Verdana" pitchFamily="34" charset="0"/>
              </a:rPr>
              <a:t>Proses pengambilan keputusan</a:t>
            </a:r>
            <a:endParaRPr lang="id-ID" sz="2800" dirty="0">
              <a:latin typeface="Gill Sans MT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i-FI" sz="2800" dirty="0">
                <a:latin typeface="Gill Sans MT" pitchFamily="34" charset="0"/>
                <a:ea typeface="Verdana" pitchFamily="34" charset="0"/>
                <a:cs typeface="Verdana" pitchFamily="34" charset="0"/>
              </a:rPr>
              <a:t>Konsep biaya dalam ekonomi teknik</a:t>
            </a:r>
            <a:endParaRPr lang="id-ID" sz="2800" dirty="0">
              <a:latin typeface="Gill Sans MT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012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6870700" cy="838200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Trebuchet MS" pitchFamily="34" charset="0"/>
              </a:rPr>
              <a:t>Apakah</a:t>
            </a:r>
            <a:r>
              <a:rPr lang="en-US" sz="4000" b="1" dirty="0">
                <a:latin typeface="Trebuchet MS" pitchFamily="34" charset="0"/>
              </a:rPr>
              <a:t> </a:t>
            </a:r>
            <a:r>
              <a:rPr lang="id-ID" sz="4000" b="1" dirty="0">
                <a:latin typeface="Trebuchet MS" pitchFamily="34" charset="0"/>
              </a:rPr>
              <a:t>“</a:t>
            </a:r>
            <a:r>
              <a:rPr lang="en-US" sz="4000" b="1" dirty="0" err="1">
                <a:latin typeface="Trebuchet MS" pitchFamily="34" charset="0"/>
              </a:rPr>
              <a:t>Ekonomi</a:t>
            </a:r>
            <a:r>
              <a:rPr lang="en-US" sz="4000" b="1" dirty="0">
                <a:latin typeface="Trebuchet MS" pitchFamily="34" charset="0"/>
              </a:rPr>
              <a:t> </a:t>
            </a:r>
            <a:r>
              <a:rPr lang="en-US" sz="4000" b="1" dirty="0" err="1">
                <a:latin typeface="Trebuchet MS" pitchFamily="34" charset="0"/>
              </a:rPr>
              <a:t>Teknik</a:t>
            </a:r>
            <a:r>
              <a:rPr lang="id-ID" sz="4000" b="1" dirty="0">
                <a:latin typeface="Trebuchet MS" pitchFamily="34" charset="0"/>
              </a:rPr>
              <a:t>” ?</a:t>
            </a:r>
            <a:endParaRPr lang="en-US" sz="400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19200"/>
            <a:ext cx="6629400" cy="5257800"/>
          </a:xfrm>
        </p:spPr>
        <p:txBody>
          <a:bodyPr>
            <a:noAutofit/>
          </a:bodyPr>
          <a:lstStyle/>
          <a:p>
            <a:pPr lvl="0"/>
            <a:r>
              <a:rPr lang="id-ID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I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lmu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yang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digunakan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untuk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menganalisis</a:t>
            </a:r>
            <a:r>
              <a:rPr lang="en-US" sz="2800" b="1" dirty="0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aspek-aspek</a:t>
            </a:r>
            <a:r>
              <a:rPr lang="en-US" sz="2800" b="1" dirty="0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ekonomis</a:t>
            </a:r>
            <a:r>
              <a:rPr lang="en-US" sz="2800" b="1" dirty="0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dari</a:t>
            </a:r>
            <a:r>
              <a:rPr lang="en-US" sz="2800" b="1" dirty="0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usulan</a:t>
            </a:r>
            <a:r>
              <a:rPr lang="en-US" sz="2800" b="1" dirty="0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investasi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yang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bersifat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teknis</a:t>
            </a:r>
            <a:endParaRPr lang="en-US" sz="2800" dirty="0">
              <a:latin typeface="Tw Cen MT" pitchFamily="34" charset="0"/>
              <a:ea typeface="MS PGothic" pitchFamily="34" charset="-128"/>
              <a:cs typeface="Browallia New" pitchFamily="34" charset="-34"/>
            </a:endParaRPr>
          </a:p>
          <a:p>
            <a:pPr lvl="0"/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Mengetahui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konsekuensi</a:t>
            </a:r>
            <a:r>
              <a:rPr lang="en-US" sz="2800" b="1" dirty="0">
                <a:solidFill>
                  <a:srgbClr val="00B05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keuangan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dari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produk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,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proyek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proses-proses yang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dirancang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id-ID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(</a:t>
            </a:r>
            <a:r>
              <a:rPr lang="id-ID" sz="2800" b="1" i="1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oleh engineer</a:t>
            </a:r>
            <a:r>
              <a:rPr lang="id-ID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)</a:t>
            </a:r>
            <a:endParaRPr lang="en-US" sz="2800" dirty="0">
              <a:latin typeface="Tw Cen MT" pitchFamily="34" charset="0"/>
              <a:ea typeface="MS PGothic" pitchFamily="34" charset="-128"/>
              <a:cs typeface="Browallia New" pitchFamily="34" charset="-34"/>
            </a:endParaRPr>
          </a:p>
          <a:p>
            <a:pPr lvl="0"/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Membantu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membuat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keputusan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rekayasa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dengan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membuat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neraca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pengeluaran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pendapatan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yang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terjadi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sekarang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yang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akan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datang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dengan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menggunakan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konsep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u="sng" dirty="0">
                <a:solidFill>
                  <a:schemeClr val="tx2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‘</a:t>
            </a:r>
            <a:r>
              <a:rPr lang="en-US" sz="2800" b="1" u="sng" dirty="0" err="1">
                <a:solidFill>
                  <a:schemeClr val="tx2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nilai</a:t>
            </a:r>
            <a:r>
              <a:rPr lang="en-US" sz="2800" b="1" u="sng" dirty="0">
                <a:solidFill>
                  <a:schemeClr val="tx2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b="1" u="sng" dirty="0" err="1">
                <a:solidFill>
                  <a:schemeClr val="tx2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uang</a:t>
            </a:r>
            <a:r>
              <a:rPr lang="en-US" sz="2800" b="1" u="sng" dirty="0">
                <a:solidFill>
                  <a:schemeClr val="tx2"/>
                </a:solidFill>
                <a:latin typeface="Tw Cen MT" pitchFamily="34" charset="0"/>
                <a:ea typeface="MS PGothic" pitchFamily="34" charset="-128"/>
                <a:cs typeface="Browallia New" pitchFamily="34" charset="-34"/>
              </a:rPr>
              <a:t>’</a:t>
            </a:r>
            <a:r>
              <a:rPr lang="id-ID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terhadap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  <a:r>
              <a:rPr lang="en-US" sz="2800" dirty="0" err="1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waktu</a:t>
            </a:r>
            <a:r>
              <a:rPr lang="en-US" sz="2800" dirty="0">
                <a:latin typeface="Tw Cen MT" pitchFamily="34" charset="0"/>
                <a:ea typeface="MS PGothic" pitchFamily="34" charset="-128"/>
                <a:cs typeface="Browallia New" pitchFamily="34" charset="-34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400" b="1" dirty="0"/>
              <a:t>EKONOMI TEKNIK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dirty="0" err="1">
                <a:solidFill>
                  <a:srgbClr val="0070C0"/>
                </a:solidFill>
              </a:rPr>
              <a:t>adalah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alat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untuk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menganalisa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membantu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pemecahan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suatu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permasalahan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id-ID" dirty="0">
                <a:solidFill>
                  <a:srgbClr val="0070C0"/>
                </a:solidFill>
              </a:rPr>
              <a:t>(dari sudut pandang </a:t>
            </a:r>
            <a:r>
              <a:rPr lang="en-US" dirty="0" err="1">
                <a:solidFill>
                  <a:srgbClr val="0070C0"/>
                </a:solidFill>
              </a:rPr>
              <a:t>ekonomi</a:t>
            </a:r>
            <a:r>
              <a:rPr lang="id-ID" dirty="0">
                <a:solidFill>
                  <a:srgbClr val="0070C0"/>
                </a:solidFill>
              </a:rPr>
              <a:t>)</a:t>
            </a:r>
            <a:r>
              <a:rPr lang="en-US" dirty="0">
                <a:solidFill>
                  <a:srgbClr val="0070C0"/>
                </a:solidFill>
              </a:rPr>
              <a:t> yang </a:t>
            </a:r>
            <a:r>
              <a:rPr lang="en-US" dirty="0" err="1">
                <a:solidFill>
                  <a:srgbClr val="0070C0"/>
                </a:solidFill>
              </a:rPr>
              <a:t>dihadapi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oleh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ahli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teknik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dalam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rangka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pengambilan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keputusan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08557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913049"/>
              </p:ext>
            </p:extLst>
          </p:nvPr>
        </p:nvGraphicFramePr>
        <p:xfrm>
          <a:off x="-110731" y="7620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4069" y="3094672"/>
            <a:ext cx="167097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Pendapatan</a:t>
            </a:r>
            <a:endParaRPr lang="en-US" dirty="0">
              <a:solidFill>
                <a:srgbClr val="292934"/>
              </a:solidFill>
            </a:endParaRPr>
          </a:p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Pengeluaran</a:t>
            </a:r>
            <a:endParaRPr lang="en-US" dirty="0">
              <a:solidFill>
                <a:srgbClr val="292934"/>
              </a:solidFill>
            </a:endParaRPr>
          </a:p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Permintaan</a:t>
            </a:r>
            <a:endParaRPr lang="en-US" dirty="0">
              <a:solidFill>
                <a:srgbClr val="292934"/>
              </a:solidFill>
            </a:endParaRPr>
          </a:p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Penawaran</a:t>
            </a:r>
            <a:endParaRPr lang="en-US" dirty="0">
              <a:solidFill>
                <a:srgbClr val="292934"/>
              </a:solidFill>
            </a:endParaRPr>
          </a:p>
          <a:p>
            <a:pPr marL="176213" indent="-176213">
              <a:buFont typeface="Arial" pitchFamily="34" charset="0"/>
              <a:buChar char="•"/>
            </a:pPr>
            <a:r>
              <a:rPr lang="en-US" dirty="0">
                <a:solidFill>
                  <a:srgbClr val="292934"/>
                </a:solidFill>
              </a:rPr>
              <a:t>Profit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Bunga</a:t>
            </a:r>
            <a:endParaRPr lang="en-US" dirty="0">
              <a:solidFill>
                <a:srgbClr val="292934"/>
              </a:solidFill>
            </a:endParaRPr>
          </a:p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Investasi</a:t>
            </a:r>
            <a:endParaRPr lang="en-US" dirty="0">
              <a:solidFill>
                <a:srgbClr val="292934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66269" y="3505200"/>
            <a:ext cx="18633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Rekayasa</a:t>
            </a:r>
            <a:endParaRPr lang="en-US" dirty="0">
              <a:solidFill>
                <a:srgbClr val="292934"/>
              </a:solidFill>
            </a:endParaRPr>
          </a:p>
          <a:p>
            <a:pPr marL="176213" indent="-176213">
              <a:buFont typeface="Arial" pitchFamily="34" charset="0"/>
              <a:buChar char="•"/>
            </a:pPr>
            <a:r>
              <a:rPr lang="en-US" dirty="0">
                <a:solidFill>
                  <a:srgbClr val="292934"/>
                </a:solidFill>
              </a:rPr>
              <a:t>Ide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Rancangan</a:t>
            </a:r>
            <a:endParaRPr lang="en-US" dirty="0">
              <a:solidFill>
                <a:srgbClr val="292934"/>
              </a:solidFill>
            </a:endParaRPr>
          </a:p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Kelayakan</a:t>
            </a:r>
            <a:endParaRPr lang="en-US" dirty="0">
              <a:solidFill>
                <a:srgbClr val="292934"/>
              </a:solidFill>
            </a:endParaRPr>
          </a:p>
          <a:p>
            <a:pPr marL="176213" indent="-176213">
              <a:buFont typeface="Arial" pitchFamily="34" charset="0"/>
              <a:buChar char="•"/>
            </a:pPr>
            <a:r>
              <a:rPr lang="en-US" dirty="0" err="1">
                <a:solidFill>
                  <a:srgbClr val="292934"/>
                </a:solidFill>
              </a:rPr>
              <a:t>Efisien</a:t>
            </a:r>
            <a:r>
              <a:rPr lang="en-US" dirty="0">
                <a:solidFill>
                  <a:srgbClr val="292934"/>
                </a:solidFill>
              </a:rPr>
              <a:t>, </a:t>
            </a:r>
            <a:r>
              <a:rPr lang="en-US" dirty="0" err="1">
                <a:solidFill>
                  <a:srgbClr val="292934"/>
                </a:solidFill>
              </a:rPr>
              <a:t>efektif</a:t>
            </a:r>
            <a:r>
              <a:rPr lang="en-US" dirty="0">
                <a:solidFill>
                  <a:srgbClr val="292934"/>
                </a:solidFill>
              </a:rPr>
              <a:t>,</a:t>
            </a:r>
          </a:p>
          <a:p>
            <a:r>
              <a:rPr lang="en-US" dirty="0">
                <a:solidFill>
                  <a:srgbClr val="292934"/>
                </a:solidFill>
              </a:rPr>
              <a:t>   </a:t>
            </a:r>
            <a:r>
              <a:rPr lang="en-US" dirty="0" err="1">
                <a:solidFill>
                  <a:srgbClr val="292934"/>
                </a:solidFill>
              </a:rPr>
              <a:t>produktif</a:t>
            </a:r>
            <a:endParaRPr lang="en-US" dirty="0">
              <a:solidFill>
                <a:srgbClr val="29293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99469" y="981670"/>
            <a:ext cx="2930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292934"/>
                </a:solidFill>
              </a:rPr>
              <a:t>Perhitungan</a:t>
            </a:r>
            <a:r>
              <a:rPr lang="en-US" b="1" dirty="0">
                <a:solidFill>
                  <a:srgbClr val="292934"/>
                </a:solidFill>
              </a:rPr>
              <a:t> </a:t>
            </a:r>
            <a:r>
              <a:rPr lang="en-US" b="1" dirty="0" err="1">
                <a:solidFill>
                  <a:srgbClr val="292934"/>
                </a:solidFill>
              </a:rPr>
              <a:t>nilai-nilai</a:t>
            </a:r>
            <a:r>
              <a:rPr lang="en-US" b="1" dirty="0">
                <a:solidFill>
                  <a:srgbClr val="292934"/>
                </a:solidFill>
              </a:rPr>
              <a:t> </a:t>
            </a:r>
            <a:r>
              <a:rPr lang="en-US" b="1" dirty="0" err="1">
                <a:solidFill>
                  <a:srgbClr val="292934"/>
                </a:solidFill>
              </a:rPr>
              <a:t>ekonomis</a:t>
            </a:r>
            <a:r>
              <a:rPr lang="en-US" b="1" dirty="0">
                <a:solidFill>
                  <a:srgbClr val="292934"/>
                </a:solidFill>
              </a:rPr>
              <a:t> yang </a:t>
            </a:r>
            <a:r>
              <a:rPr lang="en-US" b="1" dirty="0" err="1">
                <a:solidFill>
                  <a:srgbClr val="292934"/>
                </a:solidFill>
              </a:rPr>
              <a:t>terkandung</a:t>
            </a:r>
            <a:r>
              <a:rPr lang="en-US" b="1" dirty="0">
                <a:solidFill>
                  <a:srgbClr val="292934"/>
                </a:solidFill>
              </a:rPr>
              <a:t> </a:t>
            </a:r>
            <a:r>
              <a:rPr lang="en-US" b="1" dirty="0" err="1">
                <a:solidFill>
                  <a:srgbClr val="292934"/>
                </a:solidFill>
              </a:rPr>
              <a:t>dalam</a:t>
            </a:r>
            <a:r>
              <a:rPr lang="en-US" b="1" dirty="0">
                <a:solidFill>
                  <a:srgbClr val="292934"/>
                </a:solidFill>
              </a:rPr>
              <a:t> </a:t>
            </a:r>
            <a:r>
              <a:rPr lang="en-US" b="1" dirty="0" err="1">
                <a:solidFill>
                  <a:srgbClr val="292934"/>
                </a:solidFill>
              </a:rPr>
              <a:t>suatu</a:t>
            </a:r>
            <a:r>
              <a:rPr lang="en-US" b="1" dirty="0">
                <a:solidFill>
                  <a:srgbClr val="292934"/>
                </a:solidFill>
              </a:rPr>
              <a:t> </a:t>
            </a:r>
            <a:r>
              <a:rPr lang="en-US" b="1" dirty="0" err="1">
                <a:solidFill>
                  <a:srgbClr val="292934"/>
                </a:solidFill>
              </a:rPr>
              <a:t>rencana</a:t>
            </a:r>
            <a:r>
              <a:rPr lang="en-US" b="1" dirty="0">
                <a:solidFill>
                  <a:srgbClr val="292934"/>
                </a:solidFill>
              </a:rPr>
              <a:t> </a:t>
            </a:r>
            <a:r>
              <a:rPr lang="en-US" b="1" dirty="0" err="1">
                <a:solidFill>
                  <a:srgbClr val="292934"/>
                </a:solidFill>
              </a:rPr>
              <a:t>kegiatan</a:t>
            </a:r>
            <a:r>
              <a:rPr lang="en-US" b="1" dirty="0">
                <a:solidFill>
                  <a:srgbClr val="292934"/>
                </a:solidFill>
              </a:rPr>
              <a:t> </a:t>
            </a:r>
            <a:r>
              <a:rPr lang="en-US" b="1" dirty="0" err="1">
                <a:solidFill>
                  <a:srgbClr val="292934"/>
                </a:solidFill>
              </a:rPr>
              <a:t>teknik</a:t>
            </a:r>
            <a:endParaRPr lang="en-US" b="1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357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"/>
            <a:ext cx="6870700" cy="1600200"/>
          </a:xfrm>
        </p:spPr>
        <p:txBody>
          <a:bodyPr>
            <a:normAutofit/>
          </a:bodyPr>
          <a:lstStyle/>
          <a:p>
            <a:r>
              <a:rPr lang="id-ID" b="1" dirty="0">
                <a:latin typeface="Gill Sans MT" pitchFamily="34" charset="0"/>
              </a:rPr>
              <a:t>Ilmu ekonomi dan keahlian teknik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95400" y="1600200"/>
            <a:ext cx="7162800" cy="4757757"/>
          </a:xfrm>
        </p:spPr>
        <p:txBody>
          <a:bodyPr>
            <a:normAutofit fontScale="85000" lnSpcReduction="20000"/>
          </a:bodyPr>
          <a:lstStyle/>
          <a:p>
            <a:endParaRPr lang="id-ID" dirty="0"/>
          </a:p>
          <a:p>
            <a:r>
              <a:rPr lang="id-ID" dirty="0">
                <a:latin typeface="Gill Sans MT" pitchFamily="34" charset="0"/>
              </a:rPr>
              <a:t>Tujuan dari pengajaran ekonomi teknik adalah: </a:t>
            </a:r>
          </a:p>
          <a:p>
            <a:r>
              <a:rPr lang="id-ID" dirty="0">
                <a:latin typeface="Gill Sans MT" pitchFamily="34" charset="0"/>
              </a:rPr>
              <a:t>“Menjelaskan teknik pengambilan keputusan dalam bidang rekayasa melalui analisa ekonomi”. </a:t>
            </a:r>
          </a:p>
          <a:p>
            <a:r>
              <a:rPr lang="id-ID" dirty="0">
                <a:latin typeface="Gill Sans MT" pitchFamily="34" charset="0"/>
              </a:rPr>
              <a:t>Inti dari ilmu ekonomi dan keahlian teknik adalah suatu pengambilan keputusan yang didasarkan pada perbandingan nilai-nilai harga dari beberapa alternatif rangkaian kegiatan sehubungan dengan keputusan pembiayaannya. Kegiatannya meliputi beberapa sektor, yaitu : </a:t>
            </a:r>
          </a:p>
          <a:p>
            <a:pPr lvl="1"/>
            <a:r>
              <a:rPr lang="id-ID" sz="3200" dirty="0">
                <a:latin typeface="Gill Sans MT" pitchFamily="34" charset="0"/>
              </a:rPr>
              <a:t>a.  Konstruksi </a:t>
            </a:r>
          </a:p>
          <a:p>
            <a:pPr lvl="1"/>
            <a:r>
              <a:rPr lang="id-ID" sz="3200" dirty="0">
                <a:latin typeface="Gill Sans MT" pitchFamily="34" charset="0"/>
              </a:rPr>
              <a:t>b.  Produksi </a:t>
            </a:r>
          </a:p>
          <a:p>
            <a:pPr lvl="1"/>
            <a:r>
              <a:rPr lang="id-ID" sz="3200" dirty="0">
                <a:latin typeface="Gill Sans MT" pitchFamily="34" charset="0"/>
              </a:rPr>
              <a:t>c.  Pelayanan jasa </a:t>
            </a:r>
          </a:p>
          <a:p>
            <a:r>
              <a:rPr lang="id-ID" dirty="0">
                <a:latin typeface="Gill Sans MT" pitchFamily="34" charset="0"/>
              </a:rPr>
              <a:t>Sedangkan keputusan yang diambil meliputi beberapa aspek : </a:t>
            </a:r>
          </a:p>
          <a:p>
            <a:pPr lvl="1"/>
            <a:r>
              <a:rPr lang="id-ID" sz="3200" dirty="0">
                <a:latin typeface="Gill Sans MT" pitchFamily="34" charset="0"/>
              </a:rPr>
              <a:t>a.  Investasi tenaga manusia </a:t>
            </a:r>
          </a:p>
          <a:p>
            <a:pPr lvl="1"/>
            <a:r>
              <a:rPr lang="id-ID" sz="3200" dirty="0">
                <a:latin typeface="Gill Sans MT" pitchFamily="34" charset="0"/>
              </a:rPr>
              <a:t>b.  Investasi peralatan  </a:t>
            </a:r>
          </a:p>
          <a:p>
            <a:pPr lvl="1"/>
            <a:r>
              <a:rPr lang="id-ID" sz="3200" dirty="0">
                <a:latin typeface="Gill Sans MT" pitchFamily="34" charset="0"/>
              </a:rPr>
              <a:t>c.  Investasi permodalan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8EBA2-FB87-4E15-AFC9-DDC94BEBF07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019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6553200" cy="838200"/>
          </a:xfrm>
        </p:spPr>
        <p:txBody>
          <a:bodyPr/>
          <a:lstStyle/>
          <a:p>
            <a:r>
              <a:rPr lang="id-ID" b="1" i="1" dirty="0">
                <a:latin typeface="Gill Sans MT" pitchFamily="34" charset="0"/>
              </a:rPr>
              <a:t>Sehingga.....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6858000" cy="5105400"/>
          </a:xfrm>
        </p:spPr>
        <p:txBody>
          <a:bodyPr/>
          <a:lstStyle/>
          <a:p>
            <a:pPr marL="450850" indent="-450850">
              <a:buFont typeface="Wingdings" pitchFamily="2" charset="2"/>
              <a:buChar char="ü"/>
            </a:pPr>
            <a:r>
              <a:rPr lang="id-ID" sz="2800" dirty="0">
                <a:latin typeface="Gill Sans MT" pitchFamily="34" charset="0"/>
              </a:rPr>
              <a:t>Mata kuliah ini memuat tentang bagaimana </a:t>
            </a:r>
            <a:r>
              <a:rPr lang="id-ID" sz="2800" b="1" dirty="0">
                <a:solidFill>
                  <a:schemeClr val="tx2"/>
                </a:solidFill>
                <a:latin typeface="Gill Sans MT" pitchFamily="34" charset="0"/>
              </a:rPr>
              <a:t>menbuat sebuah keputusan (</a:t>
            </a:r>
            <a:r>
              <a:rPr lang="id-ID" sz="2800" b="1" i="1" dirty="0">
                <a:solidFill>
                  <a:schemeClr val="tx2"/>
                </a:solidFill>
                <a:latin typeface="Gill Sans MT" pitchFamily="34" charset="0"/>
              </a:rPr>
              <a:t>decision making</a:t>
            </a:r>
            <a:r>
              <a:rPr lang="id-ID" sz="2800" b="1" dirty="0">
                <a:solidFill>
                  <a:schemeClr val="tx2"/>
                </a:solidFill>
                <a:latin typeface="Gill Sans MT" pitchFamily="34" charset="0"/>
              </a:rPr>
              <a:t>) dimana dibatasi oleh ragam permasalahan yang berhubungan dengan seorang </a:t>
            </a:r>
            <a:r>
              <a:rPr lang="id-ID" sz="2800" b="1" i="1" dirty="0">
                <a:solidFill>
                  <a:schemeClr val="tx2"/>
                </a:solidFill>
                <a:latin typeface="Gill Sans MT" pitchFamily="34" charset="0"/>
              </a:rPr>
              <a:t>engineer</a:t>
            </a:r>
            <a:r>
              <a:rPr lang="id-ID" sz="2800" i="1" dirty="0">
                <a:latin typeface="Gill Sans MT" pitchFamily="34" charset="0"/>
              </a:rPr>
              <a:t> </a:t>
            </a:r>
            <a:r>
              <a:rPr lang="id-ID" sz="2800" dirty="0">
                <a:latin typeface="Gill Sans MT" pitchFamily="34" charset="0"/>
              </a:rPr>
              <a:t>sehingga </a:t>
            </a:r>
            <a:r>
              <a:rPr lang="id-ID" sz="2800" b="1" dirty="0">
                <a:solidFill>
                  <a:srgbClr val="0070C0"/>
                </a:solidFill>
                <a:latin typeface="Gill Sans MT" pitchFamily="34" charset="0"/>
              </a:rPr>
              <a:t>menghasilkan pilihan yang terbaik dari berbagai alternatif pilihan</a:t>
            </a:r>
          </a:p>
          <a:p>
            <a:pPr marL="0" indent="0">
              <a:buNone/>
            </a:pPr>
            <a:endParaRPr lang="id-ID" sz="2800" dirty="0">
              <a:latin typeface="Gill Sans MT" pitchFamily="34" charset="0"/>
            </a:endParaRPr>
          </a:p>
          <a:p>
            <a:pPr marL="450850" indent="-450850">
              <a:buFont typeface="Wingdings" pitchFamily="2" charset="2"/>
              <a:buChar char="ü"/>
            </a:pPr>
            <a:r>
              <a:rPr lang="id-ID" sz="2800" dirty="0">
                <a:latin typeface="Gill Sans MT" pitchFamily="34" charset="0"/>
              </a:rPr>
              <a:t>Keputusan yang diambil berdasarkan suatu proses </a:t>
            </a:r>
            <a:r>
              <a:rPr lang="sv-SE" sz="2800" b="1" dirty="0">
                <a:latin typeface="Gill Sans MT" pitchFamily="34" charset="0"/>
              </a:rPr>
              <a:t>analisa</a:t>
            </a:r>
            <a:r>
              <a:rPr lang="id-ID" sz="2800" b="1" dirty="0">
                <a:latin typeface="Gill Sans MT" pitchFamily="34" charset="0"/>
              </a:rPr>
              <a:t> </a:t>
            </a:r>
            <a:r>
              <a:rPr lang="sv-SE" sz="2800" b="1" dirty="0">
                <a:latin typeface="Gill Sans MT" pitchFamily="34" charset="0"/>
              </a:rPr>
              <a:t>teknik dan perhitungan ekonomi</a:t>
            </a:r>
            <a:endParaRPr lang="id-ID" sz="2800" b="1" dirty="0">
              <a:latin typeface="Gill Sans MT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46309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Arwan's Files\Pendidikan\Bahan Kuliah\Ekorek\Materi Kul\pendukung\bulldozer-dozz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3505200" cy="3000375"/>
          </a:xfrm>
          <a:prstGeom prst="rect">
            <a:avLst/>
          </a:prstGeom>
          <a:noFill/>
        </p:spPr>
      </p:pic>
      <p:pic>
        <p:nvPicPr>
          <p:cNvPr id="16387" name="Picture 3" descr="D:\Arwan's Files\Pendidikan\Bahan Kuliah\Ekorek\Materi Kul\pendukung\Excavato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10212" y="685800"/>
            <a:ext cx="5011271" cy="2971800"/>
          </a:xfrm>
          <a:prstGeom prst="rect">
            <a:avLst/>
          </a:prstGeom>
          <a:noFill/>
        </p:spPr>
      </p:pic>
      <p:sp>
        <p:nvSpPr>
          <p:cNvPr id="10" name="Cloud 9"/>
          <p:cNvSpPr/>
          <p:nvPr/>
        </p:nvSpPr>
        <p:spPr>
          <a:xfrm>
            <a:off x="2209800" y="4114800"/>
            <a:ext cx="5105400" cy="20574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1400" y="4572000"/>
            <a:ext cx="215212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>
                <a:ln w="17780" cmpd="sng">
                  <a:solidFill>
                    <a:prstClr val="black"/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Menyewa/</a:t>
            </a:r>
          </a:p>
          <a:p>
            <a:pPr algn="ctr"/>
            <a:r>
              <a:rPr lang="en-US" sz="3200" b="1">
                <a:ln w="17780" cmpd="sng">
                  <a:solidFill>
                    <a:prstClr val="black"/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Membeli?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0" y="76200"/>
            <a:ext cx="2284916" cy="1161790"/>
            <a:chOff x="18" y="12"/>
            <a:chExt cx="2284916" cy="116179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Oval 12"/>
            <p:cNvSpPr/>
            <p:nvPr/>
          </p:nvSpPr>
          <p:spPr>
            <a:xfrm>
              <a:off x="18" y="12"/>
              <a:ext cx="2284916" cy="1161790"/>
            </a:xfrm>
            <a:prstGeom prst="ellipse">
              <a:avLst/>
            </a:prstGeom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Oval 4"/>
            <p:cNvSpPr/>
            <p:nvPr/>
          </p:nvSpPr>
          <p:spPr>
            <a:xfrm>
              <a:off x="228618" y="170152"/>
              <a:ext cx="1828800" cy="8215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b="1" dirty="0">
                  <a:solidFill>
                    <a:prstClr val="white"/>
                  </a:solidFill>
                </a:rPr>
                <a:t>Kompetensi</a:t>
              </a:r>
              <a:endParaRPr lang="id-ID" sz="1600" b="1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5903437"/>
      </p:ext>
    </p:extLst>
  </p:cSld>
  <p:clrMapOvr>
    <a:masterClrMapping/>
  </p:clrMapOvr>
</p:sld>
</file>

<file path=ppt/theme/theme1.xml><?xml version="1.0" encoding="utf-8"?>
<a:theme xmlns:a="http://schemas.openxmlformats.org/drawingml/2006/main" name="2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2681</TotalTime>
  <Words>1505</Words>
  <Application>Microsoft Office PowerPoint</Application>
  <PresentationFormat>On-screen Show (4:3)</PresentationFormat>
  <Paragraphs>171</Paragraphs>
  <Slides>29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45" baseType="lpstr">
      <vt:lpstr>Arial</vt:lpstr>
      <vt:lpstr>Berlin Sans FB</vt:lpstr>
      <vt:lpstr>Berlin Sans FB Demi</vt:lpstr>
      <vt:lpstr>Calibri</vt:lpstr>
      <vt:lpstr>Calibri Light</vt:lpstr>
      <vt:lpstr>Comic Sans MS</vt:lpstr>
      <vt:lpstr>Gill Sans MT</vt:lpstr>
      <vt:lpstr>Swis721 Cn BT</vt:lpstr>
      <vt:lpstr>Times New Roman</vt:lpstr>
      <vt:lpstr>Trebuchet MS</vt:lpstr>
      <vt:lpstr>Tw Cen MT</vt:lpstr>
      <vt:lpstr>Wingdings</vt:lpstr>
      <vt:lpstr>Wingdings 2</vt:lpstr>
      <vt:lpstr>2_Crayons</vt:lpstr>
      <vt:lpstr>4_Office Theme</vt:lpstr>
      <vt:lpstr>Retrospect</vt:lpstr>
      <vt:lpstr>Ekonomi  Teknik PENDAHULUAN</vt:lpstr>
      <vt:lpstr>LINGKUP MATERI</vt:lpstr>
      <vt:lpstr>SUB-MATERI – TATAP MUKA 1</vt:lpstr>
      <vt:lpstr>Apakah “Ekonomi Teknik” ?</vt:lpstr>
      <vt:lpstr>EKONOMI TEKNIK</vt:lpstr>
      <vt:lpstr>PowerPoint Presentation</vt:lpstr>
      <vt:lpstr>Ilmu ekonomi dan keahlian teknik </vt:lpstr>
      <vt:lpstr>Sehingga.....</vt:lpstr>
      <vt:lpstr>PowerPoint Presentation</vt:lpstr>
      <vt:lpstr>Mengapa timbul Ekonomi Teknik ?</vt:lpstr>
      <vt:lpstr>TANTANGAN.....</vt:lpstr>
      <vt:lpstr>SUMBER KETIDAKPASTIAN</vt:lpstr>
      <vt:lpstr>Kapan menggunakan Ekonomi Teknik?</vt:lpstr>
      <vt:lpstr>PRINSIP DLM EKONOMI TEKNIK</vt:lpstr>
      <vt:lpstr>ILUSTRASI PRINSIP EKONOMI TEKNIK</vt:lpstr>
      <vt:lpstr> JALAN RAYA</vt:lpstr>
      <vt:lpstr> APARTEMEN</vt:lpstr>
      <vt:lpstr> BENDUNGAN</vt:lpstr>
      <vt:lpstr> BANDARA</vt:lpstr>
      <vt:lpstr>PENGAMBILAN KEPUTUSAN</vt:lpstr>
      <vt:lpstr>Faktor dalam Pengambilan Keputusan</vt:lpstr>
      <vt:lpstr>PENGAMBILAN KEPUTUSAN  EKONOMI TEKNIK</vt:lpstr>
      <vt:lpstr>Tahapan dalam Pengambilan Keputusan</vt:lpstr>
      <vt:lpstr>Pertimbangan Manajer Teknik</vt:lpstr>
      <vt:lpstr>Aspek Ekonomi</vt:lpstr>
      <vt:lpstr>Ekonomi Teknik sebagai alat keputusan</vt:lpstr>
      <vt:lpstr>Contoh Pengambilan Keputusan</vt:lpstr>
      <vt:lpstr>KONSEP ONGKOS/BIAYA DALAM EKONOMI TEKNIK</vt:lpstr>
      <vt:lpstr>PowerPoint Presentation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PENDAHULUAN   Ekonomi  Teknik</dc:title>
  <dc:creator>Valued Acer Customer</dc:creator>
  <cp:lastModifiedBy>Petromindo Events 010</cp:lastModifiedBy>
  <cp:revision>42</cp:revision>
  <dcterms:created xsi:type="dcterms:W3CDTF">2010-03-11T04:31:08Z</dcterms:created>
  <dcterms:modified xsi:type="dcterms:W3CDTF">2025-10-10T09:35:15Z</dcterms:modified>
</cp:coreProperties>
</file>