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6" r:id="rId1"/>
    <p:sldMasterId id="2147484457" r:id="rId2"/>
    <p:sldMasterId id="2147484469" r:id="rId3"/>
    <p:sldMasterId id="2147484481" r:id="rId4"/>
  </p:sldMasterIdLst>
  <p:notesMasterIdLst>
    <p:notesMasterId r:id="rId43"/>
  </p:notesMasterIdLst>
  <p:sldIdLst>
    <p:sldId id="256" r:id="rId5"/>
    <p:sldId id="431" r:id="rId6"/>
    <p:sldId id="613" r:id="rId7"/>
    <p:sldId id="614" r:id="rId8"/>
    <p:sldId id="585" r:id="rId9"/>
    <p:sldId id="611" r:id="rId10"/>
    <p:sldId id="612" r:id="rId11"/>
    <p:sldId id="587" r:id="rId12"/>
    <p:sldId id="588" r:id="rId13"/>
    <p:sldId id="596" r:id="rId14"/>
    <p:sldId id="616" r:id="rId15"/>
    <p:sldId id="589" r:id="rId16"/>
    <p:sldId id="590" r:id="rId17"/>
    <p:sldId id="617" r:id="rId18"/>
    <p:sldId id="603" r:id="rId19"/>
    <p:sldId id="604" r:id="rId20"/>
    <p:sldId id="633" r:id="rId21"/>
    <p:sldId id="618" r:id="rId22"/>
    <p:sldId id="619" r:id="rId23"/>
    <p:sldId id="620" r:id="rId24"/>
    <p:sldId id="621" r:id="rId25"/>
    <p:sldId id="591" r:id="rId26"/>
    <p:sldId id="598" r:id="rId27"/>
    <p:sldId id="623" r:id="rId28"/>
    <p:sldId id="592" r:id="rId29"/>
    <p:sldId id="593" r:id="rId30"/>
    <p:sldId id="594" r:id="rId31"/>
    <p:sldId id="624" r:id="rId32"/>
    <p:sldId id="631" r:id="rId33"/>
    <p:sldId id="632" r:id="rId34"/>
    <p:sldId id="625" r:id="rId35"/>
    <p:sldId id="626" r:id="rId36"/>
    <p:sldId id="634" r:id="rId37"/>
    <p:sldId id="627" r:id="rId38"/>
    <p:sldId id="628" r:id="rId39"/>
    <p:sldId id="629" r:id="rId40"/>
    <p:sldId id="630" r:id="rId41"/>
    <p:sldId id="432" r:id="rId42"/>
  </p:sldIdLst>
  <p:sldSz cx="9144000" cy="6858000" type="screen4x3"/>
  <p:notesSz cx="6858000" cy="9144000"/>
  <p:defaultTextStyle>
    <a:defPPr>
      <a:defRPr lang="en-US"/>
    </a:defPPr>
    <a:lvl1pPr marL="0" algn="l" defTabSz="914205" rtl="0" eaLnBrk="1" latinLnBrk="0" hangingPunct="1">
      <a:defRPr sz="1800" kern="1200">
        <a:solidFill>
          <a:schemeClr val="tx1"/>
        </a:solidFill>
        <a:latin typeface="+mn-lt"/>
        <a:ea typeface="+mn-ea"/>
        <a:cs typeface="+mn-cs"/>
      </a:defRPr>
    </a:lvl1pPr>
    <a:lvl2pPr marL="457105" algn="l" defTabSz="914205" rtl="0" eaLnBrk="1" latinLnBrk="0" hangingPunct="1">
      <a:defRPr sz="1800" kern="1200">
        <a:solidFill>
          <a:schemeClr val="tx1"/>
        </a:solidFill>
        <a:latin typeface="+mn-lt"/>
        <a:ea typeface="+mn-ea"/>
        <a:cs typeface="+mn-cs"/>
      </a:defRPr>
    </a:lvl2pPr>
    <a:lvl3pPr marL="914205" algn="l" defTabSz="914205" rtl="0" eaLnBrk="1" latinLnBrk="0" hangingPunct="1">
      <a:defRPr sz="1800" kern="1200">
        <a:solidFill>
          <a:schemeClr val="tx1"/>
        </a:solidFill>
        <a:latin typeface="+mn-lt"/>
        <a:ea typeface="+mn-ea"/>
        <a:cs typeface="+mn-cs"/>
      </a:defRPr>
    </a:lvl3pPr>
    <a:lvl4pPr marL="1371307" algn="l" defTabSz="914205" rtl="0" eaLnBrk="1" latinLnBrk="0" hangingPunct="1">
      <a:defRPr sz="1800" kern="1200">
        <a:solidFill>
          <a:schemeClr val="tx1"/>
        </a:solidFill>
        <a:latin typeface="+mn-lt"/>
        <a:ea typeface="+mn-ea"/>
        <a:cs typeface="+mn-cs"/>
      </a:defRPr>
    </a:lvl4pPr>
    <a:lvl5pPr marL="1828409" algn="l" defTabSz="914205" rtl="0" eaLnBrk="1" latinLnBrk="0" hangingPunct="1">
      <a:defRPr sz="1800" kern="1200">
        <a:solidFill>
          <a:schemeClr val="tx1"/>
        </a:solidFill>
        <a:latin typeface="+mn-lt"/>
        <a:ea typeface="+mn-ea"/>
        <a:cs typeface="+mn-cs"/>
      </a:defRPr>
    </a:lvl5pPr>
    <a:lvl6pPr marL="2285511" algn="l" defTabSz="914205" rtl="0" eaLnBrk="1" latinLnBrk="0" hangingPunct="1">
      <a:defRPr sz="1800" kern="1200">
        <a:solidFill>
          <a:schemeClr val="tx1"/>
        </a:solidFill>
        <a:latin typeface="+mn-lt"/>
        <a:ea typeface="+mn-ea"/>
        <a:cs typeface="+mn-cs"/>
      </a:defRPr>
    </a:lvl6pPr>
    <a:lvl7pPr marL="2742614" algn="l" defTabSz="914205" rtl="0" eaLnBrk="1" latinLnBrk="0" hangingPunct="1">
      <a:defRPr sz="1800" kern="1200">
        <a:solidFill>
          <a:schemeClr val="tx1"/>
        </a:solidFill>
        <a:latin typeface="+mn-lt"/>
        <a:ea typeface="+mn-ea"/>
        <a:cs typeface="+mn-cs"/>
      </a:defRPr>
    </a:lvl7pPr>
    <a:lvl8pPr marL="3199715" algn="l" defTabSz="914205" rtl="0" eaLnBrk="1" latinLnBrk="0" hangingPunct="1">
      <a:defRPr sz="1800" kern="1200">
        <a:solidFill>
          <a:schemeClr val="tx1"/>
        </a:solidFill>
        <a:latin typeface="+mn-lt"/>
        <a:ea typeface="+mn-ea"/>
        <a:cs typeface="+mn-cs"/>
      </a:defRPr>
    </a:lvl8pPr>
    <a:lvl9pPr marL="3656815" algn="l" defTabSz="91420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90" autoAdjust="0"/>
  </p:normalViewPr>
  <p:slideViewPr>
    <p:cSldViewPr>
      <p:cViewPr varScale="1">
        <p:scale>
          <a:sx n="80" d="100"/>
          <a:sy n="80" d="100"/>
        </p:scale>
        <p:origin x="812" y="44"/>
      </p:cViewPr>
      <p:guideLst>
        <p:guide orient="horz" pos="2160"/>
        <p:guide pos="2880"/>
      </p:guideLst>
    </p:cSldViewPr>
  </p:slideViewPr>
  <p:outlineViewPr>
    <p:cViewPr>
      <p:scale>
        <a:sx n="33" d="100"/>
        <a:sy n="33" d="100"/>
      </p:scale>
      <p:origin x="48" y="25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0CBE6-FC0D-405C-B41F-1AB123DD51E2}" type="datetimeFigureOut">
              <a:rPr lang="en-US" smtClean="0"/>
              <a:pPr/>
              <a:t>5/8/2026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29219A-0785-425A-A904-B657086C74E0}" type="slidenum">
              <a:rPr lang="en-US" smtClean="0"/>
              <a:pPr/>
              <a:t>‹#›</a:t>
            </a:fld>
            <a:endParaRPr lang="en-US"/>
          </a:p>
        </p:txBody>
      </p:sp>
    </p:spTree>
    <p:extLst>
      <p:ext uri="{BB962C8B-B14F-4D97-AF65-F5344CB8AC3E}">
        <p14:creationId xmlns:p14="http://schemas.microsoft.com/office/powerpoint/2010/main" val="55645627"/>
      </p:ext>
    </p:extLst>
  </p:cSld>
  <p:clrMap bg1="lt1" tx1="dk1" bg2="lt2" tx2="dk2" accent1="accent1" accent2="accent2" accent3="accent3" accent4="accent4" accent5="accent5" accent6="accent6" hlink="hlink" folHlink="folHlink"/>
  <p:notesStyle>
    <a:lvl1pPr marL="0" algn="l" defTabSz="914205" rtl="0" eaLnBrk="1" latinLnBrk="0" hangingPunct="1">
      <a:defRPr sz="1200" kern="1200">
        <a:solidFill>
          <a:schemeClr val="tx1"/>
        </a:solidFill>
        <a:latin typeface="+mn-lt"/>
        <a:ea typeface="+mn-ea"/>
        <a:cs typeface="+mn-cs"/>
      </a:defRPr>
    </a:lvl1pPr>
    <a:lvl2pPr marL="457105" algn="l" defTabSz="914205" rtl="0" eaLnBrk="1" latinLnBrk="0" hangingPunct="1">
      <a:defRPr sz="1200" kern="1200">
        <a:solidFill>
          <a:schemeClr val="tx1"/>
        </a:solidFill>
        <a:latin typeface="+mn-lt"/>
        <a:ea typeface="+mn-ea"/>
        <a:cs typeface="+mn-cs"/>
      </a:defRPr>
    </a:lvl2pPr>
    <a:lvl3pPr marL="914205" algn="l" defTabSz="914205" rtl="0" eaLnBrk="1" latinLnBrk="0" hangingPunct="1">
      <a:defRPr sz="1200" kern="1200">
        <a:solidFill>
          <a:schemeClr val="tx1"/>
        </a:solidFill>
        <a:latin typeface="+mn-lt"/>
        <a:ea typeface="+mn-ea"/>
        <a:cs typeface="+mn-cs"/>
      </a:defRPr>
    </a:lvl3pPr>
    <a:lvl4pPr marL="1371307" algn="l" defTabSz="914205" rtl="0" eaLnBrk="1" latinLnBrk="0" hangingPunct="1">
      <a:defRPr sz="1200" kern="1200">
        <a:solidFill>
          <a:schemeClr val="tx1"/>
        </a:solidFill>
        <a:latin typeface="+mn-lt"/>
        <a:ea typeface="+mn-ea"/>
        <a:cs typeface="+mn-cs"/>
      </a:defRPr>
    </a:lvl4pPr>
    <a:lvl5pPr marL="1828409" algn="l" defTabSz="914205" rtl="0" eaLnBrk="1" latinLnBrk="0" hangingPunct="1">
      <a:defRPr sz="1200" kern="1200">
        <a:solidFill>
          <a:schemeClr val="tx1"/>
        </a:solidFill>
        <a:latin typeface="+mn-lt"/>
        <a:ea typeface="+mn-ea"/>
        <a:cs typeface="+mn-cs"/>
      </a:defRPr>
    </a:lvl5pPr>
    <a:lvl6pPr marL="2285511" algn="l" defTabSz="914205" rtl="0" eaLnBrk="1" latinLnBrk="0" hangingPunct="1">
      <a:defRPr sz="1200" kern="1200">
        <a:solidFill>
          <a:schemeClr val="tx1"/>
        </a:solidFill>
        <a:latin typeface="+mn-lt"/>
        <a:ea typeface="+mn-ea"/>
        <a:cs typeface="+mn-cs"/>
      </a:defRPr>
    </a:lvl6pPr>
    <a:lvl7pPr marL="2742614" algn="l" defTabSz="914205" rtl="0" eaLnBrk="1" latinLnBrk="0" hangingPunct="1">
      <a:defRPr sz="1200" kern="1200">
        <a:solidFill>
          <a:schemeClr val="tx1"/>
        </a:solidFill>
        <a:latin typeface="+mn-lt"/>
        <a:ea typeface="+mn-ea"/>
        <a:cs typeface="+mn-cs"/>
      </a:defRPr>
    </a:lvl7pPr>
    <a:lvl8pPr marL="3199715" algn="l" defTabSz="914205" rtl="0" eaLnBrk="1" latinLnBrk="0" hangingPunct="1">
      <a:defRPr sz="1200" kern="1200">
        <a:solidFill>
          <a:schemeClr val="tx1"/>
        </a:solidFill>
        <a:latin typeface="+mn-lt"/>
        <a:ea typeface="+mn-ea"/>
        <a:cs typeface="+mn-cs"/>
      </a:defRPr>
    </a:lvl8pPr>
    <a:lvl9pPr marL="3656815" algn="l" defTabSz="9142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29219A-0785-425A-A904-B657086C74E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AC96FD7-1836-4CC5-9631-53C7728CFFF1}" type="slidenum">
              <a:rPr lang="en-US">
                <a:solidFill>
                  <a:prstClr val="black"/>
                </a:solidFill>
              </a:rPr>
              <a:pPr>
                <a:defRPr/>
              </a:pPr>
              <a:t>23</a:t>
            </a:fld>
            <a:endParaRPr 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FAAAC2A0-0CD4-40B4-9122-2A0CA116586E}" type="slidenum">
              <a:rPr lang="en-US">
                <a:solidFill>
                  <a:prstClr val="black"/>
                </a:solidFill>
              </a:rPr>
              <a:pPr>
                <a:defRPr/>
              </a:pPr>
              <a:t>28</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78EA8EE-2CF6-4DEE-A00C-2C6BD625CC88}" type="slidenum">
              <a:rPr lang="en-US">
                <a:solidFill>
                  <a:prstClr val="black"/>
                </a:solidFill>
              </a:rPr>
              <a:pPr eaLnBrk="1" hangingPunct="1"/>
              <a:t>29</a:t>
            </a:fld>
            <a:endParaRPr lang="en-US">
              <a:solidFill>
                <a:prstClr val="black"/>
              </a:solidFill>
            </a:endParaRPr>
          </a:p>
        </p:txBody>
      </p:sp>
      <p:sp>
        <p:nvSpPr>
          <p:cNvPr id="30723" name="Rectangle 2"/>
          <p:cNvSpPr>
            <a:spLocks noGrp="1" noRot="1" noChangeAspect="1" noChangeArrowheads="1" noTextEdit="1"/>
          </p:cNvSpPr>
          <p:nvPr>
            <p:ph type="sldImg"/>
          </p:nvPr>
        </p:nvSpPr>
        <p:spPr>
          <a:xfrm>
            <a:off x="1150938" y="692150"/>
            <a:ext cx="4556125" cy="3416300"/>
          </a:xfrm>
          <a:ln/>
        </p:spPr>
      </p:sp>
      <p:sp>
        <p:nvSpPr>
          <p:cNvPr id="30724" name="Rectangle 3"/>
          <p:cNvSpPr>
            <a:spLocks noGrp="1" noChangeArrowheads="1"/>
          </p:cNvSpPr>
          <p:nvPr>
            <p:ph type="body" idx="1"/>
          </p:nvPr>
        </p:nvSpPr>
        <p:spPr>
          <a:xfrm>
            <a:off x="912813" y="4343400"/>
            <a:ext cx="5030787" cy="4114800"/>
          </a:xfrm>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endParaRPr lang="id-ID">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81086E1E-8E32-43FE-BE39-CA505DF74137}" type="slidenum">
              <a:rPr lang="en-US">
                <a:solidFill>
                  <a:prstClr val="black"/>
                </a:solidFill>
              </a:rPr>
              <a:pPr>
                <a:defRPr/>
              </a:pPr>
              <a:t>31</a:t>
            </a:fld>
            <a:endParaRPr 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AC832640-4A1F-4021-955F-6DDF30FDDCB3}" type="slidenum">
              <a:rPr lang="en-US">
                <a:solidFill>
                  <a:prstClr val="black"/>
                </a:solidFill>
              </a:rPr>
              <a:pPr>
                <a:defRPr/>
              </a:pPr>
              <a:t>32</a:t>
            </a:fld>
            <a:endParaRPr lang="en-US">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A46A4-418C-7A63-1C9A-4ECC6BC6C9CC}"/>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5A6CEE4-C7EC-571F-EF42-07C44DBDBF7B}"/>
              </a:ext>
            </a:extLst>
          </p:cNvPr>
          <p:cNvSpPr>
            <a:spLocks noGrp="1" noRot="1" noChangeAspect="1" noTextEdit="1"/>
          </p:cNvSpPr>
          <p:nvPr>
            <p:ph type="sldImg"/>
          </p:nvPr>
        </p:nvSpPr>
        <p:spPr>
          <a:ln/>
        </p:spPr>
      </p:sp>
      <p:sp>
        <p:nvSpPr>
          <p:cNvPr id="41987" name="Notes Placeholder 2">
            <a:extLst>
              <a:ext uri="{FF2B5EF4-FFF2-40B4-BE49-F238E27FC236}">
                <a16:creationId xmlns:a16="http://schemas.microsoft.com/office/drawing/2014/main" id="{C38AD9DC-4AA8-D970-8EE5-122653C07D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a:extLst>
              <a:ext uri="{FF2B5EF4-FFF2-40B4-BE49-F238E27FC236}">
                <a16:creationId xmlns:a16="http://schemas.microsoft.com/office/drawing/2014/main" id="{80F69651-686B-9FAE-3BDE-DAD2E4860A60}"/>
              </a:ext>
            </a:extLst>
          </p:cNvPr>
          <p:cNvSpPr>
            <a:spLocks noGrp="1"/>
          </p:cNvSpPr>
          <p:nvPr>
            <p:ph type="sldNum" sz="quarter" idx="5"/>
          </p:nvPr>
        </p:nvSpPr>
        <p:spPr/>
        <p:txBody>
          <a:bodyPr/>
          <a:lstStyle/>
          <a:p>
            <a:pPr>
              <a:defRPr/>
            </a:pPr>
            <a:fld id="{AC832640-4A1F-4021-955F-6DDF30FDDCB3}" type="slidenum">
              <a:rPr lang="en-US">
                <a:solidFill>
                  <a:prstClr val="black"/>
                </a:solidFill>
              </a:rPr>
              <a:pPr>
                <a:defRPr/>
              </a:pPr>
              <a:t>33</a:t>
            </a:fld>
            <a:endParaRPr lang="en-US">
              <a:solidFill>
                <a:prstClr val="black"/>
              </a:solidFill>
            </a:endParaRPr>
          </a:p>
        </p:txBody>
      </p:sp>
    </p:spTree>
    <p:extLst>
      <p:ext uri="{BB962C8B-B14F-4D97-AF65-F5344CB8AC3E}">
        <p14:creationId xmlns:p14="http://schemas.microsoft.com/office/powerpoint/2010/main" val="3893702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12EEEF49-61B5-4981-B055-4BB2398E7D60}" type="slidenum">
              <a:rPr lang="en-US">
                <a:solidFill>
                  <a:prstClr val="black"/>
                </a:solidFill>
              </a:rPr>
              <a:pPr>
                <a:defRPr/>
              </a:pPr>
              <a:t>34</a:t>
            </a:fld>
            <a:endParaRPr lang="en-US">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F09FFA56-0E98-4D14-8E7D-ED620DF440E0}" type="slidenum">
              <a:rPr lang="en-US">
                <a:solidFill>
                  <a:prstClr val="black"/>
                </a:solidFill>
              </a:rPr>
              <a:pPr>
                <a:defRPr/>
              </a:pPr>
              <a:t>35</a:t>
            </a:fld>
            <a:endParaRPr lang="en-US">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41258133-32BD-46FD-9BED-A33A2F247976}" type="slidenum">
              <a:rPr lang="en-US">
                <a:solidFill>
                  <a:prstClr val="black"/>
                </a:solidFill>
              </a:rPr>
              <a:pPr>
                <a:defRPr/>
              </a:pPr>
              <a:t>36</a:t>
            </a:fld>
            <a:endParaRPr lang="en-US">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DD240D53-98FC-4265-B217-5FD1660E9943}" type="slidenum">
              <a:rPr lang="en-US">
                <a:solidFill>
                  <a:prstClr val="black"/>
                </a:solidFill>
              </a:rPr>
              <a:pPr>
                <a:defRPr/>
              </a:pPr>
              <a:t>37</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id-ID" dirty="0"/>
              <a:t>UA</a:t>
            </a:r>
          </a:p>
        </p:txBody>
      </p:sp>
      <p:sp>
        <p:nvSpPr>
          <p:cNvPr id="4" name="Slide Number Placeholder 3"/>
          <p:cNvSpPr>
            <a:spLocks noGrp="1"/>
          </p:cNvSpPr>
          <p:nvPr>
            <p:ph type="sldNum" sz="quarter" idx="10"/>
          </p:nvPr>
        </p:nvSpPr>
        <p:spPr/>
        <p:txBody>
          <a:bodyPr/>
          <a:lstStyle/>
          <a:p>
            <a:fld id="{4929219A-0785-425A-A904-B657086C74E0}" type="slidenum">
              <a:rPr lang="en-US" smtClean="0"/>
              <a:pPr/>
              <a:t>2</a:t>
            </a:fld>
            <a:endParaRPr lang="en-US"/>
          </a:p>
        </p:txBody>
      </p:sp>
    </p:spTree>
    <p:extLst>
      <p:ext uri="{BB962C8B-B14F-4D97-AF65-F5344CB8AC3E}">
        <p14:creationId xmlns:p14="http://schemas.microsoft.com/office/powerpoint/2010/main" val="282028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D5BA676-B4C9-4A37-A943-E1741AA3FA3D}" type="slidenum">
              <a:rPr lang="en-US">
                <a:solidFill>
                  <a:prstClr val="black"/>
                </a:solidFill>
              </a:rPr>
              <a:pPr>
                <a:defRPr/>
              </a:pPr>
              <a:t>10</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9386D97A-2F38-43D6-A1E1-7D88ACB257B7}" type="slidenum">
              <a:rPr lang="en-US">
                <a:solidFill>
                  <a:prstClr val="black"/>
                </a:solidFill>
              </a:rPr>
              <a:pPr>
                <a:defRPr/>
              </a:pPr>
              <a:t>14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5F3B3-20DC-0FDB-001F-4F1A2355AE31}"/>
            </a:ext>
          </a:extLst>
        </p:cNvPr>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C83A14B2-D1B1-2F5C-8291-334C76C0250B}"/>
              </a:ext>
            </a:extLst>
          </p:cNvPr>
          <p:cNvSpPr>
            <a:spLocks noGrp="1" noRot="1" noChangeAspect="1" noTextEdit="1"/>
          </p:cNvSpPr>
          <p:nvPr>
            <p:ph type="sldImg"/>
          </p:nvPr>
        </p:nvSpPr>
        <p:spPr>
          <a:ln/>
        </p:spPr>
      </p:sp>
      <p:sp>
        <p:nvSpPr>
          <p:cNvPr id="50179" name="Notes Placeholder 2">
            <a:extLst>
              <a:ext uri="{FF2B5EF4-FFF2-40B4-BE49-F238E27FC236}">
                <a16:creationId xmlns:a16="http://schemas.microsoft.com/office/drawing/2014/main" id="{FE440931-6FF1-89F8-67AC-0943F7CD61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a:extLst>
              <a:ext uri="{FF2B5EF4-FFF2-40B4-BE49-F238E27FC236}">
                <a16:creationId xmlns:a16="http://schemas.microsoft.com/office/drawing/2014/main" id="{A1B19A6D-20FB-993F-32E9-C109C082D60D}"/>
              </a:ext>
            </a:extLst>
          </p:cNvPr>
          <p:cNvSpPr>
            <a:spLocks noGrp="1"/>
          </p:cNvSpPr>
          <p:nvPr>
            <p:ph type="sldNum" sz="quarter" idx="5"/>
          </p:nvPr>
        </p:nvSpPr>
        <p:spPr/>
        <p:txBody>
          <a:bodyPr/>
          <a:lstStyle/>
          <a:p>
            <a:pPr>
              <a:defRPr/>
            </a:pPr>
            <a:fld id="{9386D97A-2F38-43D6-A1E1-7D88ACB257B7}" type="slidenum">
              <a:rPr lang="en-US">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2362678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0B52C79A-6B9F-430B-8473-C79F0DD939F0}" type="slidenum">
              <a:rPr lang="en-US">
                <a:solidFill>
                  <a:prstClr val="black"/>
                </a:solidFill>
              </a:rPr>
              <a:pPr>
                <a:defRPr/>
              </a:pPr>
              <a:t>18</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9A48F96E-4617-45CA-A461-B33DE15652DA}" type="slidenum">
              <a:rPr lang="en-US">
                <a:solidFill>
                  <a:prstClr val="black"/>
                </a:solidFill>
              </a:rPr>
              <a:pPr>
                <a:defRPr/>
              </a:pPr>
              <a:t>19</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A450C4CC-1124-4083-B215-860202C272C3}" type="slidenum">
              <a:rPr lang="en-US">
                <a:solidFill>
                  <a:prstClr val="black"/>
                </a:solidFill>
              </a:rPr>
              <a:pPr>
                <a:defRPr/>
              </a:pPr>
              <a:t>20</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4" name="Slide Number Placeholder 3"/>
          <p:cNvSpPr>
            <a:spLocks noGrp="1"/>
          </p:cNvSpPr>
          <p:nvPr>
            <p:ph type="sldNum" sz="quarter" idx="5"/>
          </p:nvPr>
        </p:nvSpPr>
        <p:spPr/>
        <p:txBody>
          <a:bodyPr/>
          <a:lstStyle/>
          <a:p>
            <a:pPr>
              <a:defRPr/>
            </a:pPr>
            <a:fld id="{CE24ADDA-41C4-4078-B264-A98AFE70C2DD}" type="slidenum">
              <a:rPr lang="en-US">
                <a:solidFill>
                  <a:prstClr val="black"/>
                </a:solidFill>
              </a:rPr>
              <a:pPr>
                <a:defRPr/>
              </a:pPr>
              <a:t>21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0147B6-F253-4EEC-822B-B04E39B300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100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DFAA3E-38BD-4D4F-97A9-63E49C7D8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16883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9CCEB49-2661-4E78-84B0-72AEBA883E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4196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21AA6C0-B783-4713-BEA3-E27DCE4E17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7246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2EF71B44-960A-47C4-AC04-E93E20370B4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953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454D4ADA-5CC3-431B-B99D-FCA49EACBAA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51463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31A2D71A-2E02-4898-A49D-4EA753745182}"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265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A270A35-0353-4A9D-9793-4112BC46B17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608907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26F52F5-0925-4DC1-B6A8-2C6F4820B00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5710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78B3047C-84FA-4A91-902F-3A6408121809}"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7565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EDEDE9E0-DC9E-481A-819E-6BA6515240C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015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69DC12D-B68F-40E5-BED9-962FA4EFFD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50198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F7DD123A-AAC3-41C0-8FA7-7DE788A280C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9199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85F70A8-067A-48A8-8F3B-27938C02A30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3820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C1445D5-DB61-4B45-BD8D-8E60CB7D8DC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7213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642E1011-7301-4B39-B1FD-69A7BFAD110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04697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181600" y="16002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181600" y="39243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7" name="Footer Placeholder 6"/>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8" name="Slide Number Placeholder 7"/>
          <p:cNvSpPr>
            <a:spLocks noGrp="1"/>
          </p:cNvSpPr>
          <p:nvPr>
            <p:ph type="sldNum" sz="quarter" idx="12"/>
          </p:nvPr>
        </p:nvSpPr>
        <p:spPr>
          <a:xfrm>
            <a:off x="7239000" y="6400800"/>
            <a:ext cx="1905000" cy="457200"/>
          </a:xfrm>
        </p:spPr>
        <p:txBody>
          <a:bodyPr/>
          <a:lstStyle>
            <a:lvl1pPr>
              <a:defRPr/>
            </a:lvl1pPr>
          </a:lstStyle>
          <a:p>
            <a:pPr>
              <a:defRPr/>
            </a:pPr>
            <a:fld id="{CAD947EB-AC96-44CE-BECD-A00FAFF49607}"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26051851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3" name="Date Placeholder 2"/>
          <p:cNvSpPr>
            <a:spLocks noGrp="1"/>
          </p:cNvSpPr>
          <p:nvPr>
            <p:ph type="dt" sz="half" idx="10"/>
          </p:nvPr>
        </p:nvSpPr>
        <p:spPr>
          <a:xfrm>
            <a:off x="457200" y="6243638"/>
            <a:ext cx="2133600" cy="457200"/>
          </a:xfrm>
        </p:spPr>
        <p:txBody>
          <a:bodyPr/>
          <a:lstStyle>
            <a:lvl1pPr>
              <a:defRPr/>
            </a:lvl1pPr>
          </a:lstStyle>
          <a:p>
            <a:pPr>
              <a:defRPr/>
            </a:pPr>
            <a:endParaRPr lang="en-US" altLang="en-US">
              <a:solidFill>
                <a:srgbClr val="B13F9A"/>
              </a:solidFill>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pPr>
              <a:defRPr/>
            </a:pPr>
            <a:r>
              <a:rPr lang="fi-FI" altLang="en-US">
                <a:solidFill>
                  <a:srgbClr val="B13F9A"/>
                </a:solidFill>
              </a:rPr>
              <a:t>Bab 4 Matematika Keuangan Edisi 3 - 2010</a:t>
            </a:r>
            <a:endParaRPr lang="en-US" altLang="en-US">
              <a:solidFill>
                <a:srgbClr val="B13F9A"/>
              </a:solidFill>
            </a:endParaRPr>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pPr>
              <a:defRPr/>
            </a:pPr>
            <a:fld id="{39A866AA-D317-445D-9C88-35B8CD18C217}"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4365693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0619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8959585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6CD4F0-08B3-4DAD-A73B-2DBC20127D98}" type="datetimeFigureOut">
              <a:rPr lang="en-US" smtClean="0"/>
              <a:pPr/>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09645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6CD4F0-08B3-4DAD-A73B-2DBC20127D98}" type="datetimeFigureOut">
              <a:rPr lang="en-US" smtClean="0"/>
              <a:pPr/>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3733078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F34A92-6908-47AF-8D83-C829C8A334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5047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6CD4F0-08B3-4DAD-A73B-2DBC20127D98}" type="datetimeFigureOut">
              <a:rPr lang="en-US" smtClean="0"/>
              <a:pPr/>
              <a:t>5/8/2026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7045258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6CD4F0-08B3-4DAD-A73B-2DBC20127D98}" type="datetimeFigureOut">
              <a:rPr lang="en-US" smtClean="0"/>
              <a:pPr/>
              <a:t>5/8/2026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0190009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C6CD4F0-08B3-4DAD-A73B-2DBC20127D98}" type="datetimeFigureOut">
              <a:rPr lang="en-US" smtClean="0"/>
              <a:pPr/>
              <a:t>5/8/2026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35609084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C6CD4F0-08B3-4DAD-A73B-2DBC20127D98}" type="datetimeFigureOut">
              <a:rPr lang="en-US" smtClean="0"/>
              <a:pPr/>
              <a:t>5/8/2026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DE57A75-0209-42B9-A82C-7E7E558F4D47}" type="slidenum">
              <a:rPr lang="en-US" smtClean="0"/>
              <a:pPr/>
              <a:t>‹#›</a:t>
            </a:fld>
            <a:endParaRPr lang="en-US"/>
          </a:p>
        </p:txBody>
      </p:sp>
    </p:spTree>
    <p:extLst>
      <p:ext uri="{BB962C8B-B14F-4D97-AF65-F5344CB8AC3E}">
        <p14:creationId xmlns:p14="http://schemas.microsoft.com/office/powerpoint/2010/main" val="985881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1910839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42272851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5517795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51816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6" name="Footer Placeholder 5"/>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7" name="Slide Number Placeholder 6"/>
          <p:cNvSpPr>
            <a:spLocks noGrp="1"/>
          </p:cNvSpPr>
          <p:nvPr>
            <p:ph type="sldNum" sz="quarter" idx="12"/>
          </p:nvPr>
        </p:nvSpPr>
        <p:spPr>
          <a:xfrm>
            <a:off x="7239000" y="6400800"/>
            <a:ext cx="1905000" cy="457200"/>
          </a:xfrm>
        </p:spPr>
        <p:txBody>
          <a:bodyPr/>
          <a:lstStyle>
            <a:lvl1pPr>
              <a:defRPr/>
            </a:lvl1pPr>
          </a:lstStyle>
          <a:p>
            <a:pPr>
              <a:defRPr/>
            </a:pPr>
            <a:fld id="{2A1A976F-1078-4227-B4E8-84434C283E7A}"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25125464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219200" y="16002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181600" y="16002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181600" y="3924300"/>
            <a:ext cx="38100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1143000" y="6400800"/>
            <a:ext cx="1905000" cy="457200"/>
          </a:xfrm>
        </p:spPr>
        <p:txBody>
          <a:bodyPr/>
          <a:lstStyle>
            <a:lvl1pPr>
              <a:defRPr/>
            </a:lvl1pPr>
          </a:lstStyle>
          <a:p>
            <a:pPr>
              <a:defRPr/>
            </a:pPr>
            <a:endParaRPr lang="id-ID">
              <a:solidFill>
                <a:srgbClr val="000000"/>
              </a:solidFill>
            </a:endParaRPr>
          </a:p>
        </p:txBody>
      </p:sp>
      <p:sp>
        <p:nvSpPr>
          <p:cNvPr id="7" name="Footer Placeholder 6"/>
          <p:cNvSpPr>
            <a:spLocks noGrp="1"/>
          </p:cNvSpPr>
          <p:nvPr>
            <p:ph type="ftr" sz="quarter" idx="11"/>
          </p:nvPr>
        </p:nvSpPr>
        <p:spPr>
          <a:xfrm>
            <a:off x="3581400" y="6400800"/>
            <a:ext cx="2895600" cy="457200"/>
          </a:xfrm>
        </p:spPr>
        <p:txBody>
          <a:bodyPr/>
          <a:lstStyle>
            <a:lvl1pPr>
              <a:defRPr/>
            </a:lvl1pPr>
          </a:lstStyle>
          <a:p>
            <a:pPr>
              <a:defRPr/>
            </a:pPr>
            <a:endParaRPr lang="id-ID">
              <a:solidFill>
                <a:srgbClr val="000000"/>
              </a:solidFill>
            </a:endParaRPr>
          </a:p>
        </p:txBody>
      </p:sp>
      <p:sp>
        <p:nvSpPr>
          <p:cNvPr id="8" name="Slide Number Placeholder 7"/>
          <p:cNvSpPr>
            <a:spLocks noGrp="1"/>
          </p:cNvSpPr>
          <p:nvPr>
            <p:ph type="sldNum" sz="quarter" idx="12"/>
          </p:nvPr>
        </p:nvSpPr>
        <p:spPr>
          <a:xfrm>
            <a:off x="7239000" y="6400800"/>
            <a:ext cx="1905000" cy="457200"/>
          </a:xfrm>
        </p:spPr>
        <p:txBody>
          <a:bodyPr/>
          <a:lstStyle>
            <a:lvl1pPr>
              <a:defRPr/>
            </a:lvl1pPr>
          </a:lstStyle>
          <a:p>
            <a:pPr>
              <a:defRPr/>
            </a:pPr>
            <a:fld id="{CAD947EB-AC96-44CE-BECD-A00FAFF49607}" type="slidenum">
              <a:rPr lang="id-ID">
                <a:solidFill>
                  <a:srgbClr val="000000"/>
                </a:solidFill>
              </a:rPr>
              <a:pPr>
                <a:defRPr/>
              </a:pPr>
              <a:t>‹#›</a:t>
            </a:fld>
            <a:endParaRPr lang="id-ID">
              <a:solidFill>
                <a:srgbClr val="000000"/>
              </a:solidFill>
            </a:endParaRPr>
          </a:p>
        </p:txBody>
      </p:sp>
    </p:spTree>
    <p:extLst>
      <p:ext uri="{BB962C8B-B14F-4D97-AF65-F5344CB8AC3E}">
        <p14:creationId xmlns:p14="http://schemas.microsoft.com/office/powerpoint/2010/main" val="40004627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EC9CD71-E600-4D18-8AA4-7C3B837DD237}"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C7E2392-4437-4F5E-A097-2026363E4B0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81776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BD6AA7B3-AA34-4F90-B4E7-83A45F0F17E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5722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FE1EBDF-627C-44EF-8B5D-12D7970878C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34074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19C2676-4BFA-4C04-B238-3D27BAD0FEF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36936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76249980-C9DF-43F9-AE80-B7AA353D54B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19775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E8168807-E31E-40FF-9170-117A5F3548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69093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1369B45-9D32-4B5A-B181-CF021F2F824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869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E9D559D3-9D4C-475E-BDCB-32259382E21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0613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033D16CE-8D2D-482D-9C49-E73CE7C8811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263021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0049FE35-84DA-4E6D-8797-D640D7DB536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052656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8F7A41A-B1CF-40F1-8467-FE254910F33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641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11F5AC8-8ACB-4AFF-BC4D-C1B5E01FFF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7455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12C2814-61C5-4A58-A3C0-85A2A4500BF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8514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C8278B6-25A3-4306-B80C-01FEF8916C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15986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91FB4C-D88F-400E-8038-81F3A3E2E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48998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9B09B4C-6DA2-43D4-9CB1-49C85871FDB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30626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98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defTabSz="914400" fontAlgn="base">
              <a:spcBef>
                <a:spcPct val="0"/>
              </a:spcBef>
              <a:spcAft>
                <a:spcPct val="0"/>
              </a:spcAft>
              <a:defRPr/>
            </a:pPr>
            <a:endParaRPr lang="en-US">
              <a:solidFill>
                <a:srgbClr val="000000"/>
              </a:solidFill>
            </a:endParaRPr>
          </a:p>
        </p:txBody>
      </p:sp>
      <p:sp>
        <p:nvSpPr>
          <p:cNvPr id="798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defTabSz="914400" fontAlgn="base">
              <a:spcBef>
                <a:spcPct val="0"/>
              </a:spcBef>
              <a:spcAft>
                <a:spcPct val="0"/>
              </a:spcAft>
              <a:defRPr/>
            </a:pPr>
            <a:endParaRPr lang="en-US">
              <a:solidFill>
                <a:srgbClr val="000000"/>
              </a:solidFill>
            </a:endParaRPr>
          </a:p>
        </p:txBody>
      </p:sp>
      <p:sp>
        <p:nvSpPr>
          <p:cNvPr id="798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defTabSz="914400" fontAlgn="base">
              <a:spcBef>
                <a:spcPct val="0"/>
              </a:spcBef>
              <a:spcAft>
                <a:spcPct val="0"/>
              </a:spcAft>
              <a:defRPr/>
            </a:pPr>
            <a:fld id="{F63C8BF0-8312-481B-8E4A-CF585E25B36D}"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715206423"/>
      </p:ext>
    </p:extLst>
  </p:cSld>
  <p:clrMap bg1="lt1" tx1="dk1" bg2="lt2" tx2="dk2" accent1="accent1" accent2="accent2" accent3="accent3" accent4="accent4" accent5="accent5" accent6="accent6" hlink="hlink" folHlink="folHlink"/>
  <p:sldLayoutIdLst>
    <p:sldLayoutId id="2147484257" r:id="rId1"/>
    <p:sldLayoutId id="2147484258" r:id="rId2"/>
    <p:sldLayoutId id="2147484259" r:id="rId3"/>
    <p:sldLayoutId id="2147484260" r:id="rId4"/>
    <p:sldLayoutId id="2147484261" r:id="rId5"/>
    <p:sldLayoutId id="2147484262" r:id="rId6"/>
    <p:sldLayoutId id="2147484263" r:id="rId7"/>
    <p:sldLayoutId id="2147484264" r:id="rId8"/>
    <p:sldLayoutId id="2147484265" r:id="rId9"/>
    <p:sldLayoutId id="2147484266" r:id="rId10"/>
    <p:sldLayoutId id="2147484267" r:id="rId11"/>
    <p:sldLayoutId id="21474842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77ADBB38-D608-4EDB-9B84-FC7A6F9B4F59}" type="slidenum">
              <a:rPr lang="en-US" smtClean="0">
                <a:solidFill>
                  <a:srgbClr val="000000"/>
                </a:solidFill>
              </a:rPr>
              <a:pPr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526570"/>
      </p:ext>
    </p:extLst>
  </p:cSld>
  <p:clrMap bg1="lt1" tx1="dk1" bg2="lt2" tx2="dk2" accent1="accent1" accent2="accent2" accent3="accent3" accent4="accent4" accent5="accent5" accent6="accent6" hlink="hlink" folHlink="folHlink"/>
  <p:sldLayoutIdLst>
    <p:sldLayoutId id="2147484458" r:id="rId1"/>
    <p:sldLayoutId id="2147484459" r:id="rId2"/>
    <p:sldLayoutId id="2147484460" r:id="rId3"/>
    <p:sldLayoutId id="2147484461" r:id="rId4"/>
    <p:sldLayoutId id="2147484462" r:id="rId5"/>
    <p:sldLayoutId id="2147484463" r:id="rId6"/>
    <p:sldLayoutId id="2147484464" r:id="rId7"/>
    <p:sldLayoutId id="2147484465" r:id="rId8"/>
    <p:sldLayoutId id="2147484466" r:id="rId9"/>
    <p:sldLayoutId id="2147484467" r:id="rId10"/>
    <p:sldLayoutId id="2147484468" r:id="rId11"/>
    <p:sldLayoutId id="2147484493" r:id="rId12"/>
    <p:sldLayoutId id="2147484494"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defTabSz="914361"/>
            <a:fld id="{EC6CD4F0-08B3-4DAD-A73B-2DBC20127D98}" type="datetimeFigureOut">
              <a:rPr lang="en-US" smtClean="0"/>
              <a:pPr defTabSz="914361"/>
              <a:t>5/8/2026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914361"/>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defTabSz="914361"/>
            <a:fld id="{EDE57A75-0209-42B9-A82C-7E7E558F4D47}" type="slidenum">
              <a:rPr lang="en-US" smtClean="0"/>
              <a:pPr defTabSz="914361"/>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5480033"/>
      </p:ext>
    </p:extLst>
  </p:cSld>
  <p:clrMap bg1="lt1" tx1="dk1" bg2="lt2" tx2="dk2" accent1="accent1" accent2="accent2" accent3="accent3" accent4="accent4" accent5="accent5" accent6="accent6" hlink="hlink" folHlink="folHlink"/>
  <p:sldLayoutIdLst>
    <p:sldLayoutId id="2147484470" r:id="rId1"/>
    <p:sldLayoutId id="2147484471" r:id="rId2"/>
    <p:sldLayoutId id="2147484472" r:id="rId3"/>
    <p:sldLayoutId id="2147484473" r:id="rId4"/>
    <p:sldLayoutId id="2147484474" r:id="rId5"/>
    <p:sldLayoutId id="2147484475" r:id="rId6"/>
    <p:sldLayoutId id="2147484476" r:id="rId7"/>
    <p:sldLayoutId id="2147484477" r:id="rId8"/>
    <p:sldLayoutId id="2147484478" r:id="rId9"/>
    <p:sldLayoutId id="2147484479" r:id="rId10"/>
    <p:sldLayoutId id="2147484480" r:id="rId11"/>
    <p:sldLayoutId id="2147484495" r:id="rId12"/>
    <p:sldLayoutId id="2147484496"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defTabSz="914400"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914400"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defTabSz="914400" fontAlgn="base">
              <a:spcBef>
                <a:spcPct val="0"/>
              </a:spcBef>
              <a:spcAft>
                <a:spcPct val="0"/>
              </a:spcAft>
              <a:defRPr/>
            </a:pPr>
            <a:fld id="{F63C8BF0-8312-481B-8E4A-CF585E25B36D}" type="slidenum">
              <a:rPr lang="en-US" smtClean="0">
                <a:solidFill>
                  <a:srgbClr val="000000"/>
                </a:solidFill>
              </a:rPr>
              <a:pPr defTabSz="914400"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1341006"/>
      </p:ext>
    </p:extLst>
  </p:cSld>
  <p:clrMap bg1="lt1" tx1="dk1" bg2="lt2" tx2="dk2" accent1="accent1" accent2="accent2" accent3="accent3" accent4="accent4" accent5="accent5" accent6="accent6" hlink="hlink" folHlink="folHlink"/>
  <p:sldLayoutIdLst>
    <p:sldLayoutId id="2147484482" r:id="rId1"/>
    <p:sldLayoutId id="2147484483" r:id="rId2"/>
    <p:sldLayoutId id="2147484484" r:id="rId3"/>
    <p:sldLayoutId id="2147484485" r:id="rId4"/>
    <p:sldLayoutId id="2147484486" r:id="rId5"/>
    <p:sldLayoutId id="2147484487" r:id="rId6"/>
    <p:sldLayoutId id="2147484488" r:id="rId7"/>
    <p:sldLayoutId id="2147484489" r:id="rId8"/>
    <p:sldLayoutId id="2147484490" r:id="rId9"/>
    <p:sldLayoutId id="2147484491" r:id="rId10"/>
    <p:sldLayoutId id="214748449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7.e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oleObject" Target="../embeddings/oleObject12.bin"/><Relationship Id="rId7" Type="http://schemas.openxmlformats.org/officeDocument/2006/relationships/image" Target="../media/image14.wmf"/><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image" Target="../media/image13.wmf"/><Relationship Id="rId9" Type="http://schemas.openxmlformats.org/officeDocument/2006/relationships/image" Target="../media/image15.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6.w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8.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20.emf"/><Relationship Id="rId5" Type="http://schemas.openxmlformats.org/officeDocument/2006/relationships/oleObject" Target="../embeddings/oleObject20.bin"/><Relationship Id="rId4" Type="http://schemas.openxmlformats.org/officeDocument/2006/relationships/image" Target="../media/image19.wmf"/></Relationships>
</file>

<file path=ppt/slides/_rels/slide32.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notesSlide" Target="../notesSlides/notesSlide14.xml"/><Relationship Id="rId1" Type="http://schemas.openxmlformats.org/officeDocument/2006/relationships/slideLayout" Target="../slideLayouts/slideLayout16.xml"/><Relationship Id="rId6" Type="http://schemas.openxmlformats.org/officeDocument/2006/relationships/image" Target="../media/image20.emf"/><Relationship Id="rId5" Type="http://schemas.openxmlformats.org/officeDocument/2006/relationships/oleObject" Target="../embeddings/oleObject22.bin"/><Relationship Id="rId10" Type="http://schemas.openxmlformats.org/officeDocument/2006/relationships/image" Target="../media/image23.emf"/><Relationship Id="rId4" Type="http://schemas.openxmlformats.org/officeDocument/2006/relationships/image" Target="../media/image21.wmf"/><Relationship Id="rId9" Type="http://schemas.openxmlformats.org/officeDocument/2006/relationships/oleObject" Target="../embeddings/oleObject24.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notesSlide" Target="../notesSlides/notesSlide16.xml"/><Relationship Id="rId1" Type="http://schemas.openxmlformats.org/officeDocument/2006/relationships/slideLayout" Target="../slideLayouts/slideLayout14.xml"/><Relationship Id="rId6" Type="http://schemas.openxmlformats.org/officeDocument/2006/relationships/image" Target="../media/image25.wmf"/><Relationship Id="rId5" Type="http://schemas.openxmlformats.org/officeDocument/2006/relationships/oleObject" Target="../embeddings/oleObject26.bin"/><Relationship Id="rId4" Type="http://schemas.openxmlformats.org/officeDocument/2006/relationships/image" Target="../media/image24.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notesSlide" Target="../notesSlides/notesSlide17.xml"/><Relationship Id="rId1" Type="http://schemas.openxmlformats.org/officeDocument/2006/relationships/slideLayout" Target="../slideLayouts/slideLayout25.xml"/><Relationship Id="rId4" Type="http://schemas.openxmlformats.org/officeDocument/2006/relationships/image" Target="../media/image26.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27.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3" y="1905002"/>
            <a:ext cx="7848600" cy="1470025"/>
          </a:xfrm>
        </p:spPr>
        <p:txBody>
          <a:bodyPr>
            <a:normAutofit fontScale="90000"/>
          </a:bodyPr>
          <a:lstStyle/>
          <a:p>
            <a:pPr algn="r"/>
            <a:r>
              <a:rPr lang="en-US" sz="3600" dirty="0" err="1">
                <a:latin typeface="Berlin Sans FB Demi" pitchFamily="34" charset="0"/>
              </a:rPr>
              <a:t>Ekonomi</a:t>
            </a:r>
            <a:r>
              <a:rPr lang="en-US" sz="3600" dirty="0">
                <a:latin typeface="Berlin Sans FB Demi" pitchFamily="34" charset="0"/>
              </a:rPr>
              <a:t>  </a:t>
            </a:r>
            <a:r>
              <a:rPr lang="en-US" sz="3600" dirty="0" err="1">
                <a:latin typeface="Berlin Sans FB Demi" pitchFamily="34" charset="0"/>
              </a:rPr>
              <a:t>Teknik</a:t>
            </a:r>
            <a:br>
              <a:rPr lang="id-ID" sz="3600" dirty="0">
                <a:latin typeface="Berlin Sans FB Demi" pitchFamily="34" charset="0"/>
              </a:rPr>
            </a:br>
            <a:r>
              <a:rPr lang="id-ID" sz="3600" dirty="0">
                <a:solidFill>
                  <a:srgbClr val="0070C0"/>
                </a:solidFill>
                <a:latin typeface="Berlin Sans FB Demi" pitchFamily="34" charset="0"/>
              </a:rPr>
              <a:t>ANUITAS &amp; </a:t>
            </a:r>
            <a:br>
              <a:rPr lang="id-ID" sz="3600" dirty="0">
                <a:solidFill>
                  <a:srgbClr val="0070C0"/>
                </a:solidFill>
                <a:latin typeface="Berlin Sans FB Demi" pitchFamily="34" charset="0"/>
              </a:rPr>
            </a:br>
            <a:r>
              <a:rPr lang="id-ID" sz="3600" dirty="0">
                <a:solidFill>
                  <a:srgbClr val="0070C0"/>
                </a:solidFill>
                <a:latin typeface="Berlin Sans FB Demi" pitchFamily="34" charset="0"/>
              </a:rPr>
              <a:t>PEMBAYARAN DERET SERAGAM</a:t>
            </a:r>
            <a:endParaRPr lang="en-US" sz="3600" dirty="0">
              <a:solidFill>
                <a:srgbClr val="0070C0"/>
              </a:solidFill>
              <a:latin typeface="Berlin Sans FB Demi" pitchFamily="34" charset="0"/>
            </a:endParaRPr>
          </a:p>
        </p:txBody>
      </p:sp>
      <p:sp>
        <p:nvSpPr>
          <p:cNvPr id="7" name="Subtitle 6">
            <a:extLst>
              <a:ext uri="{FF2B5EF4-FFF2-40B4-BE49-F238E27FC236}">
                <a16:creationId xmlns:a16="http://schemas.microsoft.com/office/drawing/2014/main" id="{7B11A441-F795-1E21-C3F6-4E10423A86B6}"/>
              </a:ext>
            </a:extLst>
          </p:cNvPr>
          <p:cNvSpPr>
            <a:spLocks noGrp="1"/>
          </p:cNvSpPr>
          <p:nvPr>
            <p:ph type="subTitle" idx="1"/>
          </p:nvPr>
        </p:nvSpPr>
        <p:spPr/>
        <p:txBody>
          <a:bodyPr/>
          <a:lstStyle/>
          <a:p>
            <a:endParaRPr lang="en-ID"/>
          </a:p>
        </p:txBody>
      </p:sp>
      <p:sp>
        <p:nvSpPr>
          <p:cNvPr id="4" name="Rectangle 2"/>
          <p:cNvSpPr>
            <a:spLocks noChangeArrowheads="1"/>
          </p:cNvSpPr>
          <p:nvPr/>
        </p:nvSpPr>
        <p:spPr bwMode="auto">
          <a:xfrm>
            <a:off x="5" y="-185290"/>
            <a:ext cx="184479" cy="37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1" tIns="45710" rIns="91421" bIns="45710" numCol="1" anchor="ctr" anchorCtr="0" compatLnSpc="1">
            <a:prstTxWarp prst="textNoShape">
              <a:avLst/>
            </a:prstTxWarp>
            <a:spAutoFit/>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52463"/>
            <a:ext cx="7543800" cy="6357937"/>
          </a:xfrm>
        </p:spPr>
        <p:txBody>
          <a:bodyPr rtlCol="0">
            <a:normAutofit/>
          </a:bodyPr>
          <a:lstStyle/>
          <a:p>
            <a:pPr marL="514350" indent="-514350" eaLnBrk="1" fontAlgn="auto" hangingPunct="1">
              <a:spcAft>
                <a:spcPts val="0"/>
              </a:spcAft>
              <a:buFont typeface="Arial" pitchFamily="34" charset="0"/>
              <a:buNone/>
              <a:defRPr/>
            </a:pPr>
            <a:r>
              <a:rPr lang="id-ID" sz="2800" dirty="0">
                <a:latin typeface="Comic Sans MS" pitchFamily="66" charset="0"/>
              </a:rPr>
              <a:t>Atau Dengan Rumus :</a:t>
            </a:r>
            <a:r>
              <a:rPr lang="en-US" dirty="0">
                <a:latin typeface="Comic Sans MS" pitchFamily="66" charset="0"/>
              </a:rPr>
              <a:t>		</a:t>
            </a:r>
            <a:r>
              <a:rPr lang="en-US" dirty="0"/>
              <a:t>		                                     </a:t>
            </a:r>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endParaRPr lang="id-ID" dirty="0"/>
          </a:p>
          <a:p>
            <a:pPr marL="514350" indent="-514350" eaLnBrk="1" fontAlgn="auto" hangingPunct="1">
              <a:spcAft>
                <a:spcPts val="0"/>
              </a:spcAft>
              <a:buFont typeface="Arial" pitchFamily="34" charset="0"/>
              <a:buNone/>
              <a:defRPr/>
            </a:pPr>
            <a:r>
              <a:rPr lang="en-US" sz="2400" dirty="0" err="1">
                <a:latin typeface="Comic Sans MS" pitchFamily="66" charset="0"/>
              </a:rPr>
              <a:t>FVAn</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Future Value Annuity </a:t>
            </a:r>
          </a:p>
          <a:p>
            <a:pPr marL="514350" indent="-514350" eaLnBrk="1" fontAlgn="auto" hangingPunct="1">
              <a:spcAft>
                <a:spcPts val="0"/>
              </a:spcAft>
              <a:buFont typeface="Arial" pitchFamily="34" charset="0"/>
              <a:buNone/>
              <a:defRPr/>
            </a:pPr>
            <a:r>
              <a:rPr lang="id-ID" sz="2400" dirty="0">
                <a:latin typeface="Comic Sans MS" pitchFamily="66" charset="0"/>
              </a:rPr>
              <a:t>A</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a:t>
            </a:r>
            <a:r>
              <a:rPr lang="en-US" sz="2400" dirty="0" err="1">
                <a:latin typeface="Comic Sans MS" pitchFamily="66" charset="0"/>
              </a:rPr>
              <a:t>penerimaan</a:t>
            </a:r>
            <a:r>
              <a:rPr lang="en-US" sz="2400" dirty="0">
                <a:latin typeface="Comic Sans MS" pitchFamily="66" charset="0"/>
              </a:rPr>
              <a:t> </a:t>
            </a:r>
            <a:r>
              <a:rPr lang="en-US" sz="2400" dirty="0" err="1">
                <a:latin typeface="Comic Sans MS" pitchFamily="66" charset="0"/>
              </a:rPr>
              <a:t>atau</a:t>
            </a:r>
            <a:r>
              <a:rPr lang="en-US" sz="2400" dirty="0">
                <a:latin typeface="Comic Sans MS" pitchFamily="66" charset="0"/>
              </a:rPr>
              <a:t> </a:t>
            </a:r>
            <a:r>
              <a:rPr lang="en-US" sz="2400" dirty="0" err="1">
                <a:latin typeface="Comic Sans MS" pitchFamily="66" charset="0"/>
              </a:rPr>
              <a:t>pembayaran</a:t>
            </a:r>
            <a:r>
              <a:rPr lang="id-ID" sz="2400" dirty="0">
                <a:latin typeface="Comic Sans MS" pitchFamily="66" charset="0"/>
              </a:rPr>
              <a:t> periodik</a:t>
            </a:r>
            <a:endParaRPr lang="en-US" sz="2400" dirty="0">
              <a:latin typeface="Comic Sans MS" pitchFamily="66" charset="0"/>
            </a:endParaRPr>
          </a:p>
          <a:p>
            <a:pPr marL="514350" indent="-514350" eaLnBrk="1" fontAlgn="auto" hangingPunct="1">
              <a:spcAft>
                <a:spcPts val="0"/>
              </a:spcAft>
              <a:buFont typeface="Arial" pitchFamily="34" charset="0"/>
              <a:buNone/>
              <a:defRPr/>
            </a:pPr>
            <a:r>
              <a:rPr lang="id-ID" sz="2400" dirty="0">
                <a:latin typeface="Comic Sans MS" pitchFamily="66" charset="0"/>
              </a:rPr>
              <a:t>i</a:t>
            </a:r>
            <a:r>
              <a:rPr lang="en-US" sz="2400" dirty="0">
                <a:latin typeface="Comic Sans MS" pitchFamily="66" charset="0"/>
              </a:rPr>
              <a:t>        </a:t>
            </a:r>
            <a:r>
              <a:rPr lang="id-ID" sz="2400" dirty="0">
                <a:latin typeface="Comic Sans MS" pitchFamily="66" charset="0"/>
              </a:rPr>
              <a:t>	</a:t>
            </a:r>
            <a:r>
              <a:rPr lang="en-US" sz="2400" dirty="0">
                <a:latin typeface="Comic Sans MS" pitchFamily="66" charset="0"/>
              </a:rPr>
              <a:t>= </a:t>
            </a:r>
            <a:r>
              <a:rPr lang="id-ID" sz="2400" dirty="0">
                <a:latin typeface="Comic Sans MS" pitchFamily="66" charset="0"/>
              </a:rPr>
              <a:t>tingkat</a:t>
            </a:r>
            <a:r>
              <a:rPr lang="en-US" sz="2400" dirty="0">
                <a:latin typeface="Comic Sans MS" pitchFamily="66" charset="0"/>
              </a:rPr>
              <a:t> </a:t>
            </a:r>
            <a:r>
              <a:rPr lang="en-US" sz="2400" dirty="0" err="1">
                <a:latin typeface="Comic Sans MS" pitchFamily="66" charset="0"/>
              </a:rPr>
              <a:t>bunga</a:t>
            </a:r>
            <a:endParaRPr lang="en-US" sz="2400" dirty="0">
              <a:latin typeface="Comic Sans MS" pitchFamily="66" charset="0"/>
            </a:endParaRPr>
          </a:p>
          <a:p>
            <a:pPr marL="514350" indent="-514350" eaLnBrk="1" fontAlgn="auto" hangingPunct="1">
              <a:spcAft>
                <a:spcPts val="0"/>
              </a:spcAft>
              <a:buFont typeface="Arial" pitchFamily="34" charset="0"/>
              <a:buNone/>
              <a:defRPr/>
            </a:pPr>
            <a:r>
              <a:rPr lang="en-US" sz="2400" dirty="0">
                <a:latin typeface="Comic Sans MS" pitchFamily="66" charset="0"/>
              </a:rPr>
              <a:t>n        </a:t>
            </a:r>
            <a:r>
              <a:rPr lang="id-ID" sz="2400" dirty="0">
                <a:latin typeface="Comic Sans MS" pitchFamily="66" charset="0"/>
              </a:rPr>
              <a:t>	</a:t>
            </a:r>
            <a:r>
              <a:rPr lang="en-US" sz="2400" dirty="0">
                <a:latin typeface="Comic Sans MS" pitchFamily="66" charset="0"/>
              </a:rPr>
              <a:t>= </a:t>
            </a:r>
            <a:r>
              <a:rPr lang="en-US" sz="2400" dirty="0" err="1">
                <a:latin typeface="Comic Sans MS" pitchFamily="66" charset="0"/>
              </a:rPr>
              <a:t>periode</a:t>
            </a:r>
            <a:r>
              <a:rPr lang="en-US" sz="2400" dirty="0">
                <a:latin typeface="Comic Sans MS" pitchFamily="66" charset="0"/>
              </a:rPr>
              <a:t> </a:t>
            </a:r>
            <a:r>
              <a:rPr lang="en-US" sz="2400" dirty="0" err="1">
                <a:latin typeface="Comic Sans MS" pitchFamily="66" charset="0"/>
              </a:rPr>
              <a:t>waktu</a:t>
            </a:r>
            <a:endParaRPr lang="en-US" sz="2400" dirty="0">
              <a:latin typeface="Comic Sans MS" pitchFamily="66" charset="0"/>
            </a:endParaRPr>
          </a:p>
          <a:p>
            <a:pPr marL="0" indent="0" eaLnBrk="1" fontAlgn="auto" hangingPunct="1">
              <a:spcAft>
                <a:spcPts val="0"/>
              </a:spcAft>
              <a:buFont typeface="Arial" pitchFamily="34" charset="0"/>
              <a:buNone/>
              <a:defRPr/>
            </a:pPr>
            <a:endParaRPr lang="id-ID" sz="2800" dirty="0">
              <a:latin typeface="Comic Sans MS" pitchFamily="66" charset="0"/>
            </a:endParaRPr>
          </a:p>
          <a:p>
            <a:pPr marL="0" indent="0" eaLnBrk="1" fontAlgn="auto" hangingPunct="1">
              <a:spcAft>
                <a:spcPts val="0"/>
              </a:spcAft>
              <a:buFont typeface="Arial" pitchFamily="34" charset="0"/>
              <a:buNone/>
              <a:defRPr/>
            </a:pPr>
            <a:r>
              <a:rPr lang="en-US" sz="2400" dirty="0" err="1">
                <a:latin typeface="Comic Sans MS" pitchFamily="66" charset="0"/>
              </a:rPr>
              <a:t>Dpt</a:t>
            </a:r>
            <a:r>
              <a:rPr lang="en-US" sz="2400" dirty="0">
                <a:latin typeface="Comic Sans MS" pitchFamily="66" charset="0"/>
              </a:rPr>
              <a:t> </a:t>
            </a:r>
            <a:r>
              <a:rPr lang="id-ID" sz="2400" dirty="0">
                <a:latin typeface="Comic Sans MS" pitchFamily="66" charset="0"/>
              </a:rPr>
              <a:t>juga </a:t>
            </a:r>
            <a:r>
              <a:rPr lang="en-US" sz="2400" dirty="0" err="1">
                <a:latin typeface="Comic Sans MS" pitchFamily="66" charset="0"/>
              </a:rPr>
              <a:t>dgn</a:t>
            </a:r>
            <a:r>
              <a:rPr lang="en-US" sz="2400" dirty="0">
                <a:latin typeface="Comic Sans MS" pitchFamily="66" charset="0"/>
              </a:rPr>
              <a:t> </a:t>
            </a:r>
            <a:r>
              <a:rPr lang="en-US" sz="2400" dirty="0" err="1">
                <a:latin typeface="Comic Sans MS" pitchFamily="66" charset="0"/>
              </a:rPr>
              <a:t>menggunakan</a:t>
            </a:r>
            <a:r>
              <a:rPr lang="en-US" sz="2400" dirty="0">
                <a:latin typeface="Comic Sans MS" pitchFamily="66" charset="0"/>
              </a:rPr>
              <a:t> </a:t>
            </a:r>
            <a:r>
              <a:rPr lang="en-US" sz="2400" dirty="0" err="1">
                <a:latin typeface="Comic Sans MS" pitchFamily="66" charset="0"/>
              </a:rPr>
              <a:t>tabel</a:t>
            </a:r>
            <a:r>
              <a:rPr lang="en-US" sz="2400" dirty="0">
                <a:latin typeface="Comic Sans MS" pitchFamily="66" charset="0"/>
              </a:rPr>
              <a:t> FVIFA </a:t>
            </a:r>
            <a:br>
              <a:rPr lang="id-ID" sz="2400" dirty="0">
                <a:latin typeface="Comic Sans MS" pitchFamily="66" charset="0"/>
              </a:rPr>
            </a:br>
            <a:r>
              <a:rPr lang="en-US" sz="2400" dirty="0">
                <a:latin typeface="Comic Sans MS" pitchFamily="66" charset="0"/>
              </a:rPr>
              <a:t>(</a:t>
            </a:r>
            <a:r>
              <a:rPr lang="en-US" sz="2400" i="1" dirty="0">
                <a:latin typeface="Comic Sans MS" pitchFamily="66" charset="0"/>
              </a:rPr>
              <a:t>Future</a:t>
            </a:r>
            <a:r>
              <a:rPr lang="id-ID" sz="2400" i="1" dirty="0">
                <a:latin typeface="Comic Sans MS" pitchFamily="66" charset="0"/>
              </a:rPr>
              <a:t> </a:t>
            </a:r>
            <a:r>
              <a:rPr lang="en-US" sz="2400" i="1" dirty="0">
                <a:latin typeface="Comic Sans MS" pitchFamily="66" charset="0"/>
              </a:rPr>
              <a:t>Value Interest Factor Annuity</a:t>
            </a:r>
            <a:r>
              <a:rPr lang="en-US" sz="2400" dirty="0">
                <a:latin typeface="Comic Sans MS" pitchFamily="66" charset="0"/>
              </a:rPr>
              <a:t>)</a:t>
            </a:r>
          </a:p>
          <a:p>
            <a:pPr marL="514350" indent="-514350" eaLnBrk="1" fontAlgn="auto" hangingPunct="1">
              <a:spcAft>
                <a:spcPts val="0"/>
              </a:spcAft>
              <a:buFont typeface="Arial" pitchFamily="34" charset="0"/>
              <a:buNone/>
              <a:defRPr/>
            </a:pPr>
            <a:r>
              <a:rPr lang="en-US" sz="2400" dirty="0">
                <a:latin typeface="Comic Sans MS" pitchFamily="66" charset="0"/>
              </a:rPr>
              <a:t>			</a:t>
            </a:r>
            <a:r>
              <a:rPr lang="en-US" sz="2400" dirty="0" err="1">
                <a:latin typeface="Comic Sans MS" pitchFamily="66" charset="0"/>
              </a:rPr>
              <a:t>FVAn</a:t>
            </a:r>
            <a:r>
              <a:rPr lang="en-US" sz="2400" dirty="0">
                <a:latin typeface="Comic Sans MS" pitchFamily="66" charset="0"/>
              </a:rPr>
              <a:t> = </a:t>
            </a:r>
            <a:r>
              <a:rPr lang="id-ID" sz="2400" dirty="0">
                <a:latin typeface="Comic Sans MS" pitchFamily="66" charset="0"/>
              </a:rPr>
              <a:t>A</a:t>
            </a:r>
            <a:r>
              <a:rPr lang="en-US" sz="2400" dirty="0">
                <a:latin typeface="Comic Sans MS" pitchFamily="66" charset="0"/>
              </a:rPr>
              <a:t> (FVIFA, </a:t>
            </a:r>
            <a:r>
              <a:rPr lang="id-ID" sz="2400" dirty="0" err="1">
                <a:latin typeface="Comic Sans MS" pitchFamily="66" charset="0"/>
              </a:rPr>
              <a:t>i</a:t>
            </a:r>
            <a:r>
              <a:rPr lang="en-US" sz="2400" dirty="0">
                <a:latin typeface="Comic Sans MS" pitchFamily="66" charset="0"/>
              </a:rPr>
              <a:t>,n)</a:t>
            </a:r>
          </a:p>
          <a:p>
            <a:pPr marL="514350" indent="-514350" eaLnBrk="1" fontAlgn="auto" hangingPunct="1">
              <a:spcAft>
                <a:spcPts val="0"/>
              </a:spcAft>
              <a:buFont typeface="Arial" pitchFamily="34" charset="0"/>
              <a:buNone/>
              <a:defRPr/>
            </a:pPr>
            <a:endParaRPr lang="en-US" dirty="0"/>
          </a:p>
          <a:p>
            <a:pPr marL="514350" indent="-514350" eaLnBrk="1" fontAlgn="auto" hangingPunct="1">
              <a:spcAft>
                <a:spcPts val="0"/>
              </a:spcAft>
              <a:buFont typeface="Arial" pitchFamily="34" charset="0"/>
              <a:buNone/>
              <a:defRPr/>
            </a:pPr>
            <a:endParaRPr lang="en-US" dirty="0"/>
          </a:p>
        </p:txBody>
      </p:sp>
      <p:graphicFrame>
        <p:nvGraphicFramePr>
          <p:cNvPr id="11267" name="Object 4"/>
          <p:cNvGraphicFramePr>
            <a:graphicFrameLocks noChangeAspect="1"/>
          </p:cNvGraphicFramePr>
          <p:nvPr>
            <p:extLst>
              <p:ext uri="{D42A27DB-BD31-4B8C-83A1-F6EECF244321}">
                <p14:modId xmlns:p14="http://schemas.microsoft.com/office/powerpoint/2010/main" val="2399613419"/>
              </p:ext>
            </p:extLst>
          </p:nvPr>
        </p:nvGraphicFramePr>
        <p:xfrm>
          <a:off x="1298575" y="914400"/>
          <a:ext cx="3273425" cy="788988"/>
        </p:xfrm>
        <a:graphic>
          <a:graphicData uri="http://schemas.openxmlformats.org/presentationml/2006/ole">
            <mc:AlternateContent xmlns:mc="http://schemas.openxmlformats.org/markup-compatibility/2006">
              <mc:Choice xmlns:v="urn:schemas-microsoft-com:vml" Requires="v">
                <p:oleObj name="Equation" r:id="rId3" imgW="1333440" imgH="431640" progId="Equation.3">
                  <p:embed/>
                </p:oleObj>
              </mc:Choice>
              <mc:Fallback>
                <p:oleObj name="Equation" r:id="rId3" imgW="1333440" imgH="431640" progId="Equation.3">
                  <p:embed/>
                  <p:pic>
                    <p:nvPicPr>
                      <p:cNvPr id="0" name=""/>
                      <p:cNvPicPr>
                        <a:picLocks noChangeAspect="1" noChangeArrowheads="1"/>
                      </p:cNvPicPr>
                      <p:nvPr/>
                    </p:nvPicPr>
                    <p:blipFill>
                      <a:blip r:embed="rId4"/>
                      <a:srcRect/>
                      <a:stretch>
                        <a:fillRect/>
                      </a:stretch>
                    </p:blipFill>
                    <p:spPr bwMode="auto">
                      <a:xfrm>
                        <a:off x="1298575" y="914400"/>
                        <a:ext cx="3273425"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932539557"/>
              </p:ext>
            </p:extLst>
          </p:nvPr>
        </p:nvGraphicFramePr>
        <p:xfrm>
          <a:off x="1257300" y="1905000"/>
          <a:ext cx="7048500" cy="428625"/>
        </p:xfrm>
        <a:graphic>
          <a:graphicData uri="http://schemas.openxmlformats.org/presentationml/2006/ole">
            <mc:AlternateContent xmlns:mc="http://schemas.openxmlformats.org/markup-compatibility/2006">
              <mc:Choice xmlns:v="urn:schemas-microsoft-com:vml" Requires="v">
                <p:oleObj name="Equation" r:id="rId5" imgW="3047760" imgH="228600" progId="Equation.3">
                  <p:embed/>
                </p:oleObj>
              </mc:Choice>
              <mc:Fallback>
                <p:oleObj name="Equation" r:id="rId5" imgW="3047760" imgH="228600" progId="Equation.3">
                  <p:embed/>
                  <p:pic>
                    <p:nvPicPr>
                      <p:cNvPr id="0" name="Object 2"/>
                      <p:cNvPicPr>
                        <a:picLocks noChangeAspect="1" noChangeArrowheads="1"/>
                      </p:cNvPicPr>
                      <p:nvPr/>
                    </p:nvPicPr>
                    <p:blipFill>
                      <a:blip r:embed="rId6"/>
                      <a:srcRect/>
                      <a:stretch>
                        <a:fillRect/>
                      </a:stretch>
                    </p:blipFill>
                    <p:spPr bwMode="auto">
                      <a:xfrm>
                        <a:off x="1257300" y="1905000"/>
                        <a:ext cx="7048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2861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477000" cy="762000"/>
          </a:xfrm>
        </p:spPr>
        <p:txBody>
          <a:bodyPr/>
          <a:lstStyle/>
          <a:p>
            <a:r>
              <a:rPr lang="id-ID" dirty="0"/>
              <a:t>KEGUNAAN FV</a:t>
            </a:r>
          </a:p>
        </p:txBody>
      </p:sp>
      <p:sp>
        <p:nvSpPr>
          <p:cNvPr id="3" name="Text Placeholder 2"/>
          <p:cNvSpPr>
            <a:spLocks noGrp="1"/>
          </p:cNvSpPr>
          <p:nvPr>
            <p:ph type="body" sz="half" idx="1"/>
          </p:nvPr>
        </p:nvSpPr>
        <p:spPr>
          <a:xfrm>
            <a:off x="838200" y="1676400"/>
            <a:ext cx="7391400" cy="2895600"/>
          </a:xfrm>
        </p:spPr>
        <p:txBody>
          <a:bodyPr/>
          <a:lstStyle/>
          <a:p>
            <a:pPr marL="514350" indent="-514350" eaLnBrk="1" fontAlgn="auto" hangingPunct="1">
              <a:spcAft>
                <a:spcPts val="0"/>
              </a:spcAft>
              <a:buFont typeface="Wingdings 2"/>
              <a:buAutoNum type="arabicPeriod"/>
              <a:defRPr/>
            </a:pPr>
            <a:r>
              <a:rPr lang="id-ID" sz="2400" dirty="0"/>
              <a:t>Mencari nilai akhir suatu tabungan atau nilai tabungan pada saat tertentu</a:t>
            </a:r>
          </a:p>
          <a:p>
            <a:pPr marL="514350" indent="-514350" eaLnBrk="1" fontAlgn="auto" hangingPunct="1">
              <a:spcAft>
                <a:spcPts val="0"/>
              </a:spcAft>
              <a:buFont typeface="Wingdings 2"/>
              <a:buAutoNum type="arabicPeriod"/>
              <a:defRPr/>
            </a:pPr>
            <a:r>
              <a:rPr lang="id-ID" sz="2400" dirty="0"/>
              <a:t>Lamanya waktu yang diperlukan untuk bisa mencapai jumlah tabungan tertentu</a:t>
            </a:r>
          </a:p>
          <a:p>
            <a:pPr marL="514350" indent="-514350" eaLnBrk="1" fontAlgn="auto" hangingPunct="1">
              <a:spcAft>
                <a:spcPts val="0"/>
              </a:spcAft>
              <a:buFont typeface="Wingdings 2"/>
              <a:buAutoNum type="arabicPeriod"/>
              <a:defRPr/>
            </a:pPr>
            <a:r>
              <a:rPr lang="id-ID" sz="2400" dirty="0"/>
              <a:t>Besarnya tabungan yang harus dilakukan setiap periode untuk bisa memperoleh jumlah tertentu</a:t>
            </a:r>
          </a:p>
        </p:txBody>
      </p:sp>
    </p:spTree>
    <p:extLst>
      <p:ext uri="{BB962C8B-B14F-4D97-AF65-F5344CB8AC3E}">
        <p14:creationId xmlns:p14="http://schemas.microsoft.com/office/powerpoint/2010/main" val="133832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1371600" y="228600"/>
            <a:ext cx="6477000" cy="6324600"/>
          </a:xfrm>
        </p:spPr>
        <p:txBody>
          <a:bodyPr>
            <a:normAutofit fontScale="92500" lnSpcReduction="20000"/>
          </a:bodyPr>
          <a:lstStyle/>
          <a:p>
            <a:pPr marL="0" indent="0" algn="ctr" eaLnBrk="1" hangingPunct="1">
              <a:buFont typeface="Symbol" pitchFamily="18" charset="2"/>
              <a:buNone/>
              <a:defRPr/>
            </a:pPr>
            <a:r>
              <a:rPr lang="id-ID" sz="2800" b="1" dirty="0">
                <a:solidFill>
                  <a:srgbClr val="FF0000"/>
                </a:solidFill>
              </a:rPr>
              <a:t>Contoh 1 :</a:t>
            </a:r>
            <a:br>
              <a:rPr lang="id-ID" sz="2800" b="1" dirty="0">
                <a:solidFill>
                  <a:srgbClr val="FF0000"/>
                </a:solidFill>
              </a:rPr>
            </a:br>
            <a:r>
              <a:rPr lang="id-ID" sz="2800" b="1" dirty="0">
                <a:solidFill>
                  <a:srgbClr val="FF0000"/>
                </a:solidFill>
              </a:rPr>
              <a:t>Nilai Mendatang Suatu Tabungan</a:t>
            </a:r>
          </a:p>
          <a:p>
            <a:pPr>
              <a:buFontTx/>
              <a:buNone/>
              <a:defRPr/>
            </a:pPr>
            <a:r>
              <a:rPr lang="id-ID" sz="2000" b="1" dirty="0">
                <a:latin typeface="+mj-lt"/>
                <a:cs typeface="Times New Roman" pitchFamily="18" charset="0"/>
              </a:rPr>
              <a:t>Diketahui</a:t>
            </a:r>
            <a:r>
              <a:rPr lang="id-ID" sz="2000" dirty="0">
                <a:latin typeface="+mj-lt"/>
                <a:cs typeface="Times New Roman" pitchFamily="18" charset="0"/>
              </a:rPr>
              <a:t> :</a:t>
            </a:r>
          </a:p>
          <a:p>
            <a:pPr>
              <a:buFontTx/>
              <a:buNone/>
              <a:defRPr/>
            </a:pPr>
            <a:r>
              <a:rPr lang="id-ID" sz="2000" dirty="0">
                <a:latin typeface="+mj-lt"/>
                <a:cs typeface="Times New Roman" pitchFamily="18" charset="0"/>
              </a:rPr>
              <a:t>A	= Rp 20.000.000,00</a:t>
            </a:r>
          </a:p>
          <a:p>
            <a:pPr>
              <a:buFontTx/>
              <a:buNone/>
              <a:defRPr/>
            </a:pPr>
            <a:r>
              <a:rPr lang="id-ID" sz="2000" dirty="0">
                <a:latin typeface="+mj-lt"/>
                <a:cs typeface="Times New Roman" pitchFamily="18" charset="0"/>
              </a:rPr>
              <a:t>n 	= 5 thn</a:t>
            </a:r>
          </a:p>
          <a:p>
            <a:pPr>
              <a:buFontTx/>
              <a:buNone/>
              <a:defRPr/>
            </a:pPr>
            <a:r>
              <a:rPr lang="id-ID" sz="2000" dirty="0">
                <a:latin typeface="+mj-lt"/>
                <a:cs typeface="Times New Roman" pitchFamily="18" charset="0"/>
              </a:rPr>
              <a:t>i   	= 15%/thn</a:t>
            </a:r>
          </a:p>
          <a:p>
            <a:pPr>
              <a:buFontTx/>
              <a:buNone/>
              <a:defRPr/>
            </a:pPr>
            <a:r>
              <a:rPr lang="id-ID" sz="2000" b="1" dirty="0">
                <a:latin typeface="+mj-lt"/>
                <a:cs typeface="Times New Roman" pitchFamily="18" charset="0"/>
              </a:rPr>
              <a:t>Ditanyakan</a:t>
            </a:r>
            <a:r>
              <a:rPr lang="id-ID" sz="2000" dirty="0">
                <a:latin typeface="+mj-lt"/>
                <a:cs typeface="Times New Roman" pitchFamily="18" charset="0"/>
              </a:rPr>
              <a:t> : FVA</a:t>
            </a:r>
            <a:r>
              <a:rPr lang="id-ID" sz="1200" dirty="0">
                <a:latin typeface="+mj-lt"/>
                <a:cs typeface="Times New Roman" pitchFamily="18" charset="0"/>
              </a:rPr>
              <a:t>5 </a:t>
            </a:r>
            <a:r>
              <a:rPr lang="id-ID" sz="2000" dirty="0">
                <a:latin typeface="+mj-lt"/>
                <a:cs typeface="Times New Roman" pitchFamily="18" charset="0"/>
              </a:rPr>
              <a:t>= ?</a:t>
            </a:r>
          </a:p>
          <a:p>
            <a:pPr>
              <a:buFontTx/>
              <a:buNone/>
              <a:defRPr/>
            </a:pPr>
            <a:r>
              <a:rPr lang="id-ID" sz="2000" b="1" dirty="0">
                <a:latin typeface="+mj-lt"/>
                <a:cs typeface="Times New Roman" pitchFamily="18" charset="0"/>
              </a:rPr>
              <a:t>Jawab:</a:t>
            </a:r>
          </a:p>
          <a:p>
            <a:pPr>
              <a:buFontTx/>
              <a:buNone/>
              <a:defRPr/>
            </a:pPr>
            <a:r>
              <a:rPr lang="id-ID" sz="2000" dirty="0">
                <a:latin typeface="+mj-lt"/>
              </a:rPr>
              <a:t>FVA</a:t>
            </a:r>
            <a:r>
              <a:rPr lang="id-ID" sz="1200" dirty="0">
                <a:latin typeface="+mj-lt"/>
              </a:rPr>
              <a:t>5</a:t>
            </a:r>
            <a:r>
              <a:rPr lang="id-ID" sz="2000" dirty="0">
                <a:latin typeface="+mj-lt"/>
              </a:rPr>
              <a:t>   	= </a:t>
            </a:r>
            <a:r>
              <a:rPr lang="id-ID" sz="2000" u="sng" dirty="0">
                <a:latin typeface="+mj-lt"/>
              </a:rPr>
              <a:t>((1+i)</a:t>
            </a:r>
            <a:r>
              <a:rPr lang="id-ID" sz="2000" u="sng" baseline="30000" dirty="0">
                <a:latin typeface="+mj-lt"/>
              </a:rPr>
              <a:t>n</a:t>
            </a:r>
            <a:r>
              <a:rPr lang="id-ID" sz="2000" u="sng" dirty="0">
                <a:latin typeface="+mj-lt"/>
              </a:rPr>
              <a:t> – 1) </a:t>
            </a:r>
            <a:r>
              <a:rPr lang="id-ID" sz="2000" dirty="0">
                <a:latin typeface="+mj-lt"/>
              </a:rPr>
              <a:t> . A</a:t>
            </a:r>
          </a:p>
          <a:p>
            <a:pPr>
              <a:buFontTx/>
              <a:buNone/>
              <a:defRPr/>
            </a:pPr>
            <a:r>
              <a:rPr lang="id-ID" sz="2000" dirty="0">
                <a:latin typeface="+mj-lt"/>
                <a:cs typeface="Times New Roman" pitchFamily="18" charset="0"/>
              </a:rPr>
              <a:t>		         i</a:t>
            </a:r>
          </a:p>
          <a:p>
            <a:pPr>
              <a:buFontTx/>
              <a:buNone/>
              <a:defRPr/>
            </a:pPr>
            <a:r>
              <a:rPr lang="id-ID" sz="2000" dirty="0">
                <a:latin typeface="+mj-lt"/>
                <a:cs typeface="Times New Roman" pitchFamily="18" charset="0"/>
              </a:rPr>
              <a:t>	      	= </a:t>
            </a:r>
            <a:r>
              <a:rPr lang="id-ID" sz="2000" u="sng" dirty="0">
                <a:latin typeface="+mj-lt"/>
              </a:rPr>
              <a:t>((1+0,15)</a:t>
            </a:r>
            <a:r>
              <a:rPr lang="id-ID" sz="2000" u="sng" baseline="30000" dirty="0">
                <a:latin typeface="+mj-lt"/>
              </a:rPr>
              <a:t>5</a:t>
            </a:r>
            <a:r>
              <a:rPr lang="id-ID" sz="2000" u="sng" dirty="0">
                <a:latin typeface="+mj-lt"/>
              </a:rPr>
              <a:t> – 1) </a:t>
            </a:r>
            <a:r>
              <a:rPr lang="id-ID" sz="2000" dirty="0">
                <a:latin typeface="+mj-lt"/>
              </a:rPr>
              <a:t> . Rp 20.000.000,00</a:t>
            </a:r>
          </a:p>
          <a:p>
            <a:pPr>
              <a:buFontTx/>
              <a:buNone/>
              <a:defRPr/>
            </a:pPr>
            <a:r>
              <a:rPr lang="id-ID" sz="2000" dirty="0">
                <a:latin typeface="+mj-lt"/>
                <a:cs typeface="Times New Roman" pitchFamily="18" charset="0"/>
              </a:rPr>
              <a:t>		         0,15</a:t>
            </a:r>
          </a:p>
          <a:p>
            <a:pPr>
              <a:buFontTx/>
              <a:buNone/>
              <a:defRPr/>
            </a:pPr>
            <a:r>
              <a:rPr lang="id-ID" sz="2000" dirty="0">
                <a:latin typeface="+mj-lt"/>
                <a:cs typeface="Times New Roman" pitchFamily="18" charset="0"/>
              </a:rPr>
              <a:t>	      	=  (1,011357/0,15) . Rp 20.000.000,00</a:t>
            </a:r>
          </a:p>
          <a:p>
            <a:pPr>
              <a:buFontTx/>
              <a:buNone/>
              <a:defRPr/>
            </a:pPr>
            <a:r>
              <a:rPr lang="id-ID" sz="2000" dirty="0">
                <a:latin typeface="+mj-lt"/>
              </a:rPr>
              <a:t>FVA</a:t>
            </a:r>
            <a:r>
              <a:rPr lang="id-ID" sz="1200" dirty="0">
                <a:latin typeface="+mj-lt"/>
              </a:rPr>
              <a:t>5</a:t>
            </a:r>
            <a:r>
              <a:rPr lang="id-ID" sz="2000" dirty="0">
                <a:latin typeface="+mj-lt"/>
                <a:cs typeface="Times New Roman" pitchFamily="18" charset="0"/>
              </a:rPr>
              <a:t> 	=  Rp 134.848.000,00</a:t>
            </a:r>
          </a:p>
          <a:p>
            <a:pPr>
              <a:buFontTx/>
              <a:buNone/>
              <a:defRPr/>
            </a:pPr>
            <a:endParaRPr lang="id-ID" sz="2000" dirty="0">
              <a:latin typeface="+mj-lt"/>
              <a:cs typeface="Times New Roman" pitchFamily="18" charset="0"/>
            </a:endParaRPr>
          </a:p>
          <a:p>
            <a:pPr>
              <a:buFontTx/>
              <a:buNone/>
              <a:defRPr/>
            </a:pPr>
            <a:r>
              <a:rPr lang="id-ID" sz="2000" dirty="0">
                <a:latin typeface="+mj-lt"/>
                <a:cs typeface="Times New Roman" pitchFamily="18" charset="0"/>
                <a:sym typeface="Wingdings" pitchFamily="2" charset="2"/>
              </a:rPr>
              <a:t> </a:t>
            </a:r>
            <a:r>
              <a:rPr lang="id-ID" sz="2000" b="1" dirty="0">
                <a:latin typeface="+mj-lt"/>
                <a:cs typeface="Times New Roman" pitchFamily="18" charset="0"/>
              </a:rPr>
              <a:t>Jadi, nilai mendatang anuitas tersebut pada akhir tahun ke-5 adalah Rp 134.848.000,00</a:t>
            </a: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1520967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990600" y="381000"/>
            <a:ext cx="7086600" cy="5715000"/>
          </a:xfrm>
        </p:spPr>
        <p:txBody>
          <a:bodyPr/>
          <a:lstStyle/>
          <a:p>
            <a:pPr>
              <a:buFontTx/>
              <a:buNone/>
              <a:defRPr/>
            </a:pPr>
            <a:endParaRPr lang="id-ID" sz="2000" b="1" dirty="0">
              <a:latin typeface="Georgia" pitchFamily="18" charset="0"/>
              <a:cs typeface="Times New Roman" pitchFamily="18" charset="0"/>
            </a:endParaRPr>
          </a:p>
          <a:p>
            <a:pPr>
              <a:buFontTx/>
              <a:buNone/>
              <a:defRPr/>
            </a:pPr>
            <a:r>
              <a:rPr lang="id-ID" sz="2400" b="1" dirty="0">
                <a:latin typeface="+mj-lt"/>
                <a:cs typeface="Times New Roman" pitchFamily="18" charset="0"/>
              </a:rPr>
              <a:t>Atau</a:t>
            </a:r>
            <a:r>
              <a:rPr lang="id-ID" sz="2400" dirty="0">
                <a:latin typeface="+mj-lt"/>
                <a:cs typeface="Times New Roman" pitchFamily="18" charset="0"/>
              </a:rPr>
              <a:t> :</a:t>
            </a:r>
          </a:p>
          <a:p>
            <a:pPr>
              <a:buFontTx/>
              <a:buNone/>
              <a:defRPr/>
            </a:pPr>
            <a:r>
              <a:rPr lang="id-ID" sz="2400" b="1" dirty="0">
                <a:latin typeface="+mj-lt"/>
                <a:cs typeface="Times New Roman" pitchFamily="18" charset="0"/>
              </a:rPr>
              <a:t>Penyelesaian dengan melihat Tabel FVIFA:</a:t>
            </a:r>
          </a:p>
          <a:p>
            <a:pPr>
              <a:defRPr/>
            </a:pPr>
            <a:endParaRPr lang="id-ID" sz="2400" dirty="0">
              <a:latin typeface="+mj-lt"/>
              <a:cs typeface="Times New Roman" pitchFamily="18" charset="0"/>
            </a:endParaRPr>
          </a:p>
          <a:p>
            <a:pPr>
              <a:buFontTx/>
              <a:buNone/>
              <a:defRPr/>
            </a:pPr>
            <a:r>
              <a:rPr lang="id-ID" sz="2400" dirty="0">
                <a:latin typeface="+mj-lt"/>
                <a:cs typeface="Times New Roman" pitchFamily="18" charset="0"/>
              </a:rPr>
              <a:t>Dari Tabel </a:t>
            </a:r>
            <a:r>
              <a:rPr lang="id-ID" sz="2400" dirty="0">
                <a:latin typeface="+mj-lt"/>
              </a:rPr>
              <a:t>FVIFA </a:t>
            </a:r>
            <a:r>
              <a:rPr lang="id-ID" sz="2400" baseline="-25000" dirty="0">
                <a:latin typeface="+mj-lt"/>
              </a:rPr>
              <a:t>(15%, 5)</a:t>
            </a:r>
            <a:endParaRPr lang="id-ID" sz="2400" dirty="0">
              <a:latin typeface="+mj-lt"/>
            </a:endParaRPr>
          </a:p>
          <a:p>
            <a:pPr>
              <a:defRPr/>
            </a:pPr>
            <a:endParaRPr lang="id-ID" sz="2400" dirty="0">
              <a:latin typeface="+mj-lt"/>
              <a:cs typeface="Times New Roman" pitchFamily="18" charset="0"/>
            </a:endParaRPr>
          </a:p>
          <a:p>
            <a:pPr>
              <a:buFontTx/>
              <a:buNone/>
              <a:defRPr/>
            </a:pPr>
            <a:r>
              <a:rPr lang="id-ID" sz="2400" dirty="0">
                <a:latin typeface="+mj-lt"/>
                <a:cs typeface="Times New Roman" pitchFamily="18" charset="0"/>
              </a:rPr>
              <a:t>FVA</a:t>
            </a:r>
            <a:r>
              <a:rPr lang="id-ID" sz="1600" dirty="0">
                <a:latin typeface="+mj-lt"/>
                <a:cs typeface="Times New Roman" pitchFamily="18" charset="0"/>
              </a:rPr>
              <a:t>5</a:t>
            </a:r>
            <a:r>
              <a:rPr lang="id-ID" sz="2400" dirty="0">
                <a:latin typeface="+mj-lt"/>
                <a:cs typeface="Times New Roman" pitchFamily="18" charset="0"/>
              </a:rPr>
              <a:t>  = </a:t>
            </a:r>
            <a:r>
              <a:rPr lang="id-ID" sz="2400" dirty="0">
                <a:latin typeface="+mj-lt"/>
              </a:rPr>
              <a:t>FVIFA </a:t>
            </a:r>
            <a:r>
              <a:rPr lang="id-ID" sz="2400" baseline="-25000" dirty="0">
                <a:latin typeface="+mj-lt"/>
              </a:rPr>
              <a:t>(15%, 5)</a:t>
            </a:r>
            <a:r>
              <a:rPr lang="id-ID" sz="2400" dirty="0">
                <a:latin typeface="+mj-lt"/>
                <a:cs typeface="Times New Roman" pitchFamily="18" charset="0"/>
              </a:rPr>
              <a:t>. A</a:t>
            </a:r>
          </a:p>
          <a:p>
            <a:pPr>
              <a:buFontTx/>
              <a:buNone/>
              <a:defRPr/>
            </a:pPr>
            <a:r>
              <a:rPr lang="id-ID" sz="2400" dirty="0">
                <a:latin typeface="+mj-lt"/>
                <a:cs typeface="Times New Roman" pitchFamily="18" charset="0"/>
              </a:rPr>
              <a:t>	      =  6,7424 x Rp 20.000.000,00</a:t>
            </a:r>
          </a:p>
          <a:p>
            <a:pPr>
              <a:buFontTx/>
              <a:buNone/>
              <a:defRPr/>
            </a:pPr>
            <a:r>
              <a:rPr lang="id-ID" sz="2400" dirty="0">
                <a:latin typeface="+mj-lt"/>
                <a:cs typeface="Times New Roman" pitchFamily="18" charset="0"/>
              </a:rPr>
              <a:t>FVA</a:t>
            </a:r>
            <a:r>
              <a:rPr lang="id-ID" sz="1600" dirty="0">
                <a:latin typeface="+mj-lt"/>
                <a:cs typeface="Times New Roman" pitchFamily="18" charset="0"/>
              </a:rPr>
              <a:t>5</a:t>
            </a:r>
            <a:r>
              <a:rPr lang="id-ID" sz="2400" dirty="0">
                <a:latin typeface="+mj-lt"/>
                <a:cs typeface="Times New Roman" pitchFamily="18" charset="0"/>
              </a:rPr>
              <a:t> =  Rp 134.848.000,00</a:t>
            </a: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1798847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4"/>
          <p:cNvGraphicFramePr>
            <a:graphicFrameLocks noGrp="1" noChangeAspect="1"/>
          </p:cNvGraphicFramePr>
          <p:nvPr>
            <p:ph idx="1"/>
            <p:extLst>
              <p:ext uri="{D42A27DB-BD31-4B8C-83A1-F6EECF244321}">
                <p14:modId xmlns:p14="http://schemas.microsoft.com/office/powerpoint/2010/main" val="3440519631"/>
              </p:ext>
            </p:extLst>
          </p:nvPr>
        </p:nvGraphicFramePr>
        <p:xfrm>
          <a:off x="2720975" y="4495800"/>
          <a:ext cx="3346450" cy="1785938"/>
        </p:xfrm>
        <a:graphic>
          <a:graphicData uri="http://schemas.openxmlformats.org/presentationml/2006/ole">
            <mc:AlternateContent xmlns:mc="http://schemas.openxmlformats.org/markup-compatibility/2006">
              <mc:Choice xmlns:v="urn:schemas-microsoft-com:vml" Requires="v">
                <p:oleObj name="Equation" r:id="rId3" imgW="2070000" imgH="1104840" progId="Equation.3">
                  <p:embed/>
                </p:oleObj>
              </mc:Choice>
              <mc:Fallback>
                <p:oleObj name="Equation" r:id="rId3" imgW="2070000" imgH="1104840" progId="Equation.3">
                  <p:embed/>
                  <p:pic>
                    <p:nvPicPr>
                      <p:cNvPr id="0" name=""/>
                      <p:cNvPicPr>
                        <a:picLocks noChangeAspect="1" noChangeArrowheads="1"/>
                      </p:cNvPicPr>
                      <p:nvPr/>
                    </p:nvPicPr>
                    <p:blipFill>
                      <a:blip r:embed="rId4"/>
                      <a:srcRect/>
                      <a:stretch>
                        <a:fillRect/>
                      </a:stretch>
                    </p:blipFill>
                    <p:spPr bwMode="auto">
                      <a:xfrm>
                        <a:off x="2720975" y="4495800"/>
                        <a:ext cx="3346450" cy="1785938"/>
                      </a:xfrm>
                      <a:prstGeom prst="rect">
                        <a:avLst/>
                      </a:prstGeom>
                    </p:spPr>
                  </p:pic>
                </p:oleObj>
              </mc:Fallback>
            </mc:AlternateContent>
          </a:graphicData>
        </a:graphic>
      </p:graphicFrame>
      <p:sp>
        <p:nvSpPr>
          <p:cNvPr id="2" name="Rectangle 3"/>
          <p:cNvSpPr>
            <a:spLocks noGrp="1" noChangeArrowheads="1"/>
          </p:cNvSpPr>
          <p:nvPr>
            <p:ph type="body" idx="4294967295"/>
          </p:nvPr>
        </p:nvSpPr>
        <p:spPr>
          <a:xfrm>
            <a:off x="0" y="561975"/>
            <a:ext cx="7893050" cy="3857625"/>
          </a:xfrm>
        </p:spPr>
        <p:txBody>
          <a:bodyPr/>
          <a:lstStyle/>
          <a:p>
            <a:pPr algn="just" eaLnBrk="1" hangingPunct="1">
              <a:lnSpc>
                <a:spcPct val="80000"/>
              </a:lnSpc>
              <a:buFont typeface="Wingdings" pitchFamily="2" charset="2"/>
              <a:buNone/>
            </a:pPr>
            <a:r>
              <a:rPr lang="id-ID" sz="3500" dirty="0"/>
              <a:t>	</a:t>
            </a:r>
            <a:r>
              <a:rPr lang="id-ID" sz="2800" b="1" dirty="0">
                <a:solidFill>
                  <a:srgbClr val="FF0000"/>
                </a:solidFill>
              </a:rPr>
              <a:t>Contoh 2 : (nilai akhir tabungan)</a:t>
            </a:r>
          </a:p>
          <a:p>
            <a:pPr algn="just" eaLnBrk="1" hangingPunct="1">
              <a:lnSpc>
                <a:spcPct val="80000"/>
              </a:lnSpc>
              <a:buFont typeface="Wingdings" pitchFamily="2" charset="2"/>
              <a:buNone/>
            </a:pPr>
            <a:r>
              <a:rPr lang="id-ID" sz="2400" dirty="0"/>
              <a:t>	</a:t>
            </a:r>
            <a:r>
              <a:rPr lang="id-ID" sz="2000" dirty="0"/>
              <a:t>Hitunglah nilai akan datang (FV) dari tabungan Rp 1.000.000 yang disetorkan setiap tahun selama 4 tahun, mulai tahun depan, apabila tingkat bunga adalah 10% p.a. diperhitungkan tahunan.</a:t>
            </a:r>
          </a:p>
          <a:p>
            <a:pPr eaLnBrk="1" hangingPunct="1">
              <a:lnSpc>
                <a:spcPct val="80000"/>
              </a:lnSpc>
              <a:buFont typeface="Wingdings" pitchFamily="2" charset="2"/>
              <a:buNone/>
            </a:pPr>
            <a:endParaRPr lang="id-ID" sz="1200" dirty="0"/>
          </a:p>
          <a:p>
            <a:pPr eaLnBrk="1" hangingPunct="1">
              <a:lnSpc>
                <a:spcPct val="80000"/>
              </a:lnSpc>
              <a:buFont typeface="Wingdings" pitchFamily="2" charset="2"/>
              <a:buNone/>
            </a:pPr>
            <a:r>
              <a:rPr lang="id-ID" sz="2000" dirty="0"/>
              <a:t>	Jawab:</a:t>
            </a:r>
          </a:p>
          <a:p>
            <a:pPr eaLnBrk="1" hangingPunct="1">
              <a:lnSpc>
                <a:spcPct val="80000"/>
              </a:lnSpc>
              <a:buFont typeface="Wingdings" pitchFamily="2" charset="2"/>
              <a:buNone/>
            </a:pPr>
            <a:r>
              <a:rPr lang="id-ID" sz="2000" dirty="0"/>
              <a:t>	n	=  4</a:t>
            </a:r>
          </a:p>
          <a:p>
            <a:pPr eaLnBrk="1" hangingPunct="1">
              <a:lnSpc>
                <a:spcPct val="80000"/>
              </a:lnSpc>
              <a:buFont typeface="Wingdings" pitchFamily="2" charset="2"/>
              <a:buNone/>
            </a:pPr>
            <a:r>
              <a:rPr lang="id-ID" sz="2000" dirty="0"/>
              <a:t>	i	=  10% = 0,1</a:t>
            </a:r>
          </a:p>
          <a:p>
            <a:pPr eaLnBrk="1" hangingPunct="1">
              <a:lnSpc>
                <a:spcPct val="80000"/>
              </a:lnSpc>
              <a:buFont typeface="Wingdings" pitchFamily="2" charset="2"/>
              <a:buNone/>
            </a:pPr>
            <a:r>
              <a:rPr lang="id-ID" sz="2000" dirty="0"/>
              <a:t>	A	=  Rp 1 juta</a:t>
            </a:r>
            <a:endParaRPr lang="en-US" sz="2000" b="1" dirty="0"/>
          </a:p>
        </p:txBody>
      </p:sp>
      <p:cxnSp>
        <p:nvCxnSpPr>
          <p:cNvPr id="7" name="Straight Connector 6"/>
          <p:cNvCxnSpPr/>
          <p:nvPr/>
        </p:nvCxnSpPr>
        <p:spPr>
          <a:xfrm>
            <a:off x="2714625" y="2786063"/>
            <a:ext cx="4929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2862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0" name="Rectangle 9"/>
          <p:cNvSpPr/>
          <p:nvPr/>
        </p:nvSpPr>
        <p:spPr>
          <a:xfrm>
            <a:off x="51435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1" name="Rectangle 10"/>
          <p:cNvSpPr/>
          <p:nvPr/>
        </p:nvSpPr>
        <p:spPr>
          <a:xfrm>
            <a:off x="6000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3" name="Rectangle 12"/>
          <p:cNvSpPr/>
          <p:nvPr/>
        </p:nvSpPr>
        <p:spPr>
          <a:xfrm>
            <a:off x="3429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14" name="Rectangle 13"/>
          <p:cNvSpPr/>
          <p:nvPr/>
        </p:nvSpPr>
        <p:spPr>
          <a:xfrm>
            <a:off x="2643188" y="3571875"/>
            <a:ext cx="6429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I Mei 2010</a:t>
            </a:r>
            <a:endParaRPr lang="th-TH" sz="1000" dirty="0">
              <a:solidFill>
                <a:schemeClr val="tx1"/>
              </a:solidFill>
            </a:endParaRPr>
          </a:p>
        </p:txBody>
      </p:sp>
      <p:sp>
        <p:nvSpPr>
          <p:cNvPr id="18" name="Rectangle 17"/>
          <p:cNvSpPr/>
          <p:nvPr/>
        </p:nvSpPr>
        <p:spPr>
          <a:xfrm>
            <a:off x="350043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2011</a:t>
            </a:r>
            <a:endParaRPr lang="th-TH" sz="1000" dirty="0">
              <a:solidFill>
                <a:schemeClr val="tx1"/>
              </a:solidFill>
            </a:endParaRPr>
          </a:p>
        </p:txBody>
      </p:sp>
      <p:sp>
        <p:nvSpPr>
          <p:cNvPr id="19" name="Rectangle 18"/>
          <p:cNvSpPr/>
          <p:nvPr/>
        </p:nvSpPr>
        <p:spPr>
          <a:xfrm>
            <a:off x="4286250"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2012</a:t>
            </a:r>
            <a:endParaRPr lang="th-TH" sz="1000" dirty="0">
              <a:solidFill>
                <a:schemeClr val="tx1"/>
              </a:solidFill>
            </a:endParaRPr>
          </a:p>
        </p:txBody>
      </p:sp>
      <p:sp>
        <p:nvSpPr>
          <p:cNvPr id="20" name="Rectangle 19"/>
          <p:cNvSpPr/>
          <p:nvPr/>
        </p:nvSpPr>
        <p:spPr>
          <a:xfrm>
            <a:off x="521493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2013</a:t>
            </a:r>
            <a:endParaRPr lang="th-TH" sz="1000" dirty="0">
              <a:solidFill>
                <a:schemeClr val="tx1"/>
              </a:solidFill>
            </a:endParaRPr>
          </a:p>
        </p:txBody>
      </p:sp>
      <p:sp>
        <p:nvSpPr>
          <p:cNvPr id="21" name="Rectangle 20"/>
          <p:cNvSpPr/>
          <p:nvPr/>
        </p:nvSpPr>
        <p:spPr>
          <a:xfrm>
            <a:off x="6072188" y="3571875"/>
            <a:ext cx="571500"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Mei 2014</a:t>
            </a:r>
            <a:endParaRPr lang="th-TH" sz="1000" dirty="0">
              <a:solidFill>
                <a:schemeClr val="tx1"/>
              </a:solidFill>
            </a:endParaRPr>
          </a:p>
        </p:txBody>
      </p:sp>
      <p:sp>
        <p:nvSpPr>
          <p:cNvPr id="23" name="Oval 22"/>
          <p:cNvSpPr/>
          <p:nvPr/>
        </p:nvSpPr>
        <p:spPr>
          <a:xfrm>
            <a:off x="3643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1</a:t>
            </a:r>
            <a:endParaRPr lang="th-TH" sz="1500" dirty="0">
              <a:solidFill>
                <a:prstClr val="white"/>
              </a:solidFill>
            </a:endParaRPr>
          </a:p>
        </p:txBody>
      </p:sp>
      <p:sp>
        <p:nvSpPr>
          <p:cNvPr id="24" name="Oval 23"/>
          <p:cNvSpPr/>
          <p:nvPr/>
        </p:nvSpPr>
        <p:spPr>
          <a:xfrm>
            <a:off x="4572000"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2</a:t>
            </a:r>
            <a:endParaRPr lang="th-TH" sz="1500" dirty="0">
              <a:solidFill>
                <a:prstClr val="white"/>
              </a:solidFill>
            </a:endParaRPr>
          </a:p>
        </p:txBody>
      </p:sp>
      <p:sp>
        <p:nvSpPr>
          <p:cNvPr id="25" name="Oval 24"/>
          <p:cNvSpPr/>
          <p:nvPr/>
        </p:nvSpPr>
        <p:spPr>
          <a:xfrm>
            <a:off x="53578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3</a:t>
            </a:r>
            <a:endParaRPr lang="th-TH" sz="1500" dirty="0">
              <a:solidFill>
                <a:prstClr val="white"/>
              </a:solidFill>
            </a:endParaRPr>
          </a:p>
        </p:txBody>
      </p:sp>
      <p:sp>
        <p:nvSpPr>
          <p:cNvPr id="26" name="Oval 25"/>
          <p:cNvSpPr/>
          <p:nvPr/>
        </p:nvSpPr>
        <p:spPr>
          <a:xfrm>
            <a:off x="62150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4</a:t>
            </a:r>
            <a:endParaRPr lang="th-TH" sz="1500" dirty="0">
              <a:solidFill>
                <a:prstClr val="white"/>
              </a:solidFill>
            </a:endParaRPr>
          </a:p>
        </p:txBody>
      </p:sp>
      <p:cxnSp>
        <p:nvCxnSpPr>
          <p:cNvPr id="28" name="Straight Connector 27"/>
          <p:cNvCxnSpPr/>
          <p:nvPr/>
        </p:nvCxnSpPr>
        <p:spPr>
          <a:xfrm rot="5400000" flipH="1" flipV="1">
            <a:off x="3715544" y="2785269"/>
            <a:ext cx="1412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4644231" y="2785269"/>
            <a:ext cx="1428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54300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6286500" y="2786063"/>
            <a:ext cx="1428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2856706" y="2785269"/>
            <a:ext cx="142875" cy="1588"/>
          </a:xfrm>
          <a:prstGeom prst="line">
            <a:avLst/>
          </a:prstGeom>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088040" y="4071938"/>
            <a:ext cx="571500"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400" dirty="0">
                <a:solidFill>
                  <a:schemeClr val="tx1"/>
                </a:solidFill>
              </a:rPr>
              <a:t>FV ?</a:t>
            </a:r>
            <a:endParaRPr lang="th-TH" sz="1400" dirty="0">
              <a:solidFill>
                <a:schemeClr val="tx1"/>
              </a:solidFill>
            </a:endParaRPr>
          </a:p>
        </p:txBody>
      </p:sp>
    </p:spTree>
    <p:extLst>
      <p:ext uri="{BB962C8B-B14F-4D97-AF65-F5344CB8AC3E}">
        <p14:creationId xmlns:p14="http://schemas.microsoft.com/office/powerpoint/2010/main" val="564655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000" b="1" dirty="0"/>
              <a:t>NILAI MASA MENDATANG DARI SUATU SERIAL PEMBAYARAN</a:t>
            </a:r>
          </a:p>
        </p:txBody>
      </p:sp>
      <p:sp>
        <p:nvSpPr>
          <p:cNvPr id="14339" name="Rectangle 6"/>
          <p:cNvSpPr>
            <a:spLocks noGrp="1" noChangeArrowheads="1"/>
          </p:cNvSpPr>
          <p:nvPr>
            <p:ph type="body" sz="half" idx="1"/>
          </p:nvPr>
        </p:nvSpPr>
        <p:spPr>
          <a:xfrm>
            <a:off x="457200" y="1600200"/>
            <a:ext cx="8153400" cy="4525963"/>
          </a:xfrm>
        </p:spPr>
        <p:txBody>
          <a:bodyPr/>
          <a:lstStyle/>
          <a:p>
            <a:pPr eaLnBrk="1" hangingPunct="1"/>
            <a:r>
              <a:rPr lang="en-US" sz="2400" dirty="0">
                <a:latin typeface="Comic Sans MS" pitchFamily="66" charset="0"/>
              </a:rPr>
              <a:t>Kita </a:t>
            </a:r>
            <a:r>
              <a:rPr lang="en-US" sz="2400" dirty="0" err="1">
                <a:latin typeface="Comic Sans MS" pitchFamily="66" charset="0"/>
              </a:rPr>
              <a:t>akan</a:t>
            </a:r>
            <a:r>
              <a:rPr lang="en-US" sz="2400" dirty="0">
                <a:latin typeface="Comic Sans MS" pitchFamily="66" charset="0"/>
              </a:rPr>
              <a:t> </a:t>
            </a:r>
            <a:r>
              <a:rPr lang="en-US" sz="2400" dirty="0" err="1">
                <a:latin typeface="Comic Sans MS" pitchFamily="66" charset="0"/>
              </a:rPr>
              <a:t>terima</a:t>
            </a:r>
            <a:r>
              <a:rPr lang="en-US" sz="2400" dirty="0">
                <a:latin typeface="Comic Sans MS" pitchFamily="66" charset="0"/>
              </a:rPr>
              <a:t>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Rp</a:t>
            </a:r>
            <a:r>
              <a:rPr lang="en-US" sz="2400" dirty="0">
                <a:latin typeface="Comic Sans MS" pitchFamily="66" charset="0"/>
              </a:rPr>
              <a:t>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per </a:t>
            </a:r>
            <a:r>
              <a:rPr lang="en-US" sz="2400" dirty="0" err="1">
                <a:latin typeface="Comic Sans MS" pitchFamily="66" charset="0"/>
              </a:rPr>
              <a:t>tahun</a:t>
            </a:r>
            <a:r>
              <a:rPr lang="en-US" sz="2400" dirty="0">
                <a:latin typeface="Comic Sans MS" pitchFamily="66" charset="0"/>
              </a:rPr>
              <a:t> </a:t>
            </a:r>
            <a:r>
              <a:rPr lang="en-US" sz="2400" dirty="0" err="1">
                <a:latin typeface="Comic Sans MS" pitchFamily="66" charset="0"/>
              </a:rPr>
              <a:t>selama</a:t>
            </a:r>
            <a:r>
              <a:rPr lang="en-US" sz="2400" dirty="0">
                <a:latin typeface="Comic Sans MS" pitchFamily="66" charset="0"/>
              </a:rPr>
              <a:t> 4 kali,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diterima</a:t>
            </a:r>
            <a:r>
              <a:rPr lang="en-US" sz="2400" dirty="0">
                <a:latin typeface="Comic Sans MS" pitchFamily="66" charset="0"/>
              </a:rPr>
              <a:t> </a:t>
            </a:r>
            <a:r>
              <a:rPr lang="en-US" sz="2400" dirty="0" err="1">
                <a:latin typeface="Comic Sans MS" pitchFamily="66" charset="0"/>
              </a:rPr>
              <a:t>akhir</a:t>
            </a:r>
            <a:r>
              <a:rPr lang="en-US" sz="2400" dirty="0">
                <a:latin typeface="Comic Sans MS" pitchFamily="66" charset="0"/>
              </a:rPr>
              <a:t> </a:t>
            </a:r>
            <a:r>
              <a:rPr lang="en-US" sz="2400" dirty="0" err="1">
                <a:latin typeface="Comic Sans MS" pitchFamily="66" charset="0"/>
              </a:rPr>
              <a:t>tahun</a:t>
            </a:r>
            <a:r>
              <a:rPr lang="en-US" sz="2400" dirty="0">
                <a:latin typeface="Comic Sans MS" pitchFamily="66" charset="0"/>
              </a:rPr>
              <a:t>, </a:t>
            </a:r>
            <a:r>
              <a:rPr lang="en-US" sz="2400" dirty="0" err="1">
                <a:latin typeface="Comic Sans MS" pitchFamily="66" charset="0"/>
              </a:rPr>
              <a:t>bunga</a:t>
            </a:r>
            <a:r>
              <a:rPr lang="en-US" sz="2400" dirty="0">
                <a:latin typeface="Comic Sans MS" pitchFamily="66" charset="0"/>
              </a:rPr>
              <a:t> 10%, </a:t>
            </a:r>
            <a:r>
              <a:rPr lang="en-US" sz="2400" dirty="0" err="1">
                <a:latin typeface="Comic Sans MS" pitchFamily="66" charset="0"/>
              </a:rPr>
              <a:t>maka</a:t>
            </a:r>
            <a:r>
              <a:rPr lang="en-US" sz="2400" dirty="0">
                <a:latin typeface="Comic Sans MS" pitchFamily="66" charset="0"/>
              </a:rPr>
              <a:t> </a:t>
            </a:r>
            <a:r>
              <a:rPr lang="en-US" sz="2400" dirty="0" err="1">
                <a:latin typeface="Comic Sans MS" pitchFamily="66" charset="0"/>
              </a:rPr>
              <a:t>nilai</a:t>
            </a:r>
            <a:r>
              <a:rPr lang="en-US" sz="2400" dirty="0">
                <a:latin typeface="Comic Sans MS" pitchFamily="66" charset="0"/>
              </a:rPr>
              <a:t> </a:t>
            </a:r>
            <a:r>
              <a:rPr lang="en-US" sz="2400" dirty="0" err="1">
                <a:latin typeface="Comic Sans MS" pitchFamily="66" charset="0"/>
              </a:rPr>
              <a:t>uang</a:t>
            </a:r>
            <a:r>
              <a:rPr lang="en-US" sz="2400" dirty="0">
                <a:latin typeface="Comic Sans MS" pitchFamily="66" charset="0"/>
              </a:rPr>
              <a:t> </a:t>
            </a:r>
            <a:r>
              <a:rPr lang="en-US" sz="2400" dirty="0" err="1">
                <a:latin typeface="Comic Sans MS" pitchFamily="66" charset="0"/>
              </a:rPr>
              <a:t>kita</a:t>
            </a:r>
            <a:r>
              <a:rPr lang="en-US" sz="2400" dirty="0">
                <a:latin typeface="Comic Sans MS" pitchFamily="66" charset="0"/>
              </a:rPr>
              <a:t> di </a:t>
            </a:r>
            <a:r>
              <a:rPr lang="en-US" sz="2400" dirty="0" err="1">
                <a:latin typeface="Comic Sans MS" pitchFamily="66" charset="0"/>
              </a:rPr>
              <a:t>masa</a:t>
            </a:r>
            <a:r>
              <a:rPr lang="en-US" sz="2400" dirty="0">
                <a:latin typeface="Comic Sans MS" pitchFamily="66" charset="0"/>
              </a:rPr>
              <a:t> </a:t>
            </a:r>
            <a:r>
              <a:rPr lang="en-US" sz="2400" dirty="0" err="1">
                <a:latin typeface="Comic Sans MS" pitchFamily="66" charset="0"/>
              </a:rPr>
              <a:t>mendatang</a:t>
            </a:r>
            <a:r>
              <a:rPr lang="en-US" sz="2400" dirty="0">
                <a:latin typeface="Comic Sans MS" pitchFamily="66" charset="0"/>
              </a:rPr>
              <a:t> </a:t>
            </a:r>
            <a:r>
              <a:rPr lang="en-US" sz="2400" dirty="0" err="1">
                <a:latin typeface="Comic Sans MS" pitchFamily="66" charset="0"/>
              </a:rPr>
              <a:t>adalah</a:t>
            </a:r>
            <a:r>
              <a:rPr lang="id-ID" sz="2400" dirty="0">
                <a:latin typeface="Comic Sans MS" pitchFamily="66" charset="0"/>
              </a:rPr>
              <a:t> </a:t>
            </a:r>
            <a:r>
              <a:rPr lang="en-US" sz="2400" dirty="0">
                <a:latin typeface="Comic Sans MS" pitchFamily="66" charset="0"/>
              </a:rPr>
              <a:t>:</a:t>
            </a:r>
          </a:p>
        </p:txBody>
      </p:sp>
      <p:grpSp>
        <p:nvGrpSpPr>
          <p:cNvPr id="14340" name="Group 51"/>
          <p:cNvGrpSpPr>
            <a:grpSpLocks noChangeAspect="1"/>
          </p:cNvGrpSpPr>
          <p:nvPr/>
        </p:nvGrpSpPr>
        <p:grpSpPr bwMode="auto">
          <a:xfrm>
            <a:off x="533400" y="3124200"/>
            <a:ext cx="7695777" cy="2971800"/>
            <a:chOff x="2488" y="956"/>
            <a:chExt cx="7420" cy="4320"/>
          </a:xfrm>
        </p:grpSpPr>
        <p:sp>
          <p:nvSpPr>
            <p:cNvPr id="14341" name="AutoShape 52"/>
            <p:cNvSpPr>
              <a:spLocks noChangeAspect="1" noChangeArrowheads="1"/>
            </p:cNvSpPr>
            <p:nvPr/>
          </p:nvSpPr>
          <p:spPr bwMode="auto">
            <a:xfrm>
              <a:off x="2488" y="956"/>
              <a:ext cx="720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endParaRPr lang="id-ID">
                <a:solidFill>
                  <a:srgbClr val="000000"/>
                </a:solidFill>
              </a:endParaRPr>
            </a:p>
          </p:txBody>
        </p:sp>
        <p:sp>
          <p:nvSpPr>
            <p:cNvPr id="14342" name="Rectangle 53"/>
            <p:cNvSpPr>
              <a:spLocks noChangeArrowheads="1"/>
            </p:cNvSpPr>
            <p:nvPr/>
          </p:nvSpPr>
          <p:spPr bwMode="auto">
            <a:xfrm>
              <a:off x="2488" y="956"/>
              <a:ext cx="7420" cy="4320"/>
            </a:xfrm>
            <a:prstGeom prst="rect">
              <a:avLst/>
            </a:prstGeom>
            <a:solidFill>
              <a:srgbClr val="FFFFFF"/>
            </a:solidFill>
            <a:ln w="9525">
              <a:solidFill>
                <a:srgbClr val="000000"/>
              </a:solidFill>
              <a:miter lim="800000"/>
              <a:headEnd/>
              <a:tailEnd/>
            </a:ln>
          </p:spPr>
          <p:txBody>
            <a:bodyPr/>
            <a:lstStyle/>
            <a:p>
              <a:pPr defTabSz="914400" fontAlgn="base">
                <a:spcBef>
                  <a:spcPct val="0"/>
                </a:spcBef>
                <a:spcAft>
                  <a:spcPct val="0"/>
                </a:spcAft>
              </a:pPr>
              <a:endParaRPr lang="id-ID">
                <a:solidFill>
                  <a:srgbClr val="000000"/>
                </a:solidFill>
              </a:endParaRPr>
            </a:p>
          </p:txBody>
        </p:sp>
        <p:sp>
          <p:nvSpPr>
            <p:cNvPr id="14343" name="Line 54"/>
            <p:cNvSpPr>
              <a:spLocks noChangeShapeType="1"/>
            </p:cNvSpPr>
            <p:nvPr/>
          </p:nvSpPr>
          <p:spPr bwMode="auto">
            <a:xfrm>
              <a:off x="2938" y="2036"/>
              <a:ext cx="5237"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4" name="Line 55"/>
            <p:cNvSpPr>
              <a:spLocks noChangeShapeType="1"/>
            </p:cNvSpPr>
            <p:nvPr/>
          </p:nvSpPr>
          <p:spPr bwMode="auto">
            <a:xfrm>
              <a:off x="2938" y="1727"/>
              <a:ext cx="0"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5" name="Line 56"/>
            <p:cNvSpPr>
              <a:spLocks noChangeShapeType="1"/>
            </p:cNvSpPr>
            <p:nvPr/>
          </p:nvSpPr>
          <p:spPr bwMode="auto">
            <a:xfrm>
              <a:off x="443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6" name="Line 57"/>
            <p:cNvSpPr>
              <a:spLocks noChangeShapeType="1"/>
            </p:cNvSpPr>
            <p:nvPr/>
          </p:nvSpPr>
          <p:spPr bwMode="auto">
            <a:xfrm>
              <a:off x="57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7" name="Line 58"/>
            <p:cNvSpPr>
              <a:spLocks noChangeShapeType="1"/>
            </p:cNvSpPr>
            <p:nvPr/>
          </p:nvSpPr>
          <p:spPr bwMode="auto">
            <a:xfrm>
              <a:off x="81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8" name="Line 59"/>
            <p:cNvSpPr>
              <a:spLocks noChangeShapeType="1"/>
            </p:cNvSpPr>
            <p:nvPr/>
          </p:nvSpPr>
          <p:spPr bwMode="auto">
            <a:xfrm>
              <a:off x="6988" y="1727"/>
              <a:ext cx="1" cy="618"/>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49" name="Text Box 60"/>
            <p:cNvSpPr txBox="1">
              <a:spLocks noChangeArrowheads="1"/>
            </p:cNvSpPr>
            <p:nvPr/>
          </p:nvSpPr>
          <p:spPr bwMode="auto">
            <a:xfrm>
              <a:off x="278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0</a:t>
              </a:r>
              <a:endParaRPr lang="en-US">
                <a:solidFill>
                  <a:srgbClr val="000000"/>
                </a:solidFill>
              </a:endParaRPr>
            </a:p>
          </p:txBody>
        </p:sp>
        <p:sp>
          <p:nvSpPr>
            <p:cNvPr id="14350" name="Text Box 61"/>
            <p:cNvSpPr txBox="1">
              <a:spLocks noChangeArrowheads="1"/>
            </p:cNvSpPr>
            <p:nvPr/>
          </p:nvSpPr>
          <p:spPr bwMode="auto">
            <a:xfrm>
              <a:off x="413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1</a:t>
              </a:r>
              <a:endParaRPr lang="en-US">
                <a:solidFill>
                  <a:srgbClr val="000000"/>
                </a:solidFill>
              </a:endParaRPr>
            </a:p>
          </p:txBody>
        </p:sp>
        <p:sp>
          <p:nvSpPr>
            <p:cNvPr id="14351" name="Text Box 62"/>
            <p:cNvSpPr txBox="1">
              <a:spLocks noChangeArrowheads="1"/>
            </p:cNvSpPr>
            <p:nvPr/>
          </p:nvSpPr>
          <p:spPr bwMode="auto">
            <a:xfrm>
              <a:off x="548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2</a:t>
              </a:r>
              <a:endParaRPr lang="en-US">
                <a:solidFill>
                  <a:srgbClr val="000000"/>
                </a:solidFill>
              </a:endParaRPr>
            </a:p>
          </p:txBody>
        </p:sp>
        <p:sp>
          <p:nvSpPr>
            <p:cNvPr id="14352" name="Text Box 63"/>
            <p:cNvSpPr txBox="1">
              <a:spLocks noChangeArrowheads="1"/>
            </p:cNvSpPr>
            <p:nvPr/>
          </p:nvSpPr>
          <p:spPr bwMode="auto">
            <a:xfrm>
              <a:off x="6838" y="1110"/>
              <a:ext cx="45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3</a:t>
              </a:r>
              <a:endParaRPr lang="en-US">
                <a:solidFill>
                  <a:srgbClr val="000000"/>
                </a:solidFill>
              </a:endParaRPr>
            </a:p>
          </p:txBody>
        </p:sp>
        <p:sp>
          <p:nvSpPr>
            <p:cNvPr id="14353" name="Text Box 64"/>
            <p:cNvSpPr txBox="1">
              <a:spLocks noChangeArrowheads="1"/>
            </p:cNvSpPr>
            <p:nvPr/>
          </p:nvSpPr>
          <p:spPr bwMode="auto">
            <a:xfrm>
              <a:off x="8038" y="1110"/>
              <a:ext cx="450" cy="5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a:solidFill>
                    <a:srgbClr val="000000"/>
                  </a:solidFill>
                </a:rPr>
                <a:t>4</a:t>
              </a:r>
              <a:endParaRPr lang="en-US">
                <a:solidFill>
                  <a:srgbClr val="000000"/>
                </a:solidFill>
              </a:endParaRPr>
            </a:p>
          </p:txBody>
        </p:sp>
        <p:sp>
          <p:nvSpPr>
            <p:cNvPr id="14354" name="Text Box 65"/>
            <p:cNvSpPr txBox="1">
              <a:spLocks noChangeArrowheads="1"/>
            </p:cNvSpPr>
            <p:nvPr/>
          </p:nvSpPr>
          <p:spPr bwMode="auto">
            <a:xfrm>
              <a:off x="3884" y="2499"/>
              <a:ext cx="1028" cy="5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.000.000</a:t>
              </a:r>
              <a:endParaRPr lang="en-US" dirty="0">
                <a:solidFill>
                  <a:srgbClr val="000000"/>
                </a:solidFill>
              </a:endParaRPr>
            </a:p>
          </p:txBody>
        </p:sp>
        <p:sp>
          <p:nvSpPr>
            <p:cNvPr id="14355" name="Text Box 66"/>
            <p:cNvSpPr txBox="1">
              <a:spLocks noChangeArrowheads="1"/>
            </p:cNvSpPr>
            <p:nvPr/>
          </p:nvSpPr>
          <p:spPr bwMode="auto">
            <a:xfrm>
              <a:off x="5338" y="2499"/>
              <a:ext cx="975" cy="4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6" name="Text Box 67"/>
            <p:cNvSpPr txBox="1">
              <a:spLocks noChangeArrowheads="1"/>
            </p:cNvSpPr>
            <p:nvPr/>
          </p:nvSpPr>
          <p:spPr bwMode="auto">
            <a:xfrm>
              <a:off x="6514" y="2499"/>
              <a:ext cx="944" cy="3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7" name="Text Box 68"/>
            <p:cNvSpPr txBox="1">
              <a:spLocks noChangeArrowheads="1"/>
            </p:cNvSpPr>
            <p:nvPr/>
          </p:nvSpPr>
          <p:spPr bwMode="auto">
            <a:xfrm>
              <a:off x="7635" y="2499"/>
              <a:ext cx="1081" cy="5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id-ID" sz="1400" b="1" dirty="0">
                  <a:solidFill>
                    <a:srgbClr val="000000"/>
                  </a:solidFill>
                </a:rPr>
                <a:t>   </a:t>
              </a: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58" name="Line 69"/>
            <p:cNvSpPr>
              <a:spLocks noChangeShapeType="1"/>
            </p:cNvSpPr>
            <p:nvPr/>
          </p:nvSpPr>
          <p:spPr bwMode="auto">
            <a:xfrm>
              <a:off x="4438" y="2807"/>
              <a:ext cx="0" cy="1543"/>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59" name="Line 70"/>
            <p:cNvSpPr>
              <a:spLocks noChangeShapeType="1"/>
            </p:cNvSpPr>
            <p:nvPr/>
          </p:nvSpPr>
          <p:spPr bwMode="auto">
            <a:xfrm>
              <a:off x="4438" y="4350"/>
              <a:ext cx="420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0" name="Line 71"/>
            <p:cNvSpPr>
              <a:spLocks noChangeShapeType="1"/>
            </p:cNvSpPr>
            <p:nvPr/>
          </p:nvSpPr>
          <p:spPr bwMode="auto">
            <a:xfrm>
              <a:off x="5788" y="2909"/>
              <a:ext cx="1" cy="926"/>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1" name="Line 72"/>
            <p:cNvSpPr>
              <a:spLocks noChangeShapeType="1"/>
            </p:cNvSpPr>
            <p:nvPr/>
          </p:nvSpPr>
          <p:spPr bwMode="auto">
            <a:xfrm>
              <a:off x="5788" y="3835"/>
              <a:ext cx="2850" cy="1"/>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2" name="Line 73"/>
            <p:cNvSpPr>
              <a:spLocks noChangeShapeType="1"/>
            </p:cNvSpPr>
            <p:nvPr/>
          </p:nvSpPr>
          <p:spPr bwMode="auto">
            <a:xfrm>
              <a:off x="6988" y="2930"/>
              <a:ext cx="1" cy="463"/>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3" name="Line 74"/>
            <p:cNvSpPr>
              <a:spLocks noChangeShapeType="1"/>
            </p:cNvSpPr>
            <p:nvPr/>
          </p:nvSpPr>
          <p:spPr bwMode="auto">
            <a:xfrm>
              <a:off x="6988" y="3393"/>
              <a:ext cx="165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4" name="Line 75"/>
            <p:cNvSpPr>
              <a:spLocks noChangeShapeType="1"/>
            </p:cNvSpPr>
            <p:nvPr/>
          </p:nvSpPr>
          <p:spPr bwMode="auto">
            <a:xfrm>
              <a:off x="8188" y="2906"/>
              <a:ext cx="0" cy="155"/>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5" name="Line 76"/>
            <p:cNvSpPr>
              <a:spLocks noChangeShapeType="1"/>
            </p:cNvSpPr>
            <p:nvPr/>
          </p:nvSpPr>
          <p:spPr bwMode="auto">
            <a:xfrm>
              <a:off x="8188" y="3061"/>
              <a:ext cx="450" cy="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66" name="Text Box 77"/>
            <p:cNvSpPr txBox="1">
              <a:spLocks noChangeArrowheads="1"/>
            </p:cNvSpPr>
            <p:nvPr/>
          </p:nvSpPr>
          <p:spPr bwMode="auto">
            <a:xfrm>
              <a:off x="8788" y="2759"/>
              <a:ext cx="112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000</a:t>
              </a:r>
              <a:r>
                <a:rPr lang="id-ID" sz="1400" b="1" dirty="0">
                  <a:solidFill>
                    <a:srgbClr val="000000"/>
                  </a:solidFill>
                </a:rPr>
                <a:t>.000</a:t>
              </a:r>
              <a:endParaRPr lang="en-US" dirty="0">
                <a:solidFill>
                  <a:srgbClr val="000000"/>
                </a:solidFill>
              </a:endParaRPr>
            </a:p>
          </p:txBody>
        </p:sp>
        <p:sp>
          <p:nvSpPr>
            <p:cNvPr id="14367" name="Text Box 78"/>
            <p:cNvSpPr txBox="1">
              <a:spLocks noChangeArrowheads="1"/>
            </p:cNvSpPr>
            <p:nvPr/>
          </p:nvSpPr>
          <p:spPr bwMode="auto">
            <a:xfrm>
              <a:off x="8788" y="3222"/>
              <a:ext cx="1120"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100</a:t>
              </a:r>
              <a:r>
                <a:rPr lang="id-ID" sz="1400" b="1" dirty="0">
                  <a:solidFill>
                    <a:srgbClr val="000000"/>
                  </a:solidFill>
                </a:rPr>
                <a:t>.000</a:t>
              </a:r>
              <a:endParaRPr lang="en-US" dirty="0">
                <a:solidFill>
                  <a:srgbClr val="000000"/>
                </a:solidFill>
              </a:endParaRPr>
            </a:p>
          </p:txBody>
        </p:sp>
        <p:sp>
          <p:nvSpPr>
            <p:cNvPr id="14368" name="Text Box 79"/>
            <p:cNvSpPr txBox="1">
              <a:spLocks noChangeArrowheads="1"/>
            </p:cNvSpPr>
            <p:nvPr/>
          </p:nvSpPr>
          <p:spPr bwMode="auto">
            <a:xfrm>
              <a:off x="8788" y="3685"/>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210</a:t>
              </a:r>
              <a:r>
                <a:rPr lang="id-ID" sz="1400" b="1" dirty="0">
                  <a:solidFill>
                    <a:srgbClr val="000000"/>
                  </a:solidFill>
                </a:rPr>
                <a:t>.000</a:t>
              </a:r>
              <a:endParaRPr lang="en-US" dirty="0">
                <a:solidFill>
                  <a:srgbClr val="000000"/>
                </a:solidFill>
              </a:endParaRPr>
            </a:p>
          </p:txBody>
        </p:sp>
        <p:sp>
          <p:nvSpPr>
            <p:cNvPr id="14369" name="Text Box 80"/>
            <p:cNvSpPr txBox="1">
              <a:spLocks noChangeArrowheads="1"/>
            </p:cNvSpPr>
            <p:nvPr/>
          </p:nvSpPr>
          <p:spPr bwMode="auto">
            <a:xfrm>
              <a:off x="8788" y="4148"/>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1</a:t>
              </a:r>
              <a:r>
                <a:rPr lang="id-ID" sz="1400" b="1" dirty="0">
                  <a:solidFill>
                    <a:srgbClr val="000000"/>
                  </a:solidFill>
                </a:rPr>
                <a:t>.</a:t>
              </a:r>
              <a:r>
                <a:rPr lang="en-US" sz="1400" b="1" dirty="0">
                  <a:solidFill>
                    <a:srgbClr val="000000"/>
                  </a:solidFill>
                </a:rPr>
                <a:t>331</a:t>
              </a:r>
              <a:r>
                <a:rPr lang="id-ID" sz="1400" b="1" dirty="0">
                  <a:solidFill>
                    <a:srgbClr val="000000"/>
                  </a:solidFill>
                </a:rPr>
                <a:t>.000</a:t>
              </a:r>
              <a:endParaRPr lang="en-US" dirty="0">
                <a:solidFill>
                  <a:srgbClr val="000000"/>
                </a:solidFill>
              </a:endParaRPr>
            </a:p>
          </p:txBody>
        </p:sp>
        <p:sp>
          <p:nvSpPr>
            <p:cNvPr id="14370" name="Line 81"/>
            <p:cNvSpPr>
              <a:spLocks noChangeShapeType="1"/>
            </p:cNvSpPr>
            <p:nvPr/>
          </p:nvSpPr>
          <p:spPr bwMode="auto">
            <a:xfrm>
              <a:off x="8635" y="4673"/>
              <a:ext cx="12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14371" name="Text Box 82"/>
            <p:cNvSpPr txBox="1">
              <a:spLocks noChangeArrowheads="1"/>
            </p:cNvSpPr>
            <p:nvPr/>
          </p:nvSpPr>
          <p:spPr bwMode="auto">
            <a:xfrm>
              <a:off x="8788" y="4813"/>
              <a:ext cx="973" cy="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defTabSz="914400" eaLnBrk="1" fontAlgn="base" hangingPunct="1">
                <a:spcBef>
                  <a:spcPct val="0"/>
                </a:spcBef>
                <a:spcAft>
                  <a:spcPct val="0"/>
                </a:spcAft>
              </a:pPr>
              <a:r>
                <a:rPr lang="en-US" sz="1400" b="1" dirty="0">
                  <a:solidFill>
                    <a:srgbClr val="000000"/>
                  </a:solidFill>
                </a:rPr>
                <a:t>4</a:t>
              </a:r>
              <a:r>
                <a:rPr lang="id-ID" sz="1400" b="1" dirty="0">
                  <a:solidFill>
                    <a:srgbClr val="000000"/>
                  </a:solidFill>
                </a:rPr>
                <a:t>.</a:t>
              </a:r>
              <a:r>
                <a:rPr lang="en-US" sz="1400" b="1" dirty="0">
                  <a:solidFill>
                    <a:srgbClr val="000000"/>
                  </a:solidFill>
                </a:rPr>
                <a:t>641</a:t>
              </a:r>
              <a:r>
                <a:rPr lang="id-ID" sz="1400" b="1" dirty="0">
                  <a:solidFill>
                    <a:srgbClr val="000000"/>
                  </a:solidFill>
                </a:rPr>
                <a:t>.000</a:t>
              </a:r>
              <a:endParaRPr lang="en-US" dirty="0">
                <a:solidFill>
                  <a:srgbClr val="000000"/>
                </a:solidFill>
              </a:endParaRPr>
            </a:p>
          </p:txBody>
        </p:sp>
      </p:grpSp>
    </p:spTree>
    <p:extLst>
      <p:ext uri="{BB962C8B-B14F-4D97-AF65-F5344CB8AC3E}">
        <p14:creationId xmlns:p14="http://schemas.microsoft.com/office/powerpoint/2010/main" val="2917306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000" b="1" dirty="0"/>
              <a:t>NILAI MASA MENDATANG DARI SUATU SERIAL PEMBAYARAN…</a:t>
            </a:r>
            <a:r>
              <a:rPr lang="en-US" sz="2000" b="1" dirty="0" err="1"/>
              <a:t>Ljt</a:t>
            </a:r>
            <a:endParaRPr lang="en-US" sz="2000" b="1" dirty="0"/>
          </a:p>
        </p:txBody>
      </p:sp>
      <p:sp>
        <p:nvSpPr>
          <p:cNvPr id="15363" name="Rectangle 3"/>
          <p:cNvSpPr>
            <a:spLocks noGrp="1" noChangeArrowheads="1"/>
          </p:cNvSpPr>
          <p:nvPr>
            <p:ph type="body" idx="1"/>
          </p:nvPr>
        </p:nvSpPr>
        <p:spPr>
          <a:ln w="28575">
            <a:solidFill>
              <a:schemeClr val="tx1"/>
            </a:solidFill>
            <a:miter lim="800000"/>
            <a:headEnd/>
            <a:tailEnd/>
          </a:ln>
        </p:spPr>
        <p:txBody>
          <a:bodyPr/>
          <a:lstStyle/>
          <a:p>
            <a:pPr eaLnBrk="1" hangingPunct="1">
              <a:lnSpc>
                <a:spcPct val="80000"/>
              </a:lnSpc>
            </a:pPr>
            <a:r>
              <a:rPr lang="en-US" sz="2400" dirty="0">
                <a:latin typeface="Comic Sans MS" pitchFamily="66" charset="0"/>
              </a:rPr>
              <a:t>FV</a:t>
            </a:r>
            <a:r>
              <a:rPr lang="en-US" sz="2400" baseline="-25000" dirty="0">
                <a:latin typeface="Comic Sans MS" pitchFamily="66" charset="0"/>
              </a:rPr>
              <a:t>4</a:t>
            </a:r>
            <a:r>
              <a:rPr lang="en-US" sz="2400" dirty="0">
                <a:latin typeface="Comic Sans MS" pitchFamily="66" charset="0"/>
              </a:rPr>
              <a:t> =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(1+0,1)</a:t>
            </a:r>
            <a:r>
              <a:rPr lang="en-US" sz="2400" baseline="30000" dirty="0">
                <a:latin typeface="Comic Sans MS" pitchFamily="66" charset="0"/>
              </a:rPr>
              <a:t>3</a:t>
            </a:r>
            <a:r>
              <a:rPr lang="en-US" sz="2400" dirty="0">
                <a:latin typeface="Comic Sans MS" pitchFamily="66" charset="0"/>
              </a:rPr>
              <a:t> + 1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(1+0,1)</a:t>
            </a:r>
            <a:r>
              <a:rPr lang="en-US" sz="2400" baseline="30000" dirty="0">
                <a:latin typeface="Comic Sans MS" pitchFamily="66" charset="0"/>
              </a:rPr>
              <a:t>2</a:t>
            </a:r>
            <a:r>
              <a:rPr lang="en-US" sz="2400" dirty="0">
                <a:latin typeface="Comic Sans MS" pitchFamily="66" charset="0"/>
              </a:rPr>
              <a:t>+1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(1+0,1)</a:t>
            </a:r>
            <a:r>
              <a:rPr lang="en-US" sz="2400" baseline="30000" dirty="0">
                <a:latin typeface="Comic Sans MS" pitchFamily="66" charset="0"/>
              </a:rPr>
              <a:t>1</a:t>
            </a:r>
            <a:r>
              <a:rPr lang="en-US" sz="2400" dirty="0">
                <a:latin typeface="Comic Sans MS" pitchFamily="66" charset="0"/>
              </a:rPr>
              <a:t> + 1000</a:t>
            </a:r>
            <a:r>
              <a:rPr lang="id-ID" sz="2400" dirty="0">
                <a:latin typeface="Comic Sans MS" pitchFamily="66" charset="0"/>
              </a:rPr>
              <a:t>.000</a:t>
            </a:r>
            <a:r>
              <a:rPr lang="en-US" sz="2400" dirty="0">
                <a:latin typeface="Comic Sans MS" pitchFamily="66" charset="0"/>
              </a:rPr>
              <a:t> = 4.641</a:t>
            </a:r>
            <a:r>
              <a:rPr lang="id-ID" sz="2400" dirty="0">
                <a:latin typeface="Comic Sans MS" pitchFamily="66" charset="0"/>
              </a:rPr>
              <a:t>.000</a:t>
            </a:r>
          </a:p>
          <a:p>
            <a:pPr eaLnBrk="1" hangingPunct="1">
              <a:lnSpc>
                <a:spcPct val="80000"/>
              </a:lnSpc>
            </a:pPr>
            <a:endParaRPr lang="en-US" sz="2400" dirty="0">
              <a:latin typeface="Comic Sans MS" pitchFamily="66" charset="0"/>
            </a:endParaRPr>
          </a:p>
          <a:p>
            <a:pPr eaLnBrk="1" hangingPunct="1">
              <a:lnSpc>
                <a:spcPct val="80000"/>
              </a:lnSpc>
            </a:pPr>
            <a:r>
              <a:rPr lang="en-US" sz="2400" u="sng" dirty="0" err="1">
                <a:latin typeface="Comic Sans MS" pitchFamily="66" charset="0"/>
              </a:rPr>
              <a:t>Atau</a:t>
            </a:r>
            <a:r>
              <a:rPr lang="en-US" sz="2400" u="sng" dirty="0">
                <a:latin typeface="Comic Sans MS" pitchFamily="66" charset="0"/>
              </a:rPr>
              <a:t> </a:t>
            </a:r>
            <a:r>
              <a:rPr lang="en-US" sz="2400" u="sng" dirty="0" err="1">
                <a:latin typeface="Comic Sans MS" pitchFamily="66" charset="0"/>
              </a:rPr>
              <a:t>gunakan</a:t>
            </a:r>
            <a:r>
              <a:rPr lang="en-US" sz="2400" u="sng" dirty="0">
                <a:latin typeface="Comic Sans MS" pitchFamily="66" charset="0"/>
              </a:rPr>
              <a:t> </a:t>
            </a:r>
            <a:r>
              <a:rPr lang="en-US" sz="2400" u="sng" dirty="0" err="1">
                <a:latin typeface="Comic Sans MS" pitchFamily="66" charset="0"/>
              </a:rPr>
              <a:t>rumus</a:t>
            </a:r>
            <a:r>
              <a:rPr lang="en-US" sz="2400" u="sng" dirty="0">
                <a:latin typeface="Comic Sans MS" pitchFamily="66" charset="0"/>
              </a:rPr>
              <a:t>:</a:t>
            </a:r>
          </a:p>
          <a:p>
            <a:pPr eaLnBrk="1" hangingPunct="1">
              <a:lnSpc>
                <a:spcPct val="80000"/>
              </a:lnSpc>
            </a:pPr>
            <a:endParaRPr lang="en-US" sz="2400" u="sng" dirty="0">
              <a:latin typeface="Comic Sans MS" pitchFamily="66" charset="0"/>
            </a:endParaRPr>
          </a:p>
          <a:p>
            <a:pPr eaLnBrk="1" hangingPunct="1">
              <a:lnSpc>
                <a:spcPct val="80000"/>
              </a:lnSpc>
            </a:pPr>
            <a:endParaRPr lang="en-US" sz="2400" u="sng" dirty="0">
              <a:latin typeface="Comic Sans MS" pitchFamily="66" charset="0"/>
            </a:endParaRPr>
          </a:p>
          <a:p>
            <a:pPr eaLnBrk="1" hangingPunct="1">
              <a:lnSpc>
                <a:spcPct val="80000"/>
              </a:lnSpc>
            </a:pPr>
            <a:endParaRPr lang="en-US" sz="2400" u="sng" dirty="0">
              <a:latin typeface="Comic Sans MS" pitchFamily="66" charset="0"/>
            </a:endParaRPr>
          </a:p>
          <a:p>
            <a:pPr marL="0" indent="0" eaLnBrk="1" hangingPunct="1">
              <a:lnSpc>
                <a:spcPct val="80000"/>
              </a:lnSpc>
              <a:buNone/>
            </a:pPr>
            <a:r>
              <a:rPr lang="id-ID" sz="2400" dirty="0">
                <a:latin typeface="Comic Sans MS" pitchFamily="66" charset="0"/>
              </a:rPr>
              <a:t>	A</a:t>
            </a:r>
            <a:r>
              <a:rPr lang="en-US" sz="2400" dirty="0">
                <a:latin typeface="Comic Sans MS" pitchFamily="66" charset="0"/>
              </a:rPr>
              <a:t> = </a:t>
            </a:r>
            <a:r>
              <a:rPr lang="en-US" sz="2400" dirty="0" err="1">
                <a:latin typeface="Comic Sans MS" pitchFamily="66" charset="0"/>
              </a:rPr>
              <a:t>jumlah</a:t>
            </a:r>
            <a:r>
              <a:rPr lang="en-US" sz="2400" dirty="0">
                <a:latin typeface="Comic Sans MS" pitchFamily="66" charset="0"/>
              </a:rPr>
              <a:t> </a:t>
            </a:r>
            <a:r>
              <a:rPr lang="en-US" sz="2400" dirty="0" err="1">
                <a:latin typeface="Comic Sans MS" pitchFamily="66" charset="0"/>
              </a:rPr>
              <a:t>pembayaran</a:t>
            </a:r>
            <a:r>
              <a:rPr lang="en-US" sz="2400" dirty="0">
                <a:latin typeface="Comic Sans MS" pitchFamily="66" charset="0"/>
              </a:rPr>
              <a:t> </a:t>
            </a:r>
            <a:r>
              <a:rPr lang="en-US" sz="2400" dirty="0" err="1">
                <a:latin typeface="Comic Sans MS" pitchFamily="66" charset="0"/>
              </a:rPr>
              <a:t>kas</a:t>
            </a:r>
            <a:r>
              <a:rPr lang="en-US" sz="2400" dirty="0">
                <a:latin typeface="Comic Sans MS" pitchFamily="66" charset="0"/>
              </a:rPr>
              <a:t> </a:t>
            </a:r>
            <a:r>
              <a:rPr lang="en-US" sz="2400" dirty="0" err="1">
                <a:latin typeface="Comic Sans MS" pitchFamily="66" charset="0"/>
              </a:rPr>
              <a:t>untuk</a:t>
            </a:r>
            <a:r>
              <a:rPr lang="en-US" sz="2400" dirty="0">
                <a:latin typeface="Comic Sans MS" pitchFamily="66" charset="0"/>
              </a:rPr>
              <a:t> </a:t>
            </a:r>
            <a:r>
              <a:rPr lang="en-US" sz="2400" dirty="0" err="1">
                <a:latin typeface="Comic Sans MS" pitchFamily="66" charset="0"/>
              </a:rPr>
              <a:t>tiap</a:t>
            </a:r>
            <a:r>
              <a:rPr lang="en-US" sz="2400" dirty="0">
                <a:latin typeface="Comic Sans MS" pitchFamily="66" charset="0"/>
              </a:rPr>
              <a:t> </a:t>
            </a:r>
            <a:r>
              <a:rPr lang="en-US" sz="2400" dirty="0" err="1">
                <a:latin typeface="Comic Sans MS" pitchFamily="66" charset="0"/>
              </a:rPr>
              <a:t>periode</a:t>
            </a:r>
            <a:endParaRPr lang="en-US" sz="2400" dirty="0">
              <a:latin typeface="Comic Sans MS" pitchFamily="66" charset="0"/>
            </a:endParaRPr>
          </a:p>
          <a:p>
            <a:pPr marL="0" indent="0" eaLnBrk="1" hangingPunct="1">
              <a:lnSpc>
                <a:spcPct val="80000"/>
              </a:lnSpc>
              <a:buNone/>
            </a:pPr>
            <a:r>
              <a:rPr lang="id-ID" sz="2400" dirty="0">
                <a:latin typeface="Comic Sans MS" pitchFamily="66" charset="0"/>
              </a:rPr>
              <a:t>	i</a:t>
            </a:r>
            <a:r>
              <a:rPr lang="en-US" sz="2400" dirty="0">
                <a:latin typeface="Comic Sans MS" pitchFamily="66" charset="0"/>
              </a:rPr>
              <a:t>  = </a:t>
            </a:r>
            <a:r>
              <a:rPr lang="en-US" sz="2400" dirty="0" err="1">
                <a:latin typeface="Comic Sans MS" pitchFamily="66" charset="0"/>
              </a:rPr>
              <a:t>tingkat</a:t>
            </a:r>
            <a:r>
              <a:rPr lang="en-US" sz="2400" dirty="0">
                <a:latin typeface="Comic Sans MS" pitchFamily="66" charset="0"/>
              </a:rPr>
              <a:t> </a:t>
            </a:r>
            <a:r>
              <a:rPr lang="en-US" sz="2400" dirty="0" err="1">
                <a:latin typeface="Comic Sans MS" pitchFamily="66" charset="0"/>
              </a:rPr>
              <a:t>bunga</a:t>
            </a:r>
            <a:endParaRPr lang="en-US" sz="2400" dirty="0">
              <a:latin typeface="Comic Sans MS" pitchFamily="66" charset="0"/>
            </a:endParaRPr>
          </a:p>
          <a:p>
            <a:pPr marL="0" indent="0" eaLnBrk="1" hangingPunct="1">
              <a:lnSpc>
                <a:spcPct val="80000"/>
              </a:lnSpc>
              <a:buNone/>
            </a:pPr>
            <a:r>
              <a:rPr lang="id-ID" sz="2400" dirty="0">
                <a:latin typeface="Comic Sans MS" pitchFamily="66" charset="0"/>
              </a:rPr>
              <a:t>	</a:t>
            </a:r>
            <a:r>
              <a:rPr lang="en-US" sz="2400" dirty="0">
                <a:latin typeface="Comic Sans MS" pitchFamily="66" charset="0"/>
              </a:rPr>
              <a:t>n = </a:t>
            </a:r>
            <a:r>
              <a:rPr lang="en-US" sz="2400" dirty="0" err="1">
                <a:latin typeface="Comic Sans MS" pitchFamily="66" charset="0"/>
              </a:rPr>
              <a:t>jumlah</a:t>
            </a:r>
            <a:r>
              <a:rPr lang="en-US" sz="2400" dirty="0">
                <a:latin typeface="Comic Sans MS" pitchFamily="66" charset="0"/>
              </a:rPr>
              <a:t> </a:t>
            </a:r>
            <a:r>
              <a:rPr lang="en-US" sz="2400" dirty="0" err="1">
                <a:latin typeface="Comic Sans MS" pitchFamily="66" charset="0"/>
              </a:rPr>
              <a:t>periode</a:t>
            </a:r>
            <a:endParaRPr lang="en-US" sz="2400" dirty="0">
              <a:latin typeface="Comic Sans MS" pitchFamily="66" charset="0"/>
            </a:endParaRPr>
          </a:p>
          <a:p>
            <a:pPr eaLnBrk="1" hangingPunct="1">
              <a:lnSpc>
                <a:spcPct val="80000"/>
              </a:lnSpc>
            </a:pPr>
            <a:endParaRPr lang="id-ID" sz="2400" dirty="0">
              <a:latin typeface="Comic Sans MS" pitchFamily="66" charset="0"/>
            </a:endParaRPr>
          </a:p>
          <a:p>
            <a:pPr eaLnBrk="1" hangingPunct="1">
              <a:lnSpc>
                <a:spcPct val="80000"/>
              </a:lnSpc>
            </a:pPr>
            <a:r>
              <a:rPr lang="en-US" sz="2400" dirty="0">
                <a:latin typeface="Comic Sans MS" pitchFamily="66" charset="0"/>
              </a:rPr>
              <a:t>FV</a:t>
            </a:r>
            <a:r>
              <a:rPr lang="en-US" sz="2400" baseline="-25000" dirty="0">
                <a:latin typeface="Comic Sans MS" pitchFamily="66" charset="0"/>
              </a:rPr>
              <a:t>4 </a:t>
            </a:r>
            <a:r>
              <a:rPr lang="en-US" sz="2400" dirty="0">
                <a:latin typeface="Comic Sans MS" pitchFamily="66" charset="0"/>
              </a:rPr>
              <a:t>= 1</a:t>
            </a:r>
            <a:r>
              <a:rPr lang="id-ID" sz="2400" dirty="0">
                <a:latin typeface="Comic Sans MS" pitchFamily="66" charset="0"/>
              </a:rPr>
              <a:t>.</a:t>
            </a:r>
            <a:r>
              <a:rPr lang="en-US" sz="2400" dirty="0">
                <a:latin typeface="Comic Sans MS" pitchFamily="66" charset="0"/>
              </a:rPr>
              <a:t>000</a:t>
            </a:r>
            <a:r>
              <a:rPr lang="id-ID" sz="2400" dirty="0">
                <a:latin typeface="Comic Sans MS" pitchFamily="66" charset="0"/>
              </a:rPr>
              <a:t>.000</a:t>
            </a:r>
            <a:r>
              <a:rPr lang="en-US" sz="2400" dirty="0">
                <a:latin typeface="Comic Sans MS" pitchFamily="66" charset="0"/>
              </a:rPr>
              <a:t> </a:t>
            </a:r>
            <a:r>
              <a:rPr lang="id-ID" sz="2400" dirty="0">
                <a:latin typeface="Comic Sans MS" pitchFamily="66" charset="0"/>
              </a:rPr>
              <a:t>(</a:t>
            </a:r>
            <a:r>
              <a:rPr lang="en-US" sz="2400" dirty="0">
                <a:latin typeface="Comic Sans MS" pitchFamily="66" charset="0"/>
              </a:rPr>
              <a:t>(1+0,1)</a:t>
            </a:r>
            <a:r>
              <a:rPr lang="en-US" sz="2400" baseline="30000" dirty="0">
                <a:latin typeface="Comic Sans MS" pitchFamily="66" charset="0"/>
              </a:rPr>
              <a:t>4</a:t>
            </a:r>
            <a:r>
              <a:rPr lang="en-US" sz="2400" dirty="0">
                <a:latin typeface="Comic Sans MS" pitchFamily="66" charset="0"/>
              </a:rPr>
              <a:t>-1</a:t>
            </a:r>
            <a:r>
              <a:rPr lang="id-ID" sz="2400" dirty="0">
                <a:latin typeface="Comic Sans MS" pitchFamily="66" charset="0"/>
              </a:rPr>
              <a:t>)</a:t>
            </a:r>
            <a:r>
              <a:rPr lang="en-US" sz="2400" dirty="0">
                <a:latin typeface="Comic Sans MS" pitchFamily="66" charset="0"/>
              </a:rPr>
              <a:t>/0,1 = 4</a:t>
            </a:r>
            <a:r>
              <a:rPr lang="id-ID" sz="2400" dirty="0">
                <a:latin typeface="Comic Sans MS" pitchFamily="66" charset="0"/>
              </a:rPr>
              <a:t>.</a:t>
            </a:r>
            <a:r>
              <a:rPr lang="en-US" sz="2400" dirty="0">
                <a:latin typeface="Comic Sans MS" pitchFamily="66" charset="0"/>
              </a:rPr>
              <a:t>641</a:t>
            </a:r>
            <a:r>
              <a:rPr lang="id-ID" sz="2400" dirty="0">
                <a:latin typeface="Comic Sans MS" pitchFamily="66" charset="0"/>
              </a:rPr>
              <a:t>.000</a:t>
            </a:r>
            <a:endParaRPr lang="en-US" sz="2400" dirty="0">
              <a:latin typeface="Comic Sans MS" pitchFamily="66" charset="0"/>
            </a:endParaRPr>
          </a:p>
        </p:txBody>
      </p:sp>
      <p:sp>
        <p:nvSpPr>
          <p:cNvPr id="1536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15365" name="Object 11"/>
          <p:cNvGraphicFramePr>
            <a:graphicFrameLocks noChangeAspect="1"/>
          </p:cNvGraphicFramePr>
          <p:nvPr>
            <p:extLst>
              <p:ext uri="{D42A27DB-BD31-4B8C-83A1-F6EECF244321}">
                <p14:modId xmlns:p14="http://schemas.microsoft.com/office/powerpoint/2010/main" val="219559103"/>
              </p:ext>
            </p:extLst>
          </p:nvPr>
        </p:nvGraphicFramePr>
        <p:xfrm>
          <a:off x="1219200" y="3200400"/>
          <a:ext cx="4148137" cy="762000"/>
        </p:xfrm>
        <a:graphic>
          <a:graphicData uri="http://schemas.openxmlformats.org/presentationml/2006/ole">
            <mc:AlternateContent xmlns:mc="http://schemas.openxmlformats.org/markup-compatibility/2006">
              <mc:Choice xmlns:v="urn:schemas-microsoft-com:vml" Requires="v">
                <p:oleObj name="Equation" r:id="rId2" imgW="1358640" imgH="241200" progId="Equation.3">
                  <p:embed/>
                </p:oleObj>
              </mc:Choice>
              <mc:Fallback>
                <p:oleObj name="Equation" r:id="rId2" imgW="1358640" imgH="241200" progId="Equation.3">
                  <p:embed/>
                  <p:pic>
                    <p:nvPicPr>
                      <p:cNvPr id="0" name=""/>
                      <p:cNvPicPr>
                        <a:picLocks noChangeAspect="1" noChangeArrowheads="1"/>
                      </p:cNvPicPr>
                      <p:nvPr/>
                    </p:nvPicPr>
                    <p:blipFill>
                      <a:blip r:embed="rId3"/>
                      <a:srcRect/>
                      <a:stretch>
                        <a:fillRect/>
                      </a:stretch>
                    </p:blipFill>
                    <p:spPr bwMode="auto">
                      <a:xfrm>
                        <a:off x="1219200" y="3200400"/>
                        <a:ext cx="41481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52920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58B99-AF3E-B22D-37F5-A1D3B2EC3476}"/>
            </a:ext>
          </a:extLst>
        </p:cNvPr>
        <p:cNvGrpSpPr/>
        <p:nvPr/>
      </p:nvGrpSpPr>
      <p:grpSpPr>
        <a:xfrm>
          <a:off x="0" y="0"/>
          <a:ext cx="0" cy="0"/>
          <a:chOff x="0" y="0"/>
          <a:chExt cx="0" cy="0"/>
        </a:xfrm>
      </p:grpSpPr>
      <p:sp>
        <p:nvSpPr>
          <p:cNvPr id="2" name="Rectangle 3">
            <a:extLst>
              <a:ext uri="{FF2B5EF4-FFF2-40B4-BE49-F238E27FC236}">
                <a16:creationId xmlns:a16="http://schemas.microsoft.com/office/drawing/2014/main" id="{D5A9D689-0E31-54A0-DCAA-1939D1AB57FE}"/>
              </a:ext>
            </a:extLst>
          </p:cNvPr>
          <p:cNvSpPr>
            <a:spLocks noGrp="1" noChangeArrowheads="1"/>
          </p:cNvSpPr>
          <p:nvPr>
            <p:ph type="body" idx="4294967295"/>
          </p:nvPr>
        </p:nvSpPr>
        <p:spPr>
          <a:xfrm>
            <a:off x="0" y="561975"/>
            <a:ext cx="7893050" cy="3857625"/>
          </a:xfrm>
        </p:spPr>
        <p:txBody>
          <a:bodyPr/>
          <a:lstStyle/>
          <a:p>
            <a:pPr algn="just" eaLnBrk="1" hangingPunct="1">
              <a:lnSpc>
                <a:spcPct val="80000"/>
              </a:lnSpc>
              <a:buFont typeface="Wingdings" pitchFamily="2" charset="2"/>
              <a:buNone/>
            </a:pPr>
            <a:r>
              <a:rPr lang="id-ID" sz="3500" dirty="0"/>
              <a:t>	</a:t>
            </a:r>
            <a:r>
              <a:rPr lang="id-ID" sz="2800" b="1" dirty="0">
                <a:solidFill>
                  <a:srgbClr val="FF0000"/>
                </a:solidFill>
              </a:rPr>
              <a:t>Contoh</a:t>
            </a:r>
          </a:p>
          <a:p>
            <a:pPr algn="just" eaLnBrk="1" hangingPunct="1">
              <a:lnSpc>
                <a:spcPct val="80000"/>
              </a:lnSpc>
              <a:buFont typeface="Wingdings" pitchFamily="2" charset="2"/>
              <a:buNone/>
            </a:pPr>
            <a:r>
              <a:rPr lang="id-ID" sz="2400" dirty="0"/>
              <a:t>	</a:t>
            </a:r>
            <a:r>
              <a:rPr lang="en-US" sz="2000" dirty="0"/>
              <a:t>Ibu Nia </a:t>
            </a:r>
            <a:r>
              <a:rPr lang="en-US" sz="2000" dirty="0" err="1"/>
              <a:t>akan</a:t>
            </a:r>
            <a:r>
              <a:rPr lang="en-US" sz="2000" dirty="0"/>
              <a:t> </a:t>
            </a:r>
            <a:r>
              <a:rPr lang="en-US" sz="2000" dirty="0" err="1"/>
              <a:t>menyisihkan</a:t>
            </a:r>
            <a:r>
              <a:rPr lang="en-US" sz="2000" dirty="0"/>
              <a:t> Sebagian </a:t>
            </a:r>
            <a:r>
              <a:rPr lang="en-US" sz="2000" dirty="0" err="1"/>
              <a:t>penghasilan</a:t>
            </a:r>
            <a:r>
              <a:rPr lang="en-US" sz="2000" dirty="0"/>
              <a:t> </a:t>
            </a:r>
            <a:r>
              <a:rPr lang="en-US" sz="2000" dirty="0" err="1"/>
              <a:t>dari</a:t>
            </a:r>
            <a:r>
              <a:rPr lang="en-US" sz="2000" dirty="0"/>
              <a:t> </a:t>
            </a:r>
            <a:r>
              <a:rPr lang="en-US" sz="2000" dirty="0" err="1"/>
              <a:t>usahanya</a:t>
            </a:r>
            <a:r>
              <a:rPr lang="en-US" sz="2000" dirty="0"/>
              <a:t> </a:t>
            </a:r>
            <a:r>
              <a:rPr lang="en-US" sz="2000" dirty="0" err="1"/>
              <a:t>dengan</a:t>
            </a:r>
            <a:r>
              <a:rPr lang="en-US" sz="2000" dirty="0"/>
              <a:t> auto debit </a:t>
            </a:r>
            <a:r>
              <a:rPr lang="en-US" sz="2000" dirty="0" err="1"/>
              <a:t>ke</a:t>
            </a:r>
            <a:r>
              <a:rPr lang="en-US" sz="2000" dirty="0"/>
              <a:t> </a:t>
            </a:r>
            <a:r>
              <a:rPr lang="en-US" sz="2000" dirty="0" err="1"/>
              <a:t>rekening</a:t>
            </a:r>
            <a:r>
              <a:rPr lang="en-US" sz="2000" dirty="0"/>
              <a:t> </a:t>
            </a:r>
            <a:r>
              <a:rPr lang="en-US" sz="2000" dirty="0" err="1"/>
              <a:t>khusus</a:t>
            </a:r>
            <a:r>
              <a:rPr lang="id-ID" sz="2000" dirty="0"/>
              <a:t>.</a:t>
            </a:r>
            <a:r>
              <a:rPr lang="en-US" sz="2000" dirty="0"/>
              <a:t> Jika </a:t>
            </a:r>
            <a:r>
              <a:rPr lang="en-US" sz="2000" dirty="0" err="1"/>
              <a:t>setiap</a:t>
            </a:r>
            <a:r>
              <a:rPr lang="en-US" sz="2000" dirty="0"/>
              <a:t> </a:t>
            </a:r>
            <a:r>
              <a:rPr lang="en-US" sz="2000" dirty="0" err="1"/>
              <a:t>akhir</a:t>
            </a:r>
            <a:r>
              <a:rPr lang="en-US" sz="2000" dirty="0"/>
              <a:t> </a:t>
            </a:r>
            <a:r>
              <a:rPr lang="en-US" sz="2000" dirty="0" err="1"/>
              <a:t>bulan</a:t>
            </a:r>
            <a:r>
              <a:rPr lang="en-US" sz="2000" dirty="0"/>
              <a:t> </a:t>
            </a:r>
            <a:r>
              <a:rPr lang="en-US" sz="2000" dirty="0" err="1"/>
              <a:t>ia</a:t>
            </a:r>
            <a:r>
              <a:rPr lang="en-US" sz="2000" dirty="0"/>
              <a:t> </a:t>
            </a:r>
            <a:r>
              <a:rPr lang="en-US" sz="2000" dirty="0" err="1"/>
              <a:t>menyisihkan</a:t>
            </a:r>
            <a:r>
              <a:rPr lang="en-US" sz="2000" dirty="0"/>
              <a:t> Rp3,5juta </a:t>
            </a:r>
            <a:r>
              <a:rPr lang="en-US" sz="2000" dirty="0" err="1"/>
              <a:t>ke</a:t>
            </a:r>
            <a:r>
              <a:rPr lang="en-US" sz="2000" dirty="0"/>
              <a:t> </a:t>
            </a:r>
            <a:r>
              <a:rPr lang="en-US" sz="2000" dirty="0" err="1"/>
              <a:t>rekening</a:t>
            </a:r>
            <a:r>
              <a:rPr lang="en-US" sz="2000" dirty="0"/>
              <a:t> </a:t>
            </a:r>
            <a:r>
              <a:rPr lang="en-US" sz="2000" dirty="0" err="1"/>
              <a:t>tersebut</a:t>
            </a:r>
            <a:r>
              <a:rPr lang="en-US" sz="2000" dirty="0"/>
              <a:t>, </a:t>
            </a:r>
            <a:r>
              <a:rPr lang="en-US" sz="2000" dirty="0" err="1"/>
              <a:t>berapa</a:t>
            </a:r>
            <a:r>
              <a:rPr lang="en-US" sz="2000" dirty="0"/>
              <a:t> </a:t>
            </a:r>
            <a:r>
              <a:rPr lang="en-US" sz="2000" dirty="0" err="1"/>
              <a:t>jumlah</a:t>
            </a:r>
            <a:r>
              <a:rPr lang="en-US" sz="2000" dirty="0"/>
              <a:t> uang di </a:t>
            </a:r>
            <a:r>
              <a:rPr lang="en-US" sz="2000" dirty="0" err="1"/>
              <a:t>akhir</a:t>
            </a:r>
            <a:r>
              <a:rPr lang="en-US" sz="2000" dirty="0"/>
              <a:t> </a:t>
            </a:r>
            <a:r>
              <a:rPr lang="en-US" sz="2000" dirty="0" err="1"/>
              <a:t>tahun</a:t>
            </a:r>
            <a:r>
              <a:rPr lang="en-US" sz="2000" dirty="0"/>
              <a:t> ke-2. Suku bunga yang  </a:t>
            </a:r>
            <a:r>
              <a:rPr lang="en-US" sz="2000" dirty="0" err="1"/>
              <a:t>berlaku</a:t>
            </a:r>
            <a:r>
              <a:rPr lang="en-US" sz="2000" dirty="0"/>
              <a:t> 2% per </a:t>
            </a:r>
            <a:r>
              <a:rPr lang="en-US" sz="2000" dirty="0" err="1"/>
              <a:t>bulan</a:t>
            </a:r>
            <a:r>
              <a:rPr lang="en-US" sz="2000" dirty="0"/>
              <a:t>.</a:t>
            </a:r>
            <a:endParaRPr lang="id-ID" sz="2000" dirty="0"/>
          </a:p>
          <a:p>
            <a:pPr eaLnBrk="1" hangingPunct="1">
              <a:lnSpc>
                <a:spcPct val="80000"/>
              </a:lnSpc>
              <a:buFont typeface="Wingdings" pitchFamily="2" charset="2"/>
              <a:buNone/>
            </a:pPr>
            <a:endParaRPr lang="id-ID" sz="1200" dirty="0"/>
          </a:p>
        </p:txBody>
      </p:sp>
    </p:spTree>
    <p:extLst>
      <p:ext uri="{BB962C8B-B14F-4D97-AF65-F5344CB8AC3E}">
        <p14:creationId xmlns:p14="http://schemas.microsoft.com/office/powerpoint/2010/main" val="3067816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320040"/>
            <a:ext cx="7162800" cy="899160"/>
          </a:xfrm>
        </p:spPr>
        <p:txBody>
          <a:bodyPr>
            <a:normAutofit/>
          </a:bodyPr>
          <a:lstStyle/>
          <a:p>
            <a:pPr algn="ctr" eaLnBrk="1" hangingPunct="1">
              <a:spcBef>
                <a:spcPct val="20000"/>
              </a:spcBef>
              <a:defRPr/>
            </a:pPr>
            <a:r>
              <a:rPr lang="id-ID" sz="2400" b="1" dirty="0">
                <a:solidFill>
                  <a:srgbClr val="FF0000"/>
                </a:solidFill>
                <a:latin typeface="Comic Sans MS" pitchFamily="66" charset="0"/>
                <a:ea typeface="+mn-ea"/>
                <a:cs typeface="+mn-cs"/>
              </a:rPr>
              <a:t>Contoh 3</a:t>
            </a:r>
            <a:br>
              <a:rPr lang="id-ID" sz="2400" b="1" dirty="0">
                <a:solidFill>
                  <a:srgbClr val="FF0000"/>
                </a:solidFill>
                <a:latin typeface="Comic Sans MS" pitchFamily="66" charset="0"/>
                <a:ea typeface="+mn-ea"/>
                <a:cs typeface="+mn-cs"/>
              </a:rPr>
            </a:br>
            <a:r>
              <a:rPr lang="id-ID" sz="2400" b="1" dirty="0">
                <a:solidFill>
                  <a:srgbClr val="FF0000"/>
                </a:solidFill>
                <a:latin typeface="Comic Sans MS" pitchFamily="66" charset="0"/>
                <a:ea typeface="+mn-ea"/>
                <a:cs typeface="+mn-cs"/>
              </a:rPr>
              <a:t>MENGHITUNG BESAR TABUNGAN PERIODIK</a:t>
            </a:r>
            <a:endParaRPr lang="en-US" sz="2400" b="1" dirty="0">
              <a:solidFill>
                <a:srgbClr val="FF0000"/>
              </a:solidFill>
              <a:latin typeface="Comic Sans MS" pitchFamily="66" charset="0"/>
              <a:ea typeface="+mn-ea"/>
              <a:cs typeface="+mn-cs"/>
            </a:endParaRPr>
          </a:p>
        </p:txBody>
      </p:sp>
      <p:sp>
        <p:nvSpPr>
          <p:cNvPr id="11271"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pSp>
        <p:nvGrpSpPr>
          <p:cNvPr id="11272" name="Group 10"/>
          <p:cNvGrpSpPr>
            <a:grpSpLocks/>
          </p:cNvGrpSpPr>
          <p:nvPr/>
        </p:nvGrpSpPr>
        <p:grpSpPr bwMode="auto">
          <a:xfrm>
            <a:off x="1290638" y="1473200"/>
            <a:ext cx="6161087" cy="1450975"/>
            <a:chOff x="813" y="928"/>
            <a:chExt cx="3881" cy="914"/>
          </a:xfrm>
        </p:grpSpPr>
        <p:graphicFrame>
          <p:nvGraphicFramePr>
            <p:cNvPr id="11266" name="Object 4"/>
            <p:cNvGraphicFramePr>
              <a:graphicFrameLocks noChangeAspect="1"/>
            </p:cNvGraphicFramePr>
            <p:nvPr/>
          </p:nvGraphicFramePr>
          <p:xfrm>
            <a:off x="813" y="928"/>
            <a:ext cx="3781" cy="914"/>
          </p:xfrm>
          <a:graphic>
            <a:graphicData uri="http://schemas.openxmlformats.org/presentationml/2006/ole">
              <mc:AlternateContent xmlns:mc="http://schemas.openxmlformats.org/markup-compatibility/2006">
                <mc:Choice xmlns:v="urn:schemas-microsoft-com:vml" Requires="v">
                  <p:oleObj name="Equation" r:id="rId3" imgW="2361960" imgH="571320" progId="Equation.3">
                    <p:embed/>
                  </p:oleObj>
                </mc:Choice>
                <mc:Fallback>
                  <p:oleObj name="Equation" r:id="rId3" imgW="2361960" imgH="5713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 y="928"/>
                          <a:ext cx="3781" cy="9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7" name="Object 6"/>
            <p:cNvGraphicFramePr>
              <a:graphicFrameLocks noChangeAspect="1"/>
            </p:cNvGraphicFramePr>
            <p:nvPr/>
          </p:nvGraphicFramePr>
          <p:xfrm>
            <a:off x="4064" y="1291"/>
            <a:ext cx="630" cy="386"/>
          </p:xfrm>
          <a:graphic>
            <a:graphicData uri="http://schemas.openxmlformats.org/presentationml/2006/ole">
              <mc:AlternateContent xmlns:mc="http://schemas.openxmlformats.org/markup-compatibility/2006">
                <mc:Choice xmlns:v="urn:schemas-microsoft-com:vml" Requires="v">
                  <p:oleObj name="Visio" r:id="rId5" imgW="557784" imgH="341376" progId="Visio.Drawing.11">
                    <p:embed/>
                  </p:oleObj>
                </mc:Choice>
                <mc:Fallback>
                  <p:oleObj name="Visio" r:id="rId5" imgW="557784" imgH="341376"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 y="1291"/>
                          <a:ext cx="630" cy="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1273" name="Rectangle 9"/>
          <p:cNvSpPr>
            <a:spLocks noChangeArrowheads="1"/>
          </p:cNvSpPr>
          <p:nvPr/>
        </p:nvSpPr>
        <p:spPr bwMode="auto">
          <a:xfrm>
            <a:off x="1752600" y="2787650"/>
            <a:ext cx="62484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Seorang konsultan berencana membangun rumah kos dengan perkiraan biaya sebesar Rp 500.000.000 pada saat ia pensiun nanti, tepatnya 20 tahun lagi. Untuk tujuan tersebut, ia menyisihkan gajinya setiap bulan untuk ditabung di bank. Berapakah besarnya gaji bulanan yang harus sisihkan untuk ia tabung apabila tingkat bunga tabungan 9% p.a. perhitungan bunga bulanan?</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235718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0" name="Object 4"/>
          <p:cNvGraphicFramePr>
            <a:graphicFrameLocks noGrp="1" noChangeAspect="1"/>
          </p:cNvGraphicFramePr>
          <p:nvPr>
            <p:ph idx="1"/>
          </p:nvPr>
        </p:nvGraphicFramePr>
        <p:xfrm>
          <a:off x="1571625" y="1643063"/>
          <a:ext cx="2755900" cy="754062"/>
        </p:xfrm>
        <a:graphic>
          <a:graphicData uri="http://schemas.openxmlformats.org/presentationml/2006/ole">
            <mc:AlternateContent xmlns:mc="http://schemas.openxmlformats.org/markup-compatibility/2006">
              <mc:Choice xmlns:v="urn:schemas-microsoft-com:vml" Requires="v">
                <p:oleObj name="Equation" r:id="rId3" imgW="1346040" imgH="368280" progId="Equation.3">
                  <p:embed/>
                </p:oleObj>
              </mc:Choice>
              <mc:Fallback>
                <p:oleObj name="Equation" r:id="rId3" imgW="134604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1625" y="1643063"/>
                        <a:ext cx="2755900" cy="754062"/>
                      </a:xfrm>
                      <a:prstGeom prst="rect">
                        <a:avLst/>
                      </a:prstGeom>
                    </p:spPr>
                  </p:pic>
                </p:oleObj>
              </mc:Fallback>
            </mc:AlternateContent>
          </a:graphicData>
        </a:graphic>
      </p:graphicFrame>
      <p:sp>
        <p:nvSpPr>
          <p:cNvPr id="2" name="Rectangle 7"/>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12291" name="Object 6"/>
          <p:cNvGraphicFramePr>
            <a:graphicFrameLocks noChangeAspect="1"/>
          </p:cNvGraphicFramePr>
          <p:nvPr/>
        </p:nvGraphicFramePr>
        <p:xfrm>
          <a:off x="2571750" y="2571750"/>
          <a:ext cx="3648075" cy="3359150"/>
        </p:xfrm>
        <a:graphic>
          <a:graphicData uri="http://schemas.openxmlformats.org/presentationml/2006/ole">
            <mc:AlternateContent xmlns:mc="http://schemas.openxmlformats.org/markup-compatibility/2006">
              <mc:Choice xmlns:v="urn:schemas-microsoft-com:vml" Requires="v">
                <p:oleObj name="Equation" r:id="rId5" imgW="1485720" imgH="1371600" progId="Equation.3">
                  <p:embed/>
                </p:oleObj>
              </mc:Choice>
              <mc:Fallback>
                <p:oleObj name="Equation" r:id="rId5" imgW="1485720" imgH="1371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1750" y="2571750"/>
                        <a:ext cx="3648075" cy="3359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5" name="Rectangle 10"/>
          <p:cNvSpPr>
            <a:spLocks noChangeArrowheads="1"/>
          </p:cNvSpPr>
          <p:nvPr/>
        </p:nvSpPr>
        <p:spPr bwMode="auto">
          <a:xfrm>
            <a:off x="285750" y="0"/>
            <a:ext cx="8072438"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FV	= Rp 500.000.000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20 x 12 = 240</a:t>
            </a:r>
          </a:p>
          <a:p>
            <a:pPr defTabSz="914400" fontAlgn="base">
              <a:spcBef>
                <a:spcPct val="0"/>
              </a:spcBef>
              <a:spcAft>
                <a:spcPct val="0"/>
              </a:spcAft>
            </a:pPr>
            <a:r>
              <a:rPr lang="id-ID" sz="3000" dirty="0">
                <a:solidFill>
                  <a:prstClr val="black"/>
                </a:solidFill>
                <a:latin typeface="Arial" pitchFamily="34" charset="0"/>
                <a:cs typeface="Arial" pitchFamily="34" charset="0"/>
              </a:rPr>
              <a:t>I	= </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444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Comic Sans MS" pitchFamily="66" charset="0"/>
                <a:ea typeface="Verdana" pitchFamily="34" charset="0"/>
                <a:cs typeface="Verdana" pitchFamily="34" charset="0"/>
              </a:rPr>
              <a:t>SUB-MATERI </a:t>
            </a:r>
          </a:p>
        </p:txBody>
      </p:sp>
      <p:sp>
        <p:nvSpPr>
          <p:cNvPr id="3" name="Content Placeholder 2"/>
          <p:cNvSpPr>
            <a:spLocks noGrp="1"/>
          </p:cNvSpPr>
          <p:nvPr>
            <p:ph idx="1"/>
          </p:nvPr>
        </p:nvSpPr>
        <p:spPr/>
        <p:txBody>
          <a:bodyPr>
            <a:normAutofit/>
          </a:bodyPr>
          <a:lstStyle/>
          <a:p>
            <a:pPr marL="0" indent="0">
              <a:buNone/>
            </a:pPr>
            <a:r>
              <a:rPr lang="id-ID" b="1" u="sng" dirty="0">
                <a:latin typeface="Comic Sans MS" pitchFamily="66" charset="0"/>
                <a:ea typeface="Verdana" pitchFamily="34" charset="0"/>
                <a:cs typeface="Verdana" pitchFamily="34" charset="0"/>
              </a:rPr>
              <a:t>Anuitas  :</a:t>
            </a:r>
          </a:p>
          <a:p>
            <a:r>
              <a:rPr lang="id-ID" dirty="0">
                <a:latin typeface="Comic Sans MS" pitchFamily="66" charset="0"/>
              </a:rPr>
              <a:t>Anuitas Biasa (</a:t>
            </a:r>
            <a:r>
              <a:rPr lang="id-ID" i="1" dirty="0">
                <a:latin typeface="Comic Sans MS" pitchFamily="66" charset="0"/>
              </a:rPr>
              <a:t>Ordinary Anuity</a:t>
            </a:r>
            <a:r>
              <a:rPr lang="id-ID" dirty="0">
                <a:latin typeface="Comic Sans MS" pitchFamily="66" charset="0"/>
              </a:rPr>
              <a:t>)</a:t>
            </a:r>
          </a:p>
          <a:p>
            <a:r>
              <a:rPr lang="id-ID" dirty="0">
                <a:latin typeface="Comic Sans MS" pitchFamily="66" charset="0"/>
              </a:rPr>
              <a:t>Anuitas Di Muka (</a:t>
            </a:r>
            <a:r>
              <a:rPr lang="id-ID" i="1" dirty="0">
                <a:latin typeface="Comic Sans MS" pitchFamily="66" charset="0"/>
              </a:rPr>
              <a:t>Due Anuity</a:t>
            </a:r>
            <a:r>
              <a:rPr lang="id-ID" dirty="0">
                <a:latin typeface="Comic Sans MS" pitchFamily="66" charset="0"/>
              </a:rPr>
              <a:t>)</a:t>
            </a:r>
          </a:p>
          <a:p>
            <a:r>
              <a:rPr lang="id-ID" dirty="0">
                <a:latin typeface="Comic Sans MS" pitchFamily="66" charset="0"/>
              </a:rPr>
              <a:t>Anuitas Di Tunda (</a:t>
            </a:r>
            <a:r>
              <a:rPr lang="id-ID" i="1" dirty="0">
                <a:latin typeface="Comic Sans MS" pitchFamily="66" charset="0"/>
              </a:rPr>
              <a:t>Deferred Anuity</a:t>
            </a:r>
            <a:r>
              <a:rPr lang="id-ID" dirty="0">
                <a:latin typeface="Comic Sans MS" pitchFamily="66" charset="0"/>
              </a:rPr>
              <a:t>)</a:t>
            </a:r>
          </a:p>
          <a:p>
            <a:r>
              <a:rPr lang="id-ID" dirty="0">
                <a:latin typeface="Comic Sans MS" pitchFamily="66" charset="0"/>
              </a:rPr>
              <a:t>Anuitas Tak Terhingga (</a:t>
            </a:r>
            <a:r>
              <a:rPr lang="id-ID" i="1" dirty="0">
                <a:latin typeface="Comic Sans MS" pitchFamily="66" charset="0"/>
              </a:rPr>
              <a:t>Perpetual Anuity</a:t>
            </a:r>
            <a:r>
              <a:rPr lang="id-ID" dirty="0">
                <a:latin typeface="Comic Sans MS" pitchFamily="66" charset="0"/>
              </a:rPr>
              <a:t>)</a:t>
            </a:r>
            <a:endParaRPr lang="id-ID" dirty="0">
              <a:latin typeface="Gill Sans MT" pitchFamily="34" charset="0"/>
            </a:endParaRPr>
          </a:p>
          <a:p>
            <a:endParaRPr lang="id-ID" dirty="0">
              <a:latin typeface="Gill Sans MT" pitchFamily="34" charset="0"/>
            </a:endParaRPr>
          </a:p>
        </p:txBody>
      </p:sp>
    </p:spTree>
    <p:extLst>
      <p:ext uri="{BB962C8B-B14F-4D97-AF65-F5344CB8AC3E}">
        <p14:creationId xmlns:p14="http://schemas.microsoft.com/office/powerpoint/2010/main" val="12993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20040"/>
            <a:ext cx="7467600" cy="822960"/>
          </a:xfrm>
        </p:spPr>
        <p:txBody>
          <a:bodyPr>
            <a:noAutofit/>
          </a:bodyPr>
          <a:lstStyle/>
          <a:p>
            <a:pPr algn="ctr" eaLnBrk="1" fontAlgn="auto" hangingPunct="1">
              <a:spcAft>
                <a:spcPts val="0"/>
              </a:spcAft>
              <a:defRPr/>
            </a:pPr>
            <a:r>
              <a:rPr lang="id-ID" sz="2400" b="1" dirty="0">
                <a:solidFill>
                  <a:srgbClr val="FF0000"/>
                </a:solidFill>
                <a:latin typeface="Comic Sans MS" pitchFamily="66" charset="0"/>
              </a:rPr>
              <a:t>CONTOH 4 :</a:t>
            </a:r>
            <a:br>
              <a:rPr lang="id-ID" sz="2400" b="1" dirty="0">
                <a:solidFill>
                  <a:srgbClr val="FF0000"/>
                </a:solidFill>
                <a:latin typeface="Comic Sans MS" pitchFamily="66" charset="0"/>
              </a:rPr>
            </a:br>
            <a:r>
              <a:rPr lang="id-ID" sz="2400" b="1" dirty="0">
                <a:solidFill>
                  <a:srgbClr val="FF0000"/>
                </a:solidFill>
                <a:latin typeface="Comic Sans MS" pitchFamily="66" charset="0"/>
              </a:rPr>
              <a:t>MENGHITUNG JUMLAH PERIODE</a:t>
            </a:r>
            <a:r>
              <a:rPr lang="en-US" sz="2400" b="1" dirty="0">
                <a:solidFill>
                  <a:srgbClr val="FF0000"/>
                </a:solidFill>
                <a:latin typeface="Comic Sans MS" pitchFamily="66" charset="0"/>
              </a:rPr>
              <a:t> TABUNGAN</a:t>
            </a:r>
          </a:p>
        </p:txBody>
      </p:sp>
      <p:sp>
        <p:nvSpPr>
          <p:cNvPr id="13318" name="Rectangle 5"/>
          <p:cNvSpPr>
            <a:spLocks noChangeArrowheads="1"/>
          </p:cNvSpPr>
          <p:nvPr/>
        </p:nvSpPr>
        <p:spPr bwMode="auto">
          <a:xfrm>
            <a:off x="0" y="3124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13314" name="Object 4"/>
          <p:cNvGraphicFramePr>
            <a:graphicFrameLocks noChangeAspect="1"/>
          </p:cNvGraphicFramePr>
          <p:nvPr/>
        </p:nvGraphicFramePr>
        <p:xfrm>
          <a:off x="2051050" y="1557338"/>
          <a:ext cx="3252788" cy="1555750"/>
        </p:xfrm>
        <a:graphic>
          <a:graphicData uri="http://schemas.openxmlformats.org/presentationml/2006/ole">
            <mc:AlternateContent xmlns:mc="http://schemas.openxmlformats.org/markup-compatibility/2006">
              <mc:Choice xmlns:v="urn:schemas-microsoft-com:vml" Requires="v">
                <p:oleObj name="Equation" r:id="rId3" imgW="1269720" imgH="609480" progId="Equation.3">
                  <p:embed/>
                </p:oleObj>
              </mc:Choice>
              <mc:Fallback>
                <p:oleObj name="Equation" r:id="rId3" imgW="1269720" imgH="609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1557338"/>
                        <a:ext cx="3252788" cy="155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9" name="Rectangle 6"/>
          <p:cNvSpPr>
            <a:spLocks noChangeArrowheads="1"/>
          </p:cNvSpPr>
          <p:nvPr/>
        </p:nvSpPr>
        <p:spPr bwMode="auto">
          <a:xfrm>
            <a:off x="1828800" y="3357563"/>
            <a:ext cx="6096000" cy="296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Seorang mhs sipil berencana untuk menginvestasikan Rp 1.000.000 setiap bulan agar dapat memperoleh uang sebesar Rp 200.000.000 pada sebuah developer properti. Jika tingkat bunga yang ditawarkan developer adalah 6% p.a., berapa lama dia harus berinvestasi ?</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250273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4"/>
          <p:cNvGraphicFramePr>
            <a:graphicFrameLocks noGrp="1" noChangeAspect="1"/>
          </p:cNvGraphicFramePr>
          <p:nvPr>
            <p:ph sz="half" idx="1"/>
          </p:nvPr>
        </p:nvGraphicFramePr>
        <p:xfrm>
          <a:off x="2000250" y="1500188"/>
          <a:ext cx="2284413" cy="730250"/>
        </p:xfrm>
        <a:graphic>
          <a:graphicData uri="http://schemas.openxmlformats.org/presentationml/2006/ole">
            <mc:AlternateContent xmlns:mc="http://schemas.openxmlformats.org/markup-compatibility/2006">
              <mc:Choice xmlns:v="urn:schemas-microsoft-com:vml" Requires="v">
                <p:oleObj name="Equation" r:id="rId3" imgW="1231560" imgH="393480" progId="Equation.3">
                  <p:embed/>
                </p:oleObj>
              </mc:Choice>
              <mc:Fallback>
                <p:oleObj name="Equation" r:id="rId3" imgW="123156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0250" y="1500188"/>
                        <a:ext cx="2284413" cy="730250"/>
                      </a:xfrm>
                      <a:prstGeom prst="rect">
                        <a:avLst/>
                      </a:prstGeom>
                    </p:spPr>
                  </p:pic>
                </p:oleObj>
              </mc:Fallback>
            </mc:AlternateContent>
          </a:graphicData>
        </a:graphic>
      </p:graphicFrame>
      <p:graphicFrame>
        <p:nvGraphicFramePr>
          <p:cNvPr id="14339" name="Object 6"/>
          <p:cNvGraphicFramePr>
            <a:graphicFrameLocks noGrp="1" noChangeAspect="1"/>
          </p:cNvGraphicFramePr>
          <p:nvPr>
            <p:ph sz="half" idx="2"/>
          </p:nvPr>
        </p:nvGraphicFramePr>
        <p:xfrm>
          <a:off x="2197100" y="2433638"/>
          <a:ext cx="4895850" cy="3802062"/>
        </p:xfrm>
        <a:graphic>
          <a:graphicData uri="http://schemas.openxmlformats.org/presentationml/2006/ole">
            <mc:AlternateContent xmlns:mc="http://schemas.openxmlformats.org/markup-compatibility/2006">
              <mc:Choice xmlns:v="urn:schemas-microsoft-com:vml" Requires="v">
                <p:oleObj name="Equation" r:id="rId5" imgW="2387520" imgH="1854000" progId="Equation.3">
                  <p:embed/>
                </p:oleObj>
              </mc:Choice>
              <mc:Fallback>
                <p:oleObj name="Equation" r:id="rId5" imgW="2387520" imgH="1854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7100" y="2433638"/>
                        <a:ext cx="4895850" cy="3802062"/>
                      </a:xfrm>
                      <a:prstGeom prst="rect">
                        <a:avLst/>
                      </a:prstGeom>
                    </p:spPr>
                  </p:pic>
                </p:oleObj>
              </mc:Fallback>
            </mc:AlternateContent>
          </a:graphicData>
        </a:graphic>
      </p:graphicFrame>
      <p:sp>
        <p:nvSpPr>
          <p:cNvPr id="2" name="Rectangle 10"/>
          <p:cNvSpPr>
            <a:spLocks noChangeArrowheads="1"/>
          </p:cNvSpPr>
          <p:nvPr/>
        </p:nvSpPr>
        <p:spPr bwMode="auto">
          <a:xfrm>
            <a:off x="714375" y="0"/>
            <a:ext cx="8072438"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2500" dirty="0">
                <a:solidFill>
                  <a:prstClr val="black"/>
                </a:solidFill>
                <a:latin typeface="Arial" pitchFamily="34" charset="0"/>
                <a:cs typeface="Arial" pitchFamily="34" charset="0"/>
              </a:rPr>
              <a:t>FV	= Rp 200.000.000</a:t>
            </a:r>
          </a:p>
          <a:p>
            <a:pPr defTabSz="914400" fontAlgn="base">
              <a:spcBef>
                <a:spcPct val="0"/>
              </a:spcBef>
              <a:spcAft>
                <a:spcPct val="0"/>
              </a:spcAft>
            </a:pPr>
            <a:r>
              <a:rPr lang="id-ID" sz="2500" dirty="0">
                <a:solidFill>
                  <a:prstClr val="black"/>
                </a:solidFill>
                <a:latin typeface="Arial" pitchFamily="34" charset="0"/>
                <a:cs typeface="Arial" pitchFamily="34" charset="0"/>
              </a:rPr>
              <a:t>A	= Rp 1.000.000</a:t>
            </a:r>
          </a:p>
          <a:p>
            <a:pPr defTabSz="914400" fontAlgn="base">
              <a:spcBef>
                <a:spcPct val="0"/>
              </a:spcBef>
              <a:spcAft>
                <a:spcPct val="0"/>
              </a:spcAft>
            </a:pPr>
            <a:r>
              <a:rPr lang="id-ID" sz="2500" dirty="0">
                <a:solidFill>
                  <a:prstClr val="black"/>
                </a:solidFill>
                <a:latin typeface="Arial" pitchFamily="34" charset="0"/>
                <a:cs typeface="Arial" pitchFamily="34" charset="0"/>
              </a:rPr>
              <a:t>i	= </a:t>
            </a:r>
            <a:endParaRPr lang="en-US" sz="25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1633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914400" y="304800"/>
            <a:ext cx="6781800" cy="1066800"/>
          </a:xfrm>
          <a:solidFill>
            <a:srgbClr val="FFFF00"/>
          </a:solidFill>
          <a:ln w="57150">
            <a:solidFill>
              <a:schemeClr val="tx1"/>
            </a:solidFill>
            <a:miter lim="800000"/>
            <a:headEnd/>
            <a:tailEnd/>
          </a:ln>
        </p:spPr>
        <p:txBody>
          <a:bodyPr/>
          <a:lstStyle/>
          <a:p>
            <a:pPr eaLnBrk="1" hangingPunct="1"/>
            <a:r>
              <a:rPr lang="en-US" sz="3200" dirty="0" err="1"/>
              <a:t>Nilai</a:t>
            </a:r>
            <a:r>
              <a:rPr lang="en-US" sz="3200" dirty="0"/>
              <a:t> </a:t>
            </a:r>
            <a:r>
              <a:rPr lang="id-ID" sz="3200" dirty="0"/>
              <a:t>Sekarang</a:t>
            </a:r>
            <a:r>
              <a:rPr lang="en-US" sz="3200" dirty="0"/>
              <a:t> </a:t>
            </a:r>
            <a:br>
              <a:rPr lang="id-ID" sz="3200" dirty="0"/>
            </a:br>
            <a:r>
              <a:rPr lang="id-ID" sz="3200" b="1" dirty="0"/>
              <a:t>A</a:t>
            </a:r>
            <a:r>
              <a:rPr lang="en-US" sz="3200" b="1" dirty="0" err="1"/>
              <a:t>nui</a:t>
            </a:r>
            <a:r>
              <a:rPr lang="id-ID" sz="3200" b="1" dirty="0"/>
              <a:t>tas Biasa</a:t>
            </a:r>
            <a:endParaRPr lang="en-US" sz="3200" b="1" dirty="0"/>
          </a:p>
        </p:txBody>
      </p:sp>
      <p:sp>
        <p:nvSpPr>
          <p:cNvPr id="39939" name="Rectangle 3"/>
          <p:cNvSpPr>
            <a:spLocks noGrp="1" noChangeArrowheads="1"/>
          </p:cNvSpPr>
          <p:nvPr>
            <p:ph type="body" sz="half" idx="1"/>
          </p:nvPr>
        </p:nvSpPr>
        <p:spPr>
          <a:xfrm>
            <a:off x="990600" y="1752600"/>
            <a:ext cx="7391400" cy="4343400"/>
          </a:xfrm>
        </p:spPr>
        <p:txBody>
          <a:bodyPr/>
          <a:lstStyle/>
          <a:p>
            <a:pPr>
              <a:buFontTx/>
              <a:buNone/>
              <a:defRPr/>
            </a:pPr>
            <a:r>
              <a:rPr lang="id-ID" sz="2400" dirty="0">
                <a:latin typeface="+mj-lt"/>
              </a:rPr>
              <a:t>Rumus:</a:t>
            </a:r>
          </a:p>
          <a:p>
            <a:pPr>
              <a:buFontTx/>
              <a:buNone/>
              <a:defRPr/>
            </a:pPr>
            <a:endParaRPr lang="id-ID" sz="2400" dirty="0">
              <a:latin typeface="Georgia" pitchFamily="18" charset="0"/>
            </a:endParaRPr>
          </a:p>
          <a:p>
            <a:pPr>
              <a:buFontTx/>
              <a:buNone/>
              <a:defRPr/>
            </a:pPr>
            <a:r>
              <a:rPr lang="id-ID" sz="2800" b="1" dirty="0"/>
              <a:t>PVA  = [ </a:t>
            </a:r>
            <a:r>
              <a:rPr lang="pt-BR" sz="2800" b="1" u="sng" dirty="0"/>
              <a:t>1 - 1/(1+</a:t>
            </a:r>
            <a:r>
              <a:rPr lang="id-ID" sz="2800" b="1" u="sng" dirty="0"/>
              <a:t>i)</a:t>
            </a:r>
            <a:r>
              <a:rPr lang="id-ID" sz="2800" b="1" u="sng" baseline="30000" dirty="0"/>
              <a:t>n</a:t>
            </a:r>
            <a:r>
              <a:rPr lang="id-ID" sz="2800" b="1" baseline="30000" dirty="0"/>
              <a:t> </a:t>
            </a:r>
            <a:r>
              <a:rPr lang="pt-BR" sz="2800" b="1" dirty="0"/>
              <a:t>]</a:t>
            </a:r>
            <a:r>
              <a:rPr lang="id-ID" sz="2800" b="1" dirty="0"/>
              <a:t> . A</a:t>
            </a:r>
          </a:p>
          <a:p>
            <a:pPr>
              <a:buFontTx/>
              <a:buNone/>
              <a:defRPr/>
            </a:pPr>
            <a:r>
              <a:rPr lang="id-ID" sz="2800" dirty="0">
                <a:latin typeface="Georgia" pitchFamily="18" charset="0"/>
              </a:rPr>
              <a:t>			         </a:t>
            </a:r>
            <a:r>
              <a:rPr lang="id-ID" sz="2800" b="1" dirty="0">
                <a:latin typeface="+mj-lt"/>
              </a:rPr>
              <a:t>i</a:t>
            </a:r>
          </a:p>
          <a:p>
            <a:pPr>
              <a:buFontTx/>
              <a:buNone/>
              <a:defRPr/>
            </a:pPr>
            <a:r>
              <a:rPr lang="id-ID" sz="2400" dirty="0">
                <a:latin typeface="Georgia" pitchFamily="18" charset="0"/>
              </a:rPr>
              <a:t>Atau:                   </a:t>
            </a:r>
            <a:endParaRPr lang="id-ID" sz="2000" dirty="0">
              <a:latin typeface="Georgia" pitchFamily="18" charset="0"/>
            </a:endParaRPr>
          </a:p>
          <a:p>
            <a:pPr>
              <a:buFontTx/>
              <a:buNone/>
              <a:defRPr/>
            </a:pPr>
            <a:r>
              <a:rPr lang="id-ID" sz="2800" b="1" dirty="0"/>
              <a:t>PVA  = [ </a:t>
            </a:r>
            <a:r>
              <a:rPr lang="id-ID" sz="2800" b="1" u="sng" dirty="0"/>
              <a:t>1 - (1+i)</a:t>
            </a:r>
            <a:r>
              <a:rPr lang="id-ID" sz="2800" b="1" u="sng" baseline="30000" dirty="0"/>
              <a:t>-n</a:t>
            </a:r>
            <a:r>
              <a:rPr lang="id-ID" sz="2800" b="1" baseline="30000" dirty="0"/>
              <a:t> </a:t>
            </a:r>
            <a:r>
              <a:rPr lang="id-ID" sz="2800" b="1" dirty="0"/>
              <a:t>] . A</a:t>
            </a:r>
          </a:p>
          <a:p>
            <a:pPr>
              <a:buFontTx/>
              <a:buNone/>
              <a:defRPr/>
            </a:pPr>
            <a:r>
              <a:rPr lang="id-ID" sz="2800" b="1" dirty="0"/>
              <a:t>	               i</a:t>
            </a:r>
          </a:p>
          <a:p>
            <a:pPr marL="982663" indent="-982663">
              <a:buFontTx/>
              <a:buNone/>
              <a:defRPr/>
            </a:pPr>
            <a:r>
              <a:rPr lang="id-ID" sz="2400" b="1" dirty="0"/>
              <a:t>PVA : Nilai sekarang dari anuitas biasa</a:t>
            </a:r>
          </a:p>
          <a:p>
            <a:pPr>
              <a:buFontTx/>
              <a:buNone/>
              <a:defRPr/>
            </a:pPr>
            <a:endParaRPr lang="id-ID" sz="2400" dirty="0">
              <a:latin typeface="Georgia" pitchFamily="18" charset="0"/>
              <a:cs typeface="Times New Roman" pitchFamily="18" charset="0"/>
            </a:endParaRPr>
          </a:p>
          <a:p>
            <a:pPr>
              <a:buFontTx/>
              <a:buNone/>
              <a:defRPr/>
            </a:pPr>
            <a:endParaRPr lang="id-ID" sz="2000" dirty="0">
              <a:latin typeface="Georgia" pitchFamily="18" charset="0"/>
              <a:cs typeface="Times New Roman" pitchFamily="18" charset="0"/>
            </a:endParaRPr>
          </a:p>
        </p:txBody>
      </p:sp>
    </p:spTree>
    <p:extLst>
      <p:ext uri="{BB962C8B-B14F-4D97-AF65-F5344CB8AC3E}">
        <p14:creationId xmlns:p14="http://schemas.microsoft.com/office/powerpoint/2010/main" val="338440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8037"/>
            <a:ext cx="8229600" cy="5516563"/>
          </a:xfrm>
        </p:spPr>
        <p:txBody>
          <a:bodyPr rtlCol="0">
            <a:normAutofit/>
          </a:bodyPr>
          <a:lstStyle/>
          <a:p>
            <a:pPr marL="514350" indent="-514350" eaLnBrk="1" fontAlgn="auto" hangingPunct="1">
              <a:spcAft>
                <a:spcPts val="0"/>
              </a:spcAft>
              <a:buFont typeface="Arial" pitchFamily="34" charset="0"/>
              <a:buNone/>
              <a:defRPr/>
            </a:pPr>
            <a:r>
              <a:rPr lang="en-US" b="1" dirty="0"/>
              <a:t>b. Present Value</a:t>
            </a:r>
          </a:p>
          <a:p>
            <a:pPr marL="514350" indent="-514350" eaLnBrk="1" fontAlgn="auto" hangingPunct="1">
              <a:spcAft>
                <a:spcPts val="0"/>
              </a:spcAft>
              <a:buFont typeface="Arial" pitchFamily="34" charset="0"/>
              <a:buNone/>
              <a:defRPr/>
            </a:pPr>
            <a:r>
              <a:rPr lang="en-US" dirty="0"/>
              <a:t>				                                     </a:t>
            </a:r>
          </a:p>
          <a:p>
            <a:pPr marL="514350" indent="-514350" eaLnBrk="1" fontAlgn="auto" hangingPunct="1">
              <a:spcAft>
                <a:spcPts val="0"/>
              </a:spcAft>
              <a:buFont typeface="Arial" pitchFamily="34" charset="0"/>
              <a:buNone/>
              <a:defRPr/>
            </a:pPr>
            <a:endParaRPr lang="en-US" dirty="0"/>
          </a:p>
          <a:p>
            <a:pPr marL="514350" indent="-514350" eaLnBrk="1" fontAlgn="auto" hangingPunct="1">
              <a:spcAft>
                <a:spcPts val="0"/>
              </a:spcAft>
              <a:buFont typeface="Arial" pitchFamily="34" charset="0"/>
              <a:buNone/>
              <a:defRPr/>
            </a:pPr>
            <a:r>
              <a:rPr lang="en-US" dirty="0"/>
              <a:t>	</a:t>
            </a:r>
            <a:r>
              <a:rPr lang="en-US" sz="2800" dirty="0" err="1"/>
              <a:t>Dpt</a:t>
            </a:r>
            <a:r>
              <a:rPr lang="en-US" sz="2800" dirty="0"/>
              <a:t> </a:t>
            </a:r>
            <a:r>
              <a:rPr lang="en-US" sz="2800" dirty="0" err="1"/>
              <a:t>dgn</a:t>
            </a:r>
            <a:r>
              <a:rPr lang="en-US" sz="2800" dirty="0"/>
              <a:t> </a:t>
            </a:r>
            <a:r>
              <a:rPr lang="en-US" sz="2800" dirty="0" err="1"/>
              <a:t>menggunakan</a:t>
            </a:r>
            <a:r>
              <a:rPr lang="en-US" sz="2800" dirty="0"/>
              <a:t> </a:t>
            </a:r>
            <a:r>
              <a:rPr lang="en-US" sz="2800" dirty="0" err="1"/>
              <a:t>tabel</a:t>
            </a:r>
            <a:r>
              <a:rPr lang="en-US" sz="2800" dirty="0"/>
              <a:t> PVIFA (Present </a:t>
            </a:r>
            <a:r>
              <a:rPr lang="en-US" sz="2800" i="1" dirty="0"/>
              <a:t>Value Interest Factor Annuity</a:t>
            </a:r>
            <a:r>
              <a:rPr lang="en-US" sz="2800" dirty="0"/>
              <a:t>)</a:t>
            </a:r>
          </a:p>
          <a:p>
            <a:pPr marL="514350" indent="-514350" eaLnBrk="1" fontAlgn="auto" hangingPunct="1">
              <a:spcAft>
                <a:spcPts val="0"/>
              </a:spcAft>
              <a:buFont typeface="Arial" pitchFamily="34" charset="0"/>
              <a:buNone/>
              <a:defRPr/>
            </a:pPr>
            <a:r>
              <a:rPr lang="en-US" sz="2800" dirty="0"/>
              <a:t>			PVA = PMT (PVIFA, </a:t>
            </a:r>
            <a:r>
              <a:rPr lang="en-US" sz="2800" dirty="0" err="1"/>
              <a:t>k,n</a:t>
            </a:r>
            <a:r>
              <a:rPr lang="en-US" sz="2800" dirty="0"/>
              <a:t>)</a:t>
            </a:r>
          </a:p>
          <a:p>
            <a:pPr marL="514350" indent="-514350" eaLnBrk="1" fontAlgn="auto" hangingPunct="1">
              <a:spcAft>
                <a:spcPts val="0"/>
              </a:spcAft>
              <a:buFont typeface="Arial" pitchFamily="34" charset="0"/>
              <a:buNone/>
              <a:defRPr/>
            </a:pPr>
            <a:r>
              <a:rPr lang="id-ID" sz="2800" dirty="0"/>
              <a:t>	</a:t>
            </a:r>
            <a:r>
              <a:rPr lang="en-US" sz="2800" dirty="0" err="1"/>
              <a:t>Atau</a:t>
            </a:r>
            <a:r>
              <a:rPr lang="en-US" sz="2800" dirty="0"/>
              <a:t> </a:t>
            </a:r>
            <a:r>
              <a:rPr lang="en-US" sz="2800" dirty="0" err="1"/>
              <a:t>dgn</a:t>
            </a:r>
            <a:r>
              <a:rPr lang="en-US" sz="2800" dirty="0"/>
              <a:t> </a:t>
            </a:r>
            <a:r>
              <a:rPr lang="en-US" sz="2800" dirty="0" err="1"/>
              <a:t>rumus</a:t>
            </a:r>
            <a:r>
              <a:rPr lang="en-US" sz="2800" dirty="0"/>
              <a:t>:</a:t>
            </a:r>
          </a:p>
          <a:p>
            <a:pPr marL="514350" indent="-514350"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endParaRPr lang="en-US" dirty="0"/>
          </a:p>
        </p:txBody>
      </p:sp>
      <p:graphicFrame>
        <p:nvGraphicFramePr>
          <p:cNvPr id="13315" name="Object 2"/>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name="Equation" r:id="rId3" imgW="391303" imgH="739129" progId="Equation.3">
                  <p:embed/>
                </p:oleObj>
              </mc:Choice>
              <mc:Fallback>
                <p:oleObj name="Equation" r:id="rId3" imgW="391303" imgH="7391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6" name="Object 4"/>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name="Equation" r:id="rId5" imgW="391303" imgH="739129" progId="Equation.3">
                  <p:embed/>
                </p:oleObj>
              </mc:Choice>
              <mc:Fallback>
                <p:oleObj name="Equation" r:id="rId5" imgW="391303" imgH="7391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293725994"/>
              </p:ext>
            </p:extLst>
          </p:nvPr>
        </p:nvGraphicFramePr>
        <p:xfrm>
          <a:off x="2057400" y="4471987"/>
          <a:ext cx="4572000" cy="785813"/>
        </p:xfrm>
        <a:graphic>
          <a:graphicData uri="http://schemas.openxmlformats.org/presentationml/2006/ole">
            <mc:AlternateContent xmlns:mc="http://schemas.openxmlformats.org/markup-compatibility/2006">
              <mc:Choice xmlns:v="urn:schemas-microsoft-com:vml" Requires="v">
                <p:oleObj name="Equation" r:id="rId6" imgW="2374900" imgH="419100" progId="Equation.3">
                  <p:embed/>
                </p:oleObj>
              </mc:Choice>
              <mc:Fallback>
                <p:oleObj name="Equation" r:id="rId6" imgW="2374900" imgH="4191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4471987"/>
                        <a:ext cx="4572000" cy="78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8"/>
          <p:cNvGraphicFramePr>
            <a:graphicFrameLocks noChangeAspect="1"/>
          </p:cNvGraphicFramePr>
          <p:nvPr>
            <p:extLst>
              <p:ext uri="{D42A27DB-BD31-4B8C-83A1-F6EECF244321}">
                <p14:modId xmlns:p14="http://schemas.microsoft.com/office/powerpoint/2010/main" val="1324645493"/>
              </p:ext>
            </p:extLst>
          </p:nvPr>
        </p:nvGraphicFramePr>
        <p:xfrm>
          <a:off x="2209800" y="1143000"/>
          <a:ext cx="4608512" cy="973137"/>
        </p:xfrm>
        <a:graphic>
          <a:graphicData uri="http://schemas.openxmlformats.org/presentationml/2006/ole">
            <mc:AlternateContent xmlns:mc="http://schemas.openxmlformats.org/markup-compatibility/2006">
              <mc:Choice xmlns:v="urn:schemas-microsoft-com:vml" Requires="v">
                <p:oleObj name="Equation" r:id="rId8" imgW="1473200" imgH="469900" progId="Equation.3">
                  <p:embed/>
                </p:oleObj>
              </mc:Choice>
              <mc:Fallback>
                <p:oleObj name="Equation" r:id="rId8" imgW="1473200" imgH="4699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143000"/>
                        <a:ext cx="4608512"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677389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477000" cy="762000"/>
          </a:xfrm>
        </p:spPr>
        <p:txBody>
          <a:bodyPr/>
          <a:lstStyle/>
          <a:p>
            <a:r>
              <a:rPr lang="id-ID" dirty="0"/>
              <a:t>KEGUNAAN PV</a:t>
            </a:r>
          </a:p>
        </p:txBody>
      </p:sp>
      <p:sp>
        <p:nvSpPr>
          <p:cNvPr id="3" name="Text Placeholder 2"/>
          <p:cNvSpPr>
            <a:spLocks noGrp="1"/>
          </p:cNvSpPr>
          <p:nvPr>
            <p:ph type="body" sz="half" idx="1"/>
          </p:nvPr>
        </p:nvSpPr>
        <p:spPr>
          <a:xfrm>
            <a:off x="838200" y="1676400"/>
            <a:ext cx="7391400" cy="2895600"/>
          </a:xfrm>
        </p:spPr>
        <p:txBody>
          <a:bodyPr/>
          <a:lstStyle/>
          <a:p>
            <a:pPr marL="457200" indent="-457200" algn="just" eaLnBrk="1" fontAlgn="auto" hangingPunct="1">
              <a:spcAft>
                <a:spcPts val="0"/>
              </a:spcAft>
              <a:buFont typeface="+mj-lt"/>
              <a:buAutoNum type="arabicPeriod"/>
              <a:defRPr/>
            </a:pPr>
            <a:r>
              <a:rPr lang="id-ID" sz="2400" dirty="0"/>
              <a:t>Besarnya cicilan</a:t>
            </a:r>
          </a:p>
          <a:p>
            <a:pPr marL="457200" indent="-457200" algn="just" eaLnBrk="1" fontAlgn="auto" hangingPunct="1">
              <a:spcAft>
                <a:spcPts val="0"/>
              </a:spcAft>
              <a:buFont typeface="+mj-lt"/>
              <a:buAutoNum type="arabicPeriod"/>
              <a:defRPr/>
            </a:pPr>
            <a:r>
              <a:rPr lang="id-ID" sz="2400" dirty="0"/>
              <a:t>Tingkat bunga efektif dari suatu  pinjaman</a:t>
            </a:r>
          </a:p>
          <a:p>
            <a:pPr marL="457200" indent="-457200" algn="just" eaLnBrk="1" fontAlgn="auto" hangingPunct="1">
              <a:spcAft>
                <a:spcPts val="0"/>
              </a:spcAft>
              <a:buFont typeface="+mj-lt"/>
              <a:buAutoNum type="arabicPeriod"/>
              <a:defRPr/>
            </a:pPr>
            <a:r>
              <a:rPr lang="id-ID" sz="2400" dirty="0"/>
              <a:t>Lamanya periode waktu yang diperlukan</a:t>
            </a:r>
          </a:p>
          <a:p>
            <a:pPr marL="457200" indent="-457200" algn="just" eaLnBrk="1" fontAlgn="auto" hangingPunct="1">
              <a:spcAft>
                <a:spcPts val="0"/>
              </a:spcAft>
              <a:buFont typeface="+mj-lt"/>
              <a:buAutoNum type="arabicPeriod"/>
              <a:defRPr/>
            </a:pPr>
            <a:r>
              <a:rPr lang="id-ID" sz="2400" dirty="0"/>
              <a:t>Nilai sekarang dari rangkaian pembayaran di kemudian hari</a:t>
            </a:r>
          </a:p>
          <a:p>
            <a:pPr marL="457200" indent="-457200" algn="just" eaLnBrk="1" fontAlgn="auto" hangingPunct="1">
              <a:spcAft>
                <a:spcPts val="0"/>
              </a:spcAft>
              <a:buFont typeface="+mj-lt"/>
              <a:buAutoNum type="arabicPeriod"/>
              <a:defRPr/>
            </a:pPr>
            <a:r>
              <a:rPr lang="id-ID" sz="2400" dirty="0"/>
              <a:t>Saldo pinjaman pada saat tertentu</a:t>
            </a:r>
          </a:p>
        </p:txBody>
      </p:sp>
    </p:spTree>
    <p:extLst>
      <p:ext uri="{BB962C8B-B14F-4D97-AF65-F5344CB8AC3E}">
        <p14:creationId xmlns:p14="http://schemas.microsoft.com/office/powerpoint/2010/main" val="1920720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sz="half" idx="1"/>
          </p:nvPr>
        </p:nvSpPr>
        <p:spPr>
          <a:xfrm>
            <a:off x="1066800" y="457200"/>
            <a:ext cx="6781800" cy="5029200"/>
          </a:xfrm>
        </p:spPr>
        <p:txBody>
          <a:bodyPr/>
          <a:lstStyle/>
          <a:p>
            <a:pPr marL="0" indent="0" algn="ctr" eaLnBrk="1" hangingPunct="1">
              <a:buFont typeface="Symbol" pitchFamily="18" charset="2"/>
              <a:buNone/>
            </a:pPr>
            <a:r>
              <a:rPr lang="id-ID" sz="2800" b="1" dirty="0">
                <a:solidFill>
                  <a:srgbClr val="FF0000"/>
                </a:solidFill>
              </a:rPr>
              <a:t>Contoh 1 :</a:t>
            </a:r>
          </a:p>
          <a:p>
            <a:pPr marL="0" indent="0" algn="ctr" eaLnBrk="1" hangingPunct="1">
              <a:buFont typeface="Symbol" pitchFamily="18" charset="2"/>
              <a:buNone/>
            </a:pPr>
            <a:r>
              <a:rPr lang="id-ID" sz="2800" b="1" dirty="0">
                <a:solidFill>
                  <a:srgbClr val="FF0000"/>
                </a:solidFill>
              </a:rPr>
              <a:t>Nilai Sekarang Suatu Tabungan</a:t>
            </a:r>
          </a:p>
          <a:p>
            <a:pPr marL="0" indent="0" algn="just" eaLnBrk="1" hangingPunct="1">
              <a:buFont typeface="Symbol" pitchFamily="18" charset="2"/>
              <a:buNone/>
            </a:pPr>
            <a:endParaRPr lang="id-ID" sz="2800" dirty="0">
              <a:solidFill>
                <a:srgbClr val="FF0000"/>
              </a:solidFill>
            </a:endParaRPr>
          </a:p>
          <a:p>
            <a:pPr marL="0" indent="0" algn="just" eaLnBrk="1" hangingPunct="1">
              <a:buFont typeface="Symbol" pitchFamily="18" charset="2"/>
              <a:buNone/>
            </a:pPr>
            <a:r>
              <a:rPr lang="en-US" sz="2800" dirty="0"/>
              <a:t>Perusahaan m</a:t>
            </a:r>
            <a:r>
              <a:rPr lang="id-ID" sz="2800" dirty="0"/>
              <a:t>enyisihkan dana </a:t>
            </a:r>
            <a:r>
              <a:rPr lang="en-US" sz="2800" dirty="0" err="1"/>
              <a:t>sebesar</a:t>
            </a:r>
            <a:r>
              <a:rPr lang="en-US" sz="2800" dirty="0"/>
              <a:t> </a:t>
            </a:r>
            <a:r>
              <a:rPr lang="en-US" sz="2800" dirty="0" err="1"/>
              <a:t>Rp</a:t>
            </a:r>
            <a:r>
              <a:rPr lang="en-US" sz="2800" dirty="0"/>
              <a:t> 2</a:t>
            </a:r>
            <a:r>
              <a:rPr lang="id-ID" sz="2800" dirty="0"/>
              <a:t>0</a:t>
            </a:r>
            <a:r>
              <a:rPr lang="en-US" sz="2800" dirty="0"/>
              <a:t>.000.000</a:t>
            </a:r>
            <a:r>
              <a:rPr lang="id-ID" sz="2800" dirty="0"/>
              <a:t>,00</a:t>
            </a:r>
            <a:r>
              <a:rPr lang="en-US" sz="2800" dirty="0"/>
              <a:t> </a:t>
            </a:r>
            <a:r>
              <a:rPr lang="id-ID" sz="2800" dirty="0"/>
              <a:t>per tahun selama </a:t>
            </a:r>
            <a:r>
              <a:rPr lang="en-US" sz="2800" dirty="0"/>
              <a:t>5 </a:t>
            </a:r>
            <a:r>
              <a:rPr lang="en-US" sz="2800" dirty="0" err="1"/>
              <a:t>tahun</a:t>
            </a:r>
            <a:r>
              <a:rPr lang="id-ID" sz="2800" dirty="0"/>
              <a:t> </a:t>
            </a:r>
            <a:r>
              <a:rPr lang="en-US" sz="2800" dirty="0"/>
              <a:t>s</a:t>
            </a:r>
            <a:r>
              <a:rPr lang="id-ID" sz="2800" dirty="0"/>
              <a:t>e</a:t>
            </a:r>
            <a:r>
              <a:rPr lang="en-US" sz="2800" dirty="0"/>
              <a:t>c</a:t>
            </a:r>
            <a:r>
              <a:rPr lang="id-ID" sz="2800" dirty="0"/>
              <a:t>a</a:t>
            </a:r>
            <a:r>
              <a:rPr lang="en-US" sz="2800" dirty="0"/>
              <a:t>r</a:t>
            </a:r>
            <a:r>
              <a:rPr lang="id-ID" sz="2800" dirty="0"/>
              <a:t>a</a:t>
            </a:r>
            <a:r>
              <a:rPr lang="en-US" sz="2800" dirty="0"/>
              <a:t> </a:t>
            </a:r>
            <a:r>
              <a:rPr lang="en-US" sz="2800" dirty="0" err="1"/>
              <a:t>berturut-turut</a:t>
            </a:r>
            <a:r>
              <a:rPr lang="id-ID" sz="2800" dirty="0"/>
              <a:t> di suatu bank. Jika</a:t>
            </a:r>
            <a:r>
              <a:rPr lang="en-US" sz="2800" dirty="0"/>
              <a:t>  </a:t>
            </a:r>
            <a:r>
              <a:rPr lang="en-US" sz="2800" dirty="0" err="1"/>
              <a:t>bunga</a:t>
            </a:r>
            <a:r>
              <a:rPr lang="en-US" sz="2800" dirty="0"/>
              <a:t> </a:t>
            </a:r>
            <a:r>
              <a:rPr lang="id-ID" sz="2800" dirty="0"/>
              <a:t>yang berlaku </a:t>
            </a:r>
            <a:r>
              <a:rPr lang="en-US" sz="2800" dirty="0"/>
              <a:t>1</a:t>
            </a:r>
            <a:r>
              <a:rPr lang="id-ID" sz="2800" dirty="0"/>
              <a:t>5</a:t>
            </a:r>
            <a:r>
              <a:rPr lang="en-US" sz="2800" dirty="0"/>
              <a:t>%</a:t>
            </a:r>
            <a:r>
              <a:rPr lang="id-ID" sz="2800" dirty="0"/>
              <a:t> per tahun,</a:t>
            </a:r>
            <a:r>
              <a:rPr lang="en-US" sz="2800" dirty="0"/>
              <a:t> </a:t>
            </a:r>
            <a:r>
              <a:rPr lang="id-ID" sz="2800" dirty="0"/>
              <a:t>b</a:t>
            </a:r>
            <a:r>
              <a:rPr lang="en-US" sz="2800" dirty="0" err="1"/>
              <a:t>erapakah</a:t>
            </a:r>
            <a:r>
              <a:rPr lang="en-US" sz="2800" dirty="0"/>
              <a:t> </a:t>
            </a:r>
            <a:r>
              <a:rPr lang="id-ID" sz="2800" dirty="0"/>
              <a:t>nilai sekarang anuitas </a:t>
            </a:r>
            <a:r>
              <a:rPr lang="en-US" sz="2800" dirty="0"/>
              <a:t> </a:t>
            </a:r>
            <a:r>
              <a:rPr lang="id-ID" sz="2800" dirty="0"/>
              <a:t>dana</a:t>
            </a:r>
            <a:r>
              <a:rPr lang="en-US" sz="2800" dirty="0"/>
              <a:t> t</a:t>
            </a:r>
            <a:r>
              <a:rPr lang="id-ID" sz="2800" dirty="0"/>
              <a:t>er</a:t>
            </a:r>
            <a:r>
              <a:rPr lang="en-US" sz="2800" dirty="0"/>
              <a:t>s</a:t>
            </a:r>
            <a:r>
              <a:rPr lang="id-ID" sz="2800" dirty="0"/>
              <a:t>e</a:t>
            </a:r>
            <a:r>
              <a:rPr lang="en-US" sz="2800" dirty="0"/>
              <a:t>b</a:t>
            </a:r>
            <a:r>
              <a:rPr lang="id-ID" sz="2800" dirty="0"/>
              <a:t>ut</a:t>
            </a:r>
            <a:r>
              <a:rPr lang="en-US" sz="2800" dirty="0"/>
              <a:t> ?</a:t>
            </a:r>
          </a:p>
        </p:txBody>
      </p:sp>
    </p:spTree>
    <p:extLst>
      <p:ext uri="{BB962C8B-B14F-4D97-AF65-F5344CB8AC3E}">
        <p14:creationId xmlns:p14="http://schemas.microsoft.com/office/powerpoint/2010/main" val="4224146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533400" y="1066800"/>
            <a:ext cx="8382000" cy="5029200"/>
          </a:xfrm>
        </p:spPr>
        <p:txBody>
          <a:bodyPr/>
          <a:lstStyle/>
          <a:p>
            <a:pPr marL="0" indent="0" algn="just" eaLnBrk="1" hangingPunct="1">
              <a:buFont typeface="Symbol" pitchFamily="18" charset="2"/>
              <a:buNone/>
              <a:defRPr/>
            </a:pPr>
            <a:r>
              <a:rPr lang="id-ID" sz="2800" dirty="0">
                <a:solidFill>
                  <a:srgbClr val="FF0000"/>
                </a:solidFill>
              </a:rPr>
              <a:t>Jawab:</a:t>
            </a:r>
            <a:endParaRPr lang="en-US" sz="2800" dirty="0">
              <a:solidFill>
                <a:srgbClr val="FF0000"/>
              </a:solidFill>
            </a:endParaRPr>
          </a:p>
          <a:p>
            <a:pPr>
              <a:buFontTx/>
              <a:buNone/>
              <a:defRPr/>
            </a:pPr>
            <a:r>
              <a:rPr lang="id-ID" sz="2400" b="1" dirty="0"/>
              <a:t>PVA  = [ </a:t>
            </a:r>
            <a:r>
              <a:rPr lang="pt-BR" sz="2400" b="1" u="sng" dirty="0"/>
              <a:t>1 - 1/(1+</a:t>
            </a:r>
            <a:r>
              <a:rPr lang="id-ID" sz="2400" b="1" u="sng" dirty="0"/>
              <a:t>i)</a:t>
            </a:r>
            <a:r>
              <a:rPr lang="id-ID" sz="2400" b="1" u="sng" baseline="30000" dirty="0"/>
              <a:t>n</a:t>
            </a:r>
            <a:r>
              <a:rPr lang="id-ID" sz="2400" b="1" baseline="30000" dirty="0"/>
              <a:t> </a:t>
            </a:r>
            <a:r>
              <a:rPr lang="pt-BR" sz="2400" b="1" dirty="0"/>
              <a:t>]</a:t>
            </a:r>
            <a:r>
              <a:rPr lang="id-ID" sz="2400" b="1" dirty="0"/>
              <a:t> . A</a:t>
            </a:r>
          </a:p>
          <a:p>
            <a:pPr>
              <a:buFontTx/>
              <a:buNone/>
              <a:defRPr/>
            </a:pPr>
            <a:r>
              <a:rPr lang="id-ID" sz="2400" dirty="0">
                <a:latin typeface="Georgia" pitchFamily="18" charset="0"/>
              </a:rPr>
              <a:t>			         </a:t>
            </a:r>
            <a:r>
              <a:rPr lang="id-ID" sz="2400" b="1" dirty="0"/>
              <a:t>i</a:t>
            </a:r>
          </a:p>
          <a:p>
            <a:pPr>
              <a:buFontTx/>
              <a:buNone/>
              <a:defRPr/>
            </a:pPr>
            <a:r>
              <a:rPr lang="id-ID" sz="2400" b="1" dirty="0"/>
              <a:t>		= [ </a:t>
            </a:r>
            <a:r>
              <a:rPr lang="pt-BR" sz="2400" b="1" u="sng" dirty="0"/>
              <a:t>1 - 1/(1+</a:t>
            </a:r>
            <a:r>
              <a:rPr lang="id-ID" sz="2400" b="1" u="sng" dirty="0"/>
              <a:t>0,15)</a:t>
            </a:r>
            <a:r>
              <a:rPr lang="id-ID" sz="2400" b="1" u="sng" baseline="30000" dirty="0"/>
              <a:t>5</a:t>
            </a:r>
            <a:r>
              <a:rPr lang="id-ID" sz="2400" b="1" baseline="30000" dirty="0"/>
              <a:t> </a:t>
            </a:r>
            <a:r>
              <a:rPr lang="pt-BR" sz="2400" b="1" dirty="0"/>
              <a:t>]</a:t>
            </a:r>
            <a:r>
              <a:rPr lang="id-ID" sz="2400" b="1" dirty="0"/>
              <a:t> . Rp 20.000.000,00</a:t>
            </a:r>
          </a:p>
          <a:p>
            <a:pPr>
              <a:buFontTx/>
              <a:buNone/>
              <a:defRPr/>
            </a:pPr>
            <a:r>
              <a:rPr lang="id-ID" sz="2400" dirty="0">
                <a:latin typeface="Georgia" pitchFamily="18" charset="0"/>
              </a:rPr>
              <a:t>			         </a:t>
            </a:r>
            <a:r>
              <a:rPr lang="id-ID" sz="2400" b="1" dirty="0"/>
              <a:t>0,15</a:t>
            </a:r>
          </a:p>
          <a:p>
            <a:pPr>
              <a:buFontTx/>
              <a:buNone/>
              <a:defRPr/>
            </a:pPr>
            <a:r>
              <a:rPr lang="id-ID" sz="2400" b="1" dirty="0"/>
              <a:t>		= 3,3522 x Rp 20.000.000,00</a:t>
            </a:r>
          </a:p>
          <a:p>
            <a:pPr>
              <a:buFontTx/>
              <a:buNone/>
              <a:defRPr/>
            </a:pPr>
            <a:r>
              <a:rPr lang="id-ID" sz="2400" b="1" dirty="0"/>
              <a:t>PVA	= Rp 67.043.102,00</a:t>
            </a:r>
          </a:p>
        </p:txBody>
      </p:sp>
    </p:spTree>
    <p:extLst>
      <p:ext uri="{BB962C8B-B14F-4D97-AF65-F5344CB8AC3E}">
        <p14:creationId xmlns:p14="http://schemas.microsoft.com/office/powerpoint/2010/main" val="2786987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533400" y="1066800"/>
            <a:ext cx="8382000" cy="5029200"/>
          </a:xfrm>
        </p:spPr>
        <p:txBody>
          <a:bodyPr/>
          <a:lstStyle/>
          <a:p>
            <a:pPr marL="0" indent="0" algn="just" eaLnBrk="1" hangingPunct="1">
              <a:buFont typeface="Symbol" pitchFamily="18" charset="2"/>
              <a:buNone/>
              <a:defRPr/>
            </a:pPr>
            <a:r>
              <a:rPr lang="id-ID" sz="2800" dirty="0">
                <a:solidFill>
                  <a:srgbClr val="FF0000"/>
                </a:solidFill>
              </a:rPr>
              <a:t>Jawab:</a:t>
            </a:r>
            <a:endParaRPr lang="en-US" sz="2800" dirty="0">
              <a:solidFill>
                <a:srgbClr val="FF0000"/>
              </a:solidFill>
            </a:endParaRPr>
          </a:p>
          <a:p>
            <a:pPr>
              <a:buFontTx/>
              <a:buNone/>
              <a:defRPr/>
            </a:pPr>
            <a:r>
              <a:rPr lang="id-ID" sz="2400" b="1" dirty="0"/>
              <a:t>Atau dengan melihat Tabel PVIFA</a:t>
            </a:r>
            <a:r>
              <a:rPr lang="id-ID" sz="2400" b="1" baseline="-25000" dirty="0">
                <a:latin typeface="Georgia" pitchFamily="18" charset="0"/>
              </a:rPr>
              <a:t>(15%, 5)</a:t>
            </a:r>
          </a:p>
          <a:p>
            <a:pPr>
              <a:buFontTx/>
              <a:buNone/>
              <a:defRPr/>
            </a:pPr>
            <a:endParaRPr lang="id-ID" sz="2400" b="1" dirty="0"/>
          </a:p>
          <a:p>
            <a:pPr>
              <a:buFontTx/>
              <a:buNone/>
              <a:defRPr/>
            </a:pPr>
            <a:r>
              <a:rPr lang="id-ID" sz="2400" b="1" dirty="0"/>
              <a:t>PVA	= PVIFA</a:t>
            </a:r>
            <a:r>
              <a:rPr lang="id-ID" sz="2400" b="1" baseline="-25000" dirty="0">
                <a:latin typeface="Georgia" pitchFamily="18" charset="0"/>
              </a:rPr>
              <a:t>(15%, 5)  .</a:t>
            </a:r>
            <a:r>
              <a:rPr lang="id-ID" sz="2400" b="1" dirty="0">
                <a:latin typeface="Georgia" pitchFamily="18" charset="0"/>
              </a:rPr>
              <a:t> </a:t>
            </a:r>
            <a:r>
              <a:rPr lang="id-ID" sz="2400" b="1" dirty="0"/>
              <a:t>Rp 20.000.000,00</a:t>
            </a:r>
          </a:p>
          <a:p>
            <a:pPr>
              <a:buFontTx/>
              <a:buNone/>
              <a:defRPr/>
            </a:pPr>
            <a:r>
              <a:rPr lang="id-ID" sz="2400" b="1" dirty="0"/>
              <a:t>		= 3,3522 x Rp 20.000.000,00</a:t>
            </a:r>
          </a:p>
          <a:p>
            <a:pPr>
              <a:buFontTx/>
              <a:buNone/>
              <a:defRPr/>
            </a:pPr>
            <a:r>
              <a:rPr lang="id-ID" sz="2400" b="1" dirty="0"/>
              <a:t>PVA	= Rp 67.043.102,00</a:t>
            </a:r>
          </a:p>
        </p:txBody>
      </p:sp>
    </p:spTree>
    <p:extLst>
      <p:ext uri="{BB962C8B-B14F-4D97-AF65-F5344CB8AC3E}">
        <p14:creationId xmlns:p14="http://schemas.microsoft.com/office/powerpoint/2010/main" val="169711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4294967295"/>
          </p:nvPr>
        </p:nvSpPr>
        <p:spPr>
          <a:xfrm>
            <a:off x="457200" y="285750"/>
            <a:ext cx="8153400" cy="3648075"/>
          </a:xfrm>
        </p:spPr>
        <p:txBody>
          <a:bodyPr>
            <a:normAutofit/>
          </a:bodyPr>
          <a:lstStyle/>
          <a:p>
            <a:pPr marL="0" indent="0" eaLnBrk="1" fontAlgn="auto" hangingPunct="1">
              <a:spcAft>
                <a:spcPts val="0"/>
              </a:spcAft>
              <a:buFont typeface="Wingdings" pitchFamily="2" charset="2"/>
              <a:buNone/>
              <a:tabLst>
                <a:tab pos="0" algn="l"/>
              </a:tabLst>
              <a:defRPr/>
            </a:pPr>
            <a:r>
              <a:rPr lang="id-ID" sz="2400" dirty="0"/>
              <a:t>	</a:t>
            </a:r>
            <a:r>
              <a:rPr lang="id-ID" b="1" dirty="0">
                <a:solidFill>
                  <a:srgbClr val="FF0000"/>
                </a:solidFill>
              </a:rPr>
              <a:t>Contoh 2 : nilai sekarang tabungan</a:t>
            </a:r>
          </a:p>
          <a:p>
            <a:pPr marL="0" indent="0" eaLnBrk="1" fontAlgn="auto" hangingPunct="1">
              <a:spcAft>
                <a:spcPts val="0"/>
              </a:spcAft>
              <a:buFont typeface="Wingdings" pitchFamily="2" charset="2"/>
              <a:buNone/>
              <a:defRPr/>
            </a:pPr>
            <a:r>
              <a:rPr lang="id-ID" sz="2400" dirty="0"/>
              <a:t>Hitunglah nilai sekarang dari uang Rp 1.000.000 yang diterima setiap tahun selama 4 tahun mulai satu tahun lagi jika tingkat bunga yang relevan adalah 10% p.a.</a:t>
            </a:r>
          </a:p>
          <a:p>
            <a:pPr marL="274320" indent="-274320" eaLnBrk="1" fontAlgn="auto" hangingPunct="1">
              <a:spcAft>
                <a:spcPts val="0"/>
              </a:spcAft>
              <a:buFont typeface="Wingdings" pitchFamily="2" charset="2"/>
              <a:buNone/>
              <a:defRPr/>
            </a:pPr>
            <a:r>
              <a:rPr lang="id-ID" sz="2400" dirty="0"/>
              <a:t>Jawab:</a:t>
            </a:r>
          </a:p>
          <a:p>
            <a:pPr marL="274320" indent="-274320" eaLnBrk="1" fontAlgn="auto" hangingPunct="1">
              <a:spcAft>
                <a:spcPts val="0"/>
              </a:spcAft>
              <a:buFont typeface="Wingdings" pitchFamily="2" charset="2"/>
              <a:buNone/>
              <a:defRPr/>
            </a:pPr>
            <a:r>
              <a:rPr lang="id-ID" sz="2000" dirty="0"/>
              <a:t>i  	=  0,10</a:t>
            </a:r>
          </a:p>
          <a:p>
            <a:pPr marL="274320" indent="-274320" eaLnBrk="1" fontAlgn="auto" hangingPunct="1">
              <a:spcAft>
                <a:spcPts val="0"/>
              </a:spcAft>
              <a:buFont typeface="Wingdings" pitchFamily="2" charset="2"/>
              <a:buNone/>
              <a:defRPr/>
            </a:pPr>
            <a:r>
              <a:rPr lang="id-ID" sz="2000" dirty="0"/>
              <a:t>A =  Rp 1.000.000</a:t>
            </a:r>
          </a:p>
          <a:p>
            <a:pPr marL="274320" indent="-274320" eaLnBrk="1" fontAlgn="auto" hangingPunct="1">
              <a:spcAft>
                <a:spcPts val="0"/>
              </a:spcAft>
              <a:buFont typeface="Wingdings" pitchFamily="2" charset="2"/>
              <a:buNone/>
              <a:defRPr/>
            </a:pPr>
            <a:r>
              <a:rPr lang="id-ID" sz="2000" dirty="0"/>
              <a:t>N =  4 tahun</a:t>
            </a:r>
            <a:endParaRPr lang="en-US" sz="2000" dirty="0"/>
          </a:p>
        </p:txBody>
      </p:sp>
      <p:sp>
        <p:nvSpPr>
          <p:cNvPr id="2054" name="Rectangle 5"/>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2050" name="Object 4"/>
          <p:cNvGraphicFramePr>
            <a:graphicFrameLocks noChangeAspect="1"/>
          </p:cNvGraphicFramePr>
          <p:nvPr>
            <p:extLst>
              <p:ext uri="{D42A27DB-BD31-4B8C-83A1-F6EECF244321}">
                <p14:modId xmlns:p14="http://schemas.microsoft.com/office/powerpoint/2010/main" val="3228960"/>
              </p:ext>
            </p:extLst>
          </p:nvPr>
        </p:nvGraphicFramePr>
        <p:xfrm>
          <a:off x="2430463" y="4202113"/>
          <a:ext cx="4926012" cy="2168525"/>
        </p:xfrm>
        <a:graphic>
          <a:graphicData uri="http://schemas.openxmlformats.org/presentationml/2006/ole">
            <mc:AlternateContent xmlns:mc="http://schemas.openxmlformats.org/markup-compatibility/2006">
              <mc:Choice xmlns:v="urn:schemas-microsoft-com:vml" Requires="v">
                <p:oleObj name="Equation" r:id="rId3" imgW="2133360" imgH="1104840" progId="Equation.3">
                  <p:embed/>
                </p:oleObj>
              </mc:Choice>
              <mc:Fallback>
                <p:oleObj name="Equation" r:id="rId3" imgW="2133360" imgH="1104840" progId="Equation.3">
                  <p:embed/>
                  <p:pic>
                    <p:nvPicPr>
                      <p:cNvPr id="0" name=""/>
                      <p:cNvPicPr>
                        <a:picLocks noChangeAspect="1" noChangeArrowheads="1"/>
                      </p:cNvPicPr>
                      <p:nvPr/>
                    </p:nvPicPr>
                    <p:blipFill>
                      <a:blip r:embed="rId4"/>
                      <a:srcRect/>
                      <a:stretch>
                        <a:fillRect/>
                      </a:stretch>
                    </p:blipFill>
                    <p:spPr bwMode="auto">
                      <a:xfrm>
                        <a:off x="2430463" y="4202113"/>
                        <a:ext cx="4926012" cy="2168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a:off x="2714625" y="2786063"/>
            <a:ext cx="45720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715544" y="2785269"/>
            <a:ext cx="1412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57279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3643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1</a:t>
            </a:r>
            <a:endParaRPr lang="th-TH" sz="1500" dirty="0">
              <a:solidFill>
                <a:prstClr val="white"/>
              </a:solidFill>
            </a:endParaRPr>
          </a:p>
        </p:txBody>
      </p:sp>
      <p:sp>
        <p:nvSpPr>
          <p:cNvPr id="45" name="Oval 44"/>
          <p:cNvSpPr/>
          <p:nvPr/>
        </p:nvSpPr>
        <p:spPr>
          <a:xfrm>
            <a:off x="45005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2</a:t>
            </a:r>
            <a:endParaRPr lang="th-TH" sz="1500" dirty="0">
              <a:solidFill>
                <a:prstClr val="white"/>
              </a:solidFill>
            </a:endParaRPr>
          </a:p>
        </p:txBody>
      </p:sp>
      <p:sp>
        <p:nvSpPr>
          <p:cNvPr id="46" name="Oval 45"/>
          <p:cNvSpPr/>
          <p:nvPr/>
        </p:nvSpPr>
        <p:spPr>
          <a:xfrm>
            <a:off x="53578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3</a:t>
            </a:r>
            <a:endParaRPr lang="th-TH" sz="1500" dirty="0">
              <a:solidFill>
                <a:prstClr val="white"/>
              </a:solidFill>
            </a:endParaRPr>
          </a:p>
        </p:txBody>
      </p:sp>
      <p:sp>
        <p:nvSpPr>
          <p:cNvPr id="47" name="Oval 46"/>
          <p:cNvSpPr/>
          <p:nvPr/>
        </p:nvSpPr>
        <p:spPr>
          <a:xfrm>
            <a:off x="621506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4</a:t>
            </a:r>
            <a:endParaRPr lang="th-TH" sz="1500" dirty="0">
              <a:solidFill>
                <a:prstClr val="white"/>
              </a:solidFill>
            </a:endParaRPr>
          </a:p>
        </p:txBody>
      </p:sp>
      <p:sp>
        <p:nvSpPr>
          <p:cNvPr id="48" name="Oval 47"/>
          <p:cNvSpPr/>
          <p:nvPr/>
        </p:nvSpPr>
        <p:spPr>
          <a:xfrm>
            <a:off x="7072313" y="2428875"/>
            <a:ext cx="285750"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prstClr val="white"/>
                </a:solidFill>
              </a:rPr>
              <a:t>5</a:t>
            </a:r>
            <a:endParaRPr lang="th-TH" sz="1500" dirty="0">
              <a:solidFill>
                <a:prstClr val="white"/>
              </a:solidFill>
            </a:endParaRPr>
          </a:p>
        </p:txBody>
      </p:sp>
      <p:sp>
        <p:nvSpPr>
          <p:cNvPr id="53" name="Rectangle 52"/>
          <p:cNvSpPr/>
          <p:nvPr/>
        </p:nvSpPr>
        <p:spPr>
          <a:xfrm>
            <a:off x="3429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2011</a:t>
            </a:r>
            <a:endParaRPr lang="th-TH" sz="1000" dirty="0">
              <a:solidFill>
                <a:schemeClr val="tx1"/>
              </a:solidFill>
            </a:endParaRPr>
          </a:p>
        </p:txBody>
      </p:sp>
      <p:sp>
        <p:nvSpPr>
          <p:cNvPr id="54" name="Rectangle 53"/>
          <p:cNvSpPr/>
          <p:nvPr/>
        </p:nvSpPr>
        <p:spPr>
          <a:xfrm>
            <a:off x="42862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2012</a:t>
            </a:r>
            <a:endParaRPr lang="th-TH" sz="1000" dirty="0">
              <a:solidFill>
                <a:schemeClr val="tx1"/>
              </a:solidFill>
            </a:endParaRPr>
          </a:p>
        </p:txBody>
      </p:sp>
      <p:sp>
        <p:nvSpPr>
          <p:cNvPr id="55" name="Rectangle 54"/>
          <p:cNvSpPr/>
          <p:nvPr/>
        </p:nvSpPr>
        <p:spPr>
          <a:xfrm>
            <a:off x="6000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2014</a:t>
            </a:r>
            <a:endParaRPr lang="th-TH" sz="1000" dirty="0">
              <a:solidFill>
                <a:schemeClr val="tx1"/>
              </a:solidFill>
            </a:endParaRPr>
          </a:p>
        </p:txBody>
      </p:sp>
      <p:sp>
        <p:nvSpPr>
          <p:cNvPr id="56" name="Rectangle 55"/>
          <p:cNvSpPr/>
          <p:nvPr/>
        </p:nvSpPr>
        <p:spPr>
          <a:xfrm>
            <a:off x="68580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2015</a:t>
            </a:r>
            <a:endParaRPr lang="th-TH" sz="1000" dirty="0">
              <a:solidFill>
                <a:schemeClr val="tx1"/>
              </a:solidFill>
            </a:endParaRPr>
          </a:p>
        </p:txBody>
      </p:sp>
      <p:cxnSp>
        <p:nvCxnSpPr>
          <p:cNvPr id="61" name="Straight Connector 60"/>
          <p:cNvCxnSpPr/>
          <p:nvPr/>
        </p:nvCxnSpPr>
        <p:spPr>
          <a:xfrm rot="5400000">
            <a:off x="71445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628729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514350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2013</a:t>
            </a:r>
            <a:endParaRPr lang="th-TH" sz="1000" dirty="0">
              <a:solidFill>
                <a:schemeClr val="tx1"/>
              </a:solidFill>
            </a:endParaRPr>
          </a:p>
        </p:txBody>
      </p:sp>
      <p:cxnSp>
        <p:nvCxnSpPr>
          <p:cNvPr id="71" name="Straight Connector 70"/>
          <p:cNvCxnSpPr/>
          <p:nvPr/>
        </p:nvCxnSpPr>
        <p:spPr>
          <a:xfrm rot="5400000">
            <a:off x="5430044"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2571750" y="2928938"/>
            <a:ext cx="785813"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1 Januari 2010</a:t>
            </a:r>
            <a:endParaRPr lang="th-TH" sz="1000" dirty="0">
              <a:solidFill>
                <a:schemeClr val="tx1"/>
              </a:solidFill>
            </a:endParaRPr>
          </a:p>
        </p:txBody>
      </p:sp>
      <p:cxnSp>
        <p:nvCxnSpPr>
          <p:cNvPr id="80" name="Straight Connector 79"/>
          <p:cNvCxnSpPr/>
          <p:nvPr/>
        </p:nvCxnSpPr>
        <p:spPr>
          <a:xfrm rot="5400000">
            <a:off x="2785269" y="2785269"/>
            <a:ext cx="1428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84" name="Rectangle 83"/>
          <p:cNvSpPr/>
          <p:nvPr/>
        </p:nvSpPr>
        <p:spPr>
          <a:xfrm>
            <a:off x="2571750"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500" dirty="0">
                <a:solidFill>
                  <a:schemeClr val="tx1"/>
                </a:solidFill>
              </a:rPr>
              <a:t>PV ?</a:t>
            </a:r>
            <a:endParaRPr lang="th-TH" sz="1500" dirty="0">
              <a:solidFill>
                <a:schemeClr val="tx1"/>
              </a:solidFill>
            </a:endParaRPr>
          </a:p>
        </p:txBody>
      </p:sp>
      <p:sp>
        <p:nvSpPr>
          <p:cNvPr id="85" name="Rectangle 84"/>
          <p:cNvSpPr/>
          <p:nvPr/>
        </p:nvSpPr>
        <p:spPr>
          <a:xfrm>
            <a:off x="350043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6" name="Rectangle 85"/>
          <p:cNvSpPr/>
          <p:nvPr/>
        </p:nvSpPr>
        <p:spPr>
          <a:xfrm>
            <a:off x="4429125"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7" name="Rectangle 86"/>
          <p:cNvSpPr/>
          <p:nvPr/>
        </p:nvSpPr>
        <p:spPr>
          <a:xfrm>
            <a:off x="521493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8" name="Rectangle 87"/>
          <p:cNvSpPr/>
          <p:nvPr/>
        </p:nvSpPr>
        <p:spPr>
          <a:xfrm>
            <a:off x="6072188"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
        <p:nvSpPr>
          <p:cNvPr id="89" name="Rectangle 88"/>
          <p:cNvSpPr/>
          <p:nvPr/>
        </p:nvSpPr>
        <p:spPr>
          <a:xfrm>
            <a:off x="7000875" y="3571875"/>
            <a:ext cx="57150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id-ID" sz="1000" dirty="0">
                <a:solidFill>
                  <a:schemeClr val="tx1"/>
                </a:solidFill>
              </a:rPr>
              <a:t>Rp 1 juta</a:t>
            </a:r>
            <a:endParaRPr lang="th-TH" sz="1000" dirty="0">
              <a:solidFill>
                <a:schemeClr val="tx1"/>
              </a:solidFill>
            </a:endParaRPr>
          </a:p>
        </p:txBody>
      </p:sp>
    </p:spTree>
    <p:extLst>
      <p:ext uri="{BB962C8B-B14F-4D97-AF65-F5344CB8AC3E}">
        <p14:creationId xmlns:p14="http://schemas.microsoft.com/office/powerpoint/2010/main" val="487856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228600" y="533400"/>
            <a:ext cx="8688388" cy="754566"/>
          </a:xfrm>
          <a:prstGeom prst="rect">
            <a:avLst/>
          </a:prstGeom>
          <a:solidFill>
            <a:schemeClr val="accent6">
              <a:lumMod val="20000"/>
              <a:lumOff val="80000"/>
            </a:schemeClr>
          </a:solidFill>
          <a:ln w="50800">
            <a:solidFill>
              <a:schemeClr val="accent2"/>
            </a:solidFill>
            <a:miter lim="800000"/>
            <a:headEnd/>
            <a:tailEnd/>
          </a:ln>
          <a:effectLst/>
        </p:spPr>
        <p:txBody>
          <a:bodyPr lIns="90488" tIns="44450" rIns="90488" bIns="44450">
            <a:spAutoFit/>
          </a:bodyPr>
          <a:lstStyle/>
          <a:p>
            <a:pPr algn="ctr" defTabSz="914400" eaLnBrk="0" fontAlgn="base" hangingPunct="0">
              <a:lnSpc>
                <a:spcPct val="90000"/>
              </a:lnSpc>
              <a:spcBef>
                <a:spcPct val="0"/>
              </a:spcBef>
              <a:spcAft>
                <a:spcPct val="0"/>
              </a:spcAft>
            </a:pPr>
            <a:r>
              <a:rPr lang="en-US" sz="2400" dirty="0">
                <a:solidFill>
                  <a:srgbClr val="000000"/>
                </a:solidFill>
              </a:rPr>
              <a:t>NILAI SEKARANG SUATU SERIAL PEMBAYARAN (ANNUITAS)</a:t>
            </a:r>
          </a:p>
        </p:txBody>
      </p:sp>
      <p:sp>
        <p:nvSpPr>
          <p:cNvPr id="20483" name="Line 4"/>
          <p:cNvSpPr>
            <a:spLocks noChangeShapeType="1"/>
          </p:cNvSpPr>
          <p:nvPr/>
        </p:nvSpPr>
        <p:spPr bwMode="auto">
          <a:xfrm flipV="1">
            <a:off x="1231900" y="2663825"/>
            <a:ext cx="7518400" cy="28575"/>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4" name="Rectangle 5"/>
          <p:cNvSpPr>
            <a:spLocks noChangeArrowheads="1"/>
          </p:cNvSpPr>
          <p:nvPr/>
        </p:nvSpPr>
        <p:spPr bwMode="auto">
          <a:xfrm>
            <a:off x="1812925" y="25146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5" name="Rectangle 6"/>
          <p:cNvSpPr>
            <a:spLocks noChangeArrowheads="1"/>
          </p:cNvSpPr>
          <p:nvPr/>
        </p:nvSpPr>
        <p:spPr bwMode="auto">
          <a:xfrm>
            <a:off x="288925" y="5815013"/>
            <a:ext cx="22494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6" name="Rectangle 8"/>
          <p:cNvSpPr>
            <a:spLocks noChangeArrowheads="1"/>
          </p:cNvSpPr>
          <p:nvPr/>
        </p:nvSpPr>
        <p:spPr bwMode="auto">
          <a:xfrm>
            <a:off x="1052513"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0</a:t>
            </a:r>
          </a:p>
        </p:txBody>
      </p:sp>
      <p:sp>
        <p:nvSpPr>
          <p:cNvPr id="20487" name="Line 9"/>
          <p:cNvSpPr>
            <a:spLocks noChangeShapeType="1"/>
          </p:cNvSpPr>
          <p:nvPr/>
        </p:nvSpPr>
        <p:spPr bwMode="auto">
          <a:xfrm>
            <a:off x="2743200" y="3527425"/>
            <a:ext cx="0" cy="3175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8" name="Line 10"/>
          <p:cNvSpPr>
            <a:spLocks noChangeShapeType="1"/>
          </p:cNvSpPr>
          <p:nvPr/>
        </p:nvSpPr>
        <p:spPr bwMode="auto">
          <a:xfrm>
            <a:off x="4343400" y="3527425"/>
            <a:ext cx="0" cy="850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89" name="Line 11"/>
          <p:cNvSpPr>
            <a:spLocks noChangeShapeType="1"/>
          </p:cNvSpPr>
          <p:nvPr/>
        </p:nvSpPr>
        <p:spPr bwMode="auto">
          <a:xfrm>
            <a:off x="6019800" y="3527425"/>
            <a:ext cx="0" cy="133985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0" name="Line 12"/>
          <p:cNvSpPr>
            <a:spLocks noChangeShapeType="1"/>
          </p:cNvSpPr>
          <p:nvPr/>
        </p:nvSpPr>
        <p:spPr bwMode="auto">
          <a:xfrm flipH="1">
            <a:off x="1711325" y="3857625"/>
            <a:ext cx="10445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1" name="Line 13"/>
          <p:cNvSpPr>
            <a:spLocks noChangeShapeType="1"/>
          </p:cNvSpPr>
          <p:nvPr/>
        </p:nvSpPr>
        <p:spPr bwMode="auto">
          <a:xfrm flipH="1">
            <a:off x="1711325" y="4391025"/>
            <a:ext cx="26447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2" name="Line 14"/>
          <p:cNvSpPr>
            <a:spLocks noChangeShapeType="1"/>
          </p:cNvSpPr>
          <p:nvPr/>
        </p:nvSpPr>
        <p:spPr bwMode="auto">
          <a:xfrm flipH="1">
            <a:off x="1711325" y="4879975"/>
            <a:ext cx="4321175"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3" name="Line 15"/>
          <p:cNvSpPr>
            <a:spLocks noChangeShapeType="1"/>
          </p:cNvSpPr>
          <p:nvPr/>
        </p:nvSpPr>
        <p:spPr bwMode="auto">
          <a:xfrm flipH="1">
            <a:off x="1739900" y="5486400"/>
            <a:ext cx="58039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4" name="Rectangle 16"/>
          <p:cNvSpPr>
            <a:spLocks noChangeArrowheads="1"/>
          </p:cNvSpPr>
          <p:nvPr/>
        </p:nvSpPr>
        <p:spPr bwMode="auto">
          <a:xfrm>
            <a:off x="220640" y="3652838"/>
            <a:ext cx="138179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 909</a:t>
            </a:r>
            <a:r>
              <a:rPr lang="id-ID" sz="2400" b="1" dirty="0">
                <a:solidFill>
                  <a:srgbClr val="000000"/>
                </a:solidFill>
              </a:rPr>
              <a:t>.</a:t>
            </a:r>
            <a:r>
              <a:rPr lang="en-US" sz="2400" b="1" dirty="0">
                <a:solidFill>
                  <a:srgbClr val="000000"/>
                </a:solidFill>
              </a:rPr>
              <a:t>1</a:t>
            </a:r>
            <a:r>
              <a:rPr lang="id-ID" sz="2400" b="1" dirty="0">
                <a:solidFill>
                  <a:srgbClr val="000000"/>
                </a:solidFill>
              </a:rPr>
              <a:t>00</a:t>
            </a:r>
            <a:endParaRPr lang="en-US" sz="2400" b="1" dirty="0">
              <a:solidFill>
                <a:srgbClr val="000000"/>
              </a:solidFill>
            </a:endParaRPr>
          </a:p>
        </p:txBody>
      </p:sp>
      <p:sp>
        <p:nvSpPr>
          <p:cNvPr id="20495" name="Rectangle 17"/>
          <p:cNvSpPr>
            <a:spLocks noChangeArrowheads="1"/>
          </p:cNvSpPr>
          <p:nvPr/>
        </p:nvSpPr>
        <p:spPr bwMode="auto">
          <a:xfrm>
            <a:off x="304800" y="4186238"/>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826</a:t>
            </a:r>
            <a:r>
              <a:rPr lang="id-ID" sz="2400" b="1" dirty="0">
                <a:solidFill>
                  <a:srgbClr val="000000"/>
                </a:solidFill>
              </a:rPr>
              <a:t>.</a:t>
            </a:r>
            <a:r>
              <a:rPr lang="en-US" sz="2400" b="1" dirty="0">
                <a:solidFill>
                  <a:srgbClr val="000000"/>
                </a:solidFill>
              </a:rPr>
              <a:t>5</a:t>
            </a:r>
            <a:r>
              <a:rPr lang="id-ID" sz="2400" b="1" dirty="0">
                <a:solidFill>
                  <a:srgbClr val="000000"/>
                </a:solidFill>
              </a:rPr>
              <a:t>00</a:t>
            </a:r>
            <a:endParaRPr lang="en-US" sz="2400" b="1" dirty="0">
              <a:solidFill>
                <a:srgbClr val="000000"/>
              </a:solidFill>
            </a:endParaRPr>
          </a:p>
        </p:txBody>
      </p:sp>
      <p:sp>
        <p:nvSpPr>
          <p:cNvPr id="20496" name="Rectangle 18"/>
          <p:cNvSpPr>
            <a:spLocks noChangeArrowheads="1"/>
          </p:cNvSpPr>
          <p:nvPr/>
        </p:nvSpPr>
        <p:spPr bwMode="auto">
          <a:xfrm>
            <a:off x="319087" y="4724400"/>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751</a:t>
            </a:r>
            <a:r>
              <a:rPr lang="id-ID" sz="2400" b="1" dirty="0">
                <a:solidFill>
                  <a:srgbClr val="000000"/>
                </a:solidFill>
              </a:rPr>
              <a:t>.</a:t>
            </a:r>
            <a:r>
              <a:rPr lang="en-US" sz="2400" b="1" dirty="0">
                <a:solidFill>
                  <a:srgbClr val="000000"/>
                </a:solidFill>
              </a:rPr>
              <a:t>3</a:t>
            </a:r>
            <a:r>
              <a:rPr lang="id-ID" sz="2400" b="1" dirty="0">
                <a:solidFill>
                  <a:srgbClr val="000000"/>
                </a:solidFill>
              </a:rPr>
              <a:t>00</a:t>
            </a:r>
            <a:endParaRPr lang="en-US" sz="2400" b="1" dirty="0">
              <a:solidFill>
                <a:srgbClr val="000000"/>
              </a:solidFill>
            </a:endParaRPr>
          </a:p>
        </p:txBody>
      </p:sp>
      <p:sp>
        <p:nvSpPr>
          <p:cNvPr id="20497" name="Rectangle 19"/>
          <p:cNvSpPr>
            <a:spLocks noChangeArrowheads="1"/>
          </p:cNvSpPr>
          <p:nvPr/>
        </p:nvSpPr>
        <p:spPr bwMode="auto">
          <a:xfrm>
            <a:off x="319087" y="5257800"/>
            <a:ext cx="129683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683</a:t>
            </a:r>
            <a:r>
              <a:rPr lang="id-ID" sz="2400" b="1" dirty="0">
                <a:solidFill>
                  <a:srgbClr val="000000"/>
                </a:solidFill>
              </a:rPr>
              <a:t>.</a:t>
            </a:r>
            <a:r>
              <a:rPr lang="en-US" sz="2400" b="1" dirty="0">
                <a:solidFill>
                  <a:srgbClr val="000000"/>
                </a:solidFill>
              </a:rPr>
              <a:t>0</a:t>
            </a:r>
            <a:r>
              <a:rPr lang="id-ID" sz="2400" b="1" dirty="0">
                <a:solidFill>
                  <a:srgbClr val="000000"/>
                </a:solidFill>
              </a:rPr>
              <a:t>00</a:t>
            </a:r>
            <a:endParaRPr lang="en-US" sz="2400" b="1" dirty="0">
              <a:solidFill>
                <a:srgbClr val="000000"/>
              </a:solidFill>
            </a:endParaRPr>
          </a:p>
        </p:txBody>
      </p:sp>
      <p:sp>
        <p:nvSpPr>
          <p:cNvPr id="20498" name="Line 21"/>
          <p:cNvSpPr>
            <a:spLocks noChangeShapeType="1"/>
          </p:cNvSpPr>
          <p:nvPr/>
        </p:nvSpPr>
        <p:spPr bwMode="auto">
          <a:xfrm>
            <a:off x="121920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499" name="Rectangle 22"/>
          <p:cNvSpPr>
            <a:spLocks noChangeArrowheads="1"/>
          </p:cNvSpPr>
          <p:nvPr/>
        </p:nvSpPr>
        <p:spPr bwMode="auto">
          <a:xfrm>
            <a:off x="2401888"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0" name="Line 23"/>
          <p:cNvSpPr>
            <a:spLocks noChangeShapeType="1"/>
          </p:cNvSpPr>
          <p:nvPr/>
        </p:nvSpPr>
        <p:spPr bwMode="auto">
          <a:xfrm>
            <a:off x="276860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1" name="Rectangle 24"/>
          <p:cNvSpPr>
            <a:spLocks noChangeArrowheads="1"/>
          </p:cNvSpPr>
          <p:nvPr/>
        </p:nvSpPr>
        <p:spPr bwMode="auto">
          <a:xfrm>
            <a:off x="2608263"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1</a:t>
            </a:r>
          </a:p>
        </p:txBody>
      </p:sp>
      <p:sp>
        <p:nvSpPr>
          <p:cNvPr id="20502" name="Line 25"/>
          <p:cNvSpPr>
            <a:spLocks noChangeShapeType="1"/>
          </p:cNvSpPr>
          <p:nvPr/>
        </p:nvSpPr>
        <p:spPr bwMode="auto">
          <a:xfrm>
            <a:off x="4319588"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3" name="Rectangle 26"/>
          <p:cNvSpPr>
            <a:spLocks noChangeArrowheads="1"/>
          </p:cNvSpPr>
          <p:nvPr/>
        </p:nvSpPr>
        <p:spPr bwMode="auto">
          <a:xfrm>
            <a:off x="3978275"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4" name="Rectangle 27"/>
          <p:cNvSpPr>
            <a:spLocks noChangeArrowheads="1"/>
          </p:cNvSpPr>
          <p:nvPr/>
        </p:nvSpPr>
        <p:spPr bwMode="auto">
          <a:xfrm>
            <a:off x="4167188" y="2066925"/>
            <a:ext cx="35083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2</a:t>
            </a:r>
          </a:p>
        </p:txBody>
      </p:sp>
      <p:sp>
        <p:nvSpPr>
          <p:cNvPr id="20505" name="Rectangle 28"/>
          <p:cNvSpPr>
            <a:spLocks noChangeArrowheads="1"/>
          </p:cNvSpPr>
          <p:nvPr/>
        </p:nvSpPr>
        <p:spPr bwMode="auto">
          <a:xfrm>
            <a:off x="5702300" y="2881313"/>
            <a:ext cx="692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6" name="Line 29"/>
          <p:cNvSpPr>
            <a:spLocks noChangeShapeType="1"/>
          </p:cNvSpPr>
          <p:nvPr/>
        </p:nvSpPr>
        <p:spPr bwMode="auto">
          <a:xfrm>
            <a:off x="6038850" y="2498725"/>
            <a:ext cx="0" cy="393700"/>
          </a:xfrm>
          <a:prstGeom prst="line">
            <a:avLst/>
          </a:prstGeom>
          <a:noFill/>
          <a:ln w="254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7" name="Rectangle 30"/>
          <p:cNvSpPr>
            <a:spLocks noChangeArrowheads="1"/>
          </p:cNvSpPr>
          <p:nvPr/>
        </p:nvSpPr>
        <p:spPr bwMode="auto">
          <a:xfrm>
            <a:off x="5892800" y="2066925"/>
            <a:ext cx="350838"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a:solidFill>
                  <a:srgbClr val="000000"/>
                </a:solidFill>
              </a:rPr>
              <a:t>3</a:t>
            </a:r>
          </a:p>
        </p:txBody>
      </p:sp>
      <p:sp>
        <p:nvSpPr>
          <p:cNvPr id="20508" name="Line 31"/>
          <p:cNvSpPr>
            <a:spLocks noChangeShapeType="1"/>
          </p:cNvSpPr>
          <p:nvPr/>
        </p:nvSpPr>
        <p:spPr bwMode="auto">
          <a:xfrm>
            <a:off x="7696200" y="2478088"/>
            <a:ext cx="0" cy="5064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09" name="Rectangle 32"/>
          <p:cNvSpPr>
            <a:spLocks noChangeArrowheads="1"/>
          </p:cNvSpPr>
          <p:nvPr/>
        </p:nvSpPr>
        <p:spPr bwMode="auto">
          <a:xfrm>
            <a:off x="7375525" y="2905125"/>
            <a:ext cx="625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20510" name="Rectangle 33"/>
          <p:cNvSpPr>
            <a:spLocks noChangeArrowheads="1"/>
          </p:cNvSpPr>
          <p:nvPr/>
        </p:nvSpPr>
        <p:spPr bwMode="auto">
          <a:xfrm>
            <a:off x="7529513" y="2066925"/>
            <a:ext cx="354265"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t>4</a:t>
            </a:r>
          </a:p>
        </p:txBody>
      </p:sp>
      <p:sp>
        <p:nvSpPr>
          <p:cNvPr id="20511" name="Rectangle 38"/>
          <p:cNvSpPr>
            <a:spLocks noChangeArrowheads="1"/>
          </p:cNvSpPr>
          <p:nvPr/>
        </p:nvSpPr>
        <p:spPr bwMode="auto">
          <a:xfrm>
            <a:off x="290513" y="3043238"/>
            <a:ext cx="7756933"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r>
              <a:rPr lang="en-US" sz="2400" b="1" dirty="0">
                <a:solidFill>
                  <a:srgbClr val="000000"/>
                </a:solidFill>
              </a:rPr>
              <a:t> 		</a:t>
            </a:r>
            <a:r>
              <a:rPr lang="id-ID" sz="2400" b="1" dirty="0">
                <a:solidFill>
                  <a:srgbClr val="000000"/>
                </a:solidFill>
              </a:rPr>
              <a:t> 1 jt</a:t>
            </a: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r>
              <a:rPr lang="en-US" sz="2400" b="1" dirty="0">
                <a:solidFill>
                  <a:srgbClr val="000000"/>
                </a:solidFill>
              </a:rPr>
              <a:t>           </a:t>
            </a:r>
            <a:r>
              <a:rPr lang="id-ID" sz="2400" b="1" dirty="0">
                <a:solidFill>
                  <a:srgbClr val="000000"/>
                </a:solidFill>
              </a:rPr>
              <a:t>   </a:t>
            </a:r>
            <a:r>
              <a:rPr lang="en-US" sz="2400" b="1" dirty="0">
                <a:solidFill>
                  <a:srgbClr val="000000"/>
                </a:solidFill>
              </a:rPr>
              <a:t>1</a:t>
            </a:r>
            <a:r>
              <a:rPr lang="id-ID" sz="2400" b="1" dirty="0">
                <a:solidFill>
                  <a:srgbClr val="000000"/>
                </a:solidFill>
              </a:rPr>
              <a:t> jt</a:t>
            </a:r>
            <a:endParaRPr lang="en-US" sz="2400" b="1" dirty="0">
              <a:solidFill>
                <a:srgbClr val="000000"/>
              </a:solidFill>
            </a:endParaRPr>
          </a:p>
        </p:txBody>
      </p:sp>
      <p:sp>
        <p:nvSpPr>
          <p:cNvPr id="20513" name="Rectangle 56"/>
          <p:cNvSpPr>
            <a:spLocks noChangeArrowheads="1"/>
          </p:cNvSpPr>
          <p:nvPr/>
        </p:nvSpPr>
        <p:spPr bwMode="auto">
          <a:xfrm>
            <a:off x="1892300" y="6172200"/>
            <a:ext cx="68580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r>
              <a:rPr lang="en-US" b="1">
                <a:solidFill>
                  <a:srgbClr val="000000"/>
                </a:solidFill>
              </a:rPr>
              <a:t>ASUMSI : BUNGA = 10%</a:t>
            </a:r>
          </a:p>
        </p:txBody>
      </p:sp>
      <p:sp>
        <p:nvSpPr>
          <p:cNvPr id="34" name="Line 11"/>
          <p:cNvSpPr>
            <a:spLocks noChangeShapeType="1"/>
          </p:cNvSpPr>
          <p:nvPr/>
        </p:nvSpPr>
        <p:spPr bwMode="auto">
          <a:xfrm>
            <a:off x="7543800" y="3460348"/>
            <a:ext cx="0" cy="202605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id-ID">
              <a:solidFill>
                <a:srgbClr val="000000"/>
              </a:solidFill>
            </a:endParaRPr>
          </a:p>
        </p:txBody>
      </p:sp>
      <p:sp>
        <p:nvSpPr>
          <p:cNvPr id="35" name="Line 81"/>
          <p:cNvSpPr>
            <a:spLocks noChangeShapeType="1"/>
          </p:cNvSpPr>
          <p:nvPr/>
        </p:nvSpPr>
        <p:spPr bwMode="auto">
          <a:xfrm>
            <a:off x="383381" y="5729190"/>
            <a:ext cx="12446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id-ID">
              <a:solidFill>
                <a:srgbClr val="000000"/>
              </a:solidFill>
            </a:endParaRPr>
          </a:p>
        </p:txBody>
      </p:sp>
      <p:sp>
        <p:nvSpPr>
          <p:cNvPr id="36" name="Rectangle 19"/>
          <p:cNvSpPr>
            <a:spLocks noChangeArrowheads="1"/>
          </p:cNvSpPr>
          <p:nvPr/>
        </p:nvSpPr>
        <p:spPr bwMode="auto">
          <a:xfrm>
            <a:off x="152400" y="5880100"/>
            <a:ext cx="1553311"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defTabSz="914400" eaLnBrk="0" fontAlgn="base" hangingPunct="0">
              <a:spcBef>
                <a:spcPct val="0"/>
              </a:spcBef>
              <a:spcAft>
                <a:spcPct val="0"/>
              </a:spcAft>
            </a:pPr>
            <a:r>
              <a:rPr lang="id-ID" sz="2400" b="1" dirty="0">
                <a:solidFill>
                  <a:srgbClr val="000000"/>
                </a:solidFill>
              </a:rPr>
              <a:t>3.169.865</a:t>
            </a:r>
            <a:endParaRPr lang="en-US" sz="2400" b="1" dirty="0">
              <a:solidFill>
                <a:srgbClr val="000000"/>
              </a:solidFill>
            </a:endParaRPr>
          </a:p>
        </p:txBody>
      </p:sp>
    </p:spTree>
    <p:extLst>
      <p:ext uri="{BB962C8B-B14F-4D97-AF65-F5344CB8AC3E}">
        <p14:creationId xmlns:p14="http://schemas.microsoft.com/office/powerpoint/2010/main" val="735411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152400" y="457200"/>
            <a:ext cx="8686800" cy="5181600"/>
          </a:xfrm>
        </p:spPr>
        <p:txBody>
          <a:bodyPr>
            <a:normAutofit fontScale="92500" lnSpcReduction="20000"/>
          </a:bodyPr>
          <a:lstStyle/>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None/>
              <a:tabLst>
                <a:tab pos="457200" algn="l"/>
              </a:tabLst>
              <a:defRPr/>
            </a:pPr>
            <a:r>
              <a:rPr lang="en-US" sz="2400" b="1" dirty="0" err="1"/>
              <a:t>Berdasarkan</a:t>
            </a:r>
            <a:r>
              <a:rPr lang="en-US" sz="2400" b="1" dirty="0"/>
              <a:t> </a:t>
            </a:r>
            <a:r>
              <a:rPr lang="en-US" sz="2400" b="1" dirty="0" err="1"/>
              <a:t>cara</a:t>
            </a:r>
            <a:r>
              <a:rPr lang="en-US" sz="2400" b="1" dirty="0"/>
              <a:t> </a:t>
            </a:r>
            <a:r>
              <a:rPr lang="en-US" sz="2400" b="1" dirty="0" err="1"/>
              <a:t>pembayarannya</a:t>
            </a:r>
            <a:r>
              <a:rPr lang="en-US" sz="2400" b="1" dirty="0"/>
              <a:t>, </a:t>
            </a:r>
            <a:r>
              <a:rPr lang="en-US" sz="2400" b="1" dirty="0" err="1"/>
              <a:t>rumus-rumus</a:t>
            </a:r>
            <a:r>
              <a:rPr lang="en-US" sz="2400" b="1" dirty="0"/>
              <a:t> </a:t>
            </a:r>
            <a:r>
              <a:rPr lang="en-US" sz="2400" b="1" dirty="0" err="1"/>
              <a:t>bunga</a:t>
            </a:r>
            <a:r>
              <a:rPr lang="en-US" sz="2400" b="1" dirty="0"/>
              <a:t> </a:t>
            </a:r>
            <a:r>
              <a:rPr lang="en-US" sz="2400" b="1" dirty="0" err="1"/>
              <a:t>majemuk</a:t>
            </a:r>
            <a:r>
              <a:rPr lang="en-US" sz="2400" b="1" dirty="0"/>
              <a:t> </a:t>
            </a:r>
            <a:r>
              <a:rPr lang="en-US" sz="2400" b="1" dirty="0" err="1"/>
              <a:t>dapat</a:t>
            </a:r>
            <a:r>
              <a:rPr lang="en-US" sz="2400" b="1" dirty="0"/>
              <a:t> </a:t>
            </a:r>
            <a:r>
              <a:rPr lang="en-US" sz="2400" b="1" dirty="0" err="1"/>
              <a:t>dikelompokkan</a:t>
            </a:r>
            <a:r>
              <a:rPr lang="en-US" sz="2400" b="1" dirty="0"/>
              <a:t> </a:t>
            </a:r>
            <a:r>
              <a:rPr lang="en-US" sz="2400" b="1" dirty="0" err="1"/>
              <a:t>menjadi</a:t>
            </a:r>
            <a:r>
              <a:rPr lang="en-US" sz="2400" b="1" dirty="0"/>
              <a:t> :</a:t>
            </a:r>
          </a:p>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AutoNum type="alphaUcPeriod"/>
              <a:tabLst>
                <a:tab pos="457200" algn="l"/>
              </a:tabLst>
              <a:defRPr/>
            </a:pPr>
            <a:r>
              <a:rPr lang="en-US" sz="2400" b="1" dirty="0"/>
              <a:t> </a:t>
            </a:r>
            <a:r>
              <a:rPr lang="en-US" sz="2400" b="1" dirty="0" err="1"/>
              <a:t>Pembayaran</a:t>
            </a:r>
            <a:r>
              <a:rPr lang="en-US" sz="2400" b="1" dirty="0"/>
              <a:t> Tunggal (</a:t>
            </a:r>
            <a:r>
              <a:rPr lang="en-US" sz="2400" b="1" i="1" dirty="0"/>
              <a:t>Single Payment</a:t>
            </a:r>
            <a:r>
              <a:rPr lang="en-US" sz="2400" b="1" dirty="0"/>
              <a:t>)</a:t>
            </a:r>
            <a:r>
              <a:rPr lang="id-ID" sz="2400" b="1" dirty="0"/>
              <a:t> </a:t>
            </a:r>
            <a:r>
              <a:rPr lang="id-ID" sz="2400" b="1" dirty="0">
                <a:sym typeface="Wingdings" pitchFamily="2" charset="2"/>
              </a:rPr>
              <a:t> </a:t>
            </a:r>
            <a:r>
              <a:rPr lang="id-ID" sz="2400" b="1" dirty="0">
                <a:solidFill>
                  <a:srgbClr val="0070C0"/>
                </a:solidFill>
                <a:sym typeface="Wingdings" pitchFamily="2" charset="2"/>
              </a:rPr>
              <a:t>sudah</a:t>
            </a:r>
            <a:endParaRPr lang="en-US" sz="2400" b="1" dirty="0">
              <a:solidFill>
                <a:srgbClr val="0070C0"/>
              </a:solidFill>
            </a:endParaRPr>
          </a:p>
          <a:p>
            <a:pPr marL="0" indent="0" defTabSz="457200" eaLnBrk="1" hangingPunct="1">
              <a:lnSpc>
                <a:spcPct val="90000"/>
              </a:lnSpc>
              <a:buFontTx/>
              <a:buNone/>
              <a:tabLst>
                <a:tab pos="457200" algn="l"/>
              </a:tabLst>
              <a:defRPr/>
            </a:pPr>
            <a:r>
              <a:rPr lang="en-US" sz="2400" dirty="0"/>
              <a:t>	1. </a:t>
            </a:r>
            <a:r>
              <a:rPr lang="en-US" sz="2400" i="1" dirty="0" err="1"/>
              <a:t>Compoun</a:t>
            </a:r>
            <a:r>
              <a:rPr lang="en-US" sz="2400" i="1" dirty="0"/>
              <a:t> Amount Factor</a:t>
            </a:r>
            <a:r>
              <a:rPr lang="en-US" sz="2400" dirty="0"/>
              <a:t> (</a:t>
            </a:r>
            <a:r>
              <a:rPr lang="en-US" sz="2400" dirty="0" err="1"/>
              <a:t>Mencari</a:t>
            </a:r>
            <a:r>
              <a:rPr lang="en-US" sz="2400" dirty="0"/>
              <a:t> F </a:t>
            </a:r>
            <a:r>
              <a:rPr lang="en-US" sz="2400" dirty="0" err="1"/>
              <a:t>bila</a:t>
            </a:r>
            <a:r>
              <a:rPr lang="en-US" sz="2400" dirty="0"/>
              <a:t> </a:t>
            </a:r>
            <a:r>
              <a:rPr lang="en-US" sz="2400" dirty="0" err="1"/>
              <a:t>diketahui</a:t>
            </a:r>
            <a:r>
              <a:rPr lang="en-US" sz="2400" dirty="0"/>
              <a:t> P)</a:t>
            </a:r>
          </a:p>
          <a:p>
            <a:pPr marL="0" indent="0" defTabSz="457200" eaLnBrk="1" hangingPunct="1">
              <a:lnSpc>
                <a:spcPct val="90000"/>
              </a:lnSpc>
              <a:buFontTx/>
              <a:buNone/>
              <a:tabLst>
                <a:tab pos="457200" algn="l"/>
              </a:tabLst>
              <a:defRPr/>
            </a:pPr>
            <a:r>
              <a:rPr lang="en-US" sz="2400" dirty="0"/>
              <a:t>     2. </a:t>
            </a:r>
            <a:r>
              <a:rPr lang="en-US" sz="2400" i="1" dirty="0"/>
              <a:t>Present </a:t>
            </a:r>
            <a:r>
              <a:rPr lang="en-US" sz="2400" i="1" dirty="0" err="1"/>
              <a:t>Wort</a:t>
            </a:r>
            <a:r>
              <a:rPr lang="en-US" sz="2400" i="1" dirty="0"/>
              <a:t> Factor</a:t>
            </a:r>
            <a:r>
              <a:rPr lang="en-US" sz="2400" dirty="0"/>
              <a:t> (</a:t>
            </a:r>
            <a:r>
              <a:rPr lang="en-US" sz="2400" dirty="0" err="1"/>
              <a:t>Mencari</a:t>
            </a:r>
            <a:r>
              <a:rPr lang="en-US" sz="2400" dirty="0"/>
              <a:t> P </a:t>
            </a:r>
            <a:r>
              <a:rPr lang="en-US" sz="2400" dirty="0" err="1"/>
              <a:t>bila</a:t>
            </a:r>
            <a:r>
              <a:rPr lang="en-US" sz="2400" dirty="0"/>
              <a:t> </a:t>
            </a:r>
            <a:r>
              <a:rPr lang="en-US" sz="2400" dirty="0" err="1"/>
              <a:t>diketahui</a:t>
            </a:r>
            <a:r>
              <a:rPr lang="en-US" sz="2400" dirty="0"/>
              <a:t> F)</a:t>
            </a:r>
            <a:endParaRPr lang="id-ID" sz="2400" dirty="0"/>
          </a:p>
          <a:p>
            <a:pPr marL="0" indent="0" defTabSz="457200" eaLnBrk="1" hangingPunct="1">
              <a:lnSpc>
                <a:spcPct val="90000"/>
              </a:lnSpc>
              <a:buFontTx/>
              <a:buNone/>
              <a:tabLst>
                <a:tab pos="457200" algn="l"/>
              </a:tabLst>
              <a:defRPr/>
            </a:pPr>
            <a:endParaRPr lang="en-US" sz="2400" b="1" dirty="0"/>
          </a:p>
          <a:p>
            <a:pPr marL="0" indent="0" defTabSz="457200" eaLnBrk="1" hangingPunct="1">
              <a:lnSpc>
                <a:spcPct val="90000"/>
              </a:lnSpc>
              <a:buFontTx/>
              <a:buNone/>
              <a:tabLst>
                <a:tab pos="457200" algn="l"/>
              </a:tabLst>
              <a:defRPr/>
            </a:pPr>
            <a:r>
              <a:rPr lang="en-US" sz="2400" b="1" dirty="0"/>
              <a:t>B. </a:t>
            </a:r>
            <a:r>
              <a:rPr lang="en-US" sz="2400" b="1" dirty="0" err="1"/>
              <a:t>Deret</a:t>
            </a:r>
            <a:r>
              <a:rPr lang="en-US" sz="2400" b="1" dirty="0"/>
              <a:t> </a:t>
            </a:r>
            <a:r>
              <a:rPr lang="en-US" sz="2400" b="1" dirty="0" err="1"/>
              <a:t>Seragam</a:t>
            </a:r>
            <a:r>
              <a:rPr lang="en-US" sz="2400" b="1" dirty="0"/>
              <a:t> (</a:t>
            </a:r>
            <a:r>
              <a:rPr lang="en-US" sz="2400" b="1" i="1" dirty="0"/>
              <a:t>Uniform Series</a:t>
            </a:r>
            <a:r>
              <a:rPr lang="en-US" sz="2400" b="1" dirty="0"/>
              <a:t> )</a:t>
            </a:r>
            <a:endParaRPr lang="en-US" sz="2400" dirty="0"/>
          </a:p>
          <a:p>
            <a:pPr marL="0" indent="0" defTabSz="457200" eaLnBrk="1" hangingPunct="1">
              <a:lnSpc>
                <a:spcPct val="90000"/>
              </a:lnSpc>
              <a:buFontTx/>
              <a:buNone/>
              <a:tabLst>
                <a:tab pos="457200" algn="l"/>
              </a:tabLst>
              <a:defRPr/>
            </a:pPr>
            <a:r>
              <a:rPr lang="en-US" sz="2400" dirty="0"/>
              <a:t>    1. </a:t>
            </a:r>
            <a:r>
              <a:rPr lang="en-US" sz="2400" i="1" dirty="0"/>
              <a:t>Sinking Fund Factor</a:t>
            </a:r>
            <a:r>
              <a:rPr lang="en-US" sz="2400" dirty="0"/>
              <a:t> (</a:t>
            </a:r>
            <a:r>
              <a:rPr lang="en-US" sz="2400" dirty="0" err="1"/>
              <a:t>Mencari</a:t>
            </a:r>
            <a:r>
              <a:rPr lang="en-US" sz="2400" dirty="0"/>
              <a:t> A </a:t>
            </a:r>
            <a:r>
              <a:rPr lang="en-US" sz="2400" dirty="0" err="1"/>
              <a:t>bila</a:t>
            </a:r>
            <a:r>
              <a:rPr lang="en-US" sz="2400" dirty="0"/>
              <a:t> </a:t>
            </a:r>
            <a:r>
              <a:rPr lang="en-US" sz="2400" dirty="0" err="1"/>
              <a:t>diketahui</a:t>
            </a:r>
            <a:r>
              <a:rPr lang="en-US" sz="2400" dirty="0"/>
              <a:t> F)</a:t>
            </a:r>
          </a:p>
          <a:p>
            <a:pPr marL="0" indent="0" defTabSz="457200" eaLnBrk="1" hangingPunct="1">
              <a:lnSpc>
                <a:spcPct val="90000"/>
              </a:lnSpc>
              <a:buFontTx/>
              <a:buNone/>
              <a:tabLst>
                <a:tab pos="457200" algn="l"/>
              </a:tabLst>
              <a:defRPr/>
            </a:pPr>
            <a:r>
              <a:rPr lang="en-US" sz="2400" dirty="0"/>
              <a:t>    2. </a:t>
            </a:r>
            <a:r>
              <a:rPr lang="en-US" sz="2400" i="1" dirty="0"/>
              <a:t>Compound Amount Factor</a:t>
            </a:r>
            <a:r>
              <a:rPr lang="en-US" sz="2400" dirty="0"/>
              <a:t> (</a:t>
            </a:r>
            <a:r>
              <a:rPr lang="en-US" sz="2400" dirty="0" err="1"/>
              <a:t>Mencari</a:t>
            </a:r>
            <a:r>
              <a:rPr lang="en-US" sz="2400" dirty="0"/>
              <a:t> F </a:t>
            </a:r>
            <a:r>
              <a:rPr lang="en-US" sz="2400" dirty="0" err="1"/>
              <a:t>bila</a:t>
            </a:r>
            <a:r>
              <a:rPr lang="en-US" sz="2400" dirty="0"/>
              <a:t> </a:t>
            </a:r>
            <a:r>
              <a:rPr lang="en-US" sz="2400" dirty="0" err="1"/>
              <a:t>diketahui</a:t>
            </a:r>
            <a:r>
              <a:rPr lang="en-US" sz="2400" dirty="0"/>
              <a:t> A)</a:t>
            </a:r>
            <a:endParaRPr lang="id-ID" sz="2400" dirty="0"/>
          </a:p>
          <a:p>
            <a:pPr marL="0" indent="0" defTabSz="457200" eaLnBrk="1" hangingPunct="1">
              <a:lnSpc>
                <a:spcPct val="90000"/>
              </a:lnSpc>
              <a:buFontTx/>
              <a:buNone/>
              <a:tabLst>
                <a:tab pos="457200" algn="l"/>
              </a:tabLst>
              <a:defRPr/>
            </a:pPr>
            <a:r>
              <a:rPr lang="id-ID" sz="2400" dirty="0"/>
              <a:t>    </a:t>
            </a:r>
            <a:r>
              <a:rPr lang="en-US" sz="2400" dirty="0"/>
              <a:t>3. </a:t>
            </a:r>
            <a:r>
              <a:rPr lang="en-US" sz="2400" i="1" dirty="0"/>
              <a:t>Capital Recovery Factor</a:t>
            </a:r>
            <a:r>
              <a:rPr lang="en-US" sz="2400" dirty="0"/>
              <a:t> (</a:t>
            </a:r>
            <a:r>
              <a:rPr lang="en-US" sz="2400" dirty="0" err="1"/>
              <a:t>Mencari</a:t>
            </a:r>
            <a:r>
              <a:rPr lang="en-US" sz="2400" dirty="0"/>
              <a:t> A </a:t>
            </a:r>
            <a:r>
              <a:rPr lang="en-US" sz="2400" dirty="0" err="1"/>
              <a:t>bila</a:t>
            </a:r>
            <a:r>
              <a:rPr lang="en-US" sz="2400" dirty="0"/>
              <a:t> </a:t>
            </a:r>
            <a:r>
              <a:rPr lang="en-US" sz="2400" dirty="0" err="1"/>
              <a:t>diketahui</a:t>
            </a:r>
            <a:r>
              <a:rPr lang="en-US" sz="2400" dirty="0"/>
              <a:t> P)  </a:t>
            </a:r>
            <a:br>
              <a:rPr lang="en-US" sz="2400" dirty="0"/>
            </a:br>
            <a:r>
              <a:rPr lang="id-ID" sz="2400" dirty="0"/>
              <a:t>    </a:t>
            </a:r>
            <a:r>
              <a:rPr lang="en-US" sz="2400" dirty="0"/>
              <a:t>4. </a:t>
            </a:r>
            <a:r>
              <a:rPr lang="en-US" sz="2400" i="1" dirty="0"/>
              <a:t>Present </a:t>
            </a:r>
            <a:r>
              <a:rPr lang="en-US" sz="2400" i="1" dirty="0" err="1"/>
              <a:t>Wort</a:t>
            </a:r>
            <a:r>
              <a:rPr lang="en-US" sz="2400" i="1" dirty="0"/>
              <a:t> Factor</a:t>
            </a:r>
            <a:r>
              <a:rPr lang="en-US" sz="2400" dirty="0"/>
              <a:t> (</a:t>
            </a:r>
            <a:r>
              <a:rPr lang="en-US" sz="2400" dirty="0" err="1"/>
              <a:t>Mencari</a:t>
            </a:r>
            <a:r>
              <a:rPr lang="en-US" sz="2400" dirty="0"/>
              <a:t> P </a:t>
            </a:r>
            <a:r>
              <a:rPr lang="en-US" sz="2400" dirty="0" err="1"/>
              <a:t>bila</a:t>
            </a:r>
            <a:r>
              <a:rPr lang="en-US" sz="2400" dirty="0"/>
              <a:t> </a:t>
            </a:r>
            <a:r>
              <a:rPr lang="en-US" sz="2400" dirty="0" err="1"/>
              <a:t>diketahui</a:t>
            </a:r>
            <a:r>
              <a:rPr lang="en-US" sz="2400" dirty="0"/>
              <a:t> A)</a:t>
            </a:r>
            <a:endParaRPr lang="en-GB" sz="2400" dirty="0"/>
          </a:p>
        </p:txBody>
      </p:sp>
    </p:spTree>
    <p:extLst>
      <p:ext uri="{BB962C8B-B14F-4D97-AF65-F5344CB8AC3E}">
        <p14:creationId xmlns:p14="http://schemas.microsoft.com/office/powerpoint/2010/main" val="89774283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solidFill>
            <a:schemeClr val="accent6">
              <a:lumMod val="20000"/>
              <a:lumOff val="80000"/>
            </a:schemeClr>
          </a:solidFill>
          <a:ln w="57150">
            <a:solidFill>
              <a:schemeClr val="tx1"/>
            </a:solidFill>
            <a:miter lim="800000"/>
            <a:headEnd/>
            <a:tailEnd/>
          </a:ln>
        </p:spPr>
        <p:txBody>
          <a:bodyPr/>
          <a:lstStyle/>
          <a:p>
            <a:pPr eaLnBrk="1" hangingPunct="1"/>
            <a:r>
              <a:rPr lang="en-US" sz="2400" dirty="0"/>
              <a:t>NILAI SEKARANG DARI SUATU SERIAL PEMBAYARAN (ANNUITAS)</a:t>
            </a:r>
          </a:p>
        </p:txBody>
      </p:sp>
      <p:sp>
        <p:nvSpPr>
          <p:cNvPr id="21507" name="Rectangle 3"/>
          <p:cNvSpPr>
            <a:spLocks noGrp="1" noChangeArrowheads="1"/>
          </p:cNvSpPr>
          <p:nvPr>
            <p:ph type="body" idx="1"/>
          </p:nvPr>
        </p:nvSpPr>
        <p:spPr>
          <a:xfrm>
            <a:off x="457200" y="1295400"/>
            <a:ext cx="8229600" cy="5029200"/>
          </a:xfrm>
        </p:spPr>
        <p:txBody>
          <a:bodyPr/>
          <a:lstStyle/>
          <a:p>
            <a:pPr eaLnBrk="1" hangingPunct="1"/>
            <a:endParaRPr lang="en-US" dirty="0"/>
          </a:p>
          <a:p>
            <a:pPr eaLnBrk="1" hangingPunct="1"/>
            <a:endParaRPr lang="en-US" dirty="0"/>
          </a:p>
          <a:p>
            <a:pPr eaLnBrk="1" hangingPunct="1"/>
            <a:endParaRPr lang="en-US" b="1" dirty="0"/>
          </a:p>
          <a:p>
            <a:pPr marL="0" indent="0" eaLnBrk="1" hangingPunct="1">
              <a:buNone/>
            </a:pPr>
            <a:br>
              <a:rPr lang="id-ID" b="1" dirty="0"/>
            </a:br>
            <a:r>
              <a:rPr lang="en-US" b="1" dirty="0"/>
              <a:t>ATAU</a:t>
            </a:r>
            <a:r>
              <a:rPr lang="id-ID" b="1" dirty="0"/>
              <a:t> LIHAT TABEL</a:t>
            </a:r>
            <a:r>
              <a:rPr lang="en-US" b="1" dirty="0"/>
              <a:t> </a:t>
            </a:r>
          </a:p>
        </p:txBody>
      </p:sp>
      <p:sp>
        <p:nvSpPr>
          <p:cNvPr id="21508"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21509" name="Object 4"/>
          <p:cNvGraphicFramePr>
            <a:graphicFrameLocks noChangeAspect="1"/>
          </p:cNvGraphicFramePr>
          <p:nvPr>
            <p:extLst>
              <p:ext uri="{D42A27DB-BD31-4B8C-83A1-F6EECF244321}">
                <p14:modId xmlns:p14="http://schemas.microsoft.com/office/powerpoint/2010/main" val="3183209113"/>
              </p:ext>
            </p:extLst>
          </p:nvPr>
        </p:nvGraphicFramePr>
        <p:xfrm>
          <a:off x="327025" y="2209800"/>
          <a:ext cx="8489950" cy="914400"/>
        </p:xfrm>
        <a:graphic>
          <a:graphicData uri="http://schemas.openxmlformats.org/presentationml/2006/ole">
            <mc:AlternateContent xmlns:mc="http://schemas.openxmlformats.org/markup-compatibility/2006">
              <mc:Choice xmlns:v="urn:schemas-microsoft-com:vml" Requires="v">
                <p:oleObj name="Equation" r:id="rId2" imgW="4444920" imgH="457200" progId="Equation.3">
                  <p:embed/>
                </p:oleObj>
              </mc:Choice>
              <mc:Fallback>
                <p:oleObj name="Equation" r:id="rId2" imgW="4444920" imgH="457200" progId="Equation.3">
                  <p:embed/>
                  <p:pic>
                    <p:nvPicPr>
                      <p:cNvPr id="0" name=""/>
                      <p:cNvPicPr>
                        <a:picLocks noChangeAspect="1" noChangeArrowheads="1"/>
                      </p:cNvPicPr>
                      <p:nvPr/>
                    </p:nvPicPr>
                    <p:blipFill>
                      <a:blip r:embed="rId3"/>
                      <a:srcRect/>
                      <a:stretch>
                        <a:fillRect/>
                      </a:stretch>
                    </p:blipFill>
                    <p:spPr bwMode="auto">
                      <a:xfrm>
                        <a:off x="327025" y="2209800"/>
                        <a:ext cx="8489950" cy="9144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0"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defTabSz="914400" fontAlgn="base">
              <a:spcBef>
                <a:spcPct val="0"/>
              </a:spcBef>
              <a:spcAft>
                <a:spcPct val="0"/>
              </a:spcAft>
            </a:pPr>
            <a:endParaRPr lang="id-ID">
              <a:solidFill>
                <a:srgbClr val="000000"/>
              </a:solidFill>
            </a:endParaRPr>
          </a:p>
        </p:txBody>
      </p:sp>
      <p:graphicFrame>
        <p:nvGraphicFramePr>
          <p:cNvPr id="21511" name="Object 6"/>
          <p:cNvGraphicFramePr>
            <a:graphicFrameLocks noChangeAspect="1"/>
          </p:cNvGraphicFramePr>
          <p:nvPr>
            <p:extLst>
              <p:ext uri="{D42A27DB-BD31-4B8C-83A1-F6EECF244321}">
                <p14:modId xmlns:p14="http://schemas.microsoft.com/office/powerpoint/2010/main" val="3246165037"/>
              </p:ext>
            </p:extLst>
          </p:nvPr>
        </p:nvGraphicFramePr>
        <p:xfrm>
          <a:off x="1143000" y="4495800"/>
          <a:ext cx="6434138" cy="1752600"/>
        </p:xfrm>
        <a:graphic>
          <a:graphicData uri="http://schemas.openxmlformats.org/presentationml/2006/ole">
            <mc:AlternateContent xmlns:mc="http://schemas.openxmlformats.org/markup-compatibility/2006">
              <mc:Choice xmlns:v="urn:schemas-microsoft-com:vml" Requires="v">
                <p:oleObj name="Equation" r:id="rId4" imgW="1917360" imgH="685800" progId="Equation.3">
                  <p:embed/>
                </p:oleObj>
              </mc:Choice>
              <mc:Fallback>
                <p:oleObj name="Equation" r:id="rId4" imgW="1917360" imgH="685800" progId="Equation.3">
                  <p:embed/>
                  <p:pic>
                    <p:nvPicPr>
                      <p:cNvPr id="0" name=""/>
                      <p:cNvPicPr>
                        <a:picLocks noChangeAspect="1" noChangeArrowheads="1"/>
                      </p:cNvPicPr>
                      <p:nvPr/>
                    </p:nvPicPr>
                    <p:blipFill>
                      <a:blip r:embed="rId5"/>
                      <a:srcRect/>
                      <a:stretch>
                        <a:fillRect/>
                      </a:stretch>
                    </p:blipFill>
                    <p:spPr bwMode="auto">
                      <a:xfrm>
                        <a:off x="1143000" y="4495800"/>
                        <a:ext cx="6434138" cy="1752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31765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20040"/>
            <a:ext cx="7239000" cy="975360"/>
          </a:xfrm>
        </p:spPr>
        <p:txBody>
          <a:bodyPr>
            <a:normAutofit/>
          </a:bodyPr>
          <a:lstStyle/>
          <a:p>
            <a:pPr algn="ctr" eaLnBrk="1" fontAlgn="auto" hangingPunct="1">
              <a:spcAft>
                <a:spcPts val="0"/>
              </a:spcAft>
              <a:defRPr/>
            </a:pPr>
            <a:r>
              <a:rPr lang="id-ID" sz="2800" b="1" dirty="0">
                <a:solidFill>
                  <a:srgbClr val="FF0000"/>
                </a:solidFill>
                <a:latin typeface="Comic Sans MS" pitchFamily="66" charset="0"/>
              </a:rPr>
              <a:t>CONTOH 3 :</a:t>
            </a:r>
            <a:br>
              <a:rPr lang="id-ID" sz="2800" b="1" dirty="0">
                <a:solidFill>
                  <a:srgbClr val="FF0000"/>
                </a:solidFill>
                <a:latin typeface="Comic Sans MS" pitchFamily="66" charset="0"/>
              </a:rPr>
            </a:br>
            <a:r>
              <a:rPr lang="id-ID" sz="2800" b="1" dirty="0">
                <a:solidFill>
                  <a:srgbClr val="FF0000"/>
                </a:solidFill>
                <a:latin typeface="Comic Sans MS" pitchFamily="66" charset="0"/>
              </a:rPr>
              <a:t>MENGHITUNG BESAR CICILAN</a:t>
            </a:r>
            <a:endParaRPr lang="en-US" sz="2800" b="1" dirty="0">
              <a:solidFill>
                <a:srgbClr val="FF0000"/>
              </a:solidFill>
              <a:latin typeface="Comic Sans MS" pitchFamily="66" charset="0"/>
            </a:endParaRPr>
          </a:p>
        </p:txBody>
      </p:sp>
      <p:sp>
        <p:nvSpPr>
          <p:cNvPr id="3079"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pSp>
        <p:nvGrpSpPr>
          <p:cNvPr id="3080" name="Group 9"/>
          <p:cNvGrpSpPr>
            <a:grpSpLocks/>
          </p:cNvGrpSpPr>
          <p:nvPr/>
        </p:nvGrpSpPr>
        <p:grpSpPr bwMode="auto">
          <a:xfrm>
            <a:off x="1753085" y="1565275"/>
            <a:ext cx="5430837" cy="1573213"/>
            <a:chOff x="492" y="1786"/>
            <a:chExt cx="3421" cy="991"/>
          </a:xfrm>
        </p:grpSpPr>
        <p:graphicFrame>
          <p:nvGraphicFramePr>
            <p:cNvPr id="3074" name="Object 4"/>
            <p:cNvGraphicFramePr>
              <a:graphicFrameLocks noChangeAspect="1"/>
            </p:cNvGraphicFramePr>
            <p:nvPr/>
          </p:nvGraphicFramePr>
          <p:xfrm>
            <a:off x="492" y="1786"/>
            <a:ext cx="3421" cy="991"/>
          </p:xfrm>
          <a:graphic>
            <a:graphicData uri="http://schemas.openxmlformats.org/presentationml/2006/ole">
              <mc:AlternateContent xmlns:mc="http://schemas.openxmlformats.org/markup-compatibility/2006">
                <mc:Choice xmlns:v="urn:schemas-microsoft-com:vml" Requires="v">
                  <p:oleObj name="Equation" r:id="rId3" imgW="1968480" imgH="571320" progId="Equation.3">
                    <p:embed/>
                  </p:oleObj>
                </mc:Choice>
                <mc:Fallback>
                  <p:oleObj name="Equation" r:id="rId3" imgW="1968480" imgH="5713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 y="1786"/>
                          <a:ext cx="3421" cy="9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6"/>
            <p:cNvGraphicFramePr>
              <a:graphicFrameLocks noChangeAspect="1"/>
            </p:cNvGraphicFramePr>
            <p:nvPr/>
          </p:nvGraphicFramePr>
          <p:xfrm>
            <a:off x="975" y="2205"/>
            <a:ext cx="499" cy="432"/>
          </p:xfrm>
          <a:graphic>
            <a:graphicData uri="http://schemas.openxmlformats.org/presentationml/2006/ole">
              <mc:AlternateContent xmlns:mc="http://schemas.openxmlformats.org/markup-compatibility/2006">
                <mc:Choice xmlns:v="urn:schemas-microsoft-com:vml" Requires="v">
                  <p:oleObj name="Visio" r:id="rId5" imgW="391058" imgH="337414" progId="Visio.Drawing.11">
                    <p:embed/>
                  </p:oleObj>
                </mc:Choice>
                <mc:Fallback>
                  <p:oleObj name="Visio" r:id="rId5" imgW="391058" imgH="337414"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5" y="2205"/>
                          <a:ext cx="499" cy="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081" name="Rectangle 10"/>
          <p:cNvSpPr>
            <a:spLocks noChangeArrowheads="1"/>
          </p:cNvSpPr>
          <p:nvPr/>
        </p:nvSpPr>
        <p:spPr bwMode="auto">
          <a:xfrm>
            <a:off x="979226" y="3182843"/>
            <a:ext cx="701040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defTabSz="914400" fontAlgn="base">
              <a:spcBef>
                <a:spcPct val="0"/>
              </a:spcBef>
              <a:spcAft>
                <a:spcPct val="0"/>
              </a:spcAft>
            </a:pPr>
            <a:br>
              <a:rPr lang="id-ID" sz="1000" dirty="0">
                <a:solidFill>
                  <a:prstClr val="black"/>
                </a:solidFill>
                <a:latin typeface="Arial" pitchFamily="34" charset="0"/>
                <a:cs typeface="Arial" pitchFamily="34" charset="0"/>
              </a:rPr>
            </a:br>
            <a:r>
              <a:rPr lang="id-ID" sz="2400" dirty="0">
                <a:solidFill>
                  <a:prstClr val="black"/>
                </a:solidFill>
                <a:latin typeface="Comic Sans MS" pitchFamily="66" charset="0"/>
                <a:cs typeface="Arial" pitchFamily="34" charset="0"/>
              </a:rPr>
              <a:t>Sebuah kontraktor meminjam uang sebesar Rp 10.000.000 kepada bank utk pembuatan gudang dengan bunga 12% p.a. Jika pinjaman tersebut harus dilunasi dalam 24x cicilan bulanan, berapakah besarnya cicilan yang harus dibayar oleh kontraktor setiap bulannya?</a:t>
            </a:r>
            <a:endParaRPr lang="en-US" sz="2400" dirty="0">
              <a:solidFill>
                <a:prstClr val="black"/>
              </a:solidFill>
              <a:latin typeface="Comic Sans MS" pitchFamily="66" charset="0"/>
              <a:cs typeface="Arial" pitchFamily="34" charset="0"/>
            </a:endParaRPr>
          </a:p>
        </p:txBody>
      </p:sp>
    </p:spTree>
    <p:extLst>
      <p:ext uri="{BB962C8B-B14F-4D97-AF65-F5344CB8AC3E}">
        <p14:creationId xmlns:p14="http://schemas.microsoft.com/office/powerpoint/2010/main" val="3537790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5" name="Rectangle 7"/>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4098" name="Object 6"/>
          <p:cNvGraphicFramePr>
            <a:graphicFrameLocks noChangeAspect="1"/>
          </p:cNvGraphicFramePr>
          <p:nvPr/>
        </p:nvGraphicFramePr>
        <p:xfrm>
          <a:off x="2000250" y="1714500"/>
          <a:ext cx="2046288" cy="714375"/>
        </p:xfrm>
        <a:graphic>
          <a:graphicData uri="http://schemas.openxmlformats.org/presentationml/2006/ole">
            <mc:AlternateContent xmlns:mc="http://schemas.openxmlformats.org/markup-compatibility/2006">
              <mc:Choice xmlns:v="urn:schemas-microsoft-com:vml" Requires="v">
                <p:oleObj name="Equation" r:id="rId3" imgW="1054080" imgH="368280" progId="Equation.3">
                  <p:embed/>
                </p:oleObj>
              </mc:Choice>
              <mc:Fallback>
                <p:oleObj name="Equation" r:id="rId3" imgW="105408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0250" y="1714500"/>
                        <a:ext cx="2046288"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4106" name="Group 13"/>
          <p:cNvGrpSpPr>
            <a:grpSpLocks/>
          </p:cNvGrpSpPr>
          <p:nvPr/>
        </p:nvGrpSpPr>
        <p:grpSpPr bwMode="auto">
          <a:xfrm>
            <a:off x="1821656" y="2447925"/>
            <a:ext cx="5500688" cy="3429000"/>
            <a:chOff x="749" y="1580"/>
            <a:chExt cx="3676" cy="2289"/>
          </a:xfrm>
        </p:grpSpPr>
        <p:graphicFrame>
          <p:nvGraphicFramePr>
            <p:cNvPr id="4099" name="Object 8"/>
            <p:cNvGraphicFramePr>
              <a:graphicFrameLocks noChangeAspect="1"/>
            </p:cNvGraphicFramePr>
            <p:nvPr/>
          </p:nvGraphicFramePr>
          <p:xfrm>
            <a:off x="1247" y="1933"/>
            <a:ext cx="499" cy="432"/>
          </p:xfrm>
          <a:graphic>
            <a:graphicData uri="http://schemas.openxmlformats.org/presentationml/2006/ole">
              <mc:AlternateContent xmlns:mc="http://schemas.openxmlformats.org/markup-compatibility/2006">
                <mc:Choice xmlns:v="urn:schemas-microsoft-com:vml" Requires="v">
                  <p:oleObj name="Visio" r:id="rId5" imgW="391058" imgH="337414" progId="Visio.Drawing.11">
                    <p:embed/>
                  </p:oleObj>
                </mc:Choice>
                <mc:Fallback>
                  <p:oleObj name="Visio" r:id="rId5" imgW="391058" imgH="337414"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7" y="1933"/>
                          <a:ext cx="499" cy="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749" y="1580"/>
            <a:ext cx="3676" cy="2289"/>
          </p:xfrm>
          <a:graphic>
            <a:graphicData uri="http://schemas.openxmlformats.org/presentationml/2006/ole">
              <mc:AlternateContent xmlns:mc="http://schemas.openxmlformats.org/markup-compatibility/2006">
                <mc:Choice xmlns:v="urn:schemas-microsoft-com:vml" Requires="v">
                  <p:oleObj name="Equation" r:id="rId7" imgW="2260440" imgH="1409400" progId="Equation.3">
                    <p:embed/>
                  </p:oleObj>
                </mc:Choice>
                <mc:Fallback>
                  <p:oleObj name="Equation" r:id="rId7" imgW="2260440" imgH="140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9" y="1580"/>
                          <a:ext cx="3676" cy="22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10"/>
            <p:cNvGraphicFramePr>
              <a:graphicFrameLocks noChangeAspect="1"/>
            </p:cNvGraphicFramePr>
            <p:nvPr/>
          </p:nvGraphicFramePr>
          <p:xfrm>
            <a:off x="2066" y="1890"/>
            <a:ext cx="680" cy="417"/>
          </p:xfrm>
          <a:graphic>
            <a:graphicData uri="http://schemas.openxmlformats.org/presentationml/2006/ole">
              <mc:AlternateContent xmlns:mc="http://schemas.openxmlformats.org/markup-compatibility/2006">
                <mc:Choice xmlns:v="urn:schemas-microsoft-com:vml" Requires="v">
                  <p:oleObj name="Visio" r:id="rId9" imgW="557784" imgH="341376" progId="Visio.Drawing.11">
                    <p:embed/>
                  </p:oleObj>
                </mc:Choice>
                <mc:Fallback>
                  <p:oleObj name="Visio" r:id="rId9" imgW="557784" imgH="341376" progId="Visio.Drawing.1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6" y="1890"/>
                          <a:ext cx="680" cy="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4107" name="Rectangle 10"/>
          <p:cNvSpPr>
            <a:spLocks noChangeArrowheads="1"/>
          </p:cNvSpPr>
          <p:nvPr/>
        </p:nvSpPr>
        <p:spPr bwMode="auto">
          <a:xfrm>
            <a:off x="642938" y="0"/>
            <a:ext cx="76041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3600" b="1" dirty="0">
                <a:solidFill>
                  <a:prstClr val="black"/>
                </a:solidFill>
                <a:latin typeface="Arial" pitchFamily="34" charset="0"/>
                <a:cs typeface="Arial" pitchFamily="34" charset="0"/>
              </a:rPr>
            </a:b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PV	= Rp 10.000.000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24</a:t>
            </a:r>
          </a:p>
          <a:p>
            <a:pPr defTabSz="914400" fontAlgn="base">
              <a:spcBef>
                <a:spcPct val="0"/>
              </a:spcBef>
              <a:spcAft>
                <a:spcPct val="0"/>
              </a:spcAft>
            </a:pPr>
            <a:r>
              <a:rPr lang="en-US" sz="3000" dirty="0">
                <a:solidFill>
                  <a:prstClr val="black"/>
                </a:solidFill>
                <a:latin typeface="Arial" pitchFamily="34" charset="0"/>
                <a:cs typeface="Arial" pitchFamily="34" charset="0"/>
              </a:rPr>
              <a:t>i</a:t>
            </a:r>
            <a:r>
              <a:rPr lang="id-ID" sz="3000" dirty="0">
                <a:solidFill>
                  <a:prstClr val="black"/>
                </a:solidFill>
                <a:latin typeface="Arial" pitchFamily="34" charset="0"/>
                <a:cs typeface="Arial" pitchFamily="34" charset="0"/>
              </a:rPr>
              <a:t>	= </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37575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47E96-5950-317D-9223-E6DED2586CA6}"/>
            </a:ext>
          </a:extLst>
        </p:cNvPr>
        <p:cNvGrpSpPr/>
        <p:nvPr/>
      </p:nvGrpSpPr>
      <p:grpSpPr>
        <a:xfrm>
          <a:off x="0" y="0"/>
          <a:ext cx="0" cy="0"/>
          <a:chOff x="0" y="0"/>
          <a:chExt cx="0" cy="0"/>
        </a:xfrm>
      </p:grpSpPr>
      <p:sp>
        <p:nvSpPr>
          <p:cNvPr id="2" name="Rectangle 5">
            <a:extLst>
              <a:ext uri="{FF2B5EF4-FFF2-40B4-BE49-F238E27FC236}">
                <a16:creationId xmlns:a16="http://schemas.microsoft.com/office/drawing/2014/main" id="{464F7D66-B2DE-F8A2-65E6-39F3A9AB4103}"/>
              </a:ext>
            </a:extLst>
          </p:cNvPr>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5" name="Rectangle 7">
            <a:extLst>
              <a:ext uri="{FF2B5EF4-FFF2-40B4-BE49-F238E27FC236}">
                <a16:creationId xmlns:a16="http://schemas.microsoft.com/office/drawing/2014/main" id="{C3599889-907E-513B-EEAE-46C0CA773EFF}"/>
              </a:ext>
            </a:extLst>
          </p:cNvPr>
          <p:cNvSpPr>
            <a:spLocks noChangeArrowheads="1"/>
          </p:cNvSpPr>
          <p:nvPr/>
        </p:nvSpPr>
        <p:spPr bwMode="auto">
          <a:xfrm>
            <a:off x="0"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sp>
        <p:nvSpPr>
          <p:cNvPr id="4107" name="Rectangle 10">
            <a:extLst>
              <a:ext uri="{FF2B5EF4-FFF2-40B4-BE49-F238E27FC236}">
                <a16:creationId xmlns:a16="http://schemas.microsoft.com/office/drawing/2014/main" id="{7B7906D8-0A3D-DF06-A80F-C5902143178E}"/>
              </a:ext>
            </a:extLst>
          </p:cNvPr>
          <p:cNvSpPr>
            <a:spLocks noChangeArrowheads="1"/>
          </p:cNvSpPr>
          <p:nvPr/>
        </p:nvSpPr>
        <p:spPr bwMode="auto">
          <a:xfrm>
            <a:off x="769937" y="2071687"/>
            <a:ext cx="76041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en-US" sz="2800" dirty="0" err="1">
                <a:solidFill>
                  <a:prstClr val="black"/>
                </a:solidFill>
                <a:latin typeface="Arial" pitchFamily="34" charset="0"/>
                <a:cs typeface="Arial" pitchFamily="34" charset="0"/>
              </a:rPr>
              <a:t>Seseorang</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meminjam</a:t>
            </a:r>
            <a:r>
              <a:rPr lang="en-US" sz="2800" dirty="0">
                <a:solidFill>
                  <a:prstClr val="black"/>
                </a:solidFill>
                <a:latin typeface="Arial" pitchFamily="34" charset="0"/>
                <a:cs typeface="Arial" pitchFamily="34" charset="0"/>
              </a:rPr>
              <a:t> uang di bank </a:t>
            </a:r>
            <a:r>
              <a:rPr lang="en-US" sz="2800" dirty="0" err="1">
                <a:solidFill>
                  <a:prstClr val="black"/>
                </a:solidFill>
                <a:latin typeface="Arial" pitchFamily="34" charset="0"/>
                <a:cs typeface="Arial" pitchFamily="34" charset="0"/>
              </a:rPr>
              <a:t>sebesar</a:t>
            </a:r>
            <a:r>
              <a:rPr lang="en-US" sz="2800" dirty="0">
                <a:solidFill>
                  <a:prstClr val="black"/>
                </a:solidFill>
                <a:latin typeface="Arial" pitchFamily="34" charset="0"/>
                <a:cs typeface="Arial" pitchFamily="34" charset="0"/>
              </a:rPr>
              <a:t> Rp85juta </a:t>
            </a:r>
            <a:r>
              <a:rPr lang="en-US" sz="2800" dirty="0" err="1">
                <a:solidFill>
                  <a:prstClr val="black"/>
                </a:solidFill>
                <a:latin typeface="Arial" pitchFamily="34" charset="0"/>
                <a:cs typeface="Arial" pitchFamily="34" charset="0"/>
              </a:rPr>
              <a:t>dengan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suku</a:t>
            </a:r>
            <a:r>
              <a:rPr lang="en-US" sz="2800" dirty="0">
                <a:solidFill>
                  <a:prstClr val="black"/>
                </a:solidFill>
                <a:latin typeface="Arial" pitchFamily="34" charset="0"/>
                <a:cs typeface="Arial" pitchFamily="34" charset="0"/>
              </a:rPr>
              <a:t> bunga 1,5% per </a:t>
            </a:r>
            <a:r>
              <a:rPr lang="en-US" sz="2800" dirty="0" err="1">
                <a:solidFill>
                  <a:prstClr val="black"/>
                </a:solidFill>
                <a:latin typeface="Arial" pitchFamily="34" charset="0"/>
                <a:cs typeface="Arial" pitchFamily="34" charset="0"/>
              </a:rPr>
              <a:t>bulan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Apabila</a:t>
            </a:r>
            <a:r>
              <a:rPr lang="en-US" sz="2800" dirty="0">
                <a:solidFill>
                  <a:prstClr val="black"/>
                </a:solidFill>
                <a:latin typeface="Arial" pitchFamily="34" charset="0"/>
                <a:cs typeface="Arial" pitchFamily="34" charset="0"/>
              </a:rPr>
              <a:t> orang </a:t>
            </a:r>
            <a:r>
              <a:rPr lang="en-US" sz="2800" dirty="0" err="1">
                <a:solidFill>
                  <a:prstClr val="black"/>
                </a:solidFill>
                <a:latin typeface="Arial" pitchFamily="34" charset="0"/>
                <a:cs typeface="Arial" pitchFamily="34" charset="0"/>
              </a:rPr>
              <a:t>tersebut</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ingin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membayar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setiap</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akhir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bulan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selama</a:t>
            </a:r>
            <a:r>
              <a:rPr lang="en-US" sz="2800" dirty="0">
                <a:solidFill>
                  <a:prstClr val="black"/>
                </a:solidFill>
                <a:latin typeface="Arial" pitchFamily="34" charset="0"/>
                <a:cs typeface="Arial" pitchFamily="34" charset="0"/>
              </a:rPr>
              <a:t> 5 </a:t>
            </a:r>
            <a:r>
              <a:rPr lang="en-US" sz="2800" dirty="0" err="1">
                <a:solidFill>
                  <a:prstClr val="black"/>
                </a:solidFill>
                <a:latin typeface="Arial" pitchFamily="34" charset="0"/>
                <a:cs typeface="Arial" pitchFamily="34" charset="0"/>
              </a:rPr>
              <a:t>tahun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berapa</a:t>
            </a:r>
            <a:r>
              <a:rPr lang="en-US" sz="2800" dirty="0">
                <a:solidFill>
                  <a:prstClr val="black"/>
                </a:solidFill>
                <a:latin typeface="Arial" pitchFamily="34" charset="0"/>
                <a:cs typeface="Arial" pitchFamily="34" charset="0"/>
              </a:rPr>
              <a:t> yang </a:t>
            </a:r>
            <a:r>
              <a:rPr lang="en-US" sz="2800" dirty="0" err="1">
                <a:solidFill>
                  <a:prstClr val="black"/>
                </a:solidFill>
                <a:latin typeface="Arial" pitchFamily="34" charset="0"/>
                <a:cs typeface="Arial" pitchFamily="34" charset="0"/>
              </a:rPr>
              <a:t>harus</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ia</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bayar</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setiap</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bulannya</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untuk</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pinjaman</a:t>
            </a:r>
            <a:r>
              <a:rPr lang="en-US" sz="2800" dirty="0">
                <a:solidFill>
                  <a:prstClr val="black"/>
                </a:solidFill>
                <a:latin typeface="Arial" pitchFamily="34" charset="0"/>
                <a:cs typeface="Arial" pitchFamily="34" charset="0"/>
              </a:rPr>
              <a:t> </a:t>
            </a:r>
            <a:r>
              <a:rPr lang="en-US" sz="2800" dirty="0" err="1">
                <a:solidFill>
                  <a:prstClr val="black"/>
                </a:solidFill>
                <a:latin typeface="Arial" pitchFamily="34" charset="0"/>
                <a:cs typeface="Arial" pitchFamily="34" charset="0"/>
              </a:rPr>
              <a:t>tersebut</a:t>
            </a:r>
            <a:r>
              <a:rPr lang="en-US" sz="2800" dirty="0">
                <a:solidFill>
                  <a:prstClr val="black"/>
                </a:solidFill>
                <a:latin typeface="Arial" pitchFamily="34" charset="0"/>
                <a:cs typeface="Arial" pitchFamily="34" charset="0"/>
              </a:rPr>
              <a:t>?</a:t>
            </a:r>
            <a:endParaRPr lang="en-US" sz="2400" dirty="0">
              <a:solidFill>
                <a:prstClr val="black"/>
              </a:solidFill>
              <a:latin typeface="Arial" pitchFamily="34" charset="0"/>
              <a:cs typeface="Arial" pitchFamily="34" charset="0"/>
            </a:endParaRPr>
          </a:p>
        </p:txBody>
      </p:sp>
      <p:sp>
        <p:nvSpPr>
          <p:cNvPr id="3" name="Rectangle 10">
            <a:extLst>
              <a:ext uri="{FF2B5EF4-FFF2-40B4-BE49-F238E27FC236}">
                <a16:creationId xmlns:a16="http://schemas.microsoft.com/office/drawing/2014/main" id="{58F4534C-CA88-592D-59F9-2B925AA61B3C}"/>
              </a:ext>
            </a:extLst>
          </p:cNvPr>
          <p:cNvSpPr>
            <a:spLocks noChangeArrowheads="1"/>
          </p:cNvSpPr>
          <p:nvPr/>
        </p:nvSpPr>
        <p:spPr bwMode="auto">
          <a:xfrm>
            <a:off x="769937" y="747717"/>
            <a:ext cx="7604125" cy="990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en-US" sz="3600" dirty="0" err="1">
                <a:solidFill>
                  <a:prstClr val="black"/>
                </a:solidFill>
                <a:latin typeface="Arial" pitchFamily="34" charset="0"/>
                <a:cs typeface="Arial" pitchFamily="34" charset="0"/>
              </a:rPr>
              <a:t>Contoh</a:t>
            </a:r>
            <a:r>
              <a:rPr lang="id-ID" sz="3600" dirty="0">
                <a:solidFill>
                  <a:prstClr val="black"/>
                </a:solidFill>
                <a:latin typeface="Arial" pitchFamily="34" charset="0"/>
                <a:cs typeface="Arial" pitchFamily="34" charset="0"/>
              </a:rPr>
              <a:t>:</a:t>
            </a:r>
            <a:endParaRPr lang="en-US" sz="3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599191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457200"/>
            <a:ext cx="8686800" cy="650857"/>
          </a:xfrm>
        </p:spPr>
        <p:txBody>
          <a:bodyPr>
            <a:normAutofit fontScale="90000"/>
          </a:bodyPr>
          <a:lstStyle/>
          <a:p>
            <a:pPr eaLnBrk="1" fontAlgn="auto" hangingPunct="1">
              <a:spcAft>
                <a:spcPts val="0"/>
              </a:spcAft>
              <a:defRPr/>
            </a:pPr>
            <a:r>
              <a:rPr lang="id-ID" sz="2800" b="1" dirty="0">
                <a:solidFill>
                  <a:srgbClr val="FF0000"/>
                </a:solidFill>
              </a:rPr>
              <a:t>CONTOH 4 :</a:t>
            </a:r>
            <a:br>
              <a:rPr lang="id-ID" sz="2800" b="1" dirty="0">
                <a:solidFill>
                  <a:srgbClr val="FF0000"/>
                </a:solidFill>
              </a:rPr>
            </a:br>
            <a:r>
              <a:rPr lang="id-ID" sz="2800" b="1" dirty="0">
                <a:solidFill>
                  <a:srgbClr val="FF0000"/>
                </a:solidFill>
              </a:rPr>
              <a:t>MENGHITUNG JUMLAH PERIODE</a:t>
            </a:r>
            <a:endParaRPr lang="en-US" sz="2800" b="1" dirty="0">
              <a:solidFill>
                <a:srgbClr val="FF0000"/>
              </a:solidFill>
            </a:endParaRPr>
          </a:p>
        </p:txBody>
      </p:sp>
      <p:graphicFrame>
        <p:nvGraphicFramePr>
          <p:cNvPr id="5122" name="Object 7"/>
          <p:cNvGraphicFramePr>
            <a:graphicFrameLocks noGrp="1" noChangeAspect="1"/>
          </p:cNvGraphicFramePr>
          <p:nvPr>
            <p:ph idx="1"/>
          </p:nvPr>
        </p:nvGraphicFramePr>
        <p:xfrm>
          <a:off x="1835150" y="5408613"/>
          <a:ext cx="2376488" cy="711200"/>
        </p:xfrm>
        <a:graphic>
          <a:graphicData uri="http://schemas.openxmlformats.org/presentationml/2006/ole">
            <mc:AlternateContent xmlns:mc="http://schemas.openxmlformats.org/markup-compatibility/2006">
              <mc:Choice xmlns:v="urn:schemas-microsoft-com:vml" Requires="v">
                <p:oleObj name="Equation" r:id="rId3" imgW="1231560" imgH="368280" progId="Equation.3">
                  <p:embed/>
                </p:oleObj>
              </mc:Choice>
              <mc:Fallback>
                <p:oleObj name="Equation" r:id="rId3" imgW="1231560" imgH="3682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5408613"/>
                        <a:ext cx="2376488" cy="711200"/>
                      </a:xfrm>
                      <a:prstGeom prst="rect">
                        <a:avLst/>
                      </a:prstGeom>
                    </p:spPr>
                  </p:pic>
                </p:oleObj>
              </mc:Fallback>
            </mc:AlternateContent>
          </a:graphicData>
        </a:graphic>
      </p:graphicFrame>
      <p:sp>
        <p:nvSpPr>
          <p:cNvPr id="5127" name="Rectangle 5"/>
          <p:cNvSpPr>
            <a:spLocks noChangeArrowheads="1"/>
          </p:cNvSpPr>
          <p:nvPr/>
        </p:nvSpPr>
        <p:spPr bwMode="auto">
          <a:xfrm>
            <a:off x="0" y="3124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5123" name="Object 4"/>
          <p:cNvGraphicFramePr>
            <a:graphicFrameLocks noChangeAspect="1"/>
          </p:cNvGraphicFramePr>
          <p:nvPr>
            <p:extLst>
              <p:ext uri="{D42A27DB-BD31-4B8C-83A1-F6EECF244321}">
                <p14:modId xmlns:p14="http://schemas.microsoft.com/office/powerpoint/2010/main" val="919245135"/>
              </p:ext>
            </p:extLst>
          </p:nvPr>
        </p:nvGraphicFramePr>
        <p:xfrm>
          <a:off x="2438400" y="1174608"/>
          <a:ext cx="3200400" cy="1532199"/>
        </p:xfrm>
        <a:graphic>
          <a:graphicData uri="http://schemas.openxmlformats.org/presentationml/2006/ole">
            <mc:AlternateContent xmlns:mc="http://schemas.openxmlformats.org/markup-compatibility/2006">
              <mc:Choice xmlns:v="urn:schemas-microsoft-com:vml" Requires="v">
                <p:oleObj name="Equation" r:id="rId5" imgW="1269720" imgH="609480" progId="Equation.3">
                  <p:embed/>
                </p:oleObj>
              </mc:Choice>
              <mc:Fallback>
                <p:oleObj name="Equation" r:id="rId5" imgW="1269720" imgH="609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1174608"/>
                        <a:ext cx="3200400" cy="1532199"/>
                      </a:xfrm>
                      <a:prstGeom prst="rect">
                        <a:avLst/>
                      </a:prstGeom>
                      <a:noFill/>
                    </p:spPr>
                  </p:pic>
                </p:oleObj>
              </mc:Fallback>
            </mc:AlternateContent>
          </a:graphicData>
        </a:graphic>
      </p:graphicFrame>
      <p:sp>
        <p:nvSpPr>
          <p:cNvPr id="5128" name="Rectangle 6"/>
          <p:cNvSpPr>
            <a:spLocks noChangeArrowheads="1"/>
          </p:cNvSpPr>
          <p:nvPr/>
        </p:nvSpPr>
        <p:spPr bwMode="auto">
          <a:xfrm>
            <a:off x="1524000" y="2743201"/>
            <a:ext cx="6919913"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2300" dirty="0">
                <a:solidFill>
                  <a:prstClr val="black"/>
                </a:solidFill>
                <a:latin typeface="Comic Sans MS" pitchFamily="66" charset="0"/>
                <a:cs typeface="Arial" pitchFamily="34" charset="0"/>
              </a:rPr>
              <a:t>KPR perumahan sebesar Rp 210.000.000 dikenakan bunga 18% p.a. Jika besarnya angsuran per bulan adalah Rp 3.783.889,18, dalam berapa lama KPR tersebut akan lunas?</a:t>
            </a:r>
            <a:br>
              <a:rPr lang="id-ID" sz="2400" dirty="0">
                <a:solidFill>
                  <a:prstClr val="black"/>
                </a:solidFill>
                <a:latin typeface="Comic Sans MS" pitchFamily="66" charset="0"/>
                <a:cs typeface="Arial" pitchFamily="34" charset="0"/>
              </a:rPr>
            </a:br>
            <a:r>
              <a:rPr lang="id-ID" sz="2000" dirty="0">
                <a:solidFill>
                  <a:prstClr val="black"/>
                </a:solidFill>
                <a:latin typeface="Comic Sans MS" pitchFamily="66" charset="0"/>
                <a:cs typeface="Arial" pitchFamily="34" charset="0"/>
              </a:rPr>
              <a:t>Jawab:</a:t>
            </a:r>
            <a:br>
              <a:rPr lang="id-ID" sz="2400" b="1"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PV	=  Rp 210.000.000</a:t>
            </a:r>
            <a:br>
              <a:rPr lang="id-ID" sz="2400"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A	=  Rp 3.783.889,18</a:t>
            </a:r>
            <a:br>
              <a:rPr lang="id-ID" sz="2400" dirty="0">
                <a:solidFill>
                  <a:prstClr val="black"/>
                </a:solidFill>
                <a:latin typeface="Comic Sans MS" pitchFamily="66" charset="0"/>
                <a:cs typeface="Arial" pitchFamily="34" charset="0"/>
              </a:rPr>
            </a:br>
            <a:br>
              <a:rPr lang="id-ID" sz="1000" dirty="0">
                <a:solidFill>
                  <a:prstClr val="black"/>
                </a:solidFill>
                <a:latin typeface="Comic Sans MS" pitchFamily="66" charset="0"/>
                <a:cs typeface="Arial" pitchFamily="34" charset="0"/>
              </a:rPr>
            </a:br>
            <a:r>
              <a:rPr lang="id-ID" sz="2400" dirty="0">
                <a:solidFill>
                  <a:prstClr val="black"/>
                </a:solidFill>
                <a:latin typeface="Comic Sans MS" pitchFamily="66" charset="0"/>
                <a:cs typeface="Arial" pitchFamily="34" charset="0"/>
              </a:rPr>
              <a:t>i	=</a:t>
            </a:r>
          </a:p>
          <a:p>
            <a:pPr defTabSz="914400" fontAlgn="base">
              <a:spcBef>
                <a:spcPct val="0"/>
              </a:spcBef>
              <a:spcAft>
                <a:spcPct val="0"/>
              </a:spcAft>
            </a:pPr>
            <a:endParaRPr lang="id-ID" sz="2400" dirty="0">
              <a:solidFill>
                <a:prstClr val="black"/>
              </a:solidFill>
              <a:latin typeface="Comic Sans MS" pitchFamily="66" charset="0"/>
              <a:cs typeface="Arial" pitchFamily="34" charset="0"/>
            </a:endParaRPr>
          </a:p>
          <a:p>
            <a:pPr defTabSz="914400" fontAlgn="base">
              <a:spcBef>
                <a:spcPct val="0"/>
              </a:spcBef>
              <a:spcAft>
                <a:spcPct val="0"/>
              </a:spcAft>
            </a:pPr>
            <a:endParaRPr lang="en-US"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2652341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5"/>
          <p:cNvGraphicFramePr>
            <a:graphicFrameLocks noGrp="1" noChangeAspect="1"/>
          </p:cNvGraphicFramePr>
          <p:nvPr>
            <p:ph/>
          </p:nvPr>
        </p:nvGraphicFramePr>
        <p:xfrm>
          <a:off x="268288" y="714375"/>
          <a:ext cx="8393112" cy="5500688"/>
        </p:xfrm>
        <a:graphic>
          <a:graphicData uri="http://schemas.openxmlformats.org/presentationml/2006/ole">
            <mc:AlternateContent xmlns:mc="http://schemas.openxmlformats.org/markup-compatibility/2006">
              <mc:Choice xmlns:v="urn:schemas-microsoft-com:vml" Requires="v">
                <p:oleObj name="Equation" r:id="rId3" imgW="3759120" imgH="2463480" progId="Equation.3">
                  <p:embed/>
                </p:oleObj>
              </mc:Choice>
              <mc:Fallback>
                <p:oleObj name="Equation" r:id="rId3" imgW="3759120" imgH="246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288" y="714375"/>
                        <a:ext cx="8393112" cy="5500688"/>
                      </a:xfrm>
                      <a:prstGeom prst="rect">
                        <a:avLst/>
                      </a:prstGeom>
                    </p:spPr>
                  </p:pic>
                </p:oleObj>
              </mc:Fallback>
            </mc:AlternateContent>
          </a:graphicData>
        </a:graphic>
      </p:graphicFrame>
    </p:spTree>
    <p:extLst>
      <p:ext uri="{BB962C8B-B14F-4D97-AF65-F5344CB8AC3E}">
        <p14:creationId xmlns:p14="http://schemas.microsoft.com/office/powerpoint/2010/main" val="23192562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152400"/>
            <a:ext cx="6870700" cy="1143000"/>
          </a:xfrm>
        </p:spPr>
        <p:txBody>
          <a:bodyPr>
            <a:normAutofit/>
          </a:bodyPr>
          <a:lstStyle/>
          <a:p>
            <a:pPr algn="ctr" eaLnBrk="1" fontAlgn="auto" hangingPunct="1">
              <a:spcAft>
                <a:spcPts val="0"/>
              </a:spcAft>
              <a:defRPr/>
            </a:pPr>
            <a:r>
              <a:rPr lang="id-ID" sz="2800" b="1" dirty="0">
                <a:solidFill>
                  <a:srgbClr val="FF0000"/>
                </a:solidFill>
                <a:latin typeface="Comic Sans MS" pitchFamily="66" charset="0"/>
              </a:rPr>
              <a:t>CONTOH 5</a:t>
            </a:r>
            <a:br>
              <a:rPr lang="id-ID" sz="2800" b="1" dirty="0">
                <a:solidFill>
                  <a:srgbClr val="FF0000"/>
                </a:solidFill>
                <a:latin typeface="Comic Sans MS" pitchFamily="66" charset="0"/>
              </a:rPr>
            </a:br>
            <a:r>
              <a:rPr lang="id-ID" sz="2800" b="1" dirty="0">
                <a:solidFill>
                  <a:srgbClr val="FF0000"/>
                </a:solidFill>
                <a:latin typeface="Comic Sans MS" pitchFamily="66" charset="0"/>
              </a:rPr>
              <a:t>MENGHITUNG TINGKAT BUNGA</a:t>
            </a:r>
            <a:endParaRPr lang="en-US" sz="2800" b="1" dirty="0">
              <a:solidFill>
                <a:srgbClr val="FF0000"/>
              </a:solidFill>
              <a:latin typeface="Comic Sans MS" pitchFamily="66" charset="0"/>
            </a:endParaRPr>
          </a:p>
        </p:txBody>
      </p:sp>
      <p:sp>
        <p:nvSpPr>
          <p:cNvPr id="28675" name="Rectangle 3"/>
          <p:cNvSpPr>
            <a:spLocks noGrp="1" noChangeArrowheads="1"/>
          </p:cNvSpPr>
          <p:nvPr>
            <p:ph idx="1"/>
          </p:nvPr>
        </p:nvSpPr>
        <p:spPr>
          <a:xfrm>
            <a:off x="457200" y="1773238"/>
            <a:ext cx="7686675" cy="4584700"/>
          </a:xfrm>
        </p:spPr>
        <p:txBody>
          <a:bodyPr/>
          <a:lstStyle/>
          <a:p>
            <a:pPr algn="just" eaLnBrk="1" hangingPunct="1"/>
            <a:r>
              <a:rPr lang="id-ID" sz="2400" dirty="0">
                <a:latin typeface="Comic Sans MS" pitchFamily="66" charset="0"/>
              </a:rPr>
              <a:t>Pencarian nilai </a:t>
            </a:r>
            <a:r>
              <a:rPr lang="id-ID" sz="2400" i="1" dirty="0">
                <a:latin typeface="Comic Sans MS" pitchFamily="66" charset="0"/>
              </a:rPr>
              <a:t>i </a:t>
            </a:r>
            <a:r>
              <a:rPr lang="id-ID" sz="2400" dirty="0">
                <a:latin typeface="Comic Sans MS" pitchFamily="66" charset="0"/>
              </a:rPr>
              <a:t>dilakukan dengan metode </a:t>
            </a:r>
            <a:r>
              <a:rPr lang="id-ID" sz="2400" i="1" dirty="0">
                <a:latin typeface="Comic Sans MS" pitchFamily="66" charset="0"/>
              </a:rPr>
              <a:t>trial and error</a:t>
            </a:r>
            <a:r>
              <a:rPr lang="en-US" sz="2400" i="1" dirty="0">
                <a:latin typeface="Comic Sans MS" pitchFamily="66" charset="0"/>
              </a:rPr>
              <a:t> </a:t>
            </a:r>
            <a:r>
              <a:rPr lang="en-US" sz="2400" dirty="0" err="1">
                <a:latin typeface="Comic Sans MS" pitchFamily="66" charset="0"/>
              </a:rPr>
              <a:t>jika</a:t>
            </a:r>
            <a:r>
              <a:rPr lang="en-US" sz="2400" dirty="0">
                <a:latin typeface="Comic Sans MS" pitchFamily="66" charset="0"/>
              </a:rPr>
              <a:t> </a:t>
            </a:r>
            <a:r>
              <a:rPr lang="en-US" sz="2400" dirty="0" err="1">
                <a:latin typeface="Comic Sans MS" pitchFamily="66" charset="0"/>
              </a:rPr>
              <a:t>menggunakan</a:t>
            </a:r>
            <a:r>
              <a:rPr lang="en-US" sz="2400" i="1" dirty="0">
                <a:latin typeface="Comic Sans MS" pitchFamily="66" charset="0"/>
              </a:rPr>
              <a:t> scientific calculator</a:t>
            </a:r>
            <a:r>
              <a:rPr lang="id-ID" sz="2400" dirty="0">
                <a:latin typeface="Comic Sans MS" pitchFamily="66" charset="0"/>
              </a:rPr>
              <a:t>.</a:t>
            </a:r>
            <a:endParaRPr lang="id-ID" sz="2400" b="1" dirty="0">
              <a:latin typeface="Comic Sans MS" pitchFamily="66" charset="0"/>
            </a:endParaRPr>
          </a:p>
          <a:p>
            <a:pPr algn="just" eaLnBrk="1" hangingPunct="1">
              <a:buFont typeface="Wingdings" pitchFamily="2" charset="2"/>
              <a:buNone/>
            </a:pPr>
            <a:r>
              <a:rPr lang="en-US" sz="2400" b="1" dirty="0">
                <a:latin typeface="Comic Sans MS" pitchFamily="66" charset="0"/>
              </a:rPr>
              <a:t>	</a:t>
            </a:r>
          </a:p>
          <a:p>
            <a:pPr algn="just" eaLnBrk="1" hangingPunct="1">
              <a:buFont typeface="Wingdings" pitchFamily="2" charset="2"/>
              <a:buNone/>
            </a:pPr>
            <a:r>
              <a:rPr lang="id-ID" sz="2400" dirty="0">
                <a:latin typeface="Comic Sans MS" pitchFamily="66" charset="0"/>
              </a:rPr>
              <a:t>	Sebuah lahan kavling bernilai Rp 30.000.000 tunai dapat dibeli dengan 12 kali angsuran bulanan masing-masing sebesar Rp 2.758.973,49. Berapakah tingkat bunga yang dikenakan?</a:t>
            </a:r>
            <a:endParaRPr lang="en-US" sz="2400" dirty="0">
              <a:latin typeface="Comic Sans MS" pitchFamily="66" charset="0"/>
            </a:endParaRPr>
          </a:p>
        </p:txBody>
      </p:sp>
    </p:spTree>
    <p:extLst>
      <p:ext uri="{BB962C8B-B14F-4D97-AF65-F5344CB8AC3E}">
        <p14:creationId xmlns:p14="http://schemas.microsoft.com/office/powerpoint/2010/main" val="10163007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914400" fontAlgn="base">
              <a:spcBef>
                <a:spcPct val="0"/>
              </a:spcBef>
              <a:spcAft>
                <a:spcPct val="0"/>
              </a:spcAft>
            </a:pPr>
            <a:endParaRPr lang="th-TH">
              <a:solidFill>
                <a:prstClr val="black"/>
              </a:solidFill>
              <a:latin typeface="Arial" pitchFamily="34" charset="0"/>
            </a:endParaRPr>
          </a:p>
        </p:txBody>
      </p:sp>
      <p:graphicFrame>
        <p:nvGraphicFramePr>
          <p:cNvPr id="7170" name="Object 5"/>
          <p:cNvGraphicFramePr>
            <a:graphicFrameLocks noChangeAspect="1"/>
          </p:cNvGraphicFramePr>
          <p:nvPr>
            <p:extLst>
              <p:ext uri="{D42A27DB-BD31-4B8C-83A1-F6EECF244321}">
                <p14:modId xmlns:p14="http://schemas.microsoft.com/office/powerpoint/2010/main" val="3282983462"/>
              </p:ext>
            </p:extLst>
          </p:nvPr>
        </p:nvGraphicFramePr>
        <p:xfrm>
          <a:off x="1230313" y="2016197"/>
          <a:ext cx="6985000" cy="3408362"/>
        </p:xfrm>
        <a:graphic>
          <a:graphicData uri="http://schemas.openxmlformats.org/presentationml/2006/ole">
            <mc:AlternateContent xmlns:mc="http://schemas.openxmlformats.org/markup-compatibility/2006">
              <mc:Choice xmlns:v="urn:schemas-microsoft-com:vml" Requires="v">
                <p:oleObj name="Equation" r:id="rId3" imgW="3047760" imgH="1625400" progId="Equation.3">
                  <p:embed/>
                </p:oleObj>
              </mc:Choice>
              <mc:Fallback>
                <p:oleObj name="Equation" r:id="rId3" imgW="3047760" imgH="1625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0313" y="2016197"/>
                        <a:ext cx="6985000" cy="3408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4" name="Rectangle 7"/>
          <p:cNvSpPr>
            <a:spLocks noChangeArrowheads="1"/>
          </p:cNvSpPr>
          <p:nvPr/>
        </p:nvSpPr>
        <p:spPr bwMode="auto">
          <a:xfrm>
            <a:off x="1905000" y="5400675"/>
            <a:ext cx="6310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2400" dirty="0">
                <a:solidFill>
                  <a:prstClr val="black"/>
                </a:solidFill>
                <a:latin typeface="Arial" pitchFamily="34" charset="0"/>
                <a:cs typeface="Arial" pitchFamily="34" charset="0"/>
              </a:rPr>
              <a:t>Dengan metode </a:t>
            </a:r>
            <a:r>
              <a:rPr lang="id-ID" sz="2400" i="1" dirty="0">
                <a:solidFill>
                  <a:prstClr val="black"/>
                </a:solidFill>
                <a:latin typeface="Arial" pitchFamily="34" charset="0"/>
                <a:cs typeface="Arial" pitchFamily="34" charset="0"/>
              </a:rPr>
              <a:t>trial and error</a:t>
            </a:r>
            <a:r>
              <a:rPr lang="id-ID" sz="2400" dirty="0">
                <a:solidFill>
                  <a:prstClr val="black"/>
                </a:solidFill>
                <a:latin typeface="Arial" pitchFamily="34" charset="0"/>
                <a:cs typeface="Arial" pitchFamily="34" charset="0"/>
              </a:rPr>
              <a:t>, kita memperoleh </a:t>
            </a:r>
            <a:r>
              <a:rPr lang="id-ID" sz="2400" i="1" dirty="0">
                <a:solidFill>
                  <a:prstClr val="black"/>
                </a:solidFill>
                <a:latin typeface="Arial" pitchFamily="34" charset="0"/>
                <a:cs typeface="Arial" pitchFamily="34" charset="0"/>
              </a:rPr>
              <a:t>i </a:t>
            </a:r>
            <a:r>
              <a:rPr lang="id-ID" sz="2400" dirty="0">
                <a:solidFill>
                  <a:prstClr val="black"/>
                </a:solidFill>
                <a:latin typeface="Arial" pitchFamily="34" charset="0"/>
                <a:cs typeface="Arial" pitchFamily="34" charset="0"/>
              </a:rPr>
              <a:t>= 1,55% per bulan atau 18,6% p.a.</a:t>
            </a:r>
            <a:endParaRPr lang="en-US" sz="2400" dirty="0">
              <a:solidFill>
                <a:prstClr val="black"/>
              </a:solidFill>
              <a:latin typeface="Arial" pitchFamily="34" charset="0"/>
              <a:cs typeface="Arial" pitchFamily="34" charset="0"/>
            </a:endParaRPr>
          </a:p>
        </p:txBody>
      </p:sp>
      <p:sp>
        <p:nvSpPr>
          <p:cNvPr id="7175" name="Rectangle 10"/>
          <p:cNvSpPr>
            <a:spLocks noChangeArrowheads="1"/>
          </p:cNvSpPr>
          <p:nvPr/>
        </p:nvSpPr>
        <p:spPr bwMode="auto">
          <a:xfrm>
            <a:off x="1219200" y="152400"/>
            <a:ext cx="6670675" cy="177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r>
              <a:rPr lang="id-ID" sz="3600" dirty="0">
                <a:solidFill>
                  <a:prstClr val="black"/>
                </a:solidFill>
                <a:latin typeface="Arial" pitchFamily="34" charset="0"/>
                <a:cs typeface="Arial" pitchFamily="34" charset="0"/>
              </a:rPr>
              <a:t>Jawab:</a:t>
            </a:r>
            <a:br>
              <a:rPr lang="id-ID" sz="1000" dirty="0">
                <a:solidFill>
                  <a:prstClr val="black"/>
                </a:solidFill>
                <a:latin typeface="Arial" pitchFamily="34" charset="0"/>
                <a:cs typeface="Arial" pitchFamily="34" charset="0"/>
              </a:rPr>
            </a:br>
            <a:r>
              <a:rPr lang="id-ID" sz="3000" dirty="0">
                <a:solidFill>
                  <a:prstClr val="black"/>
                </a:solidFill>
                <a:latin typeface="Arial" pitchFamily="34" charset="0"/>
                <a:cs typeface="Arial" pitchFamily="34" charset="0"/>
              </a:rPr>
              <a:t>A	= Rp 2.758.973,49</a:t>
            </a:r>
          </a:p>
          <a:p>
            <a:pPr defTabSz="914400" fontAlgn="base">
              <a:spcBef>
                <a:spcPct val="0"/>
              </a:spcBef>
              <a:spcAft>
                <a:spcPct val="0"/>
              </a:spcAft>
            </a:pPr>
            <a:r>
              <a:rPr lang="id-ID" sz="3000" dirty="0">
                <a:solidFill>
                  <a:prstClr val="black"/>
                </a:solidFill>
                <a:latin typeface="Arial" pitchFamily="34" charset="0"/>
                <a:cs typeface="Arial" pitchFamily="34" charset="0"/>
              </a:rPr>
              <a:t>PV	= Rp 30.000.000</a:t>
            </a:r>
          </a:p>
          <a:p>
            <a:pPr defTabSz="914400" fontAlgn="base">
              <a:spcBef>
                <a:spcPct val="0"/>
              </a:spcBef>
              <a:spcAft>
                <a:spcPct val="0"/>
              </a:spcAft>
            </a:pPr>
            <a:r>
              <a:rPr lang="id-ID" sz="3000" dirty="0">
                <a:solidFill>
                  <a:prstClr val="black"/>
                </a:solidFill>
                <a:latin typeface="Arial" pitchFamily="34" charset="0"/>
                <a:cs typeface="Arial" pitchFamily="34" charset="0"/>
              </a:rPr>
              <a:t>n	= 12</a:t>
            </a:r>
          </a:p>
        </p:txBody>
      </p:sp>
    </p:spTree>
    <p:extLst>
      <p:ext uri="{BB962C8B-B14F-4D97-AF65-F5344CB8AC3E}">
        <p14:creationId xmlns:p14="http://schemas.microsoft.com/office/powerpoint/2010/main" val="1616229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7315200" cy="1143000"/>
          </a:xfrm>
        </p:spPr>
        <p:txBody>
          <a:bodyPr>
            <a:normAutofit/>
          </a:bodyPr>
          <a:lstStyle/>
          <a:p>
            <a:r>
              <a:rPr lang="id-ID" dirty="0"/>
              <a:t>Terima kasih...... </a:t>
            </a:r>
          </a:p>
        </p:txBody>
      </p:sp>
    </p:spTree>
    <p:extLst>
      <p:ext uri="{BB962C8B-B14F-4D97-AF65-F5344CB8AC3E}">
        <p14:creationId xmlns:p14="http://schemas.microsoft.com/office/powerpoint/2010/main" val="47949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828800"/>
            <a:ext cx="7696200" cy="3657600"/>
          </a:xfrm>
        </p:spPr>
        <p:txBody>
          <a:bodyPr/>
          <a:lstStyle/>
          <a:p>
            <a:pPr algn="ctr"/>
            <a:r>
              <a:rPr lang="id-ID" dirty="0"/>
              <a:t>Sebelum masuk ke topik bahasan “</a:t>
            </a:r>
            <a:r>
              <a:rPr lang="id-ID" b="1" dirty="0">
                <a:solidFill>
                  <a:srgbClr val="92D050"/>
                </a:solidFill>
              </a:rPr>
              <a:t>pembayaran deret seragam</a:t>
            </a:r>
            <a:r>
              <a:rPr lang="id-ID" dirty="0"/>
              <a:t>”, perlu diketahui terlebih dahulu mengenai apa yang disebut dengan </a:t>
            </a:r>
          </a:p>
          <a:p>
            <a:pPr marL="0" indent="0" algn="ctr">
              <a:buNone/>
            </a:pPr>
            <a:br>
              <a:rPr lang="id-ID" dirty="0"/>
            </a:br>
            <a:r>
              <a:rPr lang="id-ID" sz="4400" b="1" dirty="0"/>
              <a:t>ANUITAS (A)</a:t>
            </a:r>
          </a:p>
        </p:txBody>
      </p:sp>
    </p:spTree>
    <p:extLst>
      <p:ext uri="{BB962C8B-B14F-4D97-AF65-F5344CB8AC3E}">
        <p14:creationId xmlns:p14="http://schemas.microsoft.com/office/powerpoint/2010/main" val="130222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sz="half" idx="1"/>
          </p:nvPr>
        </p:nvSpPr>
        <p:spPr>
          <a:xfrm>
            <a:off x="533400" y="1066800"/>
            <a:ext cx="8077200" cy="4800600"/>
          </a:xfrm>
        </p:spPr>
        <p:txBody>
          <a:bodyPr/>
          <a:lstStyle/>
          <a:p>
            <a:pPr eaLnBrk="1" hangingPunct="1">
              <a:buFont typeface="Wingdings" pitchFamily="2" charset="2"/>
              <a:buChar char="§"/>
            </a:pPr>
            <a:r>
              <a:rPr lang="en-US" sz="2800" b="1" dirty="0" err="1">
                <a:solidFill>
                  <a:srgbClr val="000000"/>
                </a:solidFill>
                <a:latin typeface="+mj-lt"/>
              </a:rPr>
              <a:t>Anuitas</a:t>
            </a:r>
            <a:r>
              <a:rPr lang="en-US" sz="2800" dirty="0">
                <a:solidFill>
                  <a:srgbClr val="000000"/>
                </a:solidFill>
                <a:latin typeface="+mj-lt"/>
              </a:rPr>
              <a:t> </a:t>
            </a:r>
            <a:r>
              <a:rPr lang="id-ID" sz="2800" dirty="0">
                <a:solidFill>
                  <a:srgbClr val="000000"/>
                </a:solidFill>
                <a:latin typeface="+mj-lt"/>
              </a:rPr>
              <a:t>adalah </a:t>
            </a:r>
            <a:r>
              <a:rPr lang="id-ID" sz="2800" dirty="0">
                <a:solidFill>
                  <a:srgbClr val="000000"/>
                </a:solidFill>
                <a:latin typeface="+mj-lt"/>
                <a:sym typeface="Wingdings" pitchFamily="2" charset="2"/>
              </a:rPr>
              <a:t></a:t>
            </a:r>
            <a:r>
              <a:rPr lang="en-US" sz="2800" dirty="0">
                <a:solidFill>
                  <a:srgbClr val="000000"/>
                </a:solidFill>
                <a:latin typeface="+mj-lt"/>
              </a:rPr>
              <a:t> </a:t>
            </a:r>
            <a:r>
              <a:rPr lang="en-US" sz="2800" dirty="0" err="1">
                <a:solidFill>
                  <a:srgbClr val="000000"/>
                </a:solidFill>
                <a:latin typeface="+mj-lt"/>
              </a:rPr>
              <a:t>serangkaian</a:t>
            </a:r>
            <a:r>
              <a:rPr lang="id-ID" sz="2800" dirty="0">
                <a:solidFill>
                  <a:srgbClr val="000000"/>
                </a:solidFill>
                <a:latin typeface="+mj-lt"/>
              </a:rPr>
              <a:t> </a:t>
            </a:r>
            <a:r>
              <a:rPr lang="en-US" sz="2800" dirty="0" err="1">
                <a:solidFill>
                  <a:srgbClr val="000000"/>
                </a:solidFill>
                <a:latin typeface="+mj-lt"/>
              </a:rPr>
              <a:t>pembayaran</a:t>
            </a:r>
            <a:r>
              <a:rPr lang="id-ID" sz="2800" dirty="0">
                <a:solidFill>
                  <a:srgbClr val="000000"/>
                </a:solidFill>
                <a:latin typeface="+mj-lt"/>
              </a:rPr>
              <a:t> atau penerimaan</a:t>
            </a:r>
            <a:r>
              <a:rPr lang="en-US" sz="2800" dirty="0">
                <a:solidFill>
                  <a:srgbClr val="000000"/>
                </a:solidFill>
                <a:latin typeface="+mj-lt"/>
              </a:rPr>
              <a:t> </a:t>
            </a:r>
            <a:r>
              <a:rPr lang="id-ID" sz="2800" dirty="0">
                <a:solidFill>
                  <a:srgbClr val="000000"/>
                </a:solidFill>
                <a:latin typeface="+mj-lt"/>
              </a:rPr>
              <a:t>secara periodik dengan besaran </a:t>
            </a:r>
            <a:r>
              <a:rPr lang="en-US" sz="2800" dirty="0">
                <a:solidFill>
                  <a:srgbClr val="000000"/>
                </a:solidFill>
                <a:latin typeface="+mj-lt"/>
              </a:rPr>
              <a:t>yang </a:t>
            </a:r>
            <a:r>
              <a:rPr lang="en-US" sz="2800" dirty="0" err="1">
                <a:solidFill>
                  <a:srgbClr val="000000"/>
                </a:solidFill>
                <a:latin typeface="+mj-lt"/>
              </a:rPr>
              <a:t>sama</a:t>
            </a:r>
            <a:r>
              <a:rPr lang="id-ID" sz="2800" dirty="0">
                <a:solidFill>
                  <a:srgbClr val="000000"/>
                </a:solidFill>
                <a:latin typeface="+mj-lt"/>
              </a:rPr>
              <a:t> selama</a:t>
            </a:r>
            <a:r>
              <a:rPr lang="en-US" sz="2800" dirty="0">
                <a:solidFill>
                  <a:srgbClr val="000000"/>
                </a:solidFill>
                <a:latin typeface="+mj-lt"/>
              </a:rPr>
              <a:t> </a:t>
            </a:r>
            <a:r>
              <a:rPr lang="en-US" sz="2800" dirty="0" err="1">
                <a:solidFill>
                  <a:srgbClr val="000000"/>
                </a:solidFill>
                <a:latin typeface="+mj-lt"/>
              </a:rPr>
              <a:t>waktu</a:t>
            </a:r>
            <a:r>
              <a:rPr lang="id-ID" sz="2800" dirty="0">
                <a:solidFill>
                  <a:srgbClr val="000000"/>
                </a:solidFill>
                <a:latin typeface="+mj-lt"/>
              </a:rPr>
              <a:t> &amp; bunga</a:t>
            </a:r>
            <a:r>
              <a:rPr lang="en-US" sz="2800" dirty="0">
                <a:solidFill>
                  <a:srgbClr val="000000"/>
                </a:solidFill>
                <a:latin typeface="+mj-lt"/>
              </a:rPr>
              <a:t> </a:t>
            </a:r>
            <a:r>
              <a:rPr lang="en-US" sz="2800" dirty="0" err="1">
                <a:solidFill>
                  <a:srgbClr val="000000"/>
                </a:solidFill>
                <a:latin typeface="+mj-lt"/>
              </a:rPr>
              <a:t>tertentu</a:t>
            </a:r>
            <a:r>
              <a:rPr lang="id-ID" sz="2800" dirty="0">
                <a:solidFill>
                  <a:srgbClr val="000000"/>
                </a:solidFill>
                <a:latin typeface="+mj-lt"/>
              </a:rPr>
              <a:t> </a:t>
            </a:r>
            <a:r>
              <a:rPr lang="id-ID" sz="2800" b="1" i="1" dirty="0">
                <a:latin typeface="+mj-lt"/>
                <a:cs typeface="Times New Roman" pitchFamily="18" charset="0"/>
              </a:rPr>
              <a:t>(di dalamnya sudah terhitung pelunasan hutang dan bunganya)</a:t>
            </a:r>
          </a:p>
          <a:p>
            <a:pPr eaLnBrk="1" hangingPunct="1">
              <a:buFont typeface="Wingdings" pitchFamily="2" charset="2"/>
              <a:buChar char="§"/>
            </a:pPr>
            <a:endParaRPr lang="id-ID" sz="2800" dirty="0">
              <a:solidFill>
                <a:srgbClr val="000000"/>
              </a:solidFill>
              <a:latin typeface="+mj-lt"/>
            </a:endParaRPr>
          </a:p>
          <a:p>
            <a:pPr eaLnBrk="1" hangingPunct="1">
              <a:buFont typeface="Wingdings" pitchFamily="2" charset="2"/>
              <a:buChar char="§"/>
            </a:pPr>
            <a:r>
              <a:rPr lang="id-ID" sz="2800" dirty="0">
                <a:latin typeface="+mj-lt"/>
                <a:cs typeface="Times New Roman" pitchFamily="18" charset="0"/>
              </a:rPr>
              <a:t>Jika besar Anuitas (A), bagian untuk pelunasan hutang/angsuran  adalah  a  dan  bagian  bunga  adalah  b,  maka :</a:t>
            </a:r>
          </a:p>
          <a:p>
            <a:pPr algn="just">
              <a:buFontTx/>
              <a:buNone/>
            </a:pPr>
            <a:r>
              <a:rPr lang="id-ID" sz="2800" dirty="0">
                <a:latin typeface="+mj-lt"/>
                <a:cs typeface="Times New Roman" pitchFamily="18" charset="0"/>
              </a:rPr>
              <a:t> 				A = a + b</a:t>
            </a:r>
            <a:endParaRPr lang="en-US" sz="2800" dirty="0">
              <a:latin typeface="+mj-lt"/>
              <a:cs typeface="Times New Roman" pitchFamily="18" charset="0"/>
            </a:endParaRPr>
          </a:p>
          <a:p>
            <a:pPr algn="just" eaLnBrk="1" hangingPunct="1">
              <a:buFont typeface="Wingdings" pitchFamily="2" charset="2"/>
              <a:buChar char="§"/>
            </a:pPr>
            <a:endParaRPr lang="id-ID" sz="2800" dirty="0">
              <a:solidFill>
                <a:srgbClr val="FF0000"/>
              </a:solidFill>
            </a:endParaRPr>
          </a:p>
        </p:txBody>
      </p:sp>
    </p:spTree>
    <p:extLst>
      <p:ext uri="{BB962C8B-B14F-4D97-AF65-F5344CB8AC3E}">
        <p14:creationId xmlns:p14="http://schemas.microsoft.com/office/powerpoint/2010/main" val="1376182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838200" y="762000"/>
            <a:ext cx="7467600" cy="4343400"/>
          </a:xfrm>
        </p:spPr>
        <p:txBody>
          <a:bodyPr>
            <a:normAutofit/>
          </a:bodyPr>
          <a:lstStyle/>
          <a:p>
            <a:pPr marL="0" indent="0">
              <a:buNone/>
            </a:pPr>
            <a:r>
              <a:rPr lang="id-ID" sz="2800" b="1" dirty="0">
                <a:latin typeface="+mj-lt"/>
              </a:rPr>
              <a:t>ANALOGI</a:t>
            </a:r>
          </a:p>
          <a:p>
            <a:pPr marL="0" indent="0">
              <a:buNone/>
            </a:pPr>
            <a:endParaRPr lang="id-ID" sz="2800" dirty="0">
              <a:latin typeface="+mj-lt"/>
            </a:endParaRPr>
          </a:p>
          <a:p>
            <a:pPr marL="0" indent="0">
              <a:buNone/>
            </a:pPr>
            <a:r>
              <a:rPr lang="en-US" sz="2800" dirty="0" err="1">
                <a:latin typeface="+mj-lt"/>
              </a:rPr>
              <a:t>Pinjaman</a:t>
            </a:r>
            <a:r>
              <a:rPr lang="en-US" sz="2800" dirty="0">
                <a:latin typeface="+mj-lt"/>
              </a:rPr>
              <a:t> </a:t>
            </a:r>
            <a:r>
              <a:rPr lang="en-US" sz="2800" dirty="0" err="1">
                <a:latin typeface="+mj-lt"/>
              </a:rPr>
              <a:t>sebesar</a:t>
            </a:r>
            <a:r>
              <a:rPr lang="en-US" sz="2800" dirty="0">
                <a:latin typeface="+mj-lt"/>
              </a:rPr>
              <a:t> </a:t>
            </a:r>
            <a:r>
              <a:rPr lang="id-ID" sz="2800" dirty="0">
                <a:latin typeface="+mj-lt"/>
              </a:rPr>
              <a:t>Rp.</a:t>
            </a:r>
            <a:r>
              <a:rPr lang="en-US" sz="2800" dirty="0">
                <a:latin typeface="+mj-lt"/>
              </a:rPr>
              <a:t>M </a:t>
            </a:r>
            <a:r>
              <a:rPr lang="en-US" sz="2800" dirty="0" err="1">
                <a:latin typeface="+mj-lt"/>
              </a:rPr>
              <a:t>dibayar</a:t>
            </a:r>
            <a:r>
              <a:rPr lang="en-US" sz="2800" dirty="0">
                <a:latin typeface="+mj-lt"/>
              </a:rPr>
              <a:t> </a:t>
            </a:r>
            <a:r>
              <a:rPr lang="en-US" sz="2800" dirty="0" err="1">
                <a:latin typeface="+mj-lt"/>
              </a:rPr>
              <a:t>dengan</a:t>
            </a:r>
            <a:r>
              <a:rPr lang="en-US" sz="2800" dirty="0">
                <a:latin typeface="+mj-lt"/>
              </a:rPr>
              <a:t> </a:t>
            </a:r>
            <a:r>
              <a:rPr lang="en-US" sz="2800" i="1" dirty="0">
                <a:latin typeface="+mj-lt"/>
              </a:rPr>
              <a:t>n</a:t>
            </a:r>
            <a:r>
              <a:rPr lang="en-US" sz="2800" dirty="0">
                <a:latin typeface="+mj-lt"/>
              </a:rPr>
              <a:t> kali </a:t>
            </a:r>
            <a:r>
              <a:rPr lang="en-US" sz="2800" dirty="0" err="1">
                <a:latin typeface="+mj-lt"/>
              </a:rPr>
              <a:t>anuitas</a:t>
            </a:r>
            <a:r>
              <a:rPr lang="en-US" sz="2800" dirty="0">
                <a:latin typeface="+mj-lt"/>
              </a:rPr>
              <a:t> </a:t>
            </a:r>
            <a:r>
              <a:rPr lang="en-US" sz="2800" dirty="0" err="1">
                <a:latin typeface="+mj-lt"/>
              </a:rPr>
              <a:t>dgn</a:t>
            </a:r>
            <a:r>
              <a:rPr lang="id-ID" sz="2800" dirty="0">
                <a:latin typeface="+mj-lt"/>
              </a:rPr>
              <a:t> besaran sama selama periode tertentu dan</a:t>
            </a:r>
            <a:r>
              <a:rPr lang="en-US" sz="2800" dirty="0">
                <a:latin typeface="+mj-lt"/>
              </a:rPr>
              <a:t> </a:t>
            </a:r>
            <a:r>
              <a:rPr lang="en-US" sz="2800" dirty="0" err="1">
                <a:latin typeface="+mj-lt"/>
              </a:rPr>
              <a:t>suku</a:t>
            </a:r>
            <a:r>
              <a:rPr lang="en-US" sz="2800" dirty="0">
                <a:latin typeface="+mj-lt"/>
              </a:rPr>
              <a:t> </a:t>
            </a:r>
            <a:r>
              <a:rPr lang="en-US" sz="2800" dirty="0" err="1">
                <a:latin typeface="+mj-lt"/>
              </a:rPr>
              <a:t>bunga</a:t>
            </a:r>
            <a:r>
              <a:rPr lang="en-US" sz="2800" dirty="0">
                <a:latin typeface="+mj-lt"/>
              </a:rPr>
              <a:t> </a:t>
            </a:r>
            <a:r>
              <a:rPr lang="id-ID" sz="2800" dirty="0">
                <a:latin typeface="+mj-lt"/>
              </a:rPr>
              <a:t>sebesar </a:t>
            </a:r>
            <a:r>
              <a:rPr lang="en-US" sz="2800" dirty="0">
                <a:latin typeface="+mj-lt"/>
              </a:rPr>
              <a:t>i</a:t>
            </a:r>
            <a:r>
              <a:rPr lang="id-ID" sz="2800" dirty="0">
                <a:latin typeface="+mj-lt"/>
              </a:rPr>
              <a:t>%</a:t>
            </a:r>
            <a:r>
              <a:rPr lang="en-US" sz="2800" dirty="0">
                <a:latin typeface="+mj-lt"/>
              </a:rPr>
              <a:t>. </a:t>
            </a:r>
            <a:endParaRPr lang="id-ID" sz="2800" dirty="0">
              <a:latin typeface="+mj-lt"/>
            </a:endParaRPr>
          </a:p>
          <a:p>
            <a:pPr marL="0" indent="0">
              <a:buNone/>
            </a:pPr>
            <a:r>
              <a:rPr lang="en-US" sz="2800" dirty="0" err="1">
                <a:latin typeface="+mj-lt"/>
              </a:rPr>
              <a:t>Besarnya</a:t>
            </a:r>
            <a:r>
              <a:rPr lang="en-US" sz="2800" dirty="0">
                <a:latin typeface="+mj-lt"/>
              </a:rPr>
              <a:t> </a:t>
            </a:r>
            <a:r>
              <a:rPr lang="en-US" sz="2800" dirty="0" err="1">
                <a:latin typeface="+mj-lt"/>
              </a:rPr>
              <a:t>anuitas</a:t>
            </a:r>
            <a:r>
              <a:rPr lang="en-US" sz="2800" dirty="0">
                <a:latin typeface="+mj-lt"/>
              </a:rPr>
              <a:t> yang </a:t>
            </a:r>
            <a:r>
              <a:rPr lang="en-US" sz="2800" dirty="0" err="1">
                <a:latin typeface="+mj-lt"/>
              </a:rPr>
              <a:t>dibayarkan</a:t>
            </a:r>
            <a:r>
              <a:rPr lang="en-US" sz="2800" dirty="0">
                <a:latin typeface="+mj-lt"/>
              </a:rPr>
              <a:t> </a:t>
            </a:r>
            <a:r>
              <a:rPr lang="en-US" sz="2800" dirty="0" err="1">
                <a:latin typeface="+mj-lt"/>
              </a:rPr>
              <a:t>digambarkan</a:t>
            </a:r>
            <a:r>
              <a:rPr lang="en-US" sz="2800" dirty="0">
                <a:latin typeface="+mj-lt"/>
              </a:rPr>
              <a:t> </a:t>
            </a:r>
            <a:r>
              <a:rPr lang="en-US" sz="2800" dirty="0" err="1">
                <a:latin typeface="+mj-lt"/>
              </a:rPr>
              <a:t>dalam</a:t>
            </a:r>
            <a:r>
              <a:rPr lang="en-US" sz="2800" dirty="0">
                <a:latin typeface="+mj-lt"/>
              </a:rPr>
              <a:t> </a:t>
            </a:r>
            <a:r>
              <a:rPr lang="en-US" sz="2800" dirty="0" err="1">
                <a:latin typeface="+mj-lt"/>
              </a:rPr>
              <a:t>bagan</a:t>
            </a:r>
            <a:r>
              <a:rPr lang="en-US" sz="2800" dirty="0">
                <a:latin typeface="+mj-lt"/>
              </a:rPr>
              <a:t> </a:t>
            </a:r>
            <a:r>
              <a:rPr lang="en-US" sz="2800" dirty="0" err="1">
                <a:latin typeface="+mj-lt"/>
              </a:rPr>
              <a:t>berikut</a:t>
            </a:r>
            <a:endParaRPr lang="id-ID" sz="2800" dirty="0">
              <a:latin typeface="+mj-lt"/>
            </a:endParaRPr>
          </a:p>
        </p:txBody>
      </p:sp>
    </p:spTree>
    <p:extLst>
      <p:ext uri="{BB962C8B-B14F-4D97-AF65-F5344CB8AC3E}">
        <p14:creationId xmlns:p14="http://schemas.microsoft.com/office/powerpoint/2010/main" val="324884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185"/>
          <p:cNvGraphicFramePr>
            <a:graphicFrameLocks noGrp="1"/>
          </p:cNvGraphicFramePr>
          <p:nvPr>
            <p:ph sz="quarter" idx="2"/>
            <p:extLst>
              <p:ext uri="{D42A27DB-BD31-4B8C-83A1-F6EECF244321}">
                <p14:modId xmlns:p14="http://schemas.microsoft.com/office/powerpoint/2010/main" val="2823379016"/>
              </p:ext>
            </p:extLst>
          </p:nvPr>
        </p:nvGraphicFramePr>
        <p:xfrm>
          <a:off x="228600" y="228600"/>
          <a:ext cx="8304212" cy="5917958"/>
        </p:xfrm>
        <a:graphic>
          <a:graphicData uri="http://schemas.openxmlformats.org/drawingml/2006/table">
            <a:tbl>
              <a:tblPr/>
              <a:tblGrid>
                <a:gridCol w="2386012">
                  <a:extLst>
                    <a:ext uri="{9D8B030D-6E8A-4147-A177-3AD203B41FA5}">
                      <a16:colId xmlns:a16="http://schemas.microsoft.com/office/drawing/2014/main" val="20000"/>
                    </a:ext>
                  </a:extLst>
                </a:gridCol>
                <a:gridCol w="842963">
                  <a:extLst>
                    <a:ext uri="{9D8B030D-6E8A-4147-A177-3AD203B41FA5}">
                      <a16:colId xmlns:a16="http://schemas.microsoft.com/office/drawing/2014/main" val="20001"/>
                    </a:ext>
                  </a:extLst>
                </a:gridCol>
                <a:gridCol w="842962">
                  <a:extLst>
                    <a:ext uri="{9D8B030D-6E8A-4147-A177-3AD203B41FA5}">
                      <a16:colId xmlns:a16="http://schemas.microsoft.com/office/drawing/2014/main" val="20002"/>
                    </a:ext>
                  </a:extLst>
                </a:gridCol>
                <a:gridCol w="839788">
                  <a:extLst>
                    <a:ext uri="{9D8B030D-6E8A-4147-A177-3AD203B41FA5}">
                      <a16:colId xmlns:a16="http://schemas.microsoft.com/office/drawing/2014/main" val="20003"/>
                    </a:ext>
                  </a:extLst>
                </a:gridCol>
                <a:gridCol w="850900">
                  <a:extLst>
                    <a:ext uri="{9D8B030D-6E8A-4147-A177-3AD203B41FA5}">
                      <a16:colId xmlns:a16="http://schemas.microsoft.com/office/drawing/2014/main" val="20004"/>
                    </a:ext>
                  </a:extLst>
                </a:gridCol>
                <a:gridCol w="814387">
                  <a:extLst>
                    <a:ext uri="{9D8B030D-6E8A-4147-A177-3AD203B41FA5}">
                      <a16:colId xmlns:a16="http://schemas.microsoft.com/office/drawing/2014/main" val="20005"/>
                    </a:ext>
                  </a:extLst>
                </a:gridCol>
                <a:gridCol w="863600">
                  <a:extLst>
                    <a:ext uri="{9D8B030D-6E8A-4147-A177-3AD203B41FA5}">
                      <a16:colId xmlns:a16="http://schemas.microsoft.com/office/drawing/2014/main" val="20006"/>
                    </a:ext>
                  </a:extLst>
                </a:gridCol>
                <a:gridCol w="863600">
                  <a:extLst>
                    <a:ext uri="{9D8B030D-6E8A-4147-A177-3AD203B41FA5}">
                      <a16:colId xmlns:a16="http://schemas.microsoft.com/office/drawing/2014/main" val="20007"/>
                    </a:ext>
                  </a:extLst>
                </a:gridCol>
              </a:tblGrid>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-1</a:t>
                      </a:r>
                    </a:p>
                  </a:txBody>
                  <a:tcPr anchor="b" horzOverflow="overflow">
                    <a:lnL cap="flat">
                      <a:noFill/>
                    </a:lnL>
                    <a:lnR w="12700" cap="flat" cmpd="sng" algn="ctr">
                      <a:solidFill>
                        <a:srgbClr val="969696"/>
                      </a:solidFill>
                      <a:prstDash val="solid"/>
                      <a:round/>
                      <a:headEnd type="none" w="med" len="med"/>
                      <a:tailEnd type="none" w="med" len="med"/>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cap="fla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cap="fla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-2</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A(1+i)</a:t>
                      </a:r>
                      <a:r>
                        <a:rPr kumimoji="0" lang="en-US" sz="2800" b="0" i="0" u="none" strike="noStrike" cap="none" normalizeH="0" baseline="30000" dirty="0">
                          <a:ln>
                            <a:noFill/>
                          </a:ln>
                          <a:solidFill>
                            <a:schemeClr val="accent2"/>
                          </a:solidFill>
                          <a:effectLst/>
                          <a:latin typeface="Georgia" pitchFamily="18" charset="0"/>
                        </a:rPr>
                        <a:t>-3</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-4</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a:noFill/>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a:noFill/>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-5</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a:noFill/>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cap="flat">
                      <a:noFill/>
                    </a:lnR>
                    <a:lnT>
                      <a:noFill/>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5385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30000">
                          <a:ln>
                            <a:noFill/>
                          </a:ln>
                          <a:solidFill>
                            <a:schemeClr val="accent2"/>
                          </a:solidFill>
                          <a:effectLst/>
                          <a:latin typeface="Georgia" pitchFamily="18" charset="0"/>
                        </a:rPr>
                        <a:t>.</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A(1+i)</a:t>
                      </a:r>
                      <a:r>
                        <a:rPr kumimoji="0" lang="en-US" sz="2800" b="0" i="0" u="none" strike="noStrike" cap="none" normalizeH="0" baseline="30000">
                          <a:ln>
                            <a:noFill/>
                          </a:ln>
                          <a:solidFill>
                            <a:schemeClr val="accent2"/>
                          </a:solidFill>
                          <a:effectLst/>
                          <a:latin typeface="Georgia" pitchFamily="18" charset="0"/>
                        </a:rPr>
                        <a:t>-n</a:t>
                      </a:r>
                    </a:p>
                  </a:txBody>
                  <a:tcPr anchor="b"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dirty="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id-ID" sz="2400" b="0" i="0" u="none" strike="noStrike" cap="none" normalizeH="0" baseline="0">
                        <a:ln>
                          <a:noFill/>
                        </a:ln>
                        <a:solidFill>
                          <a:schemeClr val="accent2"/>
                        </a:solidFill>
                        <a:effectLst/>
                        <a:latin typeface="Georgia" pitchFamily="18" charset="0"/>
                      </a:endParaRP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accent2"/>
                          </a:solidFill>
                          <a:effectLst/>
                          <a:latin typeface="Georgia" pitchFamily="18" charset="0"/>
                        </a:rPr>
                        <a:t>A</a:t>
                      </a:r>
                    </a:p>
                  </a:txBody>
                  <a:tcPr anchor="b"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232166">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Georgia" pitchFamily="18" charset="0"/>
                        </a:rPr>
                        <a:t>     </a:t>
                      </a:r>
                    </a:p>
                  </a:txBody>
                  <a:tcPr horzOverflow="overflow">
                    <a:lnL cap="flat">
                      <a:noFill/>
                    </a:lnL>
                    <a:lnR w="12700" cap="flat" cmpd="sng" algn="ctr">
                      <a:solidFill>
                        <a:srgbClr val="969696"/>
                      </a:solidFill>
                      <a:prstDash val="solid"/>
                      <a:round/>
                      <a:headEnd type="none" w="med" len="med"/>
                      <a:tailEnd type="none" w="med" len="med"/>
                    </a:lnR>
                    <a:lnT>
                      <a:noFill/>
                    </a:lnT>
                    <a:lnB>
                      <a:noFill/>
                    </a:lnB>
                    <a:lnTlToBr>
                      <a:noFill/>
                    </a:lnTlToBr>
                    <a:lnBlToTr>
                      <a:noFill/>
                    </a:lnBlToTr>
                    <a:noFill/>
                  </a:tcPr>
                </a:tc>
                <a:tc gridSpan="7">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accent2"/>
                          </a:solidFill>
                          <a:effectLst/>
                          <a:latin typeface="Georgia" pitchFamily="18" charset="0"/>
                        </a:rPr>
                        <a:t>M = A{(1+i)</a:t>
                      </a:r>
                      <a:r>
                        <a:rPr kumimoji="0" lang="en-US" sz="2800" b="0" i="0" u="none" strike="noStrike" cap="none" normalizeH="0" baseline="30000" dirty="0">
                          <a:ln>
                            <a:noFill/>
                          </a:ln>
                          <a:solidFill>
                            <a:schemeClr val="accent2"/>
                          </a:solidFill>
                          <a:effectLst/>
                          <a:latin typeface="Georgia" pitchFamily="18" charset="0"/>
                        </a:rPr>
                        <a:t>-1 </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-2 </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-3</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-4</a:t>
                      </a:r>
                      <a:r>
                        <a:rPr kumimoji="0" lang="en-US" sz="2800" b="0" i="0" u="none" strike="noStrike" cap="none" normalizeH="0" baseline="0" dirty="0">
                          <a:ln>
                            <a:noFill/>
                          </a:ln>
                          <a:solidFill>
                            <a:schemeClr val="accent2"/>
                          </a:solidFill>
                          <a:effectLst/>
                          <a:latin typeface="Georgia" pitchFamily="18" charset="0"/>
                        </a:rPr>
                        <a:t>+  (1+i)</a:t>
                      </a:r>
                      <a:r>
                        <a:rPr kumimoji="0" lang="en-US" sz="2800" b="0" i="0" u="none" strike="noStrike" cap="none" normalizeH="0" baseline="30000" dirty="0">
                          <a:ln>
                            <a:noFill/>
                          </a:ln>
                          <a:solidFill>
                            <a:schemeClr val="accent2"/>
                          </a:solidFill>
                          <a:effectLst/>
                          <a:latin typeface="Georgia" pitchFamily="18" charset="0"/>
                        </a:rPr>
                        <a:t>-5 +… </a:t>
                      </a:r>
                      <a:r>
                        <a:rPr kumimoji="0" lang="en-US" sz="2800" b="0" i="0" u="none" strike="noStrike" cap="none" normalizeH="0" baseline="0" dirty="0">
                          <a:ln>
                            <a:noFill/>
                          </a:ln>
                          <a:solidFill>
                            <a:schemeClr val="accent2"/>
                          </a:solidFill>
                          <a:effectLst/>
                          <a:latin typeface="Georgia" pitchFamily="18" charset="0"/>
                        </a:rPr>
                        <a:t>(1+i)</a:t>
                      </a:r>
                      <a:r>
                        <a:rPr kumimoji="0" lang="en-US" sz="2800" b="0" i="0" u="none" strike="noStrike" cap="none" normalizeH="0" baseline="30000" dirty="0">
                          <a:ln>
                            <a:noFill/>
                          </a:ln>
                          <a:solidFill>
                            <a:schemeClr val="accent2"/>
                          </a:solidFill>
                          <a:effectLst/>
                          <a:latin typeface="Georgia" pitchFamily="18" charset="0"/>
                        </a:rPr>
                        <a:t>-n</a:t>
                      </a:r>
                      <a:r>
                        <a:rPr kumimoji="0" lang="en-US" sz="2800" b="0" i="0" u="none" strike="noStrike" cap="none" normalizeH="0" baseline="0" dirty="0">
                          <a:ln>
                            <a:noFill/>
                          </a:ln>
                          <a:solidFill>
                            <a:schemeClr val="accent2"/>
                          </a:solidFill>
                          <a:effectLst/>
                          <a:latin typeface="Georgia" pitchFamily="18" charset="0"/>
                        </a:rPr>
                        <a:t>}           </a:t>
                      </a:r>
                    </a:p>
                  </a:txBody>
                  <a:tcPr horzOverflow="overflow">
                    <a:lnL w="12700" cap="flat" cmpd="sng" algn="ctr">
                      <a:solidFill>
                        <a:srgbClr val="969696"/>
                      </a:solidFill>
                      <a:prstDash val="solid"/>
                      <a:round/>
                      <a:headEnd type="none" w="med" len="med"/>
                      <a:tailEnd type="none" w="med" len="med"/>
                    </a:lnL>
                    <a:lnR cap="flat">
                      <a:noFill/>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7"/>
                  </a:ext>
                </a:extLst>
              </a:tr>
              <a:tr h="3689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a:ln>
                          <a:noFill/>
                        </a:ln>
                        <a:solidFill>
                          <a:srgbClr val="FFFF00"/>
                        </a:solidFill>
                        <a:effectLst/>
                        <a:latin typeface="Georgia" pitchFamily="18" charset="0"/>
                      </a:endParaRPr>
                    </a:p>
                  </a:txBody>
                  <a:tcPr horzOverflow="overflow">
                    <a:lnL cap="flat">
                      <a:noFill/>
                    </a:lnL>
                    <a:lnR w="12700" cap="flat" cmpd="sng" algn="ctr">
                      <a:solidFill>
                        <a:srgbClr val="969696"/>
                      </a:solidFill>
                      <a:prstDash val="solid"/>
                      <a:round/>
                      <a:headEnd type="none" w="med" len="med"/>
                      <a:tailEnd type="none" w="med" len="med"/>
                    </a:lnR>
                    <a:lnT>
                      <a:noFill/>
                    </a:lnT>
                    <a:lnB cap="flat">
                      <a:noFill/>
                    </a:lnB>
                    <a:lnTlToBr>
                      <a:noFill/>
                    </a:lnTlToBr>
                    <a:lnBlToTr>
                      <a:noFill/>
                    </a:lnBlToTr>
                    <a:noFill/>
                  </a:tcPr>
                </a:tc>
                <a:tc gridSpan="6">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dirty="0">
                        <a:ln>
                          <a:noFill/>
                        </a:ln>
                        <a:solidFill>
                          <a:srgbClr val="FFFF00"/>
                        </a:solidFill>
                        <a:effectLst/>
                        <a:latin typeface="Georgia" pitchFamily="18"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cap="flat">
                      <a:noFill/>
                    </a:lnB>
                    <a:lnTlToBr>
                      <a:noFill/>
                    </a:lnTlToBr>
                    <a:lnBlToTr>
                      <a:noFill/>
                    </a:lnBlToTr>
                    <a:no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d-ID" sz="2800" b="0" i="0" u="none" strike="noStrike" cap="none" normalizeH="0" baseline="0" dirty="0">
                        <a:ln>
                          <a:noFill/>
                        </a:ln>
                        <a:solidFill>
                          <a:srgbClr val="FFFF00"/>
                        </a:solidFill>
                        <a:effectLst/>
                        <a:latin typeface="Georgia" pitchFamily="18" charset="0"/>
                      </a:endParaRPr>
                    </a:p>
                  </a:txBody>
                  <a:tcPr horzOverflow="overflow">
                    <a:lnL w="12700" cap="flat" cmpd="sng" algn="ctr">
                      <a:solidFill>
                        <a:srgbClr val="969696"/>
                      </a:solidFill>
                      <a:prstDash val="solid"/>
                      <a:round/>
                      <a:headEnd type="none" w="med" len="med"/>
                      <a:tailEnd type="none" w="med" len="med"/>
                    </a:lnL>
                    <a:lnR cap="flat">
                      <a:noFill/>
                    </a:lnR>
                    <a:lnT w="12700" cap="flat" cmpd="sng" algn="ctr">
                      <a:solidFill>
                        <a:srgbClr val="969696"/>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26311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914400" y="304800"/>
            <a:ext cx="6781800" cy="609600"/>
          </a:xfrm>
          <a:solidFill>
            <a:srgbClr val="FFFF00"/>
          </a:solidFill>
          <a:ln w="57150">
            <a:solidFill>
              <a:schemeClr val="tx1"/>
            </a:solidFill>
            <a:miter lim="800000"/>
            <a:headEnd/>
            <a:tailEnd/>
          </a:ln>
        </p:spPr>
        <p:txBody>
          <a:bodyPr/>
          <a:lstStyle/>
          <a:p>
            <a:pPr eaLnBrk="1" hangingPunct="1"/>
            <a:r>
              <a:rPr lang="id-ID" sz="3200" b="1" dirty="0"/>
              <a:t>JENIS ANUITAS</a:t>
            </a:r>
            <a:endParaRPr lang="en-US" sz="3200" b="1" dirty="0"/>
          </a:p>
        </p:txBody>
      </p:sp>
      <p:sp>
        <p:nvSpPr>
          <p:cNvPr id="3" name="Text Placeholder 2"/>
          <p:cNvSpPr>
            <a:spLocks noGrp="1"/>
          </p:cNvSpPr>
          <p:nvPr>
            <p:ph type="body" sz="half" idx="1"/>
          </p:nvPr>
        </p:nvSpPr>
        <p:spPr>
          <a:xfrm>
            <a:off x="457200" y="1143000"/>
            <a:ext cx="8077200" cy="4495800"/>
          </a:xfrm>
        </p:spPr>
        <p:txBody>
          <a:bodyPr/>
          <a:lstStyle/>
          <a:p>
            <a:r>
              <a:rPr lang="id-ID" sz="2400" b="1" dirty="0">
                <a:latin typeface="+mj-lt"/>
              </a:rPr>
              <a:t>ANUITAS BIASA (ORDINARY ANUITY)</a:t>
            </a:r>
            <a:br>
              <a:rPr lang="id-ID" sz="2400" dirty="0">
                <a:latin typeface="+mj-lt"/>
              </a:rPr>
            </a:br>
            <a:r>
              <a:rPr lang="en-US" sz="2400" dirty="0" err="1"/>
              <a:t>penerimaan</a:t>
            </a:r>
            <a:r>
              <a:rPr lang="en-US" sz="2400" dirty="0"/>
              <a:t> </a:t>
            </a:r>
            <a:r>
              <a:rPr lang="en-US" sz="2400" dirty="0" err="1"/>
              <a:t>atau</a:t>
            </a:r>
            <a:r>
              <a:rPr lang="en-US" sz="2400" dirty="0"/>
              <a:t> </a:t>
            </a:r>
            <a:r>
              <a:rPr lang="en-US" sz="2400" dirty="0" err="1"/>
              <a:t>pembayaran</a:t>
            </a:r>
            <a:r>
              <a:rPr lang="en-US" sz="2400" dirty="0"/>
              <a:t> </a:t>
            </a:r>
            <a:r>
              <a:rPr lang="en-US" sz="2400" dirty="0" err="1"/>
              <a:t>terjadi</a:t>
            </a:r>
            <a:r>
              <a:rPr lang="en-US" sz="2400" dirty="0"/>
              <a:t> </a:t>
            </a:r>
            <a:r>
              <a:rPr lang="en-US" sz="2400" dirty="0" err="1"/>
              <a:t>pada</a:t>
            </a:r>
            <a:r>
              <a:rPr lang="en-US" sz="2400" dirty="0"/>
              <a:t> </a:t>
            </a:r>
            <a:r>
              <a:rPr lang="en-US" sz="2400" dirty="0" err="1"/>
              <a:t>akhir</a:t>
            </a:r>
            <a:r>
              <a:rPr lang="en-US" sz="2400" dirty="0"/>
              <a:t> </a:t>
            </a:r>
            <a:r>
              <a:rPr lang="en-US" sz="2400" dirty="0" err="1"/>
              <a:t>setiap</a:t>
            </a:r>
            <a:r>
              <a:rPr lang="en-US" sz="2400" dirty="0"/>
              <a:t> </a:t>
            </a:r>
            <a:r>
              <a:rPr lang="en-US" sz="2400" dirty="0" err="1"/>
              <a:t>periode</a:t>
            </a:r>
            <a:r>
              <a:rPr lang="en-US" sz="2400" dirty="0"/>
              <a:t> </a:t>
            </a:r>
            <a:endParaRPr lang="id-ID" sz="2400" dirty="0"/>
          </a:p>
          <a:p>
            <a:endParaRPr lang="id-ID" sz="2400" dirty="0"/>
          </a:p>
          <a:p>
            <a:r>
              <a:rPr lang="id-ID" sz="2400" b="1" dirty="0">
                <a:latin typeface="+mj-lt"/>
              </a:rPr>
              <a:t>ANUITAS DI MUKA (DUE ANUITY)</a:t>
            </a:r>
            <a:br>
              <a:rPr lang="id-ID" sz="2400" b="1" dirty="0">
                <a:latin typeface="+mj-lt"/>
              </a:rPr>
            </a:br>
            <a:r>
              <a:rPr lang="en-US" sz="2400" dirty="0" err="1"/>
              <a:t>penerimaan</a:t>
            </a:r>
            <a:r>
              <a:rPr lang="en-US" sz="2400" dirty="0"/>
              <a:t> </a:t>
            </a:r>
            <a:r>
              <a:rPr lang="en-US" sz="2400" dirty="0" err="1"/>
              <a:t>atau</a:t>
            </a:r>
            <a:r>
              <a:rPr lang="en-US" sz="2400" dirty="0"/>
              <a:t> </a:t>
            </a:r>
            <a:r>
              <a:rPr lang="en-US" sz="2400" dirty="0" err="1"/>
              <a:t>pembayaran</a:t>
            </a:r>
            <a:r>
              <a:rPr lang="en-US" sz="2400" dirty="0"/>
              <a:t> </a:t>
            </a:r>
            <a:r>
              <a:rPr lang="en-US" sz="2400" dirty="0" err="1"/>
              <a:t>terjadi</a:t>
            </a:r>
            <a:r>
              <a:rPr lang="en-US" sz="2400" dirty="0"/>
              <a:t> </a:t>
            </a:r>
            <a:r>
              <a:rPr lang="en-US" sz="2400" dirty="0" err="1"/>
              <a:t>pada</a:t>
            </a:r>
            <a:r>
              <a:rPr lang="en-US" sz="2400" dirty="0"/>
              <a:t> </a:t>
            </a:r>
            <a:r>
              <a:rPr lang="en-US" sz="2400" dirty="0" err="1"/>
              <a:t>awal</a:t>
            </a:r>
            <a:r>
              <a:rPr lang="en-US" sz="2400" dirty="0"/>
              <a:t> </a:t>
            </a:r>
            <a:r>
              <a:rPr lang="en-US" sz="2400" dirty="0" err="1"/>
              <a:t>setiap</a:t>
            </a:r>
            <a:r>
              <a:rPr lang="en-US" sz="2400" dirty="0"/>
              <a:t> </a:t>
            </a:r>
            <a:r>
              <a:rPr lang="en-US" sz="2400" dirty="0" err="1"/>
              <a:t>periode</a:t>
            </a:r>
            <a:endParaRPr lang="id-ID" sz="2400" dirty="0"/>
          </a:p>
          <a:p>
            <a:endParaRPr lang="id-ID" sz="2400" dirty="0">
              <a:latin typeface="+mj-lt"/>
            </a:endParaRPr>
          </a:p>
          <a:p>
            <a:r>
              <a:rPr lang="id-ID" sz="2400" b="1" dirty="0">
                <a:latin typeface="+mj-lt"/>
              </a:rPr>
              <a:t>ANUITAS DI TUNDA (DEFERRED ANUITY) </a:t>
            </a:r>
            <a:r>
              <a:rPr lang="id-ID" sz="2400" dirty="0">
                <a:latin typeface="+mj-lt"/>
              </a:rPr>
              <a:t>penerimaan atau </a:t>
            </a:r>
            <a:r>
              <a:rPr lang="id-ID" altLang="ko-KR" sz="2400" dirty="0">
                <a:sym typeface="Wingdings" pitchFamily="2" charset="2"/>
              </a:rPr>
              <a:t>pembayaran dimulai setelah beberapa periode</a:t>
            </a:r>
            <a:endParaRPr lang="id-ID" sz="2400" dirty="0">
              <a:latin typeface="+mj-lt"/>
            </a:endParaRPr>
          </a:p>
        </p:txBody>
      </p:sp>
    </p:spTree>
    <p:extLst>
      <p:ext uri="{BB962C8B-B14F-4D97-AF65-F5344CB8AC3E}">
        <p14:creationId xmlns:p14="http://schemas.microsoft.com/office/powerpoint/2010/main" val="68250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914400" y="304800"/>
            <a:ext cx="6781800" cy="1066800"/>
          </a:xfrm>
          <a:solidFill>
            <a:srgbClr val="FFFF00"/>
          </a:solidFill>
          <a:ln w="57150">
            <a:solidFill>
              <a:schemeClr val="tx1"/>
            </a:solidFill>
            <a:miter lim="800000"/>
            <a:headEnd/>
            <a:tailEnd/>
          </a:ln>
        </p:spPr>
        <p:txBody>
          <a:bodyPr/>
          <a:lstStyle/>
          <a:p>
            <a:pPr eaLnBrk="1" hangingPunct="1"/>
            <a:r>
              <a:rPr lang="id-ID" sz="3200" dirty="0"/>
              <a:t>FV / </a:t>
            </a:r>
            <a:r>
              <a:rPr lang="en-US" sz="3200" dirty="0" err="1"/>
              <a:t>Nilai</a:t>
            </a:r>
            <a:r>
              <a:rPr lang="en-US" sz="3200" dirty="0"/>
              <a:t> </a:t>
            </a:r>
            <a:r>
              <a:rPr lang="id-ID" sz="3200" dirty="0"/>
              <a:t>Mendatang</a:t>
            </a:r>
            <a:r>
              <a:rPr lang="en-US" sz="3200" dirty="0"/>
              <a:t> </a:t>
            </a:r>
            <a:br>
              <a:rPr lang="id-ID" sz="3200" dirty="0"/>
            </a:br>
            <a:r>
              <a:rPr lang="id-ID" sz="3200" b="1" dirty="0"/>
              <a:t>A</a:t>
            </a:r>
            <a:r>
              <a:rPr lang="en-US" sz="3200" b="1" dirty="0" err="1"/>
              <a:t>nui</a:t>
            </a:r>
            <a:r>
              <a:rPr lang="id-ID" sz="3200" b="1" dirty="0"/>
              <a:t>tas Biasa</a:t>
            </a:r>
            <a:endParaRPr lang="en-US" sz="3200" b="1" dirty="0"/>
          </a:p>
        </p:txBody>
      </p:sp>
      <p:sp>
        <p:nvSpPr>
          <p:cNvPr id="7172" name="Rectangle 3"/>
          <p:cNvSpPr>
            <a:spLocks noGrp="1" noChangeArrowheads="1"/>
          </p:cNvSpPr>
          <p:nvPr>
            <p:ph type="body" sz="half" idx="1"/>
          </p:nvPr>
        </p:nvSpPr>
        <p:spPr>
          <a:xfrm>
            <a:off x="914400" y="1752600"/>
            <a:ext cx="7467600" cy="4800600"/>
          </a:xfrm>
        </p:spPr>
        <p:txBody>
          <a:bodyPr>
            <a:normAutofit lnSpcReduction="10000"/>
          </a:bodyPr>
          <a:lstStyle/>
          <a:p>
            <a:pPr marL="0" indent="0" algn="just" eaLnBrk="1" hangingPunct="1">
              <a:buFontTx/>
              <a:buNone/>
              <a:defRPr/>
            </a:pPr>
            <a:r>
              <a:rPr lang="id-ID" sz="2400" dirty="0"/>
              <a:t>Nilai mendatang dari anuitas biasa (pembayaran atau penerimaan sejumlah uang dilakukan pada akhir tahun/periode)</a:t>
            </a:r>
            <a:endParaRPr lang="en-US" sz="2400" dirty="0"/>
          </a:p>
          <a:p>
            <a:pPr algn="just" eaLnBrk="1" hangingPunct="1">
              <a:buFont typeface="Symbol" pitchFamily="18" charset="2"/>
              <a:buNone/>
              <a:defRPr/>
            </a:pPr>
            <a:r>
              <a:rPr lang="id-ID" sz="2400" dirty="0">
                <a:solidFill>
                  <a:srgbClr val="FF0000"/>
                </a:solidFill>
              </a:rPr>
              <a:t>Rumus</a:t>
            </a:r>
            <a:r>
              <a:rPr lang="en-US" sz="2400" dirty="0">
                <a:solidFill>
                  <a:srgbClr val="FF0000"/>
                </a:solidFill>
              </a:rPr>
              <a:t> :</a:t>
            </a:r>
            <a:endParaRPr lang="id-ID" sz="2400" dirty="0">
              <a:solidFill>
                <a:srgbClr val="FF0000"/>
              </a:solidFill>
            </a:endParaRPr>
          </a:p>
          <a:p>
            <a:pPr algn="just" eaLnBrk="1" hangingPunct="1">
              <a:buFont typeface="Symbol" pitchFamily="18" charset="2"/>
              <a:buNone/>
              <a:defRPr/>
            </a:pPr>
            <a:endParaRPr lang="id-ID" sz="2400" dirty="0">
              <a:solidFill>
                <a:srgbClr val="FF0000"/>
              </a:solidFill>
            </a:endParaRPr>
          </a:p>
          <a:p>
            <a:pPr eaLnBrk="1" hangingPunct="1">
              <a:buFont typeface="Symbol" pitchFamily="18" charset="2"/>
              <a:buNone/>
              <a:defRPr/>
            </a:pPr>
            <a:r>
              <a:rPr lang="id-ID" sz="2800" dirty="0"/>
              <a:t>FVA</a:t>
            </a:r>
            <a:r>
              <a:rPr lang="id-ID" sz="1800" dirty="0"/>
              <a:t>n</a:t>
            </a:r>
            <a:r>
              <a:rPr lang="id-ID" sz="2800" dirty="0"/>
              <a:t> = </a:t>
            </a:r>
            <a:r>
              <a:rPr lang="id-ID" sz="2800" u="sng" dirty="0"/>
              <a:t>((1+i)</a:t>
            </a:r>
            <a:r>
              <a:rPr lang="id-ID" sz="2800" u="sng" baseline="30000" dirty="0"/>
              <a:t>n</a:t>
            </a:r>
            <a:r>
              <a:rPr lang="id-ID" sz="2800" u="sng" dirty="0"/>
              <a:t> – 1)</a:t>
            </a:r>
            <a:r>
              <a:rPr lang="id-ID" sz="2800" dirty="0"/>
              <a:t>  . A</a:t>
            </a:r>
            <a:br>
              <a:rPr lang="id-ID" sz="2800" dirty="0"/>
            </a:br>
            <a:r>
              <a:rPr lang="id-ID" sz="2800" dirty="0"/>
              <a:t>              i</a:t>
            </a:r>
            <a:endParaRPr lang="en-US" sz="2800" dirty="0">
              <a:solidFill>
                <a:srgbClr val="FF0000"/>
              </a:solidFill>
            </a:endParaRPr>
          </a:p>
          <a:p>
            <a:pPr algn="just" eaLnBrk="1" hangingPunct="1">
              <a:buFont typeface="Symbol" pitchFamily="18" charset="2"/>
              <a:buNone/>
              <a:defRPr/>
            </a:pPr>
            <a:r>
              <a:rPr lang="id-ID" sz="2000" dirty="0"/>
              <a:t>   </a:t>
            </a:r>
            <a:r>
              <a:rPr lang="en-US" sz="2000" dirty="0"/>
              <a:t>F</a:t>
            </a:r>
            <a:r>
              <a:rPr lang="id-ID" sz="2000" dirty="0"/>
              <a:t>VA</a:t>
            </a:r>
            <a:r>
              <a:rPr lang="id-ID" sz="1400" dirty="0"/>
              <a:t>n </a:t>
            </a:r>
            <a:r>
              <a:rPr lang="en-US" sz="2000" dirty="0"/>
              <a:t>=</a:t>
            </a:r>
            <a:r>
              <a:rPr lang="en-US" sz="2000" dirty="0" err="1"/>
              <a:t>nilai</a:t>
            </a:r>
            <a:r>
              <a:rPr lang="en-US" sz="2000" dirty="0"/>
              <a:t> </a:t>
            </a:r>
            <a:r>
              <a:rPr lang="id-ID" sz="2000" dirty="0"/>
              <a:t>mendatang dari </a:t>
            </a:r>
            <a:r>
              <a:rPr lang="en-US" sz="2000" dirty="0"/>
              <a:t>a</a:t>
            </a:r>
            <a:r>
              <a:rPr lang="id-ID" sz="2000" dirty="0"/>
              <a:t>nuitas pada akhir tahun 	   ke-n </a:t>
            </a:r>
            <a:endParaRPr lang="en-US" sz="2000" dirty="0"/>
          </a:p>
          <a:p>
            <a:pPr algn="just" eaLnBrk="1" hangingPunct="1">
              <a:buFont typeface="Symbol" pitchFamily="18" charset="2"/>
              <a:buNone/>
              <a:defRPr/>
            </a:pPr>
            <a:r>
              <a:rPr lang="id-ID" sz="2000" dirty="0"/>
              <a:t>	  </a:t>
            </a:r>
            <a:r>
              <a:rPr lang="en-US" sz="2000" dirty="0"/>
              <a:t>A	= </a:t>
            </a:r>
            <a:r>
              <a:rPr lang="en-US" sz="2000" dirty="0" err="1"/>
              <a:t>besarnya</a:t>
            </a:r>
            <a:r>
              <a:rPr lang="en-US" sz="2000" dirty="0"/>
              <a:t> </a:t>
            </a:r>
            <a:r>
              <a:rPr lang="en-US" sz="2000" dirty="0" err="1"/>
              <a:t>pembayaran</a:t>
            </a:r>
            <a:r>
              <a:rPr lang="id-ID" sz="2000" dirty="0"/>
              <a:t>/penerimaan periodik</a:t>
            </a:r>
            <a:endParaRPr lang="en-US" sz="2000" dirty="0"/>
          </a:p>
          <a:p>
            <a:pPr algn="just" eaLnBrk="1" hangingPunct="1">
              <a:buFont typeface="Symbol" pitchFamily="18" charset="2"/>
              <a:buNone/>
              <a:defRPr/>
            </a:pPr>
            <a:r>
              <a:rPr lang="id-ID" sz="2000" dirty="0"/>
              <a:t>	  i</a:t>
            </a:r>
            <a:r>
              <a:rPr lang="en-US" sz="2000" dirty="0"/>
              <a:t>	= </a:t>
            </a:r>
            <a:r>
              <a:rPr lang="en-US" sz="2000" dirty="0" err="1"/>
              <a:t>tingkat</a:t>
            </a:r>
            <a:r>
              <a:rPr lang="en-US" sz="2000" dirty="0"/>
              <a:t> </a:t>
            </a:r>
            <a:r>
              <a:rPr lang="en-US" sz="2000" dirty="0" err="1"/>
              <a:t>bunga</a:t>
            </a:r>
            <a:endParaRPr lang="en-US" sz="2000" dirty="0"/>
          </a:p>
          <a:p>
            <a:pPr algn="just" eaLnBrk="1" hangingPunct="1">
              <a:buFont typeface="Symbol" pitchFamily="18" charset="2"/>
              <a:buNone/>
              <a:defRPr/>
            </a:pPr>
            <a:r>
              <a:rPr lang="id-ID" sz="2000" dirty="0"/>
              <a:t>	  </a:t>
            </a:r>
            <a:r>
              <a:rPr lang="en-US" sz="2000" dirty="0"/>
              <a:t>n	= </a:t>
            </a:r>
            <a:r>
              <a:rPr lang="id-ID" sz="2000" dirty="0"/>
              <a:t>periode waktu</a:t>
            </a:r>
            <a:endParaRPr lang="en-US" sz="2000" dirty="0"/>
          </a:p>
        </p:txBody>
      </p:sp>
    </p:spTree>
    <p:extLst>
      <p:ext uri="{BB962C8B-B14F-4D97-AF65-F5344CB8AC3E}">
        <p14:creationId xmlns:p14="http://schemas.microsoft.com/office/powerpoint/2010/main" val="2825067648"/>
      </p:ext>
    </p:extLst>
  </p:cSld>
  <p:clrMapOvr>
    <a:masterClrMapping/>
  </p:clrMapOvr>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2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5192</TotalTime>
  <Words>1869</Words>
  <Application>Microsoft Office PowerPoint</Application>
  <PresentationFormat>On-screen Show (4:3)</PresentationFormat>
  <Paragraphs>278</Paragraphs>
  <Slides>38</Slides>
  <Notes>19</Notes>
  <HiddenSlides>0</HiddenSlides>
  <MMClips>0</MMClips>
  <ScaleCrop>false</ScaleCrop>
  <HeadingPairs>
    <vt:vector size="8" baseType="variant">
      <vt:variant>
        <vt:lpstr>Fonts Used</vt:lpstr>
      </vt:variant>
      <vt:variant>
        <vt:i4>10</vt:i4>
      </vt:variant>
      <vt:variant>
        <vt:lpstr>Theme</vt:lpstr>
      </vt:variant>
      <vt:variant>
        <vt:i4>4</vt:i4>
      </vt:variant>
      <vt:variant>
        <vt:lpstr>Embedded OLE Servers</vt:lpstr>
      </vt:variant>
      <vt:variant>
        <vt:i4>2</vt:i4>
      </vt:variant>
      <vt:variant>
        <vt:lpstr>Slide Titles</vt:lpstr>
      </vt:variant>
      <vt:variant>
        <vt:i4>38</vt:i4>
      </vt:variant>
    </vt:vector>
  </HeadingPairs>
  <TitlesOfParts>
    <vt:vector size="54" baseType="lpstr">
      <vt:lpstr>Arial</vt:lpstr>
      <vt:lpstr>Berlin Sans FB Demi</vt:lpstr>
      <vt:lpstr>Calibri</vt:lpstr>
      <vt:lpstr>Calibri Light</vt:lpstr>
      <vt:lpstr>Comic Sans MS</vt:lpstr>
      <vt:lpstr>Georgia</vt:lpstr>
      <vt:lpstr>Gill Sans MT</vt:lpstr>
      <vt:lpstr>Symbol</vt:lpstr>
      <vt:lpstr>Wingdings</vt:lpstr>
      <vt:lpstr>Wingdings 2</vt:lpstr>
      <vt:lpstr>2_Default Design</vt:lpstr>
      <vt:lpstr>Retrospect</vt:lpstr>
      <vt:lpstr>1_Retrospect</vt:lpstr>
      <vt:lpstr>2_Retrospect</vt:lpstr>
      <vt:lpstr>Equation</vt:lpstr>
      <vt:lpstr>Visio</vt:lpstr>
      <vt:lpstr>Ekonomi  Teknik ANUITAS &amp;  PEMBAYARAN DERET SERAGAM</vt:lpstr>
      <vt:lpstr>SUB-MATERI </vt:lpstr>
      <vt:lpstr>PowerPoint Presentation</vt:lpstr>
      <vt:lpstr>PowerPoint Presentation</vt:lpstr>
      <vt:lpstr>PowerPoint Presentation</vt:lpstr>
      <vt:lpstr>PowerPoint Presentation</vt:lpstr>
      <vt:lpstr>PowerPoint Presentation</vt:lpstr>
      <vt:lpstr>JENIS ANUITAS</vt:lpstr>
      <vt:lpstr>FV / Nilai Mendatang  Anuitas Biasa</vt:lpstr>
      <vt:lpstr>PowerPoint Presentation</vt:lpstr>
      <vt:lpstr>KEGUNAAN FV</vt:lpstr>
      <vt:lpstr>PowerPoint Presentation</vt:lpstr>
      <vt:lpstr>PowerPoint Presentation</vt:lpstr>
      <vt:lpstr>PowerPoint Presentation</vt:lpstr>
      <vt:lpstr>NILAI MASA MENDATANG DARI SUATU SERIAL PEMBAYARAN</vt:lpstr>
      <vt:lpstr>NILAI MASA MENDATANG DARI SUATU SERIAL PEMBAYARAN…Ljt</vt:lpstr>
      <vt:lpstr>PowerPoint Presentation</vt:lpstr>
      <vt:lpstr>Contoh 3 MENGHITUNG BESAR TABUNGAN PERIODIK</vt:lpstr>
      <vt:lpstr>PowerPoint Presentation</vt:lpstr>
      <vt:lpstr>CONTOH 4 : MENGHITUNG JUMLAH PERIODE TABUNGAN</vt:lpstr>
      <vt:lpstr>PowerPoint Presentation</vt:lpstr>
      <vt:lpstr>Nilai Sekarang  Anuitas Biasa</vt:lpstr>
      <vt:lpstr>PowerPoint Presentation</vt:lpstr>
      <vt:lpstr>KEGUNAAN PV</vt:lpstr>
      <vt:lpstr>PowerPoint Presentation</vt:lpstr>
      <vt:lpstr>PowerPoint Presentation</vt:lpstr>
      <vt:lpstr>PowerPoint Presentation</vt:lpstr>
      <vt:lpstr>PowerPoint Presentation</vt:lpstr>
      <vt:lpstr>PowerPoint Presentation</vt:lpstr>
      <vt:lpstr>NILAI SEKARANG DARI SUATU SERIAL PEMBAYARAN (ANNUITAS)</vt:lpstr>
      <vt:lpstr>CONTOH 3 : MENGHITUNG BESAR CICILAN</vt:lpstr>
      <vt:lpstr>PowerPoint Presentation</vt:lpstr>
      <vt:lpstr>PowerPoint Presentation</vt:lpstr>
      <vt:lpstr>CONTOH 4 : MENGHITUNG JUMLAH PERIODE</vt:lpstr>
      <vt:lpstr>PowerPoint Presentation</vt:lpstr>
      <vt:lpstr>CONTOH 5 MENGHITUNG TINGKAT BUNGA</vt:lpstr>
      <vt:lpstr>PowerPoint Presentation</vt:lpstr>
      <vt:lpstr>Terima kasih...... </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   Ekonomi  Teknik</dc:title>
  <dc:creator>Valued Acer Customer</dc:creator>
  <cp:lastModifiedBy>Petromindo Events 010</cp:lastModifiedBy>
  <cp:revision>131</cp:revision>
  <dcterms:created xsi:type="dcterms:W3CDTF">2010-03-11T04:31:08Z</dcterms:created>
  <dcterms:modified xsi:type="dcterms:W3CDTF">2026-05-08T13:01:10Z</dcterms:modified>
</cp:coreProperties>
</file>