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9" r:id="rId10"/>
    <p:sldId id="271" r:id="rId11"/>
    <p:sldId id="268" r:id="rId12"/>
    <p:sldId id="263" r:id="rId13"/>
    <p:sldId id="265" r:id="rId14"/>
    <p:sldId id="267" r:id="rId15"/>
    <p:sldId id="270" r:id="rId16"/>
    <p:sldId id="277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7" autoAdjust="0"/>
    <p:restoredTop sz="86420" autoAdjust="0"/>
  </p:normalViewPr>
  <p:slideViewPr>
    <p:cSldViewPr snapToGrid="0">
      <p:cViewPr varScale="1">
        <p:scale>
          <a:sx n="72" d="100"/>
          <a:sy n="72" d="100"/>
        </p:scale>
        <p:origin x="244" y="64"/>
      </p:cViewPr>
      <p:guideLst/>
    </p:cSldViewPr>
  </p:slideViewPr>
  <p:outlineViewPr>
    <p:cViewPr>
      <p:scale>
        <a:sx n="33" d="100"/>
        <a:sy n="33" d="100"/>
      </p:scale>
      <p:origin x="0" y="-834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942F5-1279-4076-A376-C6525E305627}" type="datetimeFigureOut">
              <a:rPr lang="en-ID" smtClean="0"/>
              <a:t>15/04/2026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6953C-6756-4A69-958C-9A99B059975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63810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6953C-6756-4A69-958C-9A99B0599753}" type="slidenum">
              <a:rPr lang="en-ID" smtClean="0"/>
              <a:t>14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4833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A1C7-9741-45DD-A960-72071A8C74E9}" type="datetimeFigureOut">
              <a:rPr lang="en-ID" smtClean="0"/>
              <a:t>15/04/2026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B839-4287-4709-9A2E-BE643B6F7B05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206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A1C7-9741-45DD-A960-72071A8C74E9}" type="datetimeFigureOut">
              <a:rPr lang="en-ID" smtClean="0"/>
              <a:t>15/04/2026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B839-4287-4709-9A2E-BE643B6F7B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77475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A1C7-9741-45DD-A960-72071A8C74E9}" type="datetimeFigureOut">
              <a:rPr lang="en-ID" smtClean="0"/>
              <a:t>15/04/2026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B839-4287-4709-9A2E-BE643B6F7B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3845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A1C7-9741-45DD-A960-72071A8C74E9}" type="datetimeFigureOut">
              <a:rPr lang="en-ID" smtClean="0"/>
              <a:t>15/04/2026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B839-4287-4709-9A2E-BE643B6F7B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24543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A1C7-9741-45DD-A960-72071A8C74E9}" type="datetimeFigureOut">
              <a:rPr lang="en-ID" smtClean="0"/>
              <a:t>15/04/2026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B839-4287-4709-9A2E-BE643B6F7B05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381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A1C7-9741-45DD-A960-72071A8C74E9}" type="datetimeFigureOut">
              <a:rPr lang="en-ID" smtClean="0"/>
              <a:t>15/04/2026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B839-4287-4709-9A2E-BE643B6F7B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69068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A1C7-9741-45DD-A960-72071A8C74E9}" type="datetimeFigureOut">
              <a:rPr lang="en-ID" smtClean="0"/>
              <a:t>15/04/2026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B839-4287-4709-9A2E-BE643B6F7B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92606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A1C7-9741-45DD-A960-72071A8C74E9}" type="datetimeFigureOut">
              <a:rPr lang="en-ID" smtClean="0"/>
              <a:t>15/04/2026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B839-4287-4709-9A2E-BE643B6F7B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585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A1C7-9741-45DD-A960-72071A8C74E9}" type="datetimeFigureOut">
              <a:rPr lang="en-ID" smtClean="0"/>
              <a:t>15/04/2026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B839-4287-4709-9A2E-BE643B6F7B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47221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E61A1C7-9741-45DD-A960-72071A8C74E9}" type="datetimeFigureOut">
              <a:rPr lang="en-ID" smtClean="0"/>
              <a:t>15/04/2026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92B839-4287-4709-9A2E-BE643B6F7B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53993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A1C7-9741-45DD-A960-72071A8C74E9}" type="datetimeFigureOut">
              <a:rPr lang="en-ID" smtClean="0"/>
              <a:t>15/04/2026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B839-4287-4709-9A2E-BE643B6F7B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21322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E61A1C7-9741-45DD-A960-72071A8C74E9}" type="datetimeFigureOut">
              <a:rPr lang="en-ID" smtClean="0"/>
              <a:t>15/04/2026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B92B839-4287-4709-9A2E-BE643B6F7B05}" type="slidenum">
              <a:rPr lang="en-ID" smtClean="0"/>
              <a:t>‹#›</a:t>
            </a:fld>
            <a:endParaRPr lang="en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54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27BA3-CBCD-173C-D3A6-68F2A7E497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600" dirty="0" err="1"/>
              <a:t>Konsep</a:t>
            </a:r>
            <a:r>
              <a:rPr lang="en-US" sz="6600" dirty="0"/>
              <a:t> </a:t>
            </a:r>
            <a:r>
              <a:rPr lang="en-US" sz="6600" dirty="0" err="1"/>
              <a:t>Biaya</a:t>
            </a:r>
            <a:r>
              <a:rPr lang="en-US" sz="6600" dirty="0"/>
              <a:t> dan </a:t>
            </a:r>
            <a:r>
              <a:rPr lang="en-US" sz="6600" dirty="0" err="1"/>
              <a:t>Estimasi</a:t>
            </a:r>
            <a:r>
              <a:rPr lang="en-US" sz="6600" dirty="0"/>
              <a:t> </a:t>
            </a:r>
            <a:r>
              <a:rPr lang="en-US" sz="6600" dirty="0" err="1"/>
              <a:t>Biaya</a:t>
            </a:r>
            <a:r>
              <a:rPr lang="en-US" sz="6600" dirty="0"/>
              <a:t> </a:t>
            </a:r>
            <a:r>
              <a:rPr lang="en-US" sz="6600" dirty="0" err="1"/>
              <a:t>dalam</a:t>
            </a:r>
            <a:r>
              <a:rPr lang="en-US" sz="6600" dirty="0"/>
              <a:t> Ekonomi Teknik</a:t>
            </a:r>
            <a:endParaRPr lang="en-ID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0BA3D4-43C8-6E74-66EC-30EFF442CF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01101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2740E-FD10-87B0-3A64-CCE207C4D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91008-2EDD-9F6D-6D2D-F0E4CD9E3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Volume </a:t>
            </a:r>
            <a:r>
              <a:rPr lang="en-US" dirty="0" err="1"/>
              <a:t>Produk</a:t>
            </a:r>
            <a:endParaRPr lang="en-ID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207353D-0B87-03CD-D482-69A2F289B0CA}"/>
              </a:ext>
            </a:extLst>
          </p:cNvPr>
          <p:cNvSpPr txBox="1">
            <a:spLocks/>
          </p:cNvSpPr>
          <p:nvPr/>
        </p:nvSpPr>
        <p:spPr>
          <a:xfrm>
            <a:off x="1371600" y="1657350"/>
            <a:ext cx="274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75" tIns="54425" rIns="108875" bIns="54425" rtlCol="0" anchor="ctr" anchorCtr="0">
            <a:noAutofit/>
          </a:bodyPr>
          <a:lstStyle>
            <a:lvl1pPr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399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pPr algn="l"/>
            <a:r>
              <a:rPr lang="en-US" sz="2000" b="1" dirty="0" err="1">
                <a:solidFill>
                  <a:schemeClr val="tx1"/>
                </a:solidFill>
              </a:rPr>
              <a:t>Grafik</a:t>
            </a:r>
            <a:r>
              <a:rPr lang="en-US" sz="2000" b="1" dirty="0">
                <a:solidFill>
                  <a:schemeClr val="tx1"/>
                </a:solidFill>
              </a:rPr>
              <a:t> BEP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237D4D-DA57-4EAD-2248-A4BEAE70D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2124578"/>
            <a:ext cx="7722259" cy="376187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6A6842B-E293-B6E9-6ACF-69F0A775E88D}"/>
              </a:ext>
            </a:extLst>
          </p:cNvPr>
          <p:cNvSpPr txBox="1">
            <a:spLocks/>
          </p:cNvSpPr>
          <p:nvPr/>
        </p:nvSpPr>
        <p:spPr>
          <a:xfrm>
            <a:off x="7429502" y="2064998"/>
            <a:ext cx="1295400" cy="457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spcFirstLastPara="1" vert="horz" wrap="square" lIns="108875" tIns="54425" rIns="108875" bIns="54425" rtlCol="0" anchor="ctr" anchorCtr="0">
            <a:noAutofit/>
          </a:bodyPr>
          <a:lstStyle>
            <a:lvl1pPr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399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pPr algn="l"/>
            <a:r>
              <a:rPr lang="en-US" sz="1600" b="1" dirty="0">
                <a:solidFill>
                  <a:schemeClr val="tx1"/>
                </a:solidFill>
              </a:rPr>
              <a:t>TR = P x Q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0227BF8-A510-9449-FCB7-FD136A23282E}"/>
              </a:ext>
            </a:extLst>
          </p:cNvPr>
          <p:cNvSpPr txBox="1">
            <a:spLocks/>
          </p:cNvSpPr>
          <p:nvPr/>
        </p:nvSpPr>
        <p:spPr>
          <a:xfrm>
            <a:off x="8865259" y="2522198"/>
            <a:ext cx="2209800" cy="457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spcFirstLastPara="1" vert="horz" wrap="square" lIns="108875" tIns="54425" rIns="108875" bIns="54425" rtlCol="0" anchor="ctr" anchorCtr="0">
            <a:noAutofit/>
          </a:bodyPr>
          <a:lstStyle>
            <a:lvl1pPr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399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pPr algn="l"/>
            <a:r>
              <a:rPr lang="en-US" sz="1600" b="1" dirty="0">
                <a:solidFill>
                  <a:schemeClr val="tx1"/>
                </a:solidFill>
              </a:rPr>
              <a:t>TC = FC + (Q x VC)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D1C19A9-9DAB-3118-1321-7F913B07A693}"/>
              </a:ext>
            </a:extLst>
          </p:cNvPr>
          <p:cNvSpPr txBox="1">
            <a:spLocks/>
          </p:cNvSpPr>
          <p:nvPr/>
        </p:nvSpPr>
        <p:spPr>
          <a:xfrm>
            <a:off x="8770009" y="3377018"/>
            <a:ext cx="1752600" cy="457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spcFirstLastPara="1" vert="horz" wrap="square" lIns="108875" tIns="54425" rIns="108875" bIns="54425" rtlCol="0" anchor="ctr" anchorCtr="0">
            <a:noAutofit/>
          </a:bodyPr>
          <a:lstStyle>
            <a:lvl1pPr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399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pPr algn="l"/>
            <a:r>
              <a:rPr lang="en-US" sz="1600" b="1" dirty="0" err="1">
                <a:solidFill>
                  <a:schemeClr val="tx1"/>
                </a:solidFill>
              </a:rPr>
              <a:t>Laba</a:t>
            </a:r>
            <a:r>
              <a:rPr lang="en-US" sz="1600" b="1" dirty="0">
                <a:solidFill>
                  <a:schemeClr val="tx1"/>
                </a:solidFill>
              </a:rPr>
              <a:t> = TR - TC</a:t>
            </a:r>
          </a:p>
        </p:txBody>
      </p:sp>
    </p:spTree>
    <p:extLst>
      <p:ext uri="{BB962C8B-B14F-4D97-AF65-F5344CB8AC3E}">
        <p14:creationId xmlns:p14="http://schemas.microsoft.com/office/powerpoint/2010/main" val="2801365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00491-3056-9219-6984-F769F50EC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endParaRPr lang="en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0216E5-F21B-2123-333C-27A0A808D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953" y="1942996"/>
            <a:ext cx="8405073" cy="253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3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AE573-DA14-5622-D2B2-B91593ABC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868D42-BC79-6A27-9BCE-66F3444ED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400050"/>
            <a:ext cx="8961120" cy="5748644"/>
          </a:xfrm>
        </p:spPr>
      </p:pic>
    </p:spTree>
    <p:extLst>
      <p:ext uri="{BB962C8B-B14F-4D97-AF65-F5344CB8AC3E}">
        <p14:creationId xmlns:p14="http://schemas.microsoft.com/office/powerpoint/2010/main" val="1868266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40C6-EF7F-517F-A489-1C0885711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Penyelesaian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5B8FE9-FAE5-0244-14AB-736DEEE4C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4310" y="1958885"/>
            <a:ext cx="7013125" cy="4165690"/>
          </a:xfrm>
        </p:spPr>
      </p:pic>
    </p:spTree>
    <p:extLst>
      <p:ext uri="{BB962C8B-B14F-4D97-AF65-F5344CB8AC3E}">
        <p14:creationId xmlns:p14="http://schemas.microsoft.com/office/powerpoint/2010/main" val="145015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CE720-2538-E4EB-BB15-68C9619A1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A8B32-2FD2-BFCC-56FD-957E808C3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-551597"/>
            <a:ext cx="10058400" cy="1450757"/>
          </a:xfrm>
        </p:spPr>
        <p:txBody>
          <a:bodyPr/>
          <a:lstStyle/>
          <a:p>
            <a:r>
              <a:rPr lang="en-US" dirty="0" err="1"/>
              <a:t>Penyelesaian</a:t>
            </a:r>
            <a:endParaRPr lang="en-ID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29507FD-4E8A-A457-4258-66FDEF18F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2363" y="868742"/>
            <a:ext cx="7203830" cy="541775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613D72-9B0E-22B8-7F36-F1F2E8741E09}"/>
              </a:ext>
            </a:extLst>
          </p:cNvPr>
          <p:cNvSpPr txBox="1"/>
          <p:nvPr/>
        </p:nvSpPr>
        <p:spPr>
          <a:xfrm>
            <a:off x="7762003" y="3067051"/>
            <a:ext cx="37918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ID" b="1" dirty="0"/>
              <a:t>Kesimpulan:</a:t>
            </a:r>
          </a:p>
          <a:p>
            <a:r>
              <a:rPr lang="en-ID" dirty="0"/>
              <a:t>Jika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membutuhkan</a:t>
            </a:r>
            <a:r>
              <a:rPr lang="en-ID" dirty="0"/>
              <a:t> </a:t>
            </a:r>
            <a:r>
              <a:rPr lang="en-ID" b="1" dirty="0"/>
              <a:t>minimal 22 unit</a:t>
            </a:r>
            <a:r>
              <a:rPr lang="en-ID" dirty="0"/>
              <a:t>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sebaiknya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. Jika 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,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ekonomis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membeli</a:t>
            </a:r>
            <a:r>
              <a:rPr lang="en-ID" dirty="0"/>
              <a:t> </a:t>
            </a:r>
            <a:r>
              <a:rPr lang="en-ID" dirty="0" err="1"/>
              <a:t>siap</a:t>
            </a:r>
            <a:r>
              <a:rPr lang="en-ID" dirty="0"/>
              <a:t> </a:t>
            </a:r>
            <a:r>
              <a:rPr lang="en-ID" dirty="0" err="1"/>
              <a:t>pakai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7715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9847A-0D25-C839-C5E8-480E543C7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7BFBE-862E-1C35-8E05-4839494BA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Latihan!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7B373-7022-3D09-E736-797B7F21E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43125"/>
            <a:ext cx="10161270" cy="4428272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Perusahaan PT ABC </a:t>
            </a:r>
            <a:r>
              <a:rPr lang="en-US" dirty="0" err="1"/>
              <a:t>bergerak</a:t>
            </a:r>
            <a:r>
              <a:rPr lang="en-US" dirty="0"/>
              <a:t> di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tas.</a:t>
            </a:r>
            <a:r>
              <a:rPr lang="en-US" dirty="0"/>
              <a:t> Di </a:t>
            </a:r>
            <a:r>
              <a:rPr lang="en-US" dirty="0" err="1"/>
              <a:t>pabrik</a:t>
            </a:r>
            <a:r>
              <a:rPr lang="en-US" dirty="0"/>
              <a:t>,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upah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Rp10.000 per jam dan </a:t>
            </a:r>
            <a:r>
              <a:rPr lang="en-US" dirty="0" err="1"/>
              <a:t>nilai</a:t>
            </a:r>
            <a:r>
              <a:rPr lang="en-US" dirty="0"/>
              <a:t> Harga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(HPP)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tas</a:t>
            </a:r>
            <a:r>
              <a:rPr lang="en-US" dirty="0"/>
              <a:t> </a:t>
            </a:r>
            <a:r>
              <a:rPr lang="en-US" dirty="0" err="1"/>
              <a:t>senilai</a:t>
            </a:r>
            <a:r>
              <a:rPr lang="en-US" dirty="0"/>
              <a:t> Rp50.000.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1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tas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3 jam </a:t>
            </a:r>
            <a:r>
              <a:rPr lang="en-US" dirty="0" err="1"/>
              <a:t>pekerja</a:t>
            </a:r>
            <a:r>
              <a:rPr lang="en-US" dirty="0"/>
              <a:t>. Jika </a:t>
            </a:r>
            <a:r>
              <a:rPr lang="en-US" dirty="0" err="1"/>
              <a:t>pabrik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mengeluarkan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Rp10.000.000/</a:t>
            </a:r>
            <a:r>
              <a:rPr lang="en-US" dirty="0" err="1"/>
              <a:t>bulan</a:t>
            </a:r>
            <a:r>
              <a:rPr lang="en-US" dirty="0"/>
              <a:t>, </a:t>
            </a:r>
            <a:r>
              <a:rPr lang="en-US" dirty="0" err="1"/>
              <a:t>berapa</a:t>
            </a:r>
            <a:r>
              <a:rPr lang="en-US" dirty="0"/>
              <a:t> volume </a:t>
            </a:r>
            <a:r>
              <a:rPr lang="en-US" dirty="0" err="1"/>
              <a:t>tas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dijual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1 </a:t>
            </a:r>
            <a:r>
              <a:rPr lang="en-US" dirty="0" err="1"/>
              <a:t>bulan</a:t>
            </a:r>
            <a:r>
              <a:rPr lang="en-US" dirty="0"/>
              <a:t>? </a:t>
            </a:r>
            <a:r>
              <a:rPr lang="en-US" dirty="0" err="1"/>
              <a:t>Asumsi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1 </a:t>
            </a:r>
            <a:r>
              <a:rPr lang="en-US" dirty="0" err="1"/>
              <a:t>tas</a:t>
            </a:r>
            <a:r>
              <a:rPr lang="en-US" dirty="0"/>
              <a:t> </a:t>
            </a:r>
            <a:r>
              <a:rPr lang="en-US" dirty="0" err="1"/>
              <a:t>senilai</a:t>
            </a:r>
            <a:r>
              <a:rPr lang="en-US" dirty="0"/>
              <a:t> Rp100.000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8951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ED5ED-6C11-A4E3-7B15-FACC86FF5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A53F8-E0BE-6395-115E-F4D436B7F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Latihan!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E596F-72B5-8DE6-CFC0-6F31854F0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43125"/>
            <a:ext cx="10161270" cy="4428272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PT Kelola Digital </a:t>
            </a:r>
            <a:r>
              <a:rPr lang="en-US" dirty="0" err="1"/>
              <a:t>bergerak</a:t>
            </a:r>
            <a:r>
              <a:rPr lang="en-US" dirty="0"/>
              <a:t> di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. Agar </a:t>
            </a:r>
            <a:r>
              <a:rPr lang="en-US" dirty="0" err="1"/>
              <a:t>operasional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normal, Perusahaan </a:t>
            </a:r>
            <a:r>
              <a:rPr lang="en-US" dirty="0" err="1"/>
              <a:t>mengalokasikan</a:t>
            </a:r>
            <a:r>
              <a:rPr lang="en-US" dirty="0"/>
              <a:t> dana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membayar</a:t>
            </a:r>
            <a:r>
              <a:rPr lang="en-US" dirty="0"/>
              <a:t> overhead </a:t>
            </a:r>
            <a:r>
              <a:rPr lang="en-US" dirty="0" err="1"/>
              <a:t>bulanan</a:t>
            </a:r>
            <a:r>
              <a:rPr lang="en-US" dirty="0"/>
              <a:t> </a:t>
            </a:r>
            <a:r>
              <a:rPr lang="en-US" dirty="0" err="1"/>
              <a:t>senilai</a:t>
            </a:r>
            <a:r>
              <a:rPr lang="en-US" dirty="0"/>
              <a:t> Rp18.000.000. Selain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berkisar</a:t>
            </a:r>
            <a:r>
              <a:rPr lang="en-US" dirty="0"/>
              <a:t> Rp10.000.000 per </a:t>
            </a:r>
            <a:r>
              <a:rPr lang="en-US" dirty="0" err="1"/>
              <a:t>satuan</a:t>
            </a:r>
            <a:r>
              <a:rPr lang="en-US" dirty="0"/>
              <a:t>.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PT Kelola Digital </a:t>
            </a:r>
            <a:r>
              <a:rPr lang="en-US" dirty="0" err="1"/>
              <a:t>menghargai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kliennya</a:t>
            </a:r>
            <a:r>
              <a:rPr lang="en-US" dirty="0"/>
              <a:t> </a:t>
            </a:r>
            <a:r>
              <a:rPr lang="en-US" dirty="0" err="1"/>
              <a:t>senilai</a:t>
            </a:r>
            <a:r>
              <a:rPr lang="en-US" dirty="0"/>
              <a:t> Rp17.500.000. Pada </a:t>
            </a:r>
            <a:r>
              <a:rPr lang="en-US" dirty="0" err="1"/>
              <a:t>kuantitas</a:t>
            </a:r>
            <a:r>
              <a:rPr lang="en-US" dirty="0"/>
              <a:t> </a:t>
            </a:r>
            <a:r>
              <a:rPr lang="en-US" dirty="0" err="1"/>
              <a:t>berapa</a:t>
            </a:r>
            <a:r>
              <a:rPr lang="en-US" dirty="0"/>
              <a:t> Perusahaan </a:t>
            </a:r>
            <a:r>
              <a:rPr lang="en-US" dirty="0" err="1"/>
              <a:t>akan</a:t>
            </a:r>
            <a:r>
              <a:rPr lang="en-US" dirty="0"/>
              <a:t> BEP?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1874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BA2A7-C7F4-E59F-A04A-3988182E8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29474-20FA-BA0F-0F20-DC5F7F55D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Latihan!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CAA5A-8502-C4FF-1C6F-FF5CB99DB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43125"/>
            <a:ext cx="10161270" cy="4428272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PT. ABC Indonesia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merencanakan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membuat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sejenis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sabun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mandi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kelas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menengah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Ongkos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total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pembuatan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10.000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sabun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bulan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Rp 25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juta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Jika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diasumsikan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ongkos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variable per unit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sebesar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Rp1.000.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Hitunglah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342900" indent="-342900">
              <a:buAutoNum type="alphaLcPeriod"/>
            </a:pP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Ongkos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tetapnya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AutoNum type="alphaLcPeriod"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Bila PT. ABC Indonesia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menjual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sabun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seharga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Rp 6.000 per unit,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berapakah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diproduksi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perbulan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agar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berada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titik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impas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Hitung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juga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berapa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BEP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rupiah? </a:t>
            </a:r>
          </a:p>
          <a:p>
            <a:pPr marL="342900" indent="-342900">
              <a:buAutoNum type="alphaLcPeriod"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Bila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memproduksi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12.000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sabun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bulan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apakah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untung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rugi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Dan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berapa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keuntungan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kerugiannya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078644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BC984-9841-CB29-F5B9-6F093B58D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Biaya</a:t>
            </a:r>
            <a:r>
              <a:rPr lang="en-US" dirty="0"/>
              <a:t> (Cost)</a:t>
            </a:r>
            <a:endParaRPr lang="en-ID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235364C-B74D-9082-56DA-32726C1EC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6700" indent="-266700" algn="just">
              <a:buFont typeface="Arial" panose="020B0604020202020204" pitchFamily="34" charset="0"/>
              <a:buChar char="•"/>
            </a:pPr>
            <a:r>
              <a:rPr lang="en-US" sz="2800" i="1" dirty="0"/>
              <a:t>Hansen and Mowen (2003): Cost is the cash or cash equivalent value sacrificed for goods and services that are expected to bring a current or future benefit to organization.</a:t>
            </a:r>
          </a:p>
          <a:p>
            <a:pPr marL="266700" indent="-266700" algn="just">
              <a:buFont typeface="Arial" panose="020B0604020202020204" pitchFamily="34" charset="0"/>
              <a:buChar char="•"/>
            </a:pPr>
            <a:r>
              <a:rPr lang="en-US" sz="2800" dirty="0" err="1"/>
              <a:t>Semua</a:t>
            </a:r>
            <a:r>
              <a:rPr lang="en-US" sz="2800" dirty="0"/>
              <a:t> </a:t>
            </a:r>
            <a:r>
              <a:rPr lang="en-US" sz="2800" dirty="0" err="1"/>
              <a:t>pengorbanan</a:t>
            </a:r>
            <a:r>
              <a:rPr lang="en-US" sz="2800" dirty="0"/>
              <a:t> yang </a:t>
            </a:r>
            <a:r>
              <a:rPr lang="en-US" sz="2800" dirty="0" err="1"/>
              <a:t>dibutuhkan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rangka</a:t>
            </a:r>
            <a:r>
              <a:rPr lang="en-US" sz="2800" dirty="0"/>
              <a:t> </a:t>
            </a:r>
            <a:r>
              <a:rPr lang="en-US" sz="2800" dirty="0" err="1"/>
              <a:t>mencapai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tujuan</a:t>
            </a:r>
            <a:r>
              <a:rPr lang="en-US" sz="2800" dirty="0"/>
              <a:t> yang </a:t>
            </a:r>
            <a:r>
              <a:rPr lang="en-US" sz="2800" dirty="0" err="1"/>
              <a:t>diukur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uang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mendapatkan</a:t>
            </a:r>
            <a:r>
              <a:rPr lang="en-US" sz="2800" dirty="0"/>
              <a:t> </a:t>
            </a:r>
            <a:r>
              <a:rPr lang="en-US" sz="2800" dirty="0" err="1"/>
              <a:t>manfaat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r>
              <a:rPr lang="en-US" sz="2800" dirty="0"/>
              <a:t> di masa </a:t>
            </a:r>
            <a:r>
              <a:rPr lang="en-US" sz="2800" dirty="0" err="1"/>
              <a:t>sekarang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mendatang</a:t>
            </a:r>
            <a:r>
              <a:rPr lang="en-US" sz="2800" dirty="0"/>
              <a:t>.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1743417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9F175-5BCB-FAFF-A6BE-42402A527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Biaya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BC79DF-3D78-A27E-6845-469989953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7984" y="1813031"/>
            <a:ext cx="7861816" cy="4340119"/>
          </a:xfrm>
        </p:spPr>
      </p:pic>
    </p:spTree>
    <p:extLst>
      <p:ext uri="{BB962C8B-B14F-4D97-AF65-F5344CB8AC3E}">
        <p14:creationId xmlns:p14="http://schemas.microsoft.com/office/powerpoint/2010/main" val="1723338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7C125-47F7-CA79-EE61-2817536F6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6AED2-8706-8F54-7952-D15139697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Biaya</a:t>
            </a:r>
            <a:endParaRPr lang="en-ID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EB58901-424F-B64D-6DDA-E1DB5E8AC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56"/>
          <a:stretch/>
        </p:blipFill>
        <p:spPr>
          <a:xfrm>
            <a:off x="2764521" y="1619043"/>
            <a:ext cx="6312804" cy="4692096"/>
          </a:xfrm>
        </p:spPr>
      </p:pic>
    </p:spTree>
    <p:extLst>
      <p:ext uri="{BB962C8B-B14F-4D97-AF65-F5344CB8AC3E}">
        <p14:creationId xmlns:p14="http://schemas.microsoft.com/office/powerpoint/2010/main" val="1647275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ADAA4-A76A-817E-0B3C-48DFFC778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Waktu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88EFB6-1579-39A5-B641-867DF96099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772" y="1815461"/>
            <a:ext cx="8000124" cy="438531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CB0738-F86D-1080-8AC2-8F9A234FF62C}"/>
              </a:ext>
            </a:extLst>
          </p:cNvPr>
          <p:cNvSpPr txBox="1"/>
          <p:nvPr/>
        </p:nvSpPr>
        <p:spPr>
          <a:xfrm>
            <a:off x="8381128" y="2136338"/>
            <a:ext cx="3712904" cy="36933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tertanam</a:t>
            </a:r>
            <a:r>
              <a:rPr lang="en-US" dirty="0"/>
              <a:t> (Sunk Cost): </a:t>
            </a:r>
            <a:r>
              <a:rPr lang="en-US" dirty="0" err="1"/>
              <a:t>biaya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dikeluarkan</a:t>
            </a:r>
            <a:r>
              <a:rPr lang="en-US" dirty="0"/>
              <a:t> dan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dipertimbangkan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di masa </a:t>
            </a:r>
            <a:r>
              <a:rPr lang="en-US" dirty="0" err="1"/>
              <a:t>depan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dan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diubah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kesempatan</a:t>
            </a:r>
            <a:r>
              <a:rPr lang="en-US" dirty="0"/>
              <a:t> (Opportunity cost): </a:t>
            </a:r>
            <a:r>
              <a:rPr lang="en-US" dirty="0" err="1"/>
              <a:t>biaya</a:t>
            </a:r>
            <a:r>
              <a:rPr lang="en-US" dirty="0"/>
              <a:t> yang </a:t>
            </a:r>
            <a:r>
              <a:rPr lang="en-US" dirty="0" err="1"/>
              <a:t>ditanggung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kelalaian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kesempatan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meraih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.</a:t>
            </a:r>
            <a:endParaRPr lang="en-ID" dirty="0"/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4282AC0A-A41E-E187-8780-41A132B11E24}"/>
              </a:ext>
            </a:extLst>
          </p:cNvPr>
          <p:cNvCxnSpPr>
            <a:cxnSpLocks/>
            <a:endCxn id="6" idx="0"/>
          </p:cNvCxnSpPr>
          <p:nvPr/>
        </p:nvCxnSpPr>
        <p:spPr>
          <a:xfrm rot="5400000" flipH="1" flipV="1">
            <a:off x="7482359" y="2818265"/>
            <a:ext cx="3437148" cy="2073294"/>
          </a:xfrm>
          <a:prstGeom prst="bentConnector3">
            <a:avLst>
              <a:gd name="adj1" fmla="val 10665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8F4F23-D74F-7010-B052-6AAADB24D088}"/>
              </a:ext>
            </a:extLst>
          </p:cNvPr>
          <p:cNvCxnSpPr/>
          <p:nvPr/>
        </p:nvCxnSpPr>
        <p:spPr>
          <a:xfrm>
            <a:off x="7859486" y="5584371"/>
            <a:ext cx="3265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759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E16B81-8FA9-EE2D-C5CE-D654BE3701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611"/>
          <a:stretch/>
        </p:blipFill>
        <p:spPr>
          <a:xfrm>
            <a:off x="1637317" y="1858479"/>
            <a:ext cx="8268683" cy="443892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634B48-8D2A-41D9-FEFD-B84A14521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Biaya berdasarkan kelompok sifat penggunaannya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65832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EBAEE-33B7-E2F7-1489-3D95E45C6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Produknya</a:t>
            </a:r>
            <a:endParaRPr lang="en-ID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F4FEA9D-ECE0-DC52-A8F9-BC5FE32D0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601"/>
          <a:stretch/>
        </p:blipFill>
        <p:spPr>
          <a:xfrm>
            <a:off x="0" y="1865270"/>
            <a:ext cx="8755222" cy="444478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4649B9-F1B8-42A6-D6A6-60AFB4F1F0D9}"/>
              </a:ext>
            </a:extLst>
          </p:cNvPr>
          <p:cNvSpPr txBox="1"/>
          <p:nvPr/>
        </p:nvSpPr>
        <p:spPr>
          <a:xfrm>
            <a:off x="9162178" y="5120641"/>
            <a:ext cx="242022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pemasaran</a:t>
            </a:r>
            <a:endParaRPr lang="en-ID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53E2BB8-01B5-6D6E-D0EE-F13F4EE158C0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8582025" y="5443807"/>
            <a:ext cx="5801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106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7DDA8-A674-F195-317D-7AB02FD2E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Volume </a:t>
            </a:r>
            <a:r>
              <a:rPr lang="en-US" dirty="0" err="1"/>
              <a:t>Produk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218DA8-B223-E81B-EBBE-B192D7049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37088"/>
          <a:stretch/>
        </p:blipFill>
        <p:spPr>
          <a:xfrm>
            <a:off x="1933575" y="2271089"/>
            <a:ext cx="7991802" cy="3028162"/>
          </a:xfrm>
        </p:spPr>
      </p:pic>
    </p:spTree>
    <p:extLst>
      <p:ext uri="{BB962C8B-B14F-4D97-AF65-F5344CB8AC3E}">
        <p14:creationId xmlns:p14="http://schemas.microsoft.com/office/powerpoint/2010/main" val="436795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2BE6E-F37D-10DA-371B-94C034774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DDFA-8D32-93AD-3A47-AD2553EDF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Volume </a:t>
            </a:r>
            <a:r>
              <a:rPr lang="en-US" dirty="0" err="1"/>
              <a:t>Produk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D3507-FA77-C8C3-A5B7-6A429F577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843319"/>
            <a:ext cx="10058400" cy="1450757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Hal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,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menyertakan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dikeluarkan</a:t>
            </a:r>
            <a:r>
              <a:rPr lang="en-US" dirty="0"/>
              <a:t> </a:t>
            </a:r>
            <a:r>
              <a:rPr lang="en-US" dirty="0" err="1"/>
              <a:t>beserta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estimasi</a:t>
            </a:r>
            <a:r>
              <a:rPr lang="en-US" dirty="0"/>
              <a:t> </a:t>
            </a:r>
            <a:r>
              <a:rPr lang="en-US" dirty="0" err="1"/>
              <a:t>sifatnya</a:t>
            </a:r>
            <a:r>
              <a:rPr lang="en-US" dirty="0"/>
              <a:t>, </a:t>
            </a:r>
            <a:r>
              <a:rPr lang="en-US" dirty="0" err="1"/>
              <a:t>terhadap</a:t>
            </a:r>
            <a:r>
              <a:rPr lang="en-US" dirty="0"/>
              <a:t> volume </a:t>
            </a:r>
            <a:r>
              <a:rPr lang="en-US" dirty="0" err="1"/>
              <a:t>produksi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kecilnya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yang </a:t>
            </a:r>
            <a:r>
              <a:rPr lang="en-US" dirty="0" err="1"/>
              <a:t>diperoleh</a:t>
            </a:r>
            <a:r>
              <a:rPr lang="en-US" dirty="0"/>
              <a:t> Perusahaan. Dalam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b="1" i="1" dirty="0"/>
              <a:t>Break Even Point </a:t>
            </a:r>
            <a:r>
              <a:rPr lang="en-US" dirty="0"/>
              <a:t>(BEP). BEP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Dimana total </a:t>
            </a:r>
            <a:r>
              <a:rPr lang="en-US" dirty="0" err="1"/>
              <a:t>biaya</a:t>
            </a:r>
            <a:r>
              <a:rPr lang="en-US" dirty="0"/>
              <a:t> (</a:t>
            </a:r>
            <a:r>
              <a:rPr lang="en-US" b="1" i="1" dirty="0"/>
              <a:t>Total Cost</a:t>
            </a:r>
            <a:r>
              <a:rPr lang="en-US" dirty="0"/>
              <a:t>/TC)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total </a:t>
            </a:r>
            <a:r>
              <a:rPr lang="en-US" dirty="0" err="1"/>
              <a:t>pendapatan</a:t>
            </a:r>
            <a:r>
              <a:rPr lang="en-US" dirty="0"/>
              <a:t> (</a:t>
            </a:r>
            <a:r>
              <a:rPr lang="en-US" b="1" i="1" dirty="0"/>
              <a:t>Total Revenue</a:t>
            </a:r>
            <a:r>
              <a:rPr lang="en-US" dirty="0"/>
              <a:t>/TR),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0.</a:t>
            </a:r>
            <a:endParaRPr lang="en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B7F72E-FA17-F09F-5F3D-E569C96F20B1}"/>
                  </a:ext>
                </a:extLst>
              </p:cNvPr>
              <p:cNvSpPr txBox="1"/>
              <p:nvPr/>
            </p:nvSpPr>
            <p:spPr>
              <a:xfrm>
                <a:off x="2800350" y="1914525"/>
                <a:ext cx="58983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𝑏𝑖𝑎𝑦𝑎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𝐵𝑖𝑎𝑦𝑎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𝑇𝑒𝑡𝑎𝑝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𝐵𝑖𝑎𝑦𝑎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𝑉𝑎𝑟𝑖𝑎𝑏𝑒𝑙</m:t>
                      </m:r>
                    </m:oMath>
                  </m:oMathPara>
                </a14:m>
                <a:endParaRPr lang="en-ID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B7F72E-FA17-F09F-5F3D-E569C96F2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350" y="1914525"/>
                <a:ext cx="5898345" cy="276999"/>
              </a:xfrm>
              <a:prstGeom prst="rect">
                <a:avLst/>
              </a:prstGeom>
              <a:blipFill>
                <a:blip r:embed="rId2"/>
                <a:stretch>
                  <a:fillRect l="-517" t="-2174" r="-413" b="-3260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547D19-CCC1-B40C-49C1-0B0070A08F67}"/>
                  </a:ext>
                </a:extLst>
              </p:cNvPr>
              <p:cNvSpPr txBox="1"/>
              <p:nvPr/>
            </p:nvSpPr>
            <p:spPr>
              <a:xfrm>
                <a:off x="2555159" y="2408098"/>
                <a:ext cx="70816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𝐹𝑖𝑥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𝑇𝐹𝐶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𝑉𝑎𝑟𝑖𝑎𝑏𝑙𝑒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𝑇𝑉𝐶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D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547D19-CCC1-B40C-49C1-0B0070A08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159" y="2408098"/>
                <a:ext cx="7081682" cy="276999"/>
              </a:xfrm>
              <a:prstGeom prst="rect">
                <a:avLst/>
              </a:prstGeom>
              <a:blipFill>
                <a:blip r:embed="rId3"/>
                <a:stretch>
                  <a:fillRect l="-344" t="-2222" r="-688" b="-3555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5540C6-0D71-4AF2-9473-A644637DD954}"/>
                  </a:ext>
                </a:extLst>
              </p:cNvPr>
              <p:cNvSpPr txBox="1"/>
              <p:nvPr/>
            </p:nvSpPr>
            <p:spPr>
              <a:xfrm>
                <a:off x="3800475" y="4294076"/>
                <a:ext cx="35522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𝐵𝐸𝑃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𝑎𝑑𝑎𝑙𝑎h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𝑘𝑒𝑎𝑑𝑎𝑎𝑛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5540C6-0D71-4AF2-9473-A644637DD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475" y="4294076"/>
                <a:ext cx="3552254" cy="276999"/>
              </a:xfrm>
              <a:prstGeom prst="rect">
                <a:avLst/>
              </a:prstGeom>
              <a:blipFill>
                <a:blip r:embed="rId4"/>
                <a:stretch>
                  <a:fillRect l="-1029" r="-1201" b="-652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D012DD-F501-7A19-B135-7E7A371782CD}"/>
                  </a:ext>
                </a:extLst>
              </p:cNvPr>
              <p:cNvSpPr txBox="1"/>
              <p:nvPr/>
            </p:nvSpPr>
            <p:spPr>
              <a:xfrm>
                <a:off x="5110513" y="4571075"/>
                <a:ext cx="932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𝑇𝐶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D012DD-F501-7A19-B135-7E7A37178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513" y="4571075"/>
                <a:ext cx="932178" cy="276999"/>
              </a:xfrm>
              <a:prstGeom prst="rect">
                <a:avLst/>
              </a:prstGeom>
              <a:blipFill>
                <a:blip r:embed="rId5"/>
                <a:stretch>
                  <a:fillRect l="-5229" r="-5229" b="-666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4A72FA-756B-9529-53D9-D877CD4E0EED}"/>
                  </a:ext>
                </a:extLst>
              </p:cNvPr>
              <p:cNvSpPr txBox="1"/>
              <p:nvPr/>
            </p:nvSpPr>
            <p:spPr>
              <a:xfrm>
                <a:off x="2639311" y="4848074"/>
                <a:ext cx="62204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𝐽𝑖𝑘𝑎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𝑃𝑟𝑖𝑐𝑒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𝑄𝑢𝑎𝑛𝑡𝑖𝑡𝑦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4A72FA-756B-9529-53D9-D877CD4E0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311" y="4848074"/>
                <a:ext cx="6220421" cy="276999"/>
              </a:xfrm>
              <a:prstGeom prst="rect">
                <a:avLst/>
              </a:prstGeom>
              <a:blipFill>
                <a:blip r:embed="rId6"/>
                <a:stretch>
                  <a:fillRect l="-882" t="-2174" r="-980" b="-3260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5BC68E8-DEA5-B84C-6CF0-0DA12EC7F46F}"/>
                  </a:ext>
                </a:extLst>
              </p:cNvPr>
              <p:cNvSpPr txBox="1"/>
              <p:nvPr/>
            </p:nvSpPr>
            <p:spPr>
              <a:xfrm>
                <a:off x="4258560" y="5295260"/>
                <a:ext cx="2349426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𝑚𝑎𝑘𝑎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𝐵𝐸𝑃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𝐹𝐶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𝑉𝐶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5BC68E8-DEA5-B84C-6CF0-0DA12EC7F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560" y="5295260"/>
                <a:ext cx="2349426" cy="5204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167858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1368</TotalTime>
  <Words>573</Words>
  <Application>Microsoft Office PowerPoint</Application>
  <PresentationFormat>Widescreen</PresentationFormat>
  <Paragraphs>43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Retrospect</vt:lpstr>
      <vt:lpstr>Konsep Biaya dan Estimasi Biaya dalam Ekonomi Teknik</vt:lpstr>
      <vt:lpstr>Biaya (Cost)</vt:lpstr>
      <vt:lpstr>Klasifikasi Biaya</vt:lpstr>
      <vt:lpstr>Klasifikasi Biaya</vt:lpstr>
      <vt:lpstr>Biaya berdasarkan Waktu</vt:lpstr>
      <vt:lpstr>Biaya berdasarkan kelompok sifat penggunaannya</vt:lpstr>
      <vt:lpstr>Biaya berdasarkan Produknya</vt:lpstr>
      <vt:lpstr>Biaya berdasarkan Volume Produk</vt:lpstr>
      <vt:lpstr>Biaya berdasarkan Volume Produk</vt:lpstr>
      <vt:lpstr>Biaya berdasarkan Volume Produk</vt:lpstr>
      <vt:lpstr>Contoh</vt:lpstr>
      <vt:lpstr>PowerPoint Presentation</vt:lpstr>
      <vt:lpstr>Penyelesaian</vt:lpstr>
      <vt:lpstr>Penyelesaian</vt:lpstr>
      <vt:lpstr>Latihan!</vt:lpstr>
      <vt:lpstr>Latihan!</vt:lpstr>
      <vt:lpstr>Latihan!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Petromindo Events 010</dc:creator>
  <cp:lastModifiedBy>Petromindo Events 010</cp:lastModifiedBy>
  <cp:revision>24</cp:revision>
  <dcterms:created xsi:type="dcterms:W3CDTF">2025-03-14T09:03:12Z</dcterms:created>
  <dcterms:modified xsi:type="dcterms:W3CDTF">2026-04-15T08:50:50Z</dcterms:modified>
</cp:coreProperties>
</file>