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 id="2147483920" r:id="rId2"/>
    <p:sldMasterId id="2147483968" r:id="rId3"/>
    <p:sldMasterId id="2147484011" r:id="rId4"/>
    <p:sldMasterId id="2147484026" r:id="rId5"/>
    <p:sldMasterId id="2147484039" r:id="rId6"/>
    <p:sldMasterId id="2147484051" r:id="rId7"/>
    <p:sldMasterId id="2147484063" r:id="rId8"/>
  </p:sldMasterIdLst>
  <p:notesMasterIdLst>
    <p:notesMasterId r:id="rId54"/>
  </p:notesMasterIdLst>
  <p:sldIdLst>
    <p:sldId id="256" r:id="rId9"/>
    <p:sldId id="431" r:id="rId10"/>
    <p:sldId id="386" r:id="rId11"/>
    <p:sldId id="363" r:id="rId12"/>
    <p:sldId id="365" r:id="rId13"/>
    <p:sldId id="409" r:id="rId14"/>
    <p:sldId id="366" r:id="rId15"/>
    <p:sldId id="367" r:id="rId16"/>
    <p:sldId id="471" r:id="rId17"/>
    <p:sldId id="472" r:id="rId18"/>
    <p:sldId id="473" r:id="rId19"/>
    <p:sldId id="474" r:id="rId20"/>
    <p:sldId id="475" r:id="rId21"/>
    <p:sldId id="476" r:id="rId22"/>
    <p:sldId id="477" r:id="rId23"/>
    <p:sldId id="416" r:id="rId24"/>
    <p:sldId id="417" r:id="rId25"/>
    <p:sldId id="418" r:id="rId26"/>
    <p:sldId id="419" r:id="rId27"/>
    <p:sldId id="369" r:id="rId28"/>
    <p:sldId id="478" r:id="rId29"/>
    <p:sldId id="371" r:id="rId30"/>
    <p:sldId id="372" r:id="rId31"/>
    <p:sldId id="436" r:id="rId32"/>
    <p:sldId id="420" r:id="rId33"/>
    <p:sldId id="421" r:id="rId34"/>
    <p:sldId id="373" r:id="rId35"/>
    <p:sldId id="374" r:id="rId36"/>
    <p:sldId id="375" r:id="rId37"/>
    <p:sldId id="422" r:id="rId38"/>
    <p:sldId id="423" r:id="rId39"/>
    <p:sldId id="482" r:id="rId40"/>
    <p:sldId id="424" r:id="rId41"/>
    <p:sldId id="425" r:id="rId42"/>
    <p:sldId id="426" r:id="rId43"/>
    <p:sldId id="427" r:id="rId44"/>
    <p:sldId id="318" r:id="rId45"/>
    <p:sldId id="319" r:id="rId46"/>
    <p:sldId id="412" r:id="rId47"/>
    <p:sldId id="437" r:id="rId48"/>
    <p:sldId id="438" r:id="rId49"/>
    <p:sldId id="479" r:id="rId50"/>
    <p:sldId id="481" r:id="rId51"/>
    <p:sldId id="480" r:id="rId52"/>
    <p:sldId id="432" r:id="rId53"/>
  </p:sldIdLst>
  <p:sldSz cx="9144000" cy="6858000" type="screen4x3"/>
  <p:notesSz cx="6858000" cy="9144000"/>
  <p:defaultTextStyle>
    <a:defPPr>
      <a:defRPr lang="en-US"/>
    </a:defPPr>
    <a:lvl1pPr marL="0" algn="l" defTabSz="914244" rtl="0" eaLnBrk="1" latinLnBrk="0" hangingPunct="1">
      <a:defRPr sz="1800" kern="1200">
        <a:solidFill>
          <a:schemeClr val="tx1"/>
        </a:solidFill>
        <a:latin typeface="+mn-lt"/>
        <a:ea typeface="+mn-ea"/>
        <a:cs typeface="+mn-cs"/>
      </a:defRPr>
    </a:lvl1pPr>
    <a:lvl2pPr marL="457124" algn="l" defTabSz="914244" rtl="0" eaLnBrk="1" latinLnBrk="0" hangingPunct="1">
      <a:defRPr sz="1800" kern="1200">
        <a:solidFill>
          <a:schemeClr val="tx1"/>
        </a:solidFill>
        <a:latin typeface="+mn-lt"/>
        <a:ea typeface="+mn-ea"/>
        <a:cs typeface="+mn-cs"/>
      </a:defRPr>
    </a:lvl2pPr>
    <a:lvl3pPr marL="914244" algn="l" defTabSz="914244" rtl="0" eaLnBrk="1" latinLnBrk="0" hangingPunct="1">
      <a:defRPr sz="1800" kern="1200">
        <a:solidFill>
          <a:schemeClr val="tx1"/>
        </a:solidFill>
        <a:latin typeface="+mn-lt"/>
        <a:ea typeface="+mn-ea"/>
        <a:cs typeface="+mn-cs"/>
      </a:defRPr>
    </a:lvl3pPr>
    <a:lvl4pPr marL="1371366" algn="l" defTabSz="914244" rtl="0" eaLnBrk="1" latinLnBrk="0" hangingPunct="1">
      <a:defRPr sz="1800" kern="1200">
        <a:solidFill>
          <a:schemeClr val="tx1"/>
        </a:solidFill>
        <a:latin typeface="+mn-lt"/>
        <a:ea typeface="+mn-ea"/>
        <a:cs typeface="+mn-cs"/>
      </a:defRPr>
    </a:lvl4pPr>
    <a:lvl5pPr marL="1828487" algn="l" defTabSz="914244" rtl="0" eaLnBrk="1" latinLnBrk="0" hangingPunct="1">
      <a:defRPr sz="1800" kern="1200">
        <a:solidFill>
          <a:schemeClr val="tx1"/>
        </a:solidFill>
        <a:latin typeface="+mn-lt"/>
        <a:ea typeface="+mn-ea"/>
        <a:cs typeface="+mn-cs"/>
      </a:defRPr>
    </a:lvl5pPr>
    <a:lvl6pPr marL="2285609" algn="l" defTabSz="914244" rtl="0" eaLnBrk="1" latinLnBrk="0" hangingPunct="1">
      <a:defRPr sz="1800" kern="1200">
        <a:solidFill>
          <a:schemeClr val="tx1"/>
        </a:solidFill>
        <a:latin typeface="+mn-lt"/>
        <a:ea typeface="+mn-ea"/>
        <a:cs typeface="+mn-cs"/>
      </a:defRPr>
    </a:lvl6pPr>
    <a:lvl7pPr marL="2742731" algn="l" defTabSz="914244" rtl="0" eaLnBrk="1" latinLnBrk="0" hangingPunct="1">
      <a:defRPr sz="1800" kern="1200">
        <a:solidFill>
          <a:schemeClr val="tx1"/>
        </a:solidFill>
        <a:latin typeface="+mn-lt"/>
        <a:ea typeface="+mn-ea"/>
        <a:cs typeface="+mn-cs"/>
      </a:defRPr>
    </a:lvl7pPr>
    <a:lvl8pPr marL="3199852" algn="l" defTabSz="914244" rtl="0" eaLnBrk="1" latinLnBrk="0" hangingPunct="1">
      <a:defRPr sz="1800" kern="1200">
        <a:solidFill>
          <a:schemeClr val="tx1"/>
        </a:solidFill>
        <a:latin typeface="+mn-lt"/>
        <a:ea typeface="+mn-ea"/>
        <a:cs typeface="+mn-cs"/>
      </a:defRPr>
    </a:lvl8pPr>
    <a:lvl9pPr marL="3656972" algn="l" defTabSz="91424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90" autoAdjust="0"/>
  </p:normalViewPr>
  <p:slideViewPr>
    <p:cSldViewPr>
      <p:cViewPr varScale="1">
        <p:scale>
          <a:sx n="90" d="100"/>
          <a:sy n="90" d="100"/>
        </p:scale>
        <p:origin x="532" y="56"/>
      </p:cViewPr>
      <p:guideLst>
        <p:guide orient="horz" pos="2160"/>
        <p:guide pos="2880"/>
      </p:guideLst>
    </p:cSldViewPr>
  </p:slideViewPr>
  <p:outlineViewPr>
    <p:cViewPr>
      <p:scale>
        <a:sx n="33" d="100"/>
        <a:sy n="33" d="100"/>
      </p:scale>
      <p:origin x="48" y="253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10CBE6-FC0D-405C-B41F-1AB123DD51E2}" type="datetimeFigureOut">
              <a:rPr lang="en-US" smtClean="0"/>
              <a:pPr/>
              <a:t>10/31/2025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29219A-0785-425A-A904-B657086C74E0}" type="slidenum">
              <a:rPr lang="en-US" smtClean="0"/>
              <a:pPr/>
              <a:t>‹#›</a:t>
            </a:fld>
            <a:endParaRPr lang="en-US"/>
          </a:p>
        </p:txBody>
      </p:sp>
    </p:spTree>
    <p:extLst>
      <p:ext uri="{BB962C8B-B14F-4D97-AF65-F5344CB8AC3E}">
        <p14:creationId xmlns:p14="http://schemas.microsoft.com/office/powerpoint/2010/main" val="55645627"/>
      </p:ext>
    </p:extLst>
  </p:cSld>
  <p:clrMap bg1="lt1" tx1="dk1" bg2="lt2" tx2="dk2" accent1="accent1" accent2="accent2" accent3="accent3" accent4="accent4" accent5="accent5" accent6="accent6" hlink="hlink" folHlink="folHlink"/>
  <p:notesStyle>
    <a:lvl1pPr marL="0" algn="l" defTabSz="914244" rtl="0" eaLnBrk="1" latinLnBrk="0" hangingPunct="1">
      <a:defRPr sz="1200" kern="1200">
        <a:solidFill>
          <a:schemeClr val="tx1"/>
        </a:solidFill>
        <a:latin typeface="+mn-lt"/>
        <a:ea typeface="+mn-ea"/>
        <a:cs typeface="+mn-cs"/>
      </a:defRPr>
    </a:lvl1pPr>
    <a:lvl2pPr marL="457124" algn="l" defTabSz="914244" rtl="0" eaLnBrk="1" latinLnBrk="0" hangingPunct="1">
      <a:defRPr sz="1200" kern="1200">
        <a:solidFill>
          <a:schemeClr val="tx1"/>
        </a:solidFill>
        <a:latin typeface="+mn-lt"/>
        <a:ea typeface="+mn-ea"/>
        <a:cs typeface="+mn-cs"/>
      </a:defRPr>
    </a:lvl2pPr>
    <a:lvl3pPr marL="914244" algn="l" defTabSz="914244" rtl="0" eaLnBrk="1" latinLnBrk="0" hangingPunct="1">
      <a:defRPr sz="1200" kern="1200">
        <a:solidFill>
          <a:schemeClr val="tx1"/>
        </a:solidFill>
        <a:latin typeface="+mn-lt"/>
        <a:ea typeface="+mn-ea"/>
        <a:cs typeface="+mn-cs"/>
      </a:defRPr>
    </a:lvl3pPr>
    <a:lvl4pPr marL="1371366" algn="l" defTabSz="914244" rtl="0" eaLnBrk="1" latinLnBrk="0" hangingPunct="1">
      <a:defRPr sz="1200" kern="1200">
        <a:solidFill>
          <a:schemeClr val="tx1"/>
        </a:solidFill>
        <a:latin typeface="+mn-lt"/>
        <a:ea typeface="+mn-ea"/>
        <a:cs typeface="+mn-cs"/>
      </a:defRPr>
    </a:lvl4pPr>
    <a:lvl5pPr marL="1828487" algn="l" defTabSz="914244" rtl="0" eaLnBrk="1" latinLnBrk="0" hangingPunct="1">
      <a:defRPr sz="1200" kern="1200">
        <a:solidFill>
          <a:schemeClr val="tx1"/>
        </a:solidFill>
        <a:latin typeface="+mn-lt"/>
        <a:ea typeface="+mn-ea"/>
        <a:cs typeface="+mn-cs"/>
      </a:defRPr>
    </a:lvl5pPr>
    <a:lvl6pPr marL="2285609" algn="l" defTabSz="914244" rtl="0" eaLnBrk="1" latinLnBrk="0" hangingPunct="1">
      <a:defRPr sz="1200" kern="1200">
        <a:solidFill>
          <a:schemeClr val="tx1"/>
        </a:solidFill>
        <a:latin typeface="+mn-lt"/>
        <a:ea typeface="+mn-ea"/>
        <a:cs typeface="+mn-cs"/>
      </a:defRPr>
    </a:lvl6pPr>
    <a:lvl7pPr marL="2742731" algn="l" defTabSz="914244" rtl="0" eaLnBrk="1" latinLnBrk="0" hangingPunct="1">
      <a:defRPr sz="1200" kern="1200">
        <a:solidFill>
          <a:schemeClr val="tx1"/>
        </a:solidFill>
        <a:latin typeface="+mn-lt"/>
        <a:ea typeface="+mn-ea"/>
        <a:cs typeface="+mn-cs"/>
      </a:defRPr>
    </a:lvl7pPr>
    <a:lvl8pPr marL="3199852" algn="l" defTabSz="914244" rtl="0" eaLnBrk="1" latinLnBrk="0" hangingPunct="1">
      <a:defRPr sz="1200" kern="1200">
        <a:solidFill>
          <a:schemeClr val="tx1"/>
        </a:solidFill>
        <a:latin typeface="+mn-lt"/>
        <a:ea typeface="+mn-ea"/>
        <a:cs typeface="+mn-cs"/>
      </a:defRPr>
    </a:lvl8pPr>
    <a:lvl9pPr marL="3656972" algn="l" defTabSz="91424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29219A-0785-425A-A904-B657086C74E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UA</a:t>
            </a:r>
          </a:p>
        </p:txBody>
      </p:sp>
      <p:sp>
        <p:nvSpPr>
          <p:cNvPr id="4" name="Slide Number Placeholder 3"/>
          <p:cNvSpPr>
            <a:spLocks noGrp="1"/>
          </p:cNvSpPr>
          <p:nvPr>
            <p:ph type="sldNum" sz="quarter" idx="10"/>
          </p:nvPr>
        </p:nvSpPr>
        <p:spPr/>
        <p:txBody>
          <a:bodyPr/>
          <a:lstStyle/>
          <a:p>
            <a:fld id="{4929219A-0785-425A-A904-B657086C74E0}" type="slidenum">
              <a:rPr lang="en-US" smtClean="0"/>
              <a:pPr/>
              <a:t>2</a:t>
            </a:fld>
            <a:endParaRPr lang="en-US"/>
          </a:p>
        </p:txBody>
      </p:sp>
    </p:spTree>
    <p:extLst>
      <p:ext uri="{BB962C8B-B14F-4D97-AF65-F5344CB8AC3E}">
        <p14:creationId xmlns:p14="http://schemas.microsoft.com/office/powerpoint/2010/main" val="2820287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12" rIns="91425" bIns="45712"/>
          <a:lstStyle/>
          <a:p>
            <a:pPr eaLnBrk="0" fontAlgn="base" hangingPunct="0">
              <a:spcBef>
                <a:spcPct val="0"/>
              </a:spcBef>
              <a:spcAft>
                <a:spcPct val="0"/>
              </a:spcAft>
            </a:pPr>
            <a:endParaRPr lang="id-ID" sz="2400" b="1">
              <a:solidFill>
                <a:srgbClr val="FFFFFF"/>
              </a:solidFill>
              <a:latin typeface="Arial" charset="0"/>
            </a:endParaRPr>
          </a:p>
        </p:txBody>
      </p:sp>
      <p:sp>
        <p:nvSpPr>
          <p:cNvPr id="39938" name="Rectangle 2"/>
          <p:cNvSpPr>
            <a:spLocks noGrp="1" noChangeArrowheads="1"/>
          </p:cNvSpPr>
          <p:nvPr>
            <p:ph type="ctrTitle" sz="quarter"/>
          </p:nvPr>
        </p:nvSpPr>
        <p:spPr>
          <a:xfrm>
            <a:off x="685800" y="1997079"/>
            <a:ext cx="7772400" cy="1431925"/>
          </a:xfrm>
        </p:spPr>
        <p:txBody>
          <a:bodyPr anchor="b" anchorCtr="1"/>
          <a:lstStyle>
            <a:lvl1pPr>
              <a:defRPr/>
            </a:lvl1pPr>
          </a:lstStyle>
          <a:p>
            <a:r>
              <a:rPr lang="en-GB"/>
              <a:t>Click to edit Master title style</a:t>
            </a:r>
          </a:p>
        </p:txBody>
      </p:sp>
      <p:sp>
        <p:nvSpPr>
          <p:cNvPr id="399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GB"/>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AD3257A7-3B18-4714-AEA1-41D1238FF458}" type="slidenum">
              <a:rPr lang="en-GB">
                <a:solidFill>
                  <a:srgbClr val="FFFFFF"/>
                </a:solidFill>
              </a:rPr>
              <a:pPr>
                <a:defRPr/>
              </a:pPr>
              <a:t>‹#›</a:t>
            </a:fld>
            <a:endParaRPr lang="en-GB">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221048464"/>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47FA37-4B9E-4372-A4FD-E7E5ADC32D63}"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527397104"/>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C243A0-9D2F-457C-A2E5-5134A75B5859}"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284354701"/>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3BD5B2A-C8FA-447A-AF05-2CC347DE5ADA}"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683629446"/>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2"/>
            <a:ext cx="8229600" cy="1384300"/>
          </a:xfrm>
        </p:spPr>
        <p:txBody>
          <a:bodyPr/>
          <a:lstStyle/>
          <a:p>
            <a:r>
              <a:rPr lang="en-US"/>
              <a:t>Click to edit Master title style</a:t>
            </a:r>
          </a:p>
        </p:txBody>
      </p:sp>
      <p:sp>
        <p:nvSpPr>
          <p:cNvPr id="3" name="Table Placeholder 2"/>
          <p:cNvSpPr>
            <a:spLocks noGrp="1"/>
          </p:cNvSpPr>
          <p:nvPr>
            <p:ph type="tbl" idx="1"/>
          </p:nvPr>
        </p:nvSpPr>
        <p:spPr>
          <a:xfrm>
            <a:off x="457200" y="1905000"/>
            <a:ext cx="82296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37F1F4-A00E-4FB9-A059-A8F01770392C}"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603765320"/>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2"/>
            <a:ext cx="8229600" cy="1384300"/>
          </a:xfrm>
        </p:spPr>
        <p:txBody>
          <a:bodyPr/>
          <a:lstStyle/>
          <a:p>
            <a:r>
              <a:rPr lang="en-US"/>
              <a:t>Click to edit Master title style</a:t>
            </a:r>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0E15F9C-EE12-48F8-A625-062CCED59C1A}"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065914561"/>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2"/>
            <a:ext cx="8229600" cy="1384300"/>
          </a:xfrm>
        </p:spPr>
        <p:txBody>
          <a:bodyPr/>
          <a:lstStyle/>
          <a:p>
            <a:r>
              <a:rPr lang="en-US"/>
              <a:t>Click to edit Master title style</a:t>
            </a:r>
          </a:p>
        </p:txBody>
      </p:sp>
      <p:sp>
        <p:nvSpPr>
          <p:cNvPr id="3" name="Content Placeholder 2"/>
          <p:cNvSpPr>
            <a:spLocks noGrp="1"/>
          </p:cNvSpPr>
          <p:nvPr>
            <p:ph sz="quarter" idx="1"/>
          </p:nvPr>
        </p:nvSpPr>
        <p:spPr>
          <a:xfrm>
            <a:off x="457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47D722-94A9-4AC7-906B-FAEF7CBB20E4}"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950688761"/>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2"/>
            <a:ext cx="8229600" cy="1384300"/>
          </a:xfrm>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B073B30D-F63C-4F78-BA8B-97ACDC205E8A}"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478902669"/>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2"/>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12" rIns="91425" bIns="45712"/>
          <a:lstStyle/>
          <a:p>
            <a:pPr eaLnBrk="0" fontAlgn="base" hangingPunct="0">
              <a:spcBef>
                <a:spcPct val="0"/>
              </a:spcBef>
              <a:spcAft>
                <a:spcPct val="0"/>
              </a:spcAft>
            </a:pPr>
            <a:endParaRPr lang="id-ID">
              <a:solidFill>
                <a:srgbClr val="000000"/>
              </a:solidFill>
            </a:endParaRPr>
          </a:p>
        </p:txBody>
      </p:sp>
      <p:grpSp>
        <p:nvGrpSpPr>
          <p:cNvPr id="5" name="Group 8"/>
          <p:cNvGrpSpPr>
            <a:grpSpLocks/>
          </p:cNvGrpSpPr>
          <p:nvPr/>
        </p:nvGrpSpPr>
        <p:grpSpPr bwMode="auto">
          <a:xfrm>
            <a:off x="195267"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7" name="Freeform 10"/>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8" name="Freeform 11"/>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1" name="Freeform 14"/>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2" name="Freeform 15"/>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3" name="Freeform 16"/>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4" name="Freeform 17"/>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grpSp>
      </p:grpSp>
      <p:grpSp>
        <p:nvGrpSpPr>
          <p:cNvPr id="15" name="Group 18"/>
          <p:cNvGrpSpPr>
            <a:grpSpLocks/>
          </p:cNvGrpSpPr>
          <p:nvPr/>
        </p:nvGrpSpPr>
        <p:grpSpPr bwMode="auto">
          <a:xfrm>
            <a:off x="7915275" y="4368804"/>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7" name="Freeform 20"/>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8" name="Freeform 21"/>
            <p:cNvSpPr>
              <a:spLocks/>
            </p:cNvSpPr>
            <p:nvPr userDrawn="1"/>
          </p:nvSpPr>
          <p:spPr bwMode="auto">
            <a:xfrm rot="7320404">
              <a:off x="5000" y="2913"/>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21" name="Freeform 24"/>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22" name="Freeform 25"/>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23" name="Freeform 26"/>
              <p:cNvSpPr>
                <a:spLocks/>
              </p:cNvSpPr>
              <p:nvPr userDrawn="1"/>
            </p:nvSpPr>
            <p:spPr bwMode="auto">
              <a:xfrm rot="7320404">
                <a:off x="5364" y="2873"/>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24" name="Freeform 27"/>
              <p:cNvSpPr>
                <a:spLocks/>
              </p:cNvSpPr>
              <p:nvPr userDrawn="1"/>
            </p:nvSpPr>
            <p:spPr bwMode="auto">
              <a:xfrm rot="7320404">
                <a:off x="5137"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grpSp>
      </p:grpSp>
      <p:sp>
        <p:nvSpPr>
          <p:cNvPr id="25" name="Freeform 28"/>
          <p:cNvSpPr>
            <a:spLocks/>
          </p:cNvSpPr>
          <p:nvPr/>
        </p:nvSpPr>
        <p:spPr bwMode="auto">
          <a:xfrm>
            <a:off x="901700" y="5054604"/>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lIns="91425" tIns="45712" rIns="91425" bIns="45712"/>
          <a:lstStyle/>
          <a:p>
            <a:pPr eaLnBrk="0" fontAlgn="base" hangingPunct="0">
              <a:spcBef>
                <a:spcPct val="0"/>
              </a:spcBef>
              <a:spcAft>
                <a:spcPct val="0"/>
              </a:spcAft>
            </a:pPr>
            <a:endParaRPr lang="id-ID">
              <a:solidFill>
                <a:srgbClr val="000000"/>
              </a:solidFill>
            </a:endParaRPr>
          </a:p>
        </p:txBody>
      </p:sp>
      <p:sp>
        <p:nvSpPr>
          <p:cNvPr id="26" name="Freeform 29"/>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91425" tIns="45712" rIns="91425" bIns="45712"/>
          <a:lstStyle/>
          <a:p>
            <a:pPr eaLnBrk="0" fontAlgn="base" hangingPunct="0">
              <a:spcBef>
                <a:spcPct val="0"/>
              </a:spcBef>
              <a:spcAft>
                <a:spcPct val="0"/>
              </a:spcAft>
            </a:pPr>
            <a:endParaRPr lang="id-ID">
              <a:solidFill>
                <a:srgbClr val="000000"/>
              </a:solidFill>
            </a:endParaRPr>
          </a:p>
        </p:txBody>
      </p:sp>
      <p:sp>
        <p:nvSpPr>
          <p:cNvPr id="512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5124" name="Rectangle 4"/>
          <p:cNvSpPr>
            <a:spLocks noGrp="1" noChangeArrowheads="1"/>
          </p:cNvSpPr>
          <p:nvPr>
            <p:ph type="subTitle" idx="1"/>
          </p:nvPr>
        </p:nvSpPr>
        <p:spPr>
          <a:xfrm>
            <a:off x="1549400" y="4051304"/>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2"/>
            <a:ext cx="1905000" cy="457200"/>
          </a:xfrm>
        </p:spPr>
        <p:txBody>
          <a:bodyPr/>
          <a:lstStyle>
            <a:lvl1pPr>
              <a:defRPr/>
            </a:lvl1pPr>
          </a:lstStyle>
          <a:p>
            <a:pPr>
              <a:defRPr/>
            </a:pPr>
            <a:endParaRPr lang="en-US">
              <a:solidFill>
                <a:srgbClr val="000000"/>
              </a:solidFill>
            </a:endParaRPr>
          </a:p>
        </p:txBody>
      </p:sp>
      <p:sp>
        <p:nvSpPr>
          <p:cNvPr id="28" name="Rectangle 6"/>
          <p:cNvSpPr>
            <a:spLocks noGrp="1" noChangeArrowheads="1"/>
          </p:cNvSpPr>
          <p:nvPr>
            <p:ph type="ftr" sz="quarter" idx="11"/>
          </p:nvPr>
        </p:nvSpPr>
        <p:spPr>
          <a:xfrm>
            <a:off x="3124200" y="6248402"/>
            <a:ext cx="2895600" cy="457200"/>
          </a:xfrm>
        </p:spPr>
        <p:txBody>
          <a:bodyPr/>
          <a:lstStyle>
            <a:lvl1pPr>
              <a:defRPr/>
            </a:lvl1pPr>
          </a:lstStyle>
          <a:p>
            <a:pPr>
              <a:defRPr/>
            </a:pPr>
            <a:endParaRPr lang="en-US">
              <a:solidFill>
                <a:srgbClr val="000000"/>
              </a:solidFill>
            </a:endParaRPr>
          </a:p>
        </p:txBody>
      </p:sp>
      <p:sp>
        <p:nvSpPr>
          <p:cNvPr id="29" name="Rectangle 7"/>
          <p:cNvSpPr>
            <a:spLocks noGrp="1" noChangeArrowheads="1"/>
          </p:cNvSpPr>
          <p:nvPr>
            <p:ph type="sldNum" sz="quarter" idx="12"/>
          </p:nvPr>
        </p:nvSpPr>
        <p:spPr>
          <a:xfrm>
            <a:off x="6553200" y="6248402"/>
            <a:ext cx="1905000" cy="457200"/>
          </a:xfrm>
        </p:spPr>
        <p:txBody>
          <a:bodyPr/>
          <a:lstStyle>
            <a:lvl1pPr>
              <a:defRPr/>
            </a:lvl1pPr>
          </a:lstStyle>
          <a:p>
            <a:pPr>
              <a:defRPr/>
            </a:pPr>
            <a:fld id="{AEC9CD71-E600-4D18-8AA4-7C3B837DD2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0103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D6AA7B3-AA34-4F90-B4E7-83A45F0F17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6112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124" indent="0">
              <a:buNone/>
              <a:defRPr sz="1800"/>
            </a:lvl2pPr>
            <a:lvl3pPr marL="914244" indent="0">
              <a:buNone/>
              <a:defRPr sz="1600"/>
            </a:lvl3pPr>
            <a:lvl4pPr marL="1371366" indent="0">
              <a:buNone/>
              <a:defRPr sz="1400"/>
            </a:lvl4pPr>
            <a:lvl5pPr marL="1828487" indent="0">
              <a:buNone/>
              <a:defRPr sz="1400"/>
            </a:lvl5pPr>
            <a:lvl6pPr marL="2285609" indent="0">
              <a:buNone/>
              <a:defRPr sz="1400"/>
            </a:lvl6pPr>
            <a:lvl7pPr marL="2742731" indent="0">
              <a:buNone/>
              <a:defRPr sz="1400"/>
            </a:lvl7pPr>
            <a:lvl8pPr marL="3199852" indent="0">
              <a:buNone/>
              <a:defRPr sz="1400"/>
            </a:lvl8pPr>
            <a:lvl9pPr marL="3656972"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FE1EBDF-627C-44EF-8B5D-12D7970878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4305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DDC768-AB48-47C3-9906-078137BAC36B}"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570052373"/>
      </p:ext>
    </p:extLst>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4"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119C2676-4BFA-4C04-B238-3D27BAD0FE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382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7"/>
            <a:ext cx="4040188" cy="639762"/>
          </a:xfrm>
        </p:spPr>
        <p:txBody>
          <a:bodyPr anchor="b"/>
          <a:lstStyle>
            <a:lvl1pPr marL="0" indent="0">
              <a:buNone/>
              <a:defRPr sz="2400" b="1"/>
            </a:lvl1pPr>
            <a:lvl2pPr marL="457124" indent="0">
              <a:buNone/>
              <a:defRPr sz="2000" b="1"/>
            </a:lvl2pPr>
            <a:lvl3pPr marL="914244" indent="0">
              <a:buNone/>
              <a:defRPr sz="1800" b="1"/>
            </a:lvl3pPr>
            <a:lvl4pPr marL="1371366" indent="0">
              <a:buNone/>
              <a:defRPr sz="1600" b="1"/>
            </a:lvl4pPr>
            <a:lvl5pPr marL="1828487" indent="0">
              <a:buNone/>
              <a:defRPr sz="1600" b="1"/>
            </a:lvl5pPr>
            <a:lvl6pPr marL="2285609" indent="0">
              <a:buNone/>
              <a:defRPr sz="1600" b="1"/>
            </a:lvl6pPr>
            <a:lvl7pPr marL="2742731" indent="0">
              <a:buNone/>
              <a:defRPr sz="1600" b="1"/>
            </a:lvl7pPr>
            <a:lvl8pPr marL="3199852" indent="0">
              <a:buNone/>
              <a:defRPr sz="1600" b="1"/>
            </a:lvl8pPr>
            <a:lvl9pPr marL="36569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124" indent="0">
              <a:buNone/>
              <a:defRPr sz="2000" b="1"/>
            </a:lvl2pPr>
            <a:lvl3pPr marL="914244" indent="0">
              <a:buNone/>
              <a:defRPr sz="1800" b="1"/>
            </a:lvl3pPr>
            <a:lvl4pPr marL="1371366" indent="0">
              <a:buNone/>
              <a:defRPr sz="1600" b="1"/>
            </a:lvl4pPr>
            <a:lvl5pPr marL="1828487" indent="0">
              <a:buNone/>
              <a:defRPr sz="1600" b="1"/>
            </a:lvl5pPr>
            <a:lvl6pPr marL="2285609" indent="0">
              <a:buNone/>
              <a:defRPr sz="1600" b="1"/>
            </a:lvl6pPr>
            <a:lvl7pPr marL="2742731" indent="0">
              <a:buNone/>
              <a:defRPr sz="1600" b="1"/>
            </a:lvl7pPr>
            <a:lvl8pPr marL="3199852" indent="0">
              <a:buNone/>
              <a:defRPr sz="1600" b="1"/>
            </a:lvl8pPr>
            <a:lvl9pPr marL="36569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76249980-C9DF-43F9-AE80-B7AA353D54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0571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E8168807-E31E-40FF-9170-117A5F3548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5785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61369B45-9D32-4B5A-B181-CF021F2F82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2366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4"/>
            <a:ext cx="3008313" cy="4691063"/>
          </a:xfrm>
        </p:spPr>
        <p:txBody>
          <a:bodyPr/>
          <a:lstStyle>
            <a:lvl1pPr marL="0" indent="0">
              <a:buNone/>
              <a:defRPr sz="1400"/>
            </a:lvl1pPr>
            <a:lvl2pPr marL="457124" indent="0">
              <a:buNone/>
              <a:defRPr sz="1200"/>
            </a:lvl2pPr>
            <a:lvl3pPr marL="914244" indent="0">
              <a:buNone/>
              <a:defRPr sz="1000"/>
            </a:lvl3pPr>
            <a:lvl4pPr marL="1371366" indent="0">
              <a:buNone/>
              <a:defRPr sz="900"/>
            </a:lvl4pPr>
            <a:lvl5pPr marL="1828487" indent="0">
              <a:buNone/>
              <a:defRPr sz="900"/>
            </a:lvl5pPr>
            <a:lvl6pPr marL="2285609" indent="0">
              <a:buNone/>
              <a:defRPr sz="900"/>
            </a:lvl6pPr>
            <a:lvl7pPr marL="2742731" indent="0">
              <a:buNone/>
              <a:defRPr sz="900"/>
            </a:lvl7pPr>
            <a:lvl8pPr marL="3199852" indent="0">
              <a:buNone/>
              <a:defRPr sz="900"/>
            </a:lvl8pPr>
            <a:lvl9pPr marL="3656972"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9D559D3-9D4C-475E-BDCB-32259382E2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1295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4" indent="0">
              <a:buNone/>
              <a:defRPr sz="2800"/>
            </a:lvl2pPr>
            <a:lvl3pPr marL="914244" indent="0">
              <a:buNone/>
              <a:defRPr sz="2400"/>
            </a:lvl3pPr>
            <a:lvl4pPr marL="1371366" indent="0">
              <a:buNone/>
              <a:defRPr sz="2000"/>
            </a:lvl4pPr>
            <a:lvl5pPr marL="1828487" indent="0">
              <a:buNone/>
              <a:defRPr sz="2000"/>
            </a:lvl5pPr>
            <a:lvl6pPr marL="2285609" indent="0">
              <a:buNone/>
              <a:defRPr sz="2000"/>
            </a:lvl6pPr>
            <a:lvl7pPr marL="2742731" indent="0">
              <a:buNone/>
              <a:defRPr sz="2000"/>
            </a:lvl7pPr>
            <a:lvl8pPr marL="3199852" indent="0">
              <a:buNone/>
              <a:defRPr sz="2000"/>
            </a:lvl8pPr>
            <a:lvl9pPr marL="36569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4" indent="0">
              <a:buNone/>
              <a:defRPr sz="1200"/>
            </a:lvl2pPr>
            <a:lvl3pPr marL="914244" indent="0">
              <a:buNone/>
              <a:defRPr sz="1000"/>
            </a:lvl3pPr>
            <a:lvl4pPr marL="1371366" indent="0">
              <a:buNone/>
              <a:defRPr sz="900"/>
            </a:lvl4pPr>
            <a:lvl5pPr marL="1828487" indent="0">
              <a:buNone/>
              <a:defRPr sz="900"/>
            </a:lvl5pPr>
            <a:lvl6pPr marL="2285609" indent="0">
              <a:buNone/>
              <a:defRPr sz="900"/>
            </a:lvl6pPr>
            <a:lvl7pPr marL="2742731" indent="0">
              <a:buNone/>
              <a:defRPr sz="900"/>
            </a:lvl7pPr>
            <a:lvl8pPr marL="3199852" indent="0">
              <a:buNone/>
              <a:defRPr sz="900"/>
            </a:lvl8pPr>
            <a:lvl9pPr marL="3656972"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33D16CE-8D2D-482D-9C49-E73CE7C881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4033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049FE35-84DA-4E6D-8797-D640D7DB53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153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4"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8F7A41A-B1CF-40F1-8467-FE254910F3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7248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master_m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4"/>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6"/>
          <p:cNvSpPr>
            <a:spLocks noGrp="1" noChangeArrowheads="1"/>
          </p:cNvSpPr>
          <p:nvPr>
            <p:ph type="subTitle" sz="quarter" idx="1"/>
          </p:nvPr>
        </p:nvSpPr>
        <p:spPr>
          <a:xfrm>
            <a:off x="2362202"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n-US"/>
              <a:t>Click to edit Master subtitle style</a:t>
            </a:r>
          </a:p>
        </p:txBody>
      </p:sp>
      <p:sp>
        <p:nvSpPr>
          <p:cNvPr id="33799" name="Rectangle 7"/>
          <p:cNvSpPr>
            <a:spLocks noGrp="1" noChangeArrowheads="1"/>
          </p:cNvSpPr>
          <p:nvPr>
            <p:ph type="ctrTitle" sz="quarter"/>
          </p:nvPr>
        </p:nvSpPr>
        <p:spPr>
          <a:xfrm>
            <a:off x="838200" y="1371602"/>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a:t>Click to edit Master title style</a:t>
            </a:r>
          </a:p>
        </p:txBody>
      </p:sp>
      <p:sp>
        <p:nvSpPr>
          <p:cNvPr id="5" name="Rectangle 3"/>
          <p:cNvSpPr>
            <a:spLocks noGrp="1" noChangeArrowheads="1"/>
          </p:cNvSpPr>
          <p:nvPr>
            <p:ph type="dt" sz="half" idx="10"/>
          </p:nvPr>
        </p:nvSpPr>
        <p:spPr>
          <a:xfrm>
            <a:off x="304800" y="6248402"/>
            <a:ext cx="1905000" cy="457200"/>
          </a:xfrm>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xfrm>
            <a:off x="7010400" y="6248402"/>
            <a:ext cx="1905000" cy="457200"/>
          </a:xfrm>
        </p:spPr>
        <p:txBody>
          <a:bodyPr/>
          <a:lstStyle>
            <a:lvl1pPr>
              <a:defRPr/>
            </a:lvl1pPr>
          </a:lstStyle>
          <a:p>
            <a:pPr>
              <a:defRPr/>
            </a:pPr>
            <a:fld id="{7FDC9450-0A7A-45AD-A7F8-F28B592C2E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3745753"/>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0FE9E013-6F59-4C53-9905-10D72FC356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845590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124" indent="0">
              <a:buNone/>
              <a:defRPr sz="1800"/>
            </a:lvl2pPr>
            <a:lvl3pPr marL="914244" indent="0">
              <a:buNone/>
              <a:defRPr sz="1600"/>
            </a:lvl3pPr>
            <a:lvl4pPr marL="1371366" indent="0">
              <a:buNone/>
              <a:defRPr sz="1400"/>
            </a:lvl4pPr>
            <a:lvl5pPr marL="1828487" indent="0">
              <a:buNone/>
              <a:defRPr sz="1400"/>
            </a:lvl5pPr>
            <a:lvl6pPr marL="2285609" indent="0">
              <a:buNone/>
              <a:defRPr sz="1400"/>
            </a:lvl6pPr>
            <a:lvl7pPr marL="2742731" indent="0">
              <a:buNone/>
              <a:defRPr sz="1400"/>
            </a:lvl7pPr>
            <a:lvl8pPr marL="3199852" indent="0">
              <a:buNone/>
              <a:defRPr sz="1400"/>
            </a:lvl8pPr>
            <a:lvl9pPr marL="3656972"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D3D3BE-85F7-481D-ACF0-F23F06880416}"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231113413"/>
      </p:ext>
    </p:extLst>
  </p:cSld>
  <p:clrMapOvr>
    <a:masterClrMapping/>
  </p:clrMapOvr>
  <p:transition>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124" indent="0">
              <a:buNone/>
              <a:defRPr sz="1800"/>
            </a:lvl2pPr>
            <a:lvl3pPr marL="914244" indent="0">
              <a:buNone/>
              <a:defRPr sz="1600"/>
            </a:lvl3pPr>
            <a:lvl4pPr marL="1371366" indent="0">
              <a:buNone/>
              <a:defRPr sz="1400"/>
            </a:lvl4pPr>
            <a:lvl5pPr marL="1828487" indent="0">
              <a:buNone/>
              <a:defRPr sz="1400"/>
            </a:lvl5pPr>
            <a:lvl6pPr marL="2285609" indent="0">
              <a:buNone/>
              <a:defRPr sz="1400"/>
            </a:lvl6pPr>
            <a:lvl7pPr marL="2742731" indent="0">
              <a:buNone/>
              <a:defRPr sz="1400"/>
            </a:lvl7pPr>
            <a:lvl8pPr marL="3199852" indent="0">
              <a:buNone/>
              <a:defRPr sz="1400"/>
            </a:lvl8pPr>
            <a:lvl9pPr marL="3656972"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21FCCAEC-A9AE-429E-B1D8-14021E80A3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41817"/>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5715001"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9EE64F29-FEE6-4750-A35F-A74E9EF14E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2389206"/>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1" y="1535117"/>
            <a:ext cx="4040188" cy="639762"/>
          </a:xfrm>
        </p:spPr>
        <p:txBody>
          <a:bodyPr anchor="b"/>
          <a:lstStyle>
            <a:lvl1pPr marL="0" indent="0">
              <a:buNone/>
              <a:defRPr sz="2400" b="1"/>
            </a:lvl1pPr>
            <a:lvl2pPr marL="457124" indent="0">
              <a:buNone/>
              <a:defRPr sz="2000" b="1"/>
            </a:lvl2pPr>
            <a:lvl3pPr marL="914244" indent="0">
              <a:buNone/>
              <a:defRPr sz="1800" b="1"/>
            </a:lvl3pPr>
            <a:lvl4pPr marL="1371366" indent="0">
              <a:buNone/>
              <a:defRPr sz="1600" b="1"/>
            </a:lvl4pPr>
            <a:lvl5pPr marL="1828487" indent="0">
              <a:buNone/>
              <a:defRPr sz="1600" b="1"/>
            </a:lvl5pPr>
            <a:lvl6pPr marL="2285609" indent="0">
              <a:buNone/>
              <a:defRPr sz="1600" b="1"/>
            </a:lvl6pPr>
            <a:lvl7pPr marL="2742731" indent="0">
              <a:buNone/>
              <a:defRPr sz="1600" b="1"/>
            </a:lvl7pPr>
            <a:lvl8pPr marL="3199852" indent="0">
              <a:buNone/>
              <a:defRPr sz="1600" b="1"/>
            </a:lvl8pPr>
            <a:lvl9pPr marL="36569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124" indent="0">
              <a:buNone/>
              <a:defRPr sz="2000" b="1"/>
            </a:lvl2pPr>
            <a:lvl3pPr marL="914244" indent="0">
              <a:buNone/>
              <a:defRPr sz="1800" b="1"/>
            </a:lvl3pPr>
            <a:lvl4pPr marL="1371366" indent="0">
              <a:buNone/>
              <a:defRPr sz="1600" b="1"/>
            </a:lvl4pPr>
            <a:lvl5pPr marL="1828487" indent="0">
              <a:buNone/>
              <a:defRPr sz="1600" b="1"/>
            </a:lvl5pPr>
            <a:lvl6pPr marL="2285609" indent="0">
              <a:buNone/>
              <a:defRPr sz="1600" b="1"/>
            </a:lvl6pPr>
            <a:lvl7pPr marL="2742731" indent="0">
              <a:buNone/>
              <a:defRPr sz="1600" b="1"/>
            </a:lvl7pPr>
            <a:lvl8pPr marL="3199852" indent="0">
              <a:buNone/>
              <a:defRPr sz="1600" b="1"/>
            </a:lvl8pPr>
            <a:lvl9pPr marL="36569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7501EC09-2ACB-4423-BD7D-52903684BD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1465869"/>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FDBEB98B-6ACA-4821-A3CC-AAF8E14204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2068866"/>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DDD9B8DC-6C50-4056-A2D0-6DDE4B2C81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7853058"/>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4"/>
            <a:ext cx="3008313" cy="4691063"/>
          </a:xfrm>
        </p:spPr>
        <p:txBody>
          <a:bodyPr/>
          <a:lstStyle>
            <a:lvl1pPr marL="0" indent="0">
              <a:buNone/>
              <a:defRPr sz="1400"/>
            </a:lvl1pPr>
            <a:lvl2pPr marL="457124" indent="0">
              <a:buNone/>
              <a:defRPr sz="1200"/>
            </a:lvl2pPr>
            <a:lvl3pPr marL="914244" indent="0">
              <a:buNone/>
              <a:defRPr sz="1000"/>
            </a:lvl3pPr>
            <a:lvl4pPr marL="1371366" indent="0">
              <a:buNone/>
              <a:defRPr sz="900"/>
            </a:lvl4pPr>
            <a:lvl5pPr marL="1828487" indent="0">
              <a:buNone/>
              <a:defRPr sz="900"/>
            </a:lvl5pPr>
            <a:lvl6pPr marL="2285609" indent="0">
              <a:buNone/>
              <a:defRPr sz="900"/>
            </a:lvl6pPr>
            <a:lvl7pPr marL="2742731" indent="0">
              <a:buNone/>
              <a:defRPr sz="900"/>
            </a:lvl7pPr>
            <a:lvl8pPr marL="3199852" indent="0">
              <a:buNone/>
              <a:defRPr sz="900"/>
            </a:lvl8pPr>
            <a:lvl9pPr marL="3656972"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79E149D2-033D-47C6-AC65-6669238A7E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3849161"/>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4" indent="0">
              <a:buNone/>
              <a:defRPr sz="2800"/>
            </a:lvl2pPr>
            <a:lvl3pPr marL="914244" indent="0">
              <a:buNone/>
              <a:defRPr sz="2400"/>
            </a:lvl3pPr>
            <a:lvl4pPr marL="1371366" indent="0">
              <a:buNone/>
              <a:defRPr sz="2000"/>
            </a:lvl4pPr>
            <a:lvl5pPr marL="1828487" indent="0">
              <a:buNone/>
              <a:defRPr sz="2000"/>
            </a:lvl5pPr>
            <a:lvl6pPr marL="2285609" indent="0">
              <a:buNone/>
              <a:defRPr sz="2000"/>
            </a:lvl6pPr>
            <a:lvl7pPr marL="2742731" indent="0">
              <a:buNone/>
              <a:defRPr sz="2000"/>
            </a:lvl7pPr>
            <a:lvl8pPr marL="3199852" indent="0">
              <a:buNone/>
              <a:defRPr sz="2000"/>
            </a:lvl8pPr>
            <a:lvl9pPr marL="3656972"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4" indent="0">
              <a:buNone/>
              <a:defRPr sz="1200"/>
            </a:lvl2pPr>
            <a:lvl3pPr marL="914244" indent="0">
              <a:buNone/>
              <a:defRPr sz="1000"/>
            </a:lvl3pPr>
            <a:lvl4pPr marL="1371366" indent="0">
              <a:buNone/>
              <a:defRPr sz="900"/>
            </a:lvl4pPr>
            <a:lvl5pPr marL="1828487" indent="0">
              <a:buNone/>
              <a:defRPr sz="900"/>
            </a:lvl5pPr>
            <a:lvl6pPr marL="2285609" indent="0">
              <a:buNone/>
              <a:defRPr sz="900"/>
            </a:lvl6pPr>
            <a:lvl7pPr marL="2742731" indent="0">
              <a:buNone/>
              <a:defRPr sz="900"/>
            </a:lvl7pPr>
            <a:lvl8pPr marL="3199852" indent="0">
              <a:buNone/>
              <a:defRPr sz="900"/>
            </a:lvl8pPr>
            <a:lvl9pPr marL="3656972"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4679CBD3-E28A-457B-ADC1-B284978CC7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2041253"/>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179ABD16-FC0F-4F68-8D24-EF93FBF3B3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807786"/>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2" y="228600"/>
            <a:ext cx="1600200" cy="5867400"/>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2438400" y="228600"/>
            <a:ext cx="46482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194A311C-2C69-434C-9459-CC3A8AB57F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9961557"/>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219200"/>
          </a:xfrm>
        </p:spPr>
        <p:txBody>
          <a:bodyPr/>
          <a:lstStyle/>
          <a:p>
            <a:r>
              <a:rPr lang="en-US"/>
              <a:t>Click to edit Master title style</a:t>
            </a:r>
            <a:endParaRPr lang="id-ID"/>
          </a:p>
        </p:txBody>
      </p:sp>
      <p:sp>
        <p:nvSpPr>
          <p:cNvPr id="3" name="Text Placeholder 2"/>
          <p:cNvSpPr>
            <a:spLocks noGrp="1"/>
          </p:cNvSpPr>
          <p:nvPr>
            <p:ph type="body" sz="half" idx="1"/>
          </p:nvPr>
        </p:nvSpPr>
        <p:spPr>
          <a:xfrm>
            <a:off x="2438400" y="1600200"/>
            <a:ext cx="3124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quarter" idx="2"/>
          </p:nvPr>
        </p:nvSpPr>
        <p:spPr>
          <a:xfrm>
            <a:off x="5715001" y="1600200"/>
            <a:ext cx="31242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Content Placeholder 4"/>
          <p:cNvSpPr>
            <a:spLocks noGrp="1"/>
          </p:cNvSpPr>
          <p:nvPr>
            <p:ph sz="quarter" idx="3"/>
          </p:nvPr>
        </p:nvSpPr>
        <p:spPr>
          <a:xfrm>
            <a:off x="5715001" y="3924302"/>
            <a:ext cx="31242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9"/>
          <p:cNvSpPr>
            <a:spLocks noGrp="1" noChangeArrowheads="1"/>
          </p:cNvSpPr>
          <p:nvPr>
            <p:ph type="sldNum" sz="quarter" idx="12"/>
          </p:nvPr>
        </p:nvSpPr>
        <p:spPr>
          <a:ln/>
        </p:spPr>
        <p:txBody>
          <a:bodyPr/>
          <a:lstStyle>
            <a:lvl1pPr>
              <a:defRPr/>
            </a:lvl1pPr>
          </a:lstStyle>
          <a:p>
            <a:pPr>
              <a:defRPr/>
            </a:pPr>
            <a:fld id="{29A75EE8-1D78-4201-A824-EBFC696B3E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010034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806A69-5797-43B2-8764-962ECC12C2B4}"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939277831"/>
      </p:ext>
    </p:extLst>
  </p:cSld>
  <p:clrMapOvr>
    <a:masterClrMapping/>
  </p:clrMapOvr>
  <p:transition>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775440" y="206558"/>
            <a:ext cx="5368561" cy="1348362"/>
          </a:xfrm>
        </p:spPr>
        <p:txBody>
          <a:bodyPr/>
          <a:lstStyle>
            <a:lvl1pPr>
              <a:defRPr sz="3600">
                <a:solidFill>
                  <a:srgbClr val="FFFFFF"/>
                </a:solidFill>
              </a:defRPr>
            </a:lvl1pPr>
          </a:lstStyle>
          <a:p>
            <a:r>
              <a:rPr lang="en-US"/>
              <a:t>Click to edit Master title style</a:t>
            </a:r>
          </a:p>
        </p:txBody>
      </p:sp>
      <p:sp>
        <p:nvSpPr>
          <p:cNvPr id="4099" name="Rectangle 3"/>
          <p:cNvSpPr>
            <a:spLocks noGrp="1" noChangeArrowheads="1"/>
          </p:cNvSpPr>
          <p:nvPr>
            <p:ph type="subTitle" idx="1"/>
          </p:nvPr>
        </p:nvSpPr>
        <p:spPr>
          <a:xfrm>
            <a:off x="3775440" y="1721313"/>
            <a:ext cx="5368561" cy="1101641"/>
          </a:xfrm>
        </p:spPr>
        <p:txBody>
          <a:bodyPr/>
          <a:lstStyle>
            <a:lvl1pPr marL="0" indent="0" algn="ctr">
              <a:buFontTx/>
              <a:buNone/>
              <a:defRPr sz="2900">
                <a:solidFill>
                  <a:srgbClr val="FFFFFF"/>
                </a:solidFill>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r>
              <a:rPr lang="id-ID"/>
              <a:t>3 Maret</a:t>
            </a:r>
            <a:r>
              <a:rPr lang="en-US"/>
              <a:t> 2008</a:t>
            </a:r>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212A75B4-B017-4897-90D1-F8DC24462661}" type="slidenum">
              <a:rPr lang="en-US"/>
              <a:pPr>
                <a:defRPr/>
              </a:pPr>
              <a:t>‹#›</a:t>
            </a:fld>
            <a:endParaRPr lang="en-US"/>
          </a:p>
        </p:txBody>
      </p:sp>
    </p:spTree>
    <p:extLst>
      <p:ext uri="{BB962C8B-B14F-4D97-AF65-F5344CB8AC3E}">
        <p14:creationId xmlns:p14="http://schemas.microsoft.com/office/powerpoint/2010/main" val="37786753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0071DF-D679-46F6-90B9-47C791C600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37583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563"/>
            <a:ext cx="7772543" cy="136270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196" y="2906151"/>
            <a:ext cx="7772543" cy="1500412"/>
          </a:xfr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65B0F6-3D84-4FFA-BFC0-EB7C39679E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69961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577" y="1308199"/>
            <a:ext cx="4084339" cy="478812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6205" y="1308199"/>
            <a:ext cx="4084339" cy="478812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3142B6D-DCED-4BEA-8F5B-13F5526C1B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01313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29" y="273976"/>
            <a:ext cx="8228742" cy="114323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29" y="1534838"/>
            <a:ext cx="4040007"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4" name="Content Placeholder 3"/>
          <p:cNvSpPr>
            <a:spLocks noGrp="1"/>
          </p:cNvSpPr>
          <p:nvPr>
            <p:ph sz="half" idx="2"/>
          </p:nvPr>
        </p:nvSpPr>
        <p:spPr>
          <a:xfrm>
            <a:off x="457629" y="2174593"/>
            <a:ext cx="4040007"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935" y="1534838"/>
            <a:ext cx="4041436"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4935" y="2174593"/>
            <a:ext cx="4041436"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B4D7976-5BD0-460F-A6B8-55EDFB949D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80569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EE2D74-3473-4BD9-B8A1-F726C30995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95678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0C70F28-67DA-4070-9831-DA48195F90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03411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30" y="272542"/>
            <a:ext cx="3007481" cy="1161887"/>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227" y="272541"/>
            <a:ext cx="5111144" cy="5853901"/>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30" y="1434428"/>
            <a:ext cx="3007481" cy="46920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0B6AFD-EFED-4E3A-B048-60A8BCD3A4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41866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030"/>
            <a:ext cx="5487258" cy="566599"/>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1904" y="612502"/>
            <a:ext cx="5487258" cy="4115373"/>
          </a:xfr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pPr lvl="0"/>
            <a:endParaRPr lang="en-US" noProof="0"/>
          </a:p>
        </p:txBody>
      </p:sp>
      <p:sp>
        <p:nvSpPr>
          <p:cNvPr id="4" name="Text Placeholder 3"/>
          <p:cNvSpPr>
            <a:spLocks noGrp="1"/>
          </p:cNvSpPr>
          <p:nvPr>
            <p:ph type="body" sz="half" idx="2"/>
          </p:nvPr>
        </p:nvSpPr>
        <p:spPr>
          <a:xfrm>
            <a:off x="1791904" y="5367629"/>
            <a:ext cx="5487258" cy="8047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87579A-F14C-4C78-A1DC-998FA43368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08634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28735A-009F-4971-8DE7-604A339A2C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0779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7"/>
            <a:ext cx="4040188" cy="639762"/>
          </a:xfrm>
        </p:spPr>
        <p:txBody>
          <a:bodyPr anchor="b"/>
          <a:lstStyle>
            <a:lvl1pPr marL="0" indent="0">
              <a:buNone/>
              <a:defRPr sz="2400" b="1"/>
            </a:lvl1pPr>
            <a:lvl2pPr marL="457124" indent="0">
              <a:buNone/>
              <a:defRPr sz="2000" b="1"/>
            </a:lvl2pPr>
            <a:lvl3pPr marL="914244" indent="0">
              <a:buNone/>
              <a:defRPr sz="1800" b="1"/>
            </a:lvl3pPr>
            <a:lvl4pPr marL="1371366" indent="0">
              <a:buNone/>
              <a:defRPr sz="1600" b="1"/>
            </a:lvl4pPr>
            <a:lvl5pPr marL="1828487" indent="0">
              <a:buNone/>
              <a:defRPr sz="1600" b="1"/>
            </a:lvl5pPr>
            <a:lvl6pPr marL="2285609" indent="0">
              <a:buNone/>
              <a:defRPr sz="1600" b="1"/>
            </a:lvl6pPr>
            <a:lvl7pPr marL="2742731" indent="0">
              <a:buNone/>
              <a:defRPr sz="1600" b="1"/>
            </a:lvl7pPr>
            <a:lvl8pPr marL="3199852" indent="0">
              <a:buNone/>
              <a:defRPr sz="1600" b="1"/>
            </a:lvl8pPr>
            <a:lvl9pPr marL="36569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124" indent="0">
              <a:buNone/>
              <a:defRPr sz="2000" b="1"/>
            </a:lvl2pPr>
            <a:lvl3pPr marL="914244" indent="0">
              <a:buNone/>
              <a:defRPr sz="1800" b="1"/>
            </a:lvl3pPr>
            <a:lvl4pPr marL="1371366" indent="0">
              <a:buNone/>
              <a:defRPr sz="1600" b="1"/>
            </a:lvl4pPr>
            <a:lvl5pPr marL="1828487" indent="0">
              <a:buNone/>
              <a:defRPr sz="1600" b="1"/>
            </a:lvl5pPr>
            <a:lvl6pPr marL="2285609" indent="0">
              <a:buNone/>
              <a:defRPr sz="1600" b="1"/>
            </a:lvl6pPr>
            <a:lvl7pPr marL="2742731" indent="0">
              <a:buNone/>
              <a:defRPr sz="1600" b="1"/>
            </a:lvl7pPr>
            <a:lvl8pPr marL="3199852" indent="0">
              <a:buNone/>
              <a:defRPr sz="1600" b="1"/>
            </a:lvl8pPr>
            <a:lvl9pPr marL="36569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853779-AE64-4C0F-837C-2311847DB8FC}"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4127497601"/>
      </p:ext>
    </p:extLst>
  </p:cSld>
  <p:clrMapOvr>
    <a:masterClrMapping/>
  </p:clrMapOvr>
  <p:transition>
    <p:wipe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4052" y="1"/>
            <a:ext cx="2076492" cy="60963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4578" y="1"/>
            <a:ext cx="6092186" cy="60963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BDD27E-8E2D-49DD-9366-A2E05D4CE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74040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577" y="0"/>
            <a:ext cx="8305967" cy="1239346"/>
          </a:xfrm>
        </p:spPr>
        <p:txBody>
          <a:bodyPr/>
          <a:lstStyle/>
          <a:p>
            <a:r>
              <a:rPr lang="en-US"/>
              <a:t>Click to edit Master title style</a:t>
            </a:r>
          </a:p>
        </p:txBody>
      </p:sp>
      <p:sp>
        <p:nvSpPr>
          <p:cNvPr id="3" name="Text Placeholder 2"/>
          <p:cNvSpPr>
            <a:spLocks noGrp="1"/>
          </p:cNvSpPr>
          <p:nvPr>
            <p:ph type="body" sz="half" idx="1"/>
          </p:nvPr>
        </p:nvSpPr>
        <p:spPr>
          <a:xfrm>
            <a:off x="274577" y="1308199"/>
            <a:ext cx="4084339" cy="4788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6205" y="1308199"/>
            <a:ext cx="4084339" cy="4788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21B0C9-169F-4AAD-972E-6FD0D4DA04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55073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1143000"/>
          </a:xfrm>
        </p:spPr>
        <p:txBody>
          <a:bodyPr/>
          <a:lstStyle/>
          <a:p>
            <a:r>
              <a:rPr lang="en-US"/>
              <a:t>Click to edit Master title style</a:t>
            </a:r>
            <a:endParaRPr lang="id-ID"/>
          </a:p>
        </p:txBody>
      </p:sp>
      <p:sp>
        <p:nvSpPr>
          <p:cNvPr id="3" name="Text Placeholder 2"/>
          <p:cNvSpPr>
            <a:spLocks noGrp="1"/>
          </p:cNvSpPr>
          <p:nvPr>
            <p:ph type="body" sz="half" idx="1"/>
          </p:nvPr>
        </p:nvSpPr>
        <p:spPr>
          <a:xfrm>
            <a:off x="457201" y="1676400"/>
            <a:ext cx="40005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quarter" idx="2"/>
          </p:nvPr>
        </p:nvSpPr>
        <p:spPr>
          <a:xfrm>
            <a:off x="4610100" y="1676400"/>
            <a:ext cx="40005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Content Placeholder 4"/>
          <p:cNvSpPr>
            <a:spLocks noGrp="1"/>
          </p:cNvSpPr>
          <p:nvPr>
            <p:ph sz="quarter" idx="3"/>
          </p:nvPr>
        </p:nvSpPr>
        <p:spPr>
          <a:xfrm>
            <a:off x="4610100" y="4038600"/>
            <a:ext cx="40005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Date Placeholder 5"/>
          <p:cNvSpPr>
            <a:spLocks noGrp="1"/>
          </p:cNvSpPr>
          <p:nvPr>
            <p:ph type="dt" sz="half" idx="10"/>
          </p:nvPr>
        </p:nvSpPr>
        <p:spPr>
          <a:xfrm>
            <a:off x="686443" y="6400417"/>
            <a:ext cx="1904881" cy="457583"/>
          </a:xfrm>
        </p:spPr>
        <p:txBody>
          <a:bodyPr/>
          <a:lstStyle>
            <a:lvl1pPr>
              <a:defRPr/>
            </a:lvl1pPr>
          </a:lstStyle>
          <a:p>
            <a:pPr>
              <a:defRPr/>
            </a:pPr>
            <a:endParaRPr lang="en-US" altLang="en-US">
              <a:solidFill>
                <a:srgbClr val="000000"/>
              </a:solidFill>
            </a:endParaRPr>
          </a:p>
        </p:txBody>
      </p:sp>
      <p:sp>
        <p:nvSpPr>
          <p:cNvPr id="7" name="Footer Placeholder 6"/>
          <p:cNvSpPr>
            <a:spLocks noGrp="1"/>
          </p:cNvSpPr>
          <p:nvPr>
            <p:ph type="ftr" sz="quarter" idx="11"/>
          </p:nvPr>
        </p:nvSpPr>
        <p:spPr>
          <a:xfrm>
            <a:off x="3124748" y="6400417"/>
            <a:ext cx="2894504" cy="457583"/>
          </a:xfrm>
        </p:spPr>
        <p:txBody>
          <a:bodyPr/>
          <a:lstStyle>
            <a:lvl1pPr>
              <a:defRPr/>
            </a:lvl1pPr>
          </a:lstStyle>
          <a:p>
            <a:pPr>
              <a:defRPr/>
            </a:pPr>
            <a:endParaRPr lang="en-US" altLang="en-US">
              <a:solidFill>
                <a:srgbClr val="000000"/>
              </a:solidFill>
            </a:endParaRPr>
          </a:p>
        </p:txBody>
      </p:sp>
      <p:sp>
        <p:nvSpPr>
          <p:cNvPr id="8" name="Slide Number Placeholder 7"/>
          <p:cNvSpPr>
            <a:spLocks noGrp="1"/>
          </p:cNvSpPr>
          <p:nvPr>
            <p:ph type="sldNum" sz="quarter" idx="12"/>
          </p:nvPr>
        </p:nvSpPr>
        <p:spPr>
          <a:xfrm>
            <a:off x="6552676" y="6400417"/>
            <a:ext cx="1904881" cy="457583"/>
          </a:xfrm>
        </p:spPr>
        <p:txBody>
          <a:bodyPr/>
          <a:lstStyle>
            <a:lvl1pPr>
              <a:defRPr/>
            </a:lvl1pPr>
          </a:lstStyle>
          <a:p>
            <a:pPr>
              <a:defRPr/>
            </a:pPr>
            <a:fld id="{C6420A93-1C68-476B-BBE5-52490DB13E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299987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1143000"/>
          </a:xfrm>
        </p:spPr>
        <p:txBody>
          <a:bodyPr/>
          <a:lstStyle/>
          <a:p>
            <a:r>
              <a:rPr lang="en-US"/>
              <a:t>Click to edit Master title style</a:t>
            </a:r>
            <a:endParaRPr lang="id-ID"/>
          </a:p>
        </p:txBody>
      </p:sp>
      <p:sp>
        <p:nvSpPr>
          <p:cNvPr id="3" name="Table Placeholder 2"/>
          <p:cNvSpPr>
            <a:spLocks noGrp="1"/>
          </p:cNvSpPr>
          <p:nvPr>
            <p:ph type="tbl" idx="1"/>
          </p:nvPr>
        </p:nvSpPr>
        <p:spPr>
          <a:xfrm>
            <a:off x="457200" y="1676400"/>
            <a:ext cx="8153400" cy="4572000"/>
          </a:xfrm>
        </p:spPr>
        <p:txBody>
          <a:bodyPr/>
          <a:lstStyle/>
          <a:p>
            <a:pPr lvl="0"/>
            <a:endParaRPr lang="id-ID" noProof="0"/>
          </a:p>
        </p:txBody>
      </p:sp>
      <p:sp>
        <p:nvSpPr>
          <p:cNvPr id="4" name="Date Placeholder 3"/>
          <p:cNvSpPr>
            <a:spLocks noGrp="1"/>
          </p:cNvSpPr>
          <p:nvPr>
            <p:ph type="dt" sz="half" idx="10"/>
          </p:nvPr>
        </p:nvSpPr>
        <p:spPr>
          <a:xfrm>
            <a:off x="686443" y="6400417"/>
            <a:ext cx="1904881" cy="457583"/>
          </a:xfrm>
        </p:spPr>
        <p:txBody>
          <a:bodyPr/>
          <a:lstStyle>
            <a:lvl1pPr>
              <a:defRPr/>
            </a:lvl1pPr>
          </a:lstStyle>
          <a:p>
            <a:pPr>
              <a:defRPr/>
            </a:pPr>
            <a:endParaRPr lang="en-US" altLang="en-US">
              <a:solidFill>
                <a:srgbClr val="000000"/>
              </a:solidFill>
            </a:endParaRPr>
          </a:p>
        </p:txBody>
      </p:sp>
      <p:sp>
        <p:nvSpPr>
          <p:cNvPr id="5" name="Footer Placeholder 4"/>
          <p:cNvSpPr>
            <a:spLocks noGrp="1"/>
          </p:cNvSpPr>
          <p:nvPr>
            <p:ph type="ftr" sz="quarter" idx="11"/>
          </p:nvPr>
        </p:nvSpPr>
        <p:spPr>
          <a:xfrm>
            <a:off x="3124748" y="6400417"/>
            <a:ext cx="2894504" cy="457583"/>
          </a:xfrm>
        </p:spPr>
        <p:txBody>
          <a:bodyPr/>
          <a:lstStyle>
            <a:lvl1pPr>
              <a:defRPr/>
            </a:lvl1pPr>
          </a:lstStyle>
          <a:p>
            <a:pPr>
              <a:defRPr/>
            </a:pPr>
            <a:endParaRPr lang="en-US" altLang="en-US">
              <a:solidFill>
                <a:srgbClr val="000000"/>
              </a:solidFill>
            </a:endParaRPr>
          </a:p>
        </p:txBody>
      </p:sp>
      <p:sp>
        <p:nvSpPr>
          <p:cNvPr id="6" name="Slide Number Placeholder 5"/>
          <p:cNvSpPr>
            <a:spLocks noGrp="1"/>
          </p:cNvSpPr>
          <p:nvPr>
            <p:ph type="sldNum" sz="quarter" idx="12"/>
          </p:nvPr>
        </p:nvSpPr>
        <p:spPr>
          <a:xfrm>
            <a:off x="6552676" y="6400417"/>
            <a:ext cx="1904881" cy="457583"/>
          </a:xfrm>
        </p:spPr>
        <p:txBody>
          <a:bodyPr/>
          <a:lstStyle>
            <a:lvl1pPr>
              <a:defRPr/>
            </a:lvl1pPr>
          </a:lstStyle>
          <a:p>
            <a:pPr>
              <a:defRPr/>
            </a:pPr>
            <a:fld id="{FBFE109E-F733-4CEA-920D-C5E0A6CAC3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94207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4" indent="0" algn="ctr">
              <a:buNone/>
              <a:defRPr/>
            </a:lvl2pPr>
            <a:lvl3pPr marL="914244" indent="0" algn="ctr">
              <a:buNone/>
              <a:defRPr/>
            </a:lvl3pPr>
            <a:lvl4pPr marL="1371366" indent="0" algn="ctr">
              <a:buNone/>
              <a:defRPr/>
            </a:lvl4pPr>
            <a:lvl5pPr marL="1828487" indent="0" algn="ctr">
              <a:buNone/>
              <a:defRPr/>
            </a:lvl5pPr>
            <a:lvl6pPr marL="2285609" indent="0" algn="ctr">
              <a:buNone/>
              <a:defRPr/>
            </a:lvl6pPr>
            <a:lvl7pPr marL="2742731" indent="0" algn="ctr">
              <a:buNone/>
              <a:defRPr/>
            </a:lvl7pPr>
            <a:lvl8pPr marL="3199852" indent="0" algn="ctr">
              <a:buNone/>
              <a:defRPr/>
            </a:lvl8pPr>
            <a:lvl9pPr marL="3656972" indent="0" algn="ctr">
              <a:buNone/>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EF79EF-1241-4B88-8C40-F4E81279E1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60631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164EBCE-B373-45E1-8B03-4C495786BA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0592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124" indent="0">
              <a:buNone/>
              <a:defRPr sz="1800"/>
            </a:lvl2pPr>
            <a:lvl3pPr marL="914244" indent="0">
              <a:buNone/>
              <a:defRPr sz="1600"/>
            </a:lvl3pPr>
            <a:lvl4pPr marL="1371366" indent="0">
              <a:buNone/>
              <a:defRPr sz="1400"/>
            </a:lvl4pPr>
            <a:lvl5pPr marL="1828487" indent="0">
              <a:buNone/>
              <a:defRPr sz="1400"/>
            </a:lvl5pPr>
            <a:lvl6pPr marL="2285609" indent="0">
              <a:buNone/>
              <a:defRPr sz="1400"/>
            </a:lvl6pPr>
            <a:lvl7pPr marL="2742731" indent="0">
              <a:buNone/>
              <a:defRPr sz="1400"/>
            </a:lvl7pPr>
            <a:lvl8pPr marL="3199852" indent="0">
              <a:buNone/>
              <a:defRPr sz="1400"/>
            </a:lvl8pPr>
            <a:lvl9pPr marL="3656972"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08773F-5449-4A14-9FD6-6044D52916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8280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685800" y="1981202"/>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4" y="1981202"/>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A75E24A-29A8-4B30-9E91-BD8EB76C0E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612713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1" y="1535117"/>
            <a:ext cx="4040188" cy="639762"/>
          </a:xfrm>
        </p:spPr>
        <p:txBody>
          <a:bodyPr anchor="b"/>
          <a:lstStyle>
            <a:lvl1pPr marL="0" indent="0">
              <a:buNone/>
              <a:defRPr sz="2400" b="1"/>
            </a:lvl1pPr>
            <a:lvl2pPr marL="457124" indent="0">
              <a:buNone/>
              <a:defRPr sz="2000" b="1"/>
            </a:lvl2pPr>
            <a:lvl3pPr marL="914244" indent="0">
              <a:buNone/>
              <a:defRPr sz="1800" b="1"/>
            </a:lvl3pPr>
            <a:lvl4pPr marL="1371366" indent="0">
              <a:buNone/>
              <a:defRPr sz="1600" b="1"/>
            </a:lvl4pPr>
            <a:lvl5pPr marL="1828487" indent="0">
              <a:buNone/>
              <a:defRPr sz="1600" b="1"/>
            </a:lvl5pPr>
            <a:lvl6pPr marL="2285609" indent="0">
              <a:buNone/>
              <a:defRPr sz="1600" b="1"/>
            </a:lvl6pPr>
            <a:lvl7pPr marL="2742731" indent="0">
              <a:buNone/>
              <a:defRPr sz="1600" b="1"/>
            </a:lvl7pPr>
            <a:lvl8pPr marL="3199852" indent="0">
              <a:buNone/>
              <a:defRPr sz="1600" b="1"/>
            </a:lvl8pPr>
            <a:lvl9pPr marL="36569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124" indent="0">
              <a:buNone/>
              <a:defRPr sz="2000" b="1"/>
            </a:lvl2pPr>
            <a:lvl3pPr marL="914244" indent="0">
              <a:buNone/>
              <a:defRPr sz="1800" b="1"/>
            </a:lvl3pPr>
            <a:lvl4pPr marL="1371366" indent="0">
              <a:buNone/>
              <a:defRPr sz="1600" b="1"/>
            </a:lvl4pPr>
            <a:lvl5pPr marL="1828487" indent="0">
              <a:buNone/>
              <a:defRPr sz="1600" b="1"/>
            </a:lvl5pPr>
            <a:lvl6pPr marL="2285609" indent="0">
              <a:buNone/>
              <a:defRPr sz="1600" b="1"/>
            </a:lvl6pPr>
            <a:lvl7pPr marL="2742731" indent="0">
              <a:buNone/>
              <a:defRPr sz="1600" b="1"/>
            </a:lvl7pPr>
            <a:lvl8pPr marL="3199852" indent="0">
              <a:buNone/>
              <a:defRPr sz="1600" b="1"/>
            </a:lvl8pPr>
            <a:lvl9pPr marL="36569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90946FC-5B3E-422F-AFE8-6D265BB2CA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4515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9C2A7FD-B5E0-491F-B5A8-E7F125F9A2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3651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6C5E96-A57E-4E63-AE56-8A5BD0E70D86}"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953059380"/>
      </p:ext>
    </p:extLst>
  </p:cSld>
  <p:clrMapOvr>
    <a:masterClrMapping/>
  </p:clrMapOvr>
  <p:transition>
    <p:wipe di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137ADD5-F3E4-4340-9893-BD1DB7724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539321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4"/>
            <a:ext cx="3008313" cy="4691063"/>
          </a:xfrm>
        </p:spPr>
        <p:txBody>
          <a:bodyPr/>
          <a:lstStyle>
            <a:lvl1pPr marL="0" indent="0">
              <a:buNone/>
              <a:defRPr sz="1400"/>
            </a:lvl1pPr>
            <a:lvl2pPr marL="457124" indent="0">
              <a:buNone/>
              <a:defRPr sz="1200"/>
            </a:lvl2pPr>
            <a:lvl3pPr marL="914244" indent="0">
              <a:buNone/>
              <a:defRPr sz="1000"/>
            </a:lvl3pPr>
            <a:lvl4pPr marL="1371366" indent="0">
              <a:buNone/>
              <a:defRPr sz="900"/>
            </a:lvl4pPr>
            <a:lvl5pPr marL="1828487" indent="0">
              <a:buNone/>
              <a:defRPr sz="900"/>
            </a:lvl5pPr>
            <a:lvl6pPr marL="2285609" indent="0">
              <a:buNone/>
              <a:defRPr sz="900"/>
            </a:lvl6pPr>
            <a:lvl7pPr marL="2742731" indent="0">
              <a:buNone/>
              <a:defRPr sz="900"/>
            </a:lvl7pPr>
            <a:lvl8pPr marL="3199852" indent="0">
              <a:buNone/>
              <a:defRPr sz="900"/>
            </a:lvl8pPr>
            <a:lvl9pPr marL="365697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8473A9C-2E4F-46AE-A4CC-0979936AC2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44714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4" indent="0">
              <a:buNone/>
              <a:defRPr sz="2800"/>
            </a:lvl2pPr>
            <a:lvl3pPr marL="914244" indent="0">
              <a:buNone/>
              <a:defRPr sz="2400"/>
            </a:lvl3pPr>
            <a:lvl4pPr marL="1371366" indent="0">
              <a:buNone/>
              <a:defRPr sz="2000"/>
            </a:lvl4pPr>
            <a:lvl5pPr marL="1828487" indent="0">
              <a:buNone/>
              <a:defRPr sz="2000"/>
            </a:lvl5pPr>
            <a:lvl6pPr marL="2285609" indent="0">
              <a:buNone/>
              <a:defRPr sz="2000"/>
            </a:lvl6pPr>
            <a:lvl7pPr marL="2742731" indent="0">
              <a:buNone/>
              <a:defRPr sz="2000"/>
            </a:lvl7pPr>
            <a:lvl8pPr marL="3199852" indent="0">
              <a:buNone/>
              <a:defRPr sz="2000"/>
            </a:lvl8pPr>
            <a:lvl9pPr marL="3656972"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4" indent="0">
              <a:buNone/>
              <a:defRPr sz="1200"/>
            </a:lvl2pPr>
            <a:lvl3pPr marL="914244" indent="0">
              <a:buNone/>
              <a:defRPr sz="1000"/>
            </a:lvl3pPr>
            <a:lvl4pPr marL="1371366" indent="0">
              <a:buNone/>
              <a:defRPr sz="900"/>
            </a:lvl4pPr>
            <a:lvl5pPr marL="1828487" indent="0">
              <a:buNone/>
              <a:defRPr sz="900"/>
            </a:lvl5pPr>
            <a:lvl6pPr marL="2285609" indent="0">
              <a:buNone/>
              <a:defRPr sz="900"/>
            </a:lvl6pPr>
            <a:lvl7pPr marL="2742731" indent="0">
              <a:buNone/>
              <a:defRPr sz="900"/>
            </a:lvl7pPr>
            <a:lvl8pPr marL="3199852" indent="0">
              <a:buNone/>
              <a:defRPr sz="900"/>
            </a:lvl8pPr>
            <a:lvl9pPr marL="365697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CD4EBA9-0322-4A6D-99E8-EBC3B34827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85709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D756D1-1DBD-4EDC-B308-E1BC1EEA8C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37291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06EC32-4F7A-457A-880C-1E73275B53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93269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6CD4F0-08B3-4DAD-A73B-2DBC20127D98}"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57A75-0209-42B9-A82C-7E7E558F4D47}"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0975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6CD4F0-08B3-4DAD-A73B-2DBC20127D98}"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57A75-0209-42B9-A82C-7E7E558F4D47}" type="slidenum">
              <a:rPr lang="en-US" smtClean="0"/>
              <a:pPr/>
              <a:t>‹#›</a:t>
            </a:fld>
            <a:endParaRPr lang="en-US"/>
          </a:p>
        </p:txBody>
      </p:sp>
    </p:spTree>
    <p:extLst>
      <p:ext uri="{BB962C8B-B14F-4D97-AF65-F5344CB8AC3E}">
        <p14:creationId xmlns:p14="http://schemas.microsoft.com/office/powerpoint/2010/main" val="22107179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6CD4F0-08B3-4DAD-A73B-2DBC20127D98}"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57A75-0209-42B9-A82C-7E7E558F4D47}"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524733"/>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6CD4F0-08B3-4DAD-A73B-2DBC20127D98}" type="datetimeFigureOut">
              <a:rPr lang="en-US" smtClean="0"/>
              <a:pPr/>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57A75-0209-42B9-A82C-7E7E558F4D47}" type="slidenum">
              <a:rPr lang="en-US" smtClean="0"/>
              <a:pPr/>
              <a:t>‹#›</a:t>
            </a:fld>
            <a:endParaRPr lang="en-US"/>
          </a:p>
        </p:txBody>
      </p:sp>
    </p:spTree>
    <p:extLst>
      <p:ext uri="{BB962C8B-B14F-4D97-AF65-F5344CB8AC3E}">
        <p14:creationId xmlns:p14="http://schemas.microsoft.com/office/powerpoint/2010/main" val="18365663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6CD4F0-08B3-4DAD-A73B-2DBC20127D98}" type="datetimeFigureOut">
              <a:rPr lang="en-US" smtClean="0"/>
              <a:pPr/>
              <a:t>10/31/2025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E57A75-0209-42B9-A82C-7E7E558F4D47}"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849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1343917-389E-4D31-BFFF-7287180AA55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454742566"/>
      </p:ext>
    </p:extLst>
  </p:cSld>
  <p:clrMapOvr>
    <a:masterClrMapping/>
  </p:clrMapOvr>
  <p:transition>
    <p:wipe dir="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6CD4F0-08B3-4DAD-A73B-2DBC20127D98}" type="datetimeFigureOut">
              <a:rPr lang="en-US" smtClean="0"/>
              <a:pPr/>
              <a:t>10/31/2025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E57A75-0209-42B9-A82C-7E7E558F4D47}" type="slidenum">
              <a:rPr lang="en-US" smtClean="0"/>
              <a:pPr/>
              <a:t>‹#›</a:t>
            </a:fld>
            <a:endParaRPr lang="en-US"/>
          </a:p>
        </p:txBody>
      </p:sp>
    </p:spTree>
    <p:extLst>
      <p:ext uri="{BB962C8B-B14F-4D97-AF65-F5344CB8AC3E}">
        <p14:creationId xmlns:p14="http://schemas.microsoft.com/office/powerpoint/2010/main" val="16866846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CD4F0-08B3-4DAD-A73B-2DBC20127D98}" type="datetimeFigureOut">
              <a:rPr lang="en-US" smtClean="0"/>
              <a:pPr/>
              <a:t>10/31/2025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E57A75-0209-42B9-A82C-7E7E558F4D47}" type="slidenum">
              <a:rPr lang="en-US" smtClean="0"/>
              <a:pPr/>
              <a:t>‹#›</a:t>
            </a:fld>
            <a:endParaRPr lang="en-US"/>
          </a:p>
        </p:txBody>
      </p:sp>
    </p:spTree>
    <p:extLst>
      <p:ext uri="{BB962C8B-B14F-4D97-AF65-F5344CB8AC3E}">
        <p14:creationId xmlns:p14="http://schemas.microsoft.com/office/powerpoint/2010/main" val="22942105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6CD4F0-08B3-4DAD-A73B-2DBC20127D98}" type="datetimeFigureOut">
              <a:rPr lang="en-US" smtClean="0"/>
              <a:pPr/>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57A75-0209-42B9-A82C-7E7E558F4D47}"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8991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6CD4F0-08B3-4DAD-A73B-2DBC20127D98}" type="datetimeFigureOut">
              <a:rPr lang="en-US" smtClean="0"/>
              <a:pPr/>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57A75-0209-42B9-A82C-7E7E558F4D47}" type="slidenum">
              <a:rPr lang="en-US" smtClean="0"/>
              <a:pPr/>
              <a:t>‹#›</a:t>
            </a:fld>
            <a:endParaRPr lang="en-US"/>
          </a:p>
        </p:txBody>
      </p:sp>
    </p:spTree>
    <p:extLst>
      <p:ext uri="{BB962C8B-B14F-4D97-AF65-F5344CB8AC3E}">
        <p14:creationId xmlns:p14="http://schemas.microsoft.com/office/powerpoint/2010/main" val="16981923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6CD4F0-08B3-4DAD-A73B-2DBC20127D98}"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57A75-0209-42B9-A82C-7E7E558F4D47}" type="slidenum">
              <a:rPr lang="en-US" smtClean="0"/>
              <a:pPr/>
              <a:t>‹#›</a:t>
            </a:fld>
            <a:endParaRPr lang="en-US"/>
          </a:p>
        </p:txBody>
      </p:sp>
    </p:spTree>
    <p:extLst>
      <p:ext uri="{BB962C8B-B14F-4D97-AF65-F5344CB8AC3E}">
        <p14:creationId xmlns:p14="http://schemas.microsoft.com/office/powerpoint/2010/main" val="26152817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6CD4F0-08B3-4DAD-A73B-2DBC20127D98}"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57A75-0209-42B9-A82C-7E7E558F4D47}" type="slidenum">
              <a:rPr lang="en-US" smtClean="0"/>
              <a:pPr/>
              <a:t>‹#›</a:t>
            </a:fld>
            <a:endParaRPr lang="en-US"/>
          </a:p>
        </p:txBody>
      </p:sp>
    </p:spTree>
    <p:extLst>
      <p:ext uri="{BB962C8B-B14F-4D97-AF65-F5344CB8AC3E}">
        <p14:creationId xmlns:p14="http://schemas.microsoft.com/office/powerpoint/2010/main" val="612424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EF71B44-960A-47C4-AC04-E93E20370B46}" type="slidenum">
              <a:rPr lang="en-US" smtClean="0">
                <a:solidFill>
                  <a:srgbClr val="000000"/>
                </a:solidFill>
              </a:rPr>
              <a:pPr>
                <a:defRPr/>
              </a:pPr>
              <a:t>‹#›</a:t>
            </a:fld>
            <a:endParaRPr lang="en-US">
              <a:solidFill>
                <a:srgbClr val="000000"/>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1793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454D4ADA-5CC3-431B-B99D-FCA49EACBAA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38124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1A2D71A-2E02-4898-A49D-4EA753745182}" type="slidenum">
              <a:rPr lang="en-US" smtClean="0">
                <a:solidFill>
                  <a:srgbClr val="000000"/>
                </a:solidFill>
              </a:rPr>
              <a:pPr>
                <a:defRPr/>
              </a:pPr>
              <a:t>‹#›</a:t>
            </a:fld>
            <a:endParaRPr lang="en-US">
              <a:solidFill>
                <a:srgbClr val="000000"/>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4873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7A270A35-0353-4A9D-9793-4112BC46B17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0856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4"/>
            <a:ext cx="3008313" cy="4691063"/>
          </a:xfrm>
        </p:spPr>
        <p:txBody>
          <a:bodyPr/>
          <a:lstStyle>
            <a:lvl1pPr marL="0" indent="0">
              <a:buNone/>
              <a:defRPr sz="1400"/>
            </a:lvl1pPr>
            <a:lvl2pPr marL="457124" indent="0">
              <a:buNone/>
              <a:defRPr sz="1200"/>
            </a:lvl2pPr>
            <a:lvl3pPr marL="914244" indent="0">
              <a:buNone/>
              <a:defRPr sz="1000"/>
            </a:lvl3pPr>
            <a:lvl4pPr marL="1371366" indent="0">
              <a:buNone/>
              <a:defRPr sz="900"/>
            </a:lvl4pPr>
            <a:lvl5pPr marL="1828487" indent="0">
              <a:buNone/>
              <a:defRPr sz="900"/>
            </a:lvl5pPr>
            <a:lvl6pPr marL="2285609" indent="0">
              <a:buNone/>
              <a:defRPr sz="900"/>
            </a:lvl6pPr>
            <a:lvl7pPr marL="2742731" indent="0">
              <a:buNone/>
              <a:defRPr sz="900"/>
            </a:lvl7pPr>
            <a:lvl8pPr marL="3199852" indent="0">
              <a:buNone/>
              <a:defRPr sz="900"/>
            </a:lvl8pPr>
            <a:lvl9pPr marL="365697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8A2F2D-CDDD-4440-96D9-721AE3D27BC2}"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774301907"/>
      </p:ext>
    </p:extLst>
  </p:cSld>
  <p:clrMapOvr>
    <a:masterClrMapping/>
  </p:clrMapOvr>
  <p:transition>
    <p:wipe dir="d"/>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626F52F5-0925-4DC1-B6A8-2C6F4820B00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71140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78B3047C-84FA-4A91-902F-3A640812180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84838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EDEDE9E0-DC9E-481A-819E-6BA6515240C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93561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F7DD123A-AAC3-41C0-8FA7-7DE788A280C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88760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785F70A8-067A-48A8-8F3B-27938C02A30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5874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7C1445D5-DB61-4B45-BD8D-8E60CB7D8DC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18058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642E1011-7301-4B39-B1FD-69A7BFAD110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520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AEC9CD71-E600-4D18-8AA4-7C3B837DD237}" type="slidenum">
              <a:rPr lang="en-US" smtClean="0">
                <a:solidFill>
                  <a:srgbClr val="000000"/>
                </a:solidFill>
              </a:rPr>
              <a:pPr>
                <a:defRPr/>
              </a:pPr>
              <a:t>‹#›</a:t>
            </a:fld>
            <a:endParaRPr lang="en-US">
              <a:solidFill>
                <a:srgbClr val="000000"/>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3903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D6AA7B3-AA34-4F90-B4E7-83A45F0F17E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79386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CFE1EBDF-627C-44EF-8B5D-12D7970878C6}" type="slidenum">
              <a:rPr lang="en-US" smtClean="0">
                <a:solidFill>
                  <a:srgbClr val="000000"/>
                </a:solidFill>
              </a:rPr>
              <a:pPr>
                <a:defRPr/>
              </a:pPr>
              <a:t>‹#›</a:t>
            </a:fld>
            <a:endParaRPr lang="en-US">
              <a:solidFill>
                <a:srgbClr val="000000"/>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06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4" indent="0">
              <a:buNone/>
              <a:defRPr sz="2800"/>
            </a:lvl2pPr>
            <a:lvl3pPr marL="914244" indent="0">
              <a:buNone/>
              <a:defRPr sz="2400"/>
            </a:lvl3pPr>
            <a:lvl4pPr marL="1371366" indent="0">
              <a:buNone/>
              <a:defRPr sz="2000"/>
            </a:lvl4pPr>
            <a:lvl5pPr marL="1828487" indent="0">
              <a:buNone/>
              <a:defRPr sz="2000"/>
            </a:lvl5pPr>
            <a:lvl6pPr marL="2285609" indent="0">
              <a:buNone/>
              <a:defRPr sz="2000"/>
            </a:lvl6pPr>
            <a:lvl7pPr marL="2742731" indent="0">
              <a:buNone/>
              <a:defRPr sz="2000"/>
            </a:lvl7pPr>
            <a:lvl8pPr marL="3199852" indent="0">
              <a:buNone/>
              <a:defRPr sz="2000"/>
            </a:lvl8pPr>
            <a:lvl9pPr marL="36569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4" indent="0">
              <a:buNone/>
              <a:defRPr sz="1200"/>
            </a:lvl2pPr>
            <a:lvl3pPr marL="914244" indent="0">
              <a:buNone/>
              <a:defRPr sz="1000"/>
            </a:lvl3pPr>
            <a:lvl4pPr marL="1371366" indent="0">
              <a:buNone/>
              <a:defRPr sz="900"/>
            </a:lvl4pPr>
            <a:lvl5pPr marL="1828487" indent="0">
              <a:buNone/>
              <a:defRPr sz="900"/>
            </a:lvl5pPr>
            <a:lvl6pPr marL="2285609" indent="0">
              <a:buNone/>
              <a:defRPr sz="900"/>
            </a:lvl6pPr>
            <a:lvl7pPr marL="2742731" indent="0">
              <a:buNone/>
              <a:defRPr sz="900"/>
            </a:lvl7pPr>
            <a:lvl8pPr marL="3199852" indent="0">
              <a:buNone/>
              <a:defRPr sz="900"/>
            </a:lvl8pPr>
            <a:lvl9pPr marL="365697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F4EBA0-3F52-45A7-9004-49BF6A26A736}"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4127121250"/>
      </p:ext>
    </p:extLst>
  </p:cSld>
  <p:clrMapOvr>
    <a:masterClrMapping/>
  </p:clrMapOvr>
  <p:transition>
    <p:wipe dir="d"/>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119C2676-4BFA-4C04-B238-3D27BAD0FEF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78449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76249980-C9DF-43F9-AE80-B7AA353D54B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84048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E8168807-E31E-40FF-9170-117A5F35487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92796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61369B45-9D32-4B5A-B181-CF021F2F824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87355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E9D559D3-9D4C-475E-BDCB-32259382E21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40083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033D16CE-8D2D-482D-9C49-E73CE7C8811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97951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0049FE35-84DA-4E6D-8797-D640D7DB536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13343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C8F7A41A-B1CF-40F1-8467-FE254910F33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8238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4.jpe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6.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8">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92102"/>
            <a:ext cx="8229600" cy="1384300"/>
          </a:xfrm>
          <a:prstGeom prst="rect">
            <a:avLst/>
          </a:prstGeom>
          <a:noFill/>
          <a:ln w="9525">
            <a:noFill/>
            <a:miter lim="800000"/>
            <a:headEnd/>
            <a:tailEnd/>
          </a:ln>
          <a:effectLst/>
        </p:spPr>
        <p:txBody>
          <a:bodyPr vert="horz" wrap="square" lIns="91425" tIns="45712" rIns="91425" bIns="45712" numCol="1" anchor="ctr" anchorCtr="0" compatLnSpc="1">
            <a:prstTxWarp prst="textNoShape">
              <a:avLst/>
            </a:prstTxWarp>
          </a:bodyPr>
          <a:lstStyle/>
          <a:p>
            <a:pPr lvl="0"/>
            <a:r>
              <a:rPr lang="en-GB"/>
              <a:t>Click to edit Master title style</a:t>
            </a:r>
          </a:p>
        </p:txBody>
      </p:sp>
      <p:sp>
        <p:nvSpPr>
          <p:cNvPr id="3891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5" tIns="45712" rIns="91425" bIns="45712" numCol="1" anchor="b" anchorCtr="0" compatLnSpc="1">
            <a:prstTxWarp prst="textNoShape">
              <a:avLst/>
            </a:prstTxWarp>
          </a:bodyPr>
          <a:lstStyle>
            <a:lvl1pPr eaLnBrk="1" hangingPunct="1">
              <a:defRPr sz="1400" b="0">
                <a:effectLst>
                  <a:outerShdw blurRad="38100" dist="38100" dir="2700000" algn="tl">
                    <a:srgbClr val="000000"/>
                  </a:outerShdw>
                </a:effectLst>
                <a:latin typeface="Arial" charset="0"/>
              </a:defRPr>
            </a:lvl1pPr>
          </a:lstStyle>
          <a:p>
            <a:pPr fontAlgn="base">
              <a:spcBef>
                <a:spcPct val="0"/>
              </a:spcBef>
              <a:spcAft>
                <a:spcPct val="0"/>
              </a:spcAft>
              <a:defRPr/>
            </a:pPr>
            <a:endParaRPr lang="en-GB">
              <a:solidFill>
                <a:srgbClr val="FFFFFF"/>
              </a:solidFill>
            </a:endParaRPr>
          </a:p>
        </p:txBody>
      </p:sp>
      <p:sp>
        <p:nvSpPr>
          <p:cNvPr id="38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25" tIns="45712" rIns="91425" bIns="45712" numCol="1" anchor="b" anchorCtr="0" compatLnSpc="1">
            <a:prstTxWarp prst="textNoShape">
              <a:avLst/>
            </a:prstTxWarp>
          </a:bodyPr>
          <a:lstStyle>
            <a:lvl1pPr algn="ctr" eaLnBrk="1" hangingPunct="1">
              <a:defRPr sz="1400" b="0">
                <a:effectLst>
                  <a:outerShdw blurRad="38100" dist="38100" dir="2700000" algn="tl">
                    <a:srgbClr val="000000"/>
                  </a:outerShdw>
                </a:effectLst>
                <a:latin typeface="Arial" charset="0"/>
              </a:defRPr>
            </a:lvl1pPr>
          </a:lstStyle>
          <a:p>
            <a:pPr fontAlgn="base">
              <a:spcBef>
                <a:spcPct val="0"/>
              </a:spcBef>
              <a:spcAft>
                <a:spcPct val="0"/>
              </a:spcAft>
              <a:defRPr/>
            </a:pPr>
            <a:endParaRPr lang="en-GB">
              <a:solidFill>
                <a:srgbClr val="FFFFFF"/>
              </a:solidFill>
            </a:endParaRPr>
          </a:p>
        </p:txBody>
      </p:sp>
      <p:sp>
        <p:nvSpPr>
          <p:cNvPr id="38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25" tIns="45712" rIns="91425" bIns="45712"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Arial" charset="0"/>
              </a:defRPr>
            </a:lvl1pPr>
          </a:lstStyle>
          <a:p>
            <a:pPr fontAlgn="base">
              <a:spcBef>
                <a:spcPct val="0"/>
              </a:spcBef>
              <a:spcAft>
                <a:spcPct val="0"/>
              </a:spcAft>
              <a:defRPr/>
            </a:pPr>
            <a:fld id="{B584769F-C971-440B-AACE-158A5127FE99}" type="slidenum">
              <a:rPr lang="en-GB">
                <a:solidFill>
                  <a:srgbClr val="FFFFFF"/>
                </a:solidFill>
              </a:rPr>
              <a:pPr fontAlgn="base">
                <a:spcBef>
                  <a:spcPct val="0"/>
                </a:spcBef>
                <a:spcAft>
                  <a:spcPct val="0"/>
                </a:spcAft>
                <a:defRPr/>
              </a:pPr>
              <a:t>‹#›</a:t>
            </a:fld>
            <a:endParaRPr lang="en-GB">
              <a:solidFill>
                <a:srgbClr val="FFFFFF"/>
              </a:solidFill>
            </a:endParaRPr>
          </a:p>
        </p:txBody>
      </p:sp>
    </p:spTree>
    <p:extLst>
      <p:ext uri="{BB962C8B-B14F-4D97-AF65-F5344CB8AC3E}">
        <p14:creationId xmlns:p14="http://schemas.microsoft.com/office/powerpoint/2010/main" val="3466787314"/>
      </p:ext>
    </p:extLst>
  </p:cSld>
  <p:clrMap bg1="dk2" tx1="lt1" bg2="dk1" tx2="lt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1000"/>
                                        <p:tgtEl>
                                          <p:spTgt spid="38914"/>
                                        </p:tgtEl>
                                      </p:cBhvr>
                                    </p:animEffect>
                                    <p:anim calcmode="lin" valueType="num">
                                      <p:cBhvr>
                                        <p:cTn id="8" dur="1000" fill="hold"/>
                                        <p:tgtEl>
                                          <p:spTgt spid="38914"/>
                                        </p:tgtEl>
                                        <p:attrNameLst>
                                          <p:attrName>ppt_x</p:attrName>
                                        </p:attrNameLst>
                                      </p:cBhvr>
                                      <p:tavLst>
                                        <p:tav tm="0">
                                          <p:val>
                                            <p:strVal val="#ppt_x"/>
                                          </p:val>
                                        </p:tav>
                                        <p:tav tm="100000">
                                          <p:val>
                                            <p:strVal val="#ppt_x"/>
                                          </p:val>
                                        </p:tav>
                                      </p:tavLst>
                                    </p:anim>
                                    <p:anim calcmode="lin" valueType="num">
                                      <p:cBhvr>
                                        <p:cTn id="9" dur="898" decel="100000" fill="hold"/>
                                        <p:tgtEl>
                                          <p:spTgt spid="3891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891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8915">
                                            <p:txEl>
                                              <p:pRg st="0" end="0"/>
                                            </p:txEl>
                                          </p:spTgt>
                                        </p:tgtEl>
                                        <p:attrNameLst>
                                          <p:attrName>style.visibility</p:attrName>
                                        </p:attrNameLst>
                                      </p:cBhvr>
                                      <p:to>
                                        <p:strVal val="visible"/>
                                      </p:to>
                                    </p:set>
                                    <p:animEffect transition="in" filter="fade">
                                      <p:cBhvr>
                                        <p:cTn id="15" dur="1000"/>
                                        <p:tgtEl>
                                          <p:spTgt spid="38915">
                                            <p:txEl>
                                              <p:pRg st="0" end="0"/>
                                            </p:txEl>
                                          </p:spTgt>
                                        </p:tgtEl>
                                      </p:cBhvr>
                                    </p:animEffect>
                                    <p:anim calcmode="lin" valueType="num">
                                      <p:cBhvr>
                                        <p:cTn id="16"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891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8915">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38915">
                                            <p:txEl>
                                              <p:pRg st="1" end="1"/>
                                            </p:txEl>
                                          </p:spTgt>
                                        </p:tgtEl>
                                        <p:attrNameLst>
                                          <p:attrName>style.visibility</p:attrName>
                                        </p:attrNameLst>
                                      </p:cBhvr>
                                      <p:to>
                                        <p:strVal val="visible"/>
                                      </p:to>
                                    </p:set>
                                    <p:animEffect transition="in" filter="fade">
                                      <p:cBhvr>
                                        <p:cTn id="21" dur="1000"/>
                                        <p:tgtEl>
                                          <p:spTgt spid="38915">
                                            <p:txEl>
                                              <p:pRg st="1" end="1"/>
                                            </p:txEl>
                                          </p:spTgt>
                                        </p:tgtEl>
                                      </p:cBhvr>
                                    </p:animEffect>
                                    <p:anim calcmode="lin" valueType="num">
                                      <p:cBhvr>
                                        <p:cTn id="22"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38915">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38915">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8915">
                                            <p:txEl>
                                              <p:pRg st="2" end="2"/>
                                            </p:txEl>
                                          </p:spTgt>
                                        </p:tgtEl>
                                        <p:attrNameLst>
                                          <p:attrName>style.visibility</p:attrName>
                                        </p:attrNameLst>
                                      </p:cBhvr>
                                      <p:to>
                                        <p:strVal val="visible"/>
                                      </p:to>
                                    </p:set>
                                    <p:animEffect transition="in" filter="fade">
                                      <p:cBhvr>
                                        <p:cTn id="27" dur="1000"/>
                                        <p:tgtEl>
                                          <p:spTgt spid="38915">
                                            <p:txEl>
                                              <p:pRg st="2" end="2"/>
                                            </p:txEl>
                                          </p:spTgt>
                                        </p:tgtEl>
                                      </p:cBhvr>
                                    </p:animEffect>
                                    <p:anim calcmode="lin" valueType="num">
                                      <p:cBhvr>
                                        <p:cTn id="28"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38915">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38915">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8915">
                                            <p:txEl>
                                              <p:pRg st="3" end="3"/>
                                            </p:txEl>
                                          </p:spTgt>
                                        </p:tgtEl>
                                        <p:attrNameLst>
                                          <p:attrName>style.visibility</p:attrName>
                                        </p:attrNameLst>
                                      </p:cBhvr>
                                      <p:to>
                                        <p:strVal val="visible"/>
                                      </p:to>
                                    </p:set>
                                    <p:animEffect transition="in" filter="fade">
                                      <p:cBhvr>
                                        <p:cTn id="33" dur="1000"/>
                                        <p:tgtEl>
                                          <p:spTgt spid="38915">
                                            <p:txEl>
                                              <p:pRg st="3" end="3"/>
                                            </p:txEl>
                                          </p:spTgt>
                                        </p:tgtEl>
                                      </p:cBhvr>
                                    </p:animEffect>
                                    <p:anim calcmode="lin" valueType="num">
                                      <p:cBhvr>
                                        <p:cTn id="34" dur="10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38915">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38915">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8915">
                                            <p:txEl>
                                              <p:pRg st="4" end="4"/>
                                            </p:txEl>
                                          </p:spTgt>
                                        </p:tgtEl>
                                        <p:attrNameLst>
                                          <p:attrName>style.visibility</p:attrName>
                                        </p:attrNameLst>
                                      </p:cBhvr>
                                      <p:to>
                                        <p:strVal val="visible"/>
                                      </p:to>
                                    </p:set>
                                    <p:animEffect transition="in" filter="fade">
                                      <p:cBhvr>
                                        <p:cTn id="39" dur="1000"/>
                                        <p:tgtEl>
                                          <p:spTgt spid="38915">
                                            <p:txEl>
                                              <p:pRg st="4" end="4"/>
                                            </p:txEl>
                                          </p:spTgt>
                                        </p:tgtEl>
                                      </p:cBhvr>
                                    </p:animEffect>
                                    <p:anim calcmode="lin" valueType="num">
                                      <p:cBhvr>
                                        <p:cTn id="40" dur="10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8915">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8915">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tmplLst>
          <p:tmpl lvl="1">
            <p:tnLst>
              <p:par>
                <p:cTn presetID="37" presetClass="entr" presetSubtype="0" fill="hold" nodeType="clickEffect">
                  <p:stCondLst>
                    <p:cond delay="0"/>
                  </p:stCondLst>
                  <p:childTnLst>
                    <p:set>
                      <p:cBhvr>
                        <p:cTn dur="1" fill="hold">
                          <p:stCondLst>
                            <p:cond delay="0"/>
                          </p:stCondLst>
                        </p:cTn>
                        <p:tgtEl>
                          <p:spTgt spid="38915"/>
                        </p:tgtEl>
                        <p:attrNameLst>
                          <p:attrName>style.visibility</p:attrName>
                        </p:attrNameLst>
                      </p:cBhvr>
                      <p:to>
                        <p:strVal val="visible"/>
                      </p:to>
                    </p:set>
                    <p:animEffect transition="in" filter="fade">
                      <p:cBhvr>
                        <p:cTn dur="1000"/>
                        <p:tgtEl>
                          <p:spTgt spid="38915"/>
                        </p:tgtEl>
                      </p:cBhvr>
                    </p:animEffect>
                    <p:anim calcmode="lin" valueType="num">
                      <p:cBhvr>
                        <p:cTn dur="1000" fill="hold"/>
                        <p:tgtEl>
                          <p:spTgt spid="38915"/>
                        </p:tgtEl>
                        <p:attrNameLst>
                          <p:attrName>ppt_x</p:attrName>
                        </p:attrNameLst>
                      </p:cBhvr>
                      <p:tavLst>
                        <p:tav tm="0">
                          <p:val>
                            <p:strVal val="#ppt_x"/>
                          </p:val>
                        </p:tav>
                        <p:tav tm="100000">
                          <p:val>
                            <p:strVal val="#ppt_x"/>
                          </p:val>
                        </p:tav>
                      </p:tavLst>
                    </p:anim>
                    <p:anim calcmode="lin" valueType="num">
                      <p:cBhvr>
                        <p:cTn dur="898" decel="100000" fill="hold"/>
                        <p:tgtEl>
                          <p:spTgt spid="3891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8915"/>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38915"/>
                        </p:tgtEl>
                        <p:attrNameLst>
                          <p:attrName>style.visibility</p:attrName>
                        </p:attrNameLst>
                      </p:cBhvr>
                      <p:to>
                        <p:strVal val="visible"/>
                      </p:to>
                    </p:set>
                    <p:animEffect transition="in" filter="fade">
                      <p:cBhvr>
                        <p:cTn dur="1000"/>
                        <p:tgtEl>
                          <p:spTgt spid="38915"/>
                        </p:tgtEl>
                      </p:cBhvr>
                    </p:animEffect>
                    <p:anim calcmode="lin" valueType="num">
                      <p:cBhvr>
                        <p:cTn dur="1000" fill="hold"/>
                        <p:tgtEl>
                          <p:spTgt spid="38915"/>
                        </p:tgtEl>
                        <p:attrNameLst>
                          <p:attrName>ppt_x</p:attrName>
                        </p:attrNameLst>
                      </p:cBhvr>
                      <p:tavLst>
                        <p:tav tm="0">
                          <p:val>
                            <p:strVal val="#ppt_x"/>
                          </p:val>
                        </p:tav>
                        <p:tav tm="100000">
                          <p:val>
                            <p:strVal val="#ppt_x"/>
                          </p:val>
                        </p:tav>
                      </p:tavLst>
                    </p:anim>
                    <p:anim calcmode="lin" valueType="num">
                      <p:cBhvr>
                        <p:cTn dur="898" decel="100000" fill="hold"/>
                        <p:tgtEl>
                          <p:spTgt spid="3891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8915"/>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38915"/>
                        </p:tgtEl>
                        <p:attrNameLst>
                          <p:attrName>style.visibility</p:attrName>
                        </p:attrNameLst>
                      </p:cBhvr>
                      <p:to>
                        <p:strVal val="visible"/>
                      </p:to>
                    </p:set>
                    <p:animEffect transition="in" filter="fade">
                      <p:cBhvr>
                        <p:cTn dur="1000"/>
                        <p:tgtEl>
                          <p:spTgt spid="38915"/>
                        </p:tgtEl>
                      </p:cBhvr>
                    </p:animEffect>
                    <p:anim calcmode="lin" valueType="num">
                      <p:cBhvr>
                        <p:cTn dur="1000" fill="hold"/>
                        <p:tgtEl>
                          <p:spTgt spid="38915"/>
                        </p:tgtEl>
                        <p:attrNameLst>
                          <p:attrName>ppt_x</p:attrName>
                        </p:attrNameLst>
                      </p:cBhvr>
                      <p:tavLst>
                        <p:tav tm="0">
                          <p:val>
                            <p:strVal val="#ppt_x"/>
                          </p:val>
                        </p:tav>
                        <p:tav tm="100000">
                          <p:val>
                            <p:strVal val="#ppt_x"/>
                          </p:val>
                        </p:tav>
                      </p:tavLst>
                    </p:anim>
                    <p:anim calcmode="lin" valueType="num">
                      <p:cBhvr>
                        <p:cTn dur="898" decel="100000" fill="hold"/>
                        <p:tgtEl>
                          <p:spTgt spid="3891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8915"/>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38915"/>
                        </p:tgtEl>
                        <p:attrNameLst>
                          <p:attrName>style.visibility</p:attrName>
                        </p:attrNameLst>
                      </p:cBhvr>
                      <p:to>
                        <p:strVal val="visible"/>
                      </p:to>
                    </p:set>
                    <p:animEffect transition="in" filter="fade">
                      <p:cBhvr>
                        <p:cTn dur="1000"/>
                        <p:tgtEl>
                          <p:spTgt spid="38915"/>
                        </p:tgtEl>
                      </p:cBhvr>
                    </p:animEffect>
                    <p:anim calcmode="lin" valueType="num">
                      <p:cBhvr>
                        <p:cTn dur="1000" fill="hold"/>
                        <p:tgtEl>
                          <p:spTgt spid="38915"/>
                        </p:tgtEl>
                        <p:attrNameLst>
                          <p:attrName>ppt_x</p:attrName>
                        </p:attrNameLst>
                      </p:cBhvr>
                      <p:tavLst>
                        <p:tav tm="0">
                          <p:val>
                            <p:strVal val="#ppt_x"/>
                          </p:val>
                        </p:tav>
                        <p:tav tm="100000">
                          <p:val>
                            <p:strVal val="#ppt_x"/>
                          </p:val>
                        </p:tav>
                      </p:tavLst>
                    </p:anim>
                    <p:anim calcmode="lin" valueType="num">
                      <p:cBhvr>
                        <p:cTn dur="898" decel="100000" fill="hold"/>
                        <p:tgtEl>
                          <p:spTgt spid="3891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8915"/>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38915"/>
                        </p:tgtEl>
                        <p:attrNameLst>
                          <p:attrName>style.visibility</p:attrName>
                        </p:attrNameLst>
                      </p:cBhvr>
                      <p:to>
                        <p:strVal val="visible"/>
                      </p:to>
                    </p:set>
                    <p:animEffect transition="in" filter="fade">
                      <p:cBhvr>
                        <p:cTn dur="1000"/>
                        <p:tgtEl>
                          <p:spTgt spid="38915"/>
                        </p:tgtEl>
                      </p:cBhvr>
                    </p:animEffect>
                    <p:anim calcmode="lin" valueType="num">
                      <p:cBhvr>
                        <p:cTn dur="1000" fill="hold"/>
                        <p:tgtEl>
                          <p:spTgt spid="38915"/>
                        </p:tgtEl>
                        <p:attrNameLst>
                          <p:attrName>ppt_x</p:attrName>
                        </p:attrNameLst>
                      </p:cBhvr>
                      <p:tavLst>
                        <p:tav tm="0">
                          <p:val>
                            <p:strVal val="#ppt_x"/>
                          </p:val>
                        </p:tav>
                        <p:tav tm="100000">
                          <p:val>
                            <p:strVal val="#ppt_x"/>
                          </p:val>
                        </p:tav>
                      </p:tavLst>
                    </p:anim>
                    <p:anim calcmode="lin" valueType="num">
                      <p:cBhvr>
                        <p:cTn dur="898" decel="100000" fill="hold"/>
                        <p:tgtEl>
                          <p:spTgt spid="3891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8915"/>
                        </p:tgtEl>
                        <p:attrNameLst>
                          <p:attrName>ppt_y</p:attrName>
                        </p:attrNameLst>
                      </p:cBhvr>
                      <p:tavLst>
                        <p:tav tm="0">
                          <p:val>
                            <p:strVal val="#ppt_y-.03"/>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124"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244"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366"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487"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841" indent="-342841"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822" indent="-28570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2804" indent="-22856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599926" indent="-22856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048" indent="-22856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169" indent="-22856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291" indent="-22856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8413" indent="-22856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5535" indent="-22856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244" rtl="0" eaLnBrk="1" latinLnBrk="0" hangingPunct="1">
        <a:defRPr sz="1800" kern="1200">
          <a:solidFill>
            <a:schemeClr val="tx1"/>
          </a:solidFill>
          <a:latin typeface="+mn-lt"/>
          <a:ea typeface="+mn-ea"/>
          <a:cs typeface="+mn-cs"/>
        </a:defRPr>
      </a:lvl1pPr>
      <a:lvl2pPr marL="457124" algn="l" defTabSz="914244" rtl="0" eaLnBrk="1" latinLnBrk="0" hangingPunct="1">
        <a:defRPr sz="1800" kern="1200">
          <a:solidFill>
            <a:schemeClr val="tx1"/>
          </a:solidFill>
          <a:latin typeface="+mn-lt"/>
          <a:ea typeface="+mn-ea"/>
          <a:cs typeface="+mn-cs"/>
        </a:defRPr>
      </a:lvl2pPr>
      <a:lvl3pPr marL="914244" algn="l" defTabSz="914244" rtl="0" eaLnBrk="1" latinLnBrk="0" hangingPunct="1">
        <a:defRPr sz="1800" kern="1200">
          <a:solidFill>
            <a:schemeClr val="tx1"/>
          </a:solidFill>
          <a:latin typeface="+mn-lt"/>
          <a:ea typeface="+mn-ea"/>
          <a:cs typeface="+mn-cs"/>
        </a:defRPr>
      </a:lvl3pPr>
      <a:lvl4pPr marL="1371366" algn="l" defTabSz="914244" rtl="0" eaLnBrk="1" latinLnBrk="0" hangingPunct="1">
        <a:defRPr sz="1800" kern="1200">
          <a:solidFill>
            <a:schemeClr val="tx1"/>
          </a:solidFill>
          <a:latin typeface="+mn-lt"/>
          <a:ea typeface="+mn-ea"/>
          <a:cs typeface="+mn-cs"/>
        </a:defRPr>
      </a:lvl4pPr>
      <a:lvl5pPr marL="1828487" algn="l" defTabSz="914244" rtl="0" eaLnBrk="1" latinLnBrk="0" hangingPunct="1">
        <a:defRPr sz="1800" kern="1200">
          <a:solidFill>
            <a:schemeClr val="tx1"/>
          </a:solidFill>
          <a:latin typeface="+mn-lt"/>
          <a:ea typeface="+mn-ea"/>
          <a:cs typeface="+mn-cs"/>
        </a:defRPr>
      </a:lvl5pPr>
      <a:lvl6pPr marL="2285609" algn="l" defTabSz="914244" rtl="0" eaLnBrk="1" latinLnBrk="0" hangingPunct="1">
        <a:defRPr sz="1800" kern="1200">
          <a:solidFill>
            <a:schemeClr val="tx1"/>
          </a:solidFill>
          <a:latin typeface="+mn-lt"/>
          <a:ea typeface="+mn-ea"/>
          <a:cs typeface="+mn-cs"/>
        </a:defRPr>
      </a:lvl6pPr>
      <a:lvl7pPr marL="2742731" algn="l" defTabSz="914244" rtl="0" eaLnBrk="1" latinLnBrk="0" hangingPunct="1">
        <a:defRPr sz="1800" kern="1200">
          <a:solidFill>
            <a:schemeClr val="tx1"/>
          </a:solidFill>
          <a:latin typeface="+mn-lt"/>
          <a:ea typeface="+mn-ea"/>
          <a:cs typeface="+mn-cs"/>
        </a:defRPr>
      </a:lvl7pPr>
      <a:lvl8pPr marL="3199852" algn="l" defTabSz="914244" rtl="0" eaLnBrk="1" latinLnBrk="0" hangingPunct="1">
        <a:defRPr sz="1800" kern="1200">
          <a:solidFill>
            <a:schemeClr val="tx1"/>
          </a:solidFill>
          <a:latin typeface="+mn-lt"/>
          <a:ea typeface="+mn-ea"/>
          <a:cs typeface="+mn-cs"/>
        </a:defRPr>
      </a:lvl8pPr>
      <a:lvl9pPr marL="3656972" algn="l" defTabSz="91424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12" rIns="91425" bIns="45712"/>
          <a:lstStyle/>
          <a:p>
            <a:pPr eaLnBrk="0" fontAlgn="base" hangingPunct="0">
              <a:spcBef>
                <a:spcPct val="0"/>
              </a:spcBef>
              <a:spcAft>
                <a:spcPct val="0"/>
              </a:spcAft>
            </a:pPr>
            <a:endParaRPr lang="id-ID">
              <a:solidFill>
                <a:srgbClr val="000000"/>
              </a:solidFill>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2" rIns="91425" bIns="45712"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2" rIns="91425"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dt" sz="half" idx="2"/>
          </p:nvPr>
        </p:nvSpPr>
        <p:spPr bwMode="auto">
          <a:xfrm>
            <a:off x="1371600" y="6248402"/>
            <a:ext cx="1905000" cy="457200"/>
          </a:xfrm>
          <a:prstGeom prst="rect">
            <a:avLst/>
          </a:prstGeom>
          <a:noFill/>
          <a:ln w="9525">
            <a:noFill/>
            <a:miter lim="800000"/>
            <a:headEnd/>
            <a:tailEnd/>
          </a:ln>
        </p:spPr>
        <p:txBody>
          <a:bodyPr vert="horz" wrap="square" lIns="91425" tIns="45712" rIns="91425" bIns="45712"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4102" name="Rectangle 6"/>
          <p:cNvSpPr>
            <a:spLocks noGrp="1" noChangeArrowheads="1"/>
          </p:cNvSpPr>
          <p:nvPr>
            <p:ph type="ftr" sz="quarter" idx="3"/>
          </p:nvPr>
        </p:nvSpPr>
        <p:spPr bwMode="auto">
          <a:xfrm>
            <a:off x="3556000" y="6248402"/>
            <a:ext cx="2895600" cy="457200"/>
          </a:xfrm>
          <a:prstGeom prst="rect">
            <a:avLst/>
          </a:prstGeom>
          <a:noFill/>
          <a:ln w="9525">
            <a:noFill/>
            <a:miter lim="800000"/>
            <a:headEnd/>
            <a:tailEnd/>
          </a:ln>
        </p:spPr>
        <p:txBody>
          <a:bodyPr vert="horz" wrap="square" lIns="91425" tIns="45712" rIns="91425" bIns="45712"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4103" name="Rectangle 7"/>
          <p:cNvSpPr>
            <a:spLocks noGrp="1" noChangeArrowheads="1"/>
          </p:cNvSpPr>
          <p:nvPr>
            <p:ph type="sldNum" sz="quarter" idx="4"/>
          </p:nvPr>
        </p:nvSpPr>
        <p:spPr bwMode="auto">
          <a:xfrm>
            <a:off x="6718300" y="6248402"/>
            <a:ext cx="1905000" cy="457200"/>
          </a:xfrm>
          <a:prstGeom prst="rect">
            <a:avLst/>
          </a:prstGeom>
          <a:noFill/>
          <a:ln w="9525">
            <a:noFill/>
            <a:miter lim="800000"/>
            <a:headEnd/>
            <a:tailEnd/>
          </a:ln>
        </p:spPr>
        <p:txBody>
          <a:bodyPr vert="horz" wrap="square" lIns="91425" tIns="45712" rIns="91425" bIns="45712" numCol="1" anchor="t" anchorCtr="0" compatLnSpc="1">
            <a:prstTxWarp prst="textNoShape">
              <a:avLst/>
            </a:prstTxWarp>
          </a:bodyPr>
          <a:lstStyle>
            <a:lvl1pPr algn="r" eaLnBrk="1" hangingPunct="1">
              <a:defRPr sz="1400"/>
            </a:lvl1pPr>
          </a:lstStyle>
          <a:p>
            <a:pPr fontAlgn="base">
              <a:spcBef>
                <a:spcPct val="0"/>
              </a:spcBef>
              <a:spcAft>
                <a:spcPct val="0"/>
              </a:spcAft>
              <a:defRPr/>
            </a:pPr>
            <a:fld id="{430CD8CB-8C25-42D0-B574-3AB8056066AD}"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2" name="Freeform 8"/>
          <p:cNvSpPr>
            <a:spLocks/>
          </p:cNvSpPr>
          <p:nvPr/>
        </p:nvSpPr>
        <p:spPr bwMode="auto">
          <a:xfrm rot="-3172564">
            <a:off x="7865272"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12" rIns="91425" bIns="45712"/>
          <a:lstStyle/>
          <a:p>
            <a:pPr eaLnBrk="0" fontAlgn="base" hangingPunct="0">
              <a:spcBef>
                <a:spcPct val="0"/>
              </a:spcBef>
              <a:spcAft>
                <a:spcPct val="0"/>
              </a:spcAft>
            </a:pPr>
            <a:endParaRPr lang="id-ID">
              <a:solidFill>
                <a:srgbClr val="000000"/>
              </a:solidFill>
            </a:endParaRPr>
          </a:p>
        </p:txBody>
      </p:sp>
      <p:sp>
        <p:nvSpPr>
          <p:cNvPr id="1033" name="Freeform 9"/>
          <p:cNvSpPr>
            <a:spLocks/>
          </p:cNvSpPr>
          <p:nvPr/>
        </p:nvSpPr>
        <p:spPr bwMode="auto">
          <a:xfrm rot="-3172564">
            <a:off x="7831142" y="192092"/>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12" rIns="91425" bIns="45712"/>
          <a:lstStyle/>
          <a:p>
            <a:pPr eaLnBrk="0" fontAlgn="base" hangingPunct="0">
              <a:spcBef>
                <a:spcPct val="0"/>
              </a:spcBef>
              <a:spcAft>
                <a:spcPct val="0"/>
              </a:spcAft>
            </a:pPr>
            <a:endParaRPr lang="id-ID">
              <a:solidFill>
                <a:srgbClr val="000000"/>
              </a:solidFill>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52" name="Freeform 12"/>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53" name="Freeform 13"/>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54" name="Freeform 14"/>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55" name="Freeform 15"/>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56" name="Freeform 16"/>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57" name="Freeform 17"/>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58" name="Freeform 18"/>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59" name="Freeform 19"/>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75" name="Freeform 23"/>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76" name="Freeform 24"/>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grpSp>
          <p:sp>
            <p:nvSpPr>
              <p:cNvPr id="1062" name="Freeform 25"/>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63" name="Freeform 26"/>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64" name="Freeform 27"/>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67" name="Freeform 30"/>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68" name="Freeform 31"/>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69" name="Freeform 32"/>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70" name="Freeform 33"/>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71" name="Freeform 34"/>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72" name="Freeform 35"/>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73" name="Freeform 36"/>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grpSp>
        </p:grpSp>
      </p:grpSp>
      <p:grpSp>
        <p:nvGrpSpPr>
          <p:cNvPr id="1035" name="Group 37"/>
          <p:cNvGrpSpPr>
            <a:grpSpLocks/>
          </p:cNvGrpSpPr>
          <p:nvPr/>
        </p:nvGrpSpPr>
        <p:grpSpPr bwMode="auto">
          <a:xfrm>
            <a:off x="8680453" y="2116142"/>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50" name="Freeform 39"/>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42" name="Freeform 45"/>
                <p:cNvSpPr>
                  <a:spLocks/>
                </p:cNvSpPr>
                <p:nvPr userDrawn="1"/>
              </p:nvSpPr>
              <p:spPr bwMode="auto">
                <a:xfrm rot="-3172564">
                  <a:off x="5049" y="331"/>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43" name="Freeform 46"/>
                <p:cNvSpPr>
                  <a:spLocks/>
                </p:cNvSpPr>
                <p:nvPr userDrawn="1"/>
              </p:nvSpPr>
              <p:spPr bwMode="auto">
                <a:xfrm rot="-3172564">
                  <a:off x="4859" y="181"/>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44" name="Freeform 47"/>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45" name="Freeform 48"/>
                <p:cNvSpPr>
                  <a:spLocks/>
                </p:cNvSpPr>
                <p:nvPr userDrawn="1"/>
              </p:nvSpPr>
              <p:spPr bwMode="auto">
                <a:xfrm rot="-3172564">
                  <a:off x="5298" y="896"/>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46" name="Freeform 49"/>
                <p:cNvSpPr>
                  <a:spLocks/>
                </p:cNvSpPr>
                <p:nvPr userDrawn="1"/>
              </p:nvSpPr>
              <p:spPr bwMode="auto">
                <a:xfrm rot="-3172564">
                  <a:off x="5253" y="805"/>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47" name="Freeform 50"/>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48" name="Freeform 51"/>
                <p:cNvSpPr>
                  <a:spLocks/>
                </p:cNvSpPr>
                <p:nvPr userDrawn="1"/>
              </p:nvSpPr>
              <p:spPr bwMode="auto">
                <a:xfrm rot="-3172564">
                  <a:off x="4949" y="141"/>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d-ID">
                <a:solidFill>
                  <a:srgbClr val="000000"/>
                </a:solidFill>
              </a:endParaRPr>
            </a:p>
          </p:txBody>
        </p:sp>
      </p:grpSp>
    </p:spTree>
    <p:extLst>
      <p:ext uri="{BB962C8B-B14F-4D97-AF65-F5344CB8AC3E}">
        <p14:creationId xmlns:p14="http://schemas.microsoft.com/office/powerpoint/2010/main" val="884181360"/>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124" algn="ctr" rtl="0" fontAlgn="base">
        <a:spcBef>
          <a:spcPct val="0"/>
        </a:spcBef>
        <a:spcAft>
          <a:spcPct val="0"/>
        </a:spcAft>
        <a:defRPr sz="4400">
          <a:solidFill>
            <a:schemeClr val="tx1"/>
          </a:solidFill>
          <a:latin typeface="Comic Sans MS" pitchFamily="66" charset="0"/>
        </a:defRPr>
      </a:lvl6pPr>
      <a:lvl7pPr marL="914244" algn="ctr" rtl="0" fontAlgn="base">
        <a:spcBef>
          <a:spcPct val="0"/>
        </a:spcBef>
        <a:spcAft>
          <a:spcPct val="0"/>
        </a:spcAft>
        <a:defRPr sz="4400">
          <a:solidFill>
            <a:schemeClr val="tx1"/>
          </a:solidFill>
          <a:latin typeface="Comic Sans MS" pitchFamily="66" charset="0"/>
        </a:defRPr>
      </a:lvl7pPr>
      <a:lvl8pPr marL="1371366" algn="ctr" rtl="0" fontAlgn="base">
        <a:spcBef>
          <a:spcPct val="0"/>
        </a:spcBef>
        <a:spcAft>
          <a:spcPct val="0"/>
        </a:spcAft>
        <a:defRPr sz="4400">
          <a:solidFill>
            <a:schemeClr val="tx1"/>
          </a:solidFill>
          <a:latin typeface="Comic Sans MS" pitchFamily="66" charset="0"/>
        </a:defRPr>
      </a:lvl8pPr>
      <a:lvl9pPr marL="1828487" algn="ctr" rtl="0" fontAlgn="base">
        <a:spcBef>
          <a:spcPct val="0"/>
        </a:spcBef>
        <a:spcAft>
          <a:spcPct val="0"/>
        </a:spcAft>
        <a:defRPr sz="4400">
          <a:solidFill>
            <a:schemeClr val="tx1"/>
          </a:solidFill>
          <a:latin typeface="Comic Sans MS" pitchFamily="66" charset="0"/>
        </a:defRPr>
      </a:lvl9pPr>
    </p:titleStyle>
    <p:bodyStyle>
      <a:lvl1pPr marL="342841" indent="-342841" algn="l" rtl="0" eaLnBrk="0" fontAlgn="base" hangingPunct="0">
        <a:spcBef>
          <a:spcPct val="20000"/>
        </a:spcBef>
        <a:spcAft>
          <a:spcPct val="0"/>
        </a:spcAft>
        <a:buChar char="•"/>
        <a:defRPr sz="3200">
          <a:solidFill>
            <a:schemeClr val="tx1"/>
          </a:solidFill>
          <a:latin typeface="+mn-lt"/>
          <a:ea typeface="+mn-ea"/>
          <a:cs typeface="+mn-cs"/>
        </a:defRPr>
      </a:lvl1pPr>
      <a:lvl2pPr marL="742822" indent="-285700" algn="l" rtl="0" eaLnBrk="0" fontAlgn="base" hangingPunct="0">
        <a:spcBef>
          <a:spcPct val="20000"/>
        </a:spcBef>
        <a:spcAft>
          <a:spcPct val="0"/>
        </a:spcAft>
        <a:buChar char="–"/>
        <a:defRPr sz="2800">
          <a:solidFill>
            <a:schemeClr val="tx1"/>
          </a:solidFill>
          <a:latin typeface="+mn-lt"/>
        </a:defRPr>
      </a:lvl2pPr>
      <a:lvl3pPr marL="1142804" indent="-228560" algn="l" rtl="0" eaLnBrk="0" fontAlgn="base" hangingPunct="0">
        <a:spcBef>
          <a:spcPct val="20000"/>
        </a:spcBef>
        <a:spcAft>
          <a:spcPct val="0"/>
        </a:spcAft>
        <a:buChar char="•"/>
        <a:defRPr sz="2400">
          <a:solidFill>
            <a:schemeClr val="tx1"/>
          </a:solidFill>
          <a:latin typeface="+mn-lt"/>
        </a:defRPr>
      </a:lvl3pPr>
      <a:lvl4pPr marL="1599926" indent="-228560" algn="l" rtl="0" eaLnBrk="0" fontAlgn="base" hangingPunct="0">
        <a:spcBef>
          <a:spcPct val="20000"/>
        </a:spcBef>
        <a:spcAft>
          <a:spcPct val="0"/>
        </a:spcAft>
        <a:buChar char="–"/>
        <a:defRPr sz="2000">
          <a:solidFill>
            <a:schemeClr val="tx1"/>
          </a:solidFill>
          <a:latin typeface="+mn-lt"/>
        </a:defRPr>
      </a:lvl4pPr>
      <a:lvl5pPr marL="2057048" indent="-228560" algn="l" rtl="0" eaLnBrk="0" fontAlgn="base" hangingPunct="0">
        <a:spcBef>
          <a:spcPct val="20000"/>
        </a:spcBef>
        <a:spcAft>
          <a:spcPct val="0"/>
        </a:spcAft>
        <a:buChar char="»"/>
        <a:defRPr sz="2000">
          <a:solidFill>
            <a:schemeClr val="tx1"/>
          </a:solidFill>
          <a:latin typeface="+mn-lt"/>
        </a:defRPr>
      </a:lvl5pPr>
      <a:lvl6pPr marL="2514169" indent="-228560" algn="l" rtl="0" fontAlgn="base">
        <a:spcBef>
          <a:spcPct val="20000"/>
        </a:spcBef>
        <a:spcAft>
          <a:spcPct val="0"/>
        </a:spcAft>
        <a:buChar char="»"/>
        <a:defRPr sz="2000">
          <a:solidFill>
            <a:schemeClr val="tx1"/>
          </a:solidFill>
          <a:latin typeface="+mn-lt"/>
        </a:defRPr>
      </a:lvl6pPr>
      <a:lvl7pPr marL="2971291" indent="-228560" algn="l" rtl="0" fontAlgn="base">
        <a:spcBef>
          <a:spcPct val="20000"/>
        </a:spcBef>
        <a:spcAft>
          <a:spcPct val="0"/>
        </a:spcAft>
        <a:buChar char="»"/>
        <a:defRPr sz="2000">
          <a:solidFill>
            <a:schemeClr val="tx1"/>
          </a:solidFill>
          <a:latin typeface="+mn-lt"/>
        </a:defRPr>
      </a:lvl7pPr>
      <a:lvl8pPr marL="3428413" indent="-228560" algn="l" rtl="0" fontAlgn="base">
        <a:spcBef>
          <a:spcPct val="20000"/>
        </a:spcBef>
        <a:spcAft>
          <a:spcPct val="0"/>
        </a:spcAft>
        <a:buChar char="»"/>
        <a:defRPr sz="2000">
          <a:solidFill>
            <a:schemeClr val="tx1"/>
          </a:solidFill>
          <a:latin typeface="+mn-lt"/>
        </a:defRPr>
      </a:lvl8pPr>
      <a:lvl9pPr marL="3885535" indent="-22856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244" rtl="0" eaLnBrk="1" latinLnBrk="0" hangingPunct="1">
        <a:defRPr sz="1800" kern="1200">
          <a:solidFill>
            <a:schemeClr val="tx1"/>
          </a:solidFill>
          <a:latin typeface="+mn-lt"/>
          <a:ea typeface="+mn-ea"/>
          <a:cs typeface="+mn-cs"/>
        </a:defRPr>
      </a:lvl1pPr>
      <a:lvl2pPr marL="457124" algn="l" defTabSz="914244" rtl="0" eaLnBrk="1" latinLnBrk="0" hangingPunct="1">
        <a:defRPr sz="1800" kern="1200">
          <a:solidFill>
            <a:schemeClr val="tx1"/>
          </a:solidFill>
          <a:latin typeface="+mn-lt"/>
          <a:ea typeface="+mn-ea"/>
          <a:cs typeface="+mn-cs"/>
        </a:defRPr>
      </a:lvl2pPr>
      <a:lvl3pPr marL="914244" algn="l" defTabSz="914244" rtl="0" eaLnBrk="1" latinLnBrk="0" hangingPunct="1">
        <a:defRPr sz="1800" kern="1200">
          <a:solidFill>
            <a:schemeClr val="tx1"/>
          </a:solidFill>
          <a:latin typeface="+mn-lt"/>
          <a:ea typeface="+mn-ea"/>
          <a:cs typeface="+mn-cs"/>
        </a:defRPr>
      </a:lvl3pPr>
      <a:lvl4pPr marL="1371366" algn="l" defTabSz="914244" rtl="0" eaLnBrk="1" latinLnBrk="0" hangingPunct="1">
        <a:defRPr sz="1800" kern="1200">
          <a:solidFill>
            <a:schemeClr val="tx1"/>
          </a:solidFill>
          <a:latin typeface="+mn-lt"/>
          <a:ea typeface="+mn-ea"/>
          <a:cs typeface="+mn-cs"/>
        </a:defRPr>
      </a:lvl4pPr>
      <a:lvl5pPr marL="1828487" algn="l" defTabSz="914244" rtl="0" eaLnBrk="1" latinLnBrk="0" hangingPunct="1">
        <a:defRPr sz="1800" kern="1200">
          <a:solidFill>
            <a:schemeClr val="tx1"/>
          </a:solidFill>
          <a:latin typeface="+mn-lt"/>
          <a:ea typeface="+mn-ea"/>
          <a:cs typeface="+mn-cs"/>
        </a:defRPr>
      </a:lvl5pPr>
      <a:lvl6pPr marL="2285609" algn="l" defTabSz="914244" rtl="0" eaLnBrk="1" latinLnBrk="0" hangingPunct="1">
        <a:defRPr sz="1800" kern="1200">
          <a:solidFill>
            <a:schemeClr val="tx1"/>
          </a:solidFill>
          <a:latin typeface="+mn-lt"/>
          <a:ea typeface="+mn-ea"/>
          <a:cs typeface="+mn-cs"/>
        </a:defRPr>
      </a:lvl6pPr>
      <a:lvl7pPr marL="2742731" algn="l" defTabSz="914244" rtl="0" eaLnBrk="1" latinLnBrk="0" hangingPunct="1">
        <a:defRPr sz="1800" kern="1200">
          <a:solidFill>
            <a:schemeClr val="tx1"/>
          </a:solidFill>
          <a:latin typeface="+mn-lt"/>
          <a:ea typeface="+mn-ea"/>
          <a:cs typeface="+mn-cs"/>
        </a:defRPr>
      </a:lvl7pPr>
      <a:lvl8pPr marL="3199852" algn="l" defTabSz="914244" rtl="0" eaLnBrk="1" latinLnBrk="0" hangingPunct="1">
        <a:defRPr sz="1800" kern="1200">
          <a:solidFill>
            <a:schemeClr val="tx1"/>
          </a:solidFill>
          <a:latin typeface="+mn-lt"/>
          <a:ea typeface="+mn-ea"/>
          <a:cs typeface="+mn-cs"/>
        </a:defRPr>
      </a:lvl8pPr>
      <a:lvl9pPr marL="3656972" algn="l" defTabSz="91424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2667000" cy="6858000"/>
            <a:chOff x="0" y="0"/>
            <a:chExt cx="1680" cy="4320"/>
          </a:xfrm>
        </p:grpSpPr>
        <p:sp>
          <p:nvSpPr>
            <p:cNvPr id="32771"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a:solidFill>
                  <a:srgbClr val="000000"/>
                </a:solidFill>
              </a:endParaRPr>
            </a:p>
          </p:txBody>
        </p:sp>
        <p:pic>
          <p:nvPicPr>
            <p:cNvPr id="1033" name="Picture 4" descr="slidemaster_med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ltGray">
            <a:xfrm>
              <a:off x="0" y="0"/>
              <a:ext cx="134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3"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25" tIns="45712" rIns="91425" bIns="45712" numCol="1" anchor="ctr" anchorCtr="0" compatLnSpc="1">
            <a:prstTxWarp prst="textNoShape">
              <a:avLst/>
            </a:prstTxWarp>
          </a:bodyPr>
          <a:lstStyle/>
          <a:p>
            <a:pPr lvl="0"/>
            <a:r>
              <a:rPr lang="en-US"/>
              <a:t>Click to edit Master title style</a:t>
            </a:r>
          </a:p>
        </p:txBody>
      </p:sp>
      <p:sp>
        <p:nvSpPr>
          <p:cNvPr id="32774"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775" name="Rectangle 7"/>
          <p:cNvSpPr>
            <a:spLocks noGrp="1" noChangeArrowheads="1"/>
          </p:cNvSpPr>
          <p:nvPr>
            <p:ph type="dt" sz="half" idx="2"/>
          </p:nvPr>
        </p:nvSpPr>
        <p:spPr bwMode="auto">
          <a:xfrm>
            <a:off x="152400" y="6248402"/>
            <a:ext cx="1901825" cy="457200"/>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eaLnBrk="1" hangingPunct="1">
              <a:defRPr sz="1000">
                <a:effectLst>
                  <a:outerShdw blurRad="38100" dist="38100" dir="2700000" algn="tl">
                    <a:srgbClr val="C0C0C0"/>
                  </a:outerShdw>
                </a:effectLst>
              </a:defRPr>
            </a:lvl1pPr>
          </a:lstStyle>
          <a:p>
            <a:pPr fontAlgn="base">
              <a:spcBef>
                <a:spcPct val="0"/>
              </a:spcBef>
              <a:spcAft>
                <a:spcPct val="0"/>
              </a:spcAft>
              <a:defRPr/>
            </a:pPr>
            <a:endParaRPr lang="en-US">
              <a:solidFill>
                <a:srgbClr val="000000"/>
              </a:solidFill>
            </a:endParaRPr>
          </a:p>
        </p:txBody>
      </p:sp>
      <p:sp>
        <p:nvSpPr>
          <p:cNvPr id="32776" name="Rectangle 8"/>
          <p:cNvSpPr>
            <a:spLocks noGrp="1" noChangeArrowheads="1"/>
          </p:cNvSpPr>
          <p:nvPr>
            <p:ph type="ftr" sz="quarter" idx="3"/>
          </p:nvPr>
        </p:nvSpPr>
        <p:spPr bwMode="auto">
          <a:xfrm>
            <a:off x="3124200" y="6248402"/>
            <a:ext cx="2895600" cy="457200"/>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algn="ctr" eaLnBrk="1" hangingPunct="1">
              <a:defRPr sz="1000">
                <a:effectLst>
                  <a:outerShdw blurRad="38100" dist="38100" dir="2700000" algn="tl">
                    <a:srgbClr val="C0C0C0"/>
                  </a:outerShdw>
                </a:effectLst>
              </a:defRPr>
            </a:lvl1pPr>
          </a:lstStyle>
          <a:p>
            <a:pPr fontAlgn="base">
              <a:spcBef>
                <a:spcPct val="0"/>
              </a:spcBef>
              <a:spcAft>
                <a:spcPct val="0"/>
              </a:spcAft>
              <a:defRPr/>
            </a:pPr>
            <a:endParaRPr lang="en-US">
              <a:solidFill>
                <a:srgbClr val="000000"/>
              </a:solidFill>
            </a:endParaRPr>
          </a:p>
        </p:txBody>
      </p:sp>
      <p:sp>
        <p:nvSpPr>
          <p:cNvPr id="32777" name="Rectangle 9"/>
          <p:cNvSpPr>
            <a:spLocks noGrp="1" noChangeArrowheads="1"/>
          </p:cNvSpPr>
          <p:nvPr>
            <p:ph type="sldNum" sz="quarter" idx="4"/>
          </p:nvPr>
        </p:nvSpPr>
        <p:spPr bwMode="auto">
          <a:xfrm>
            <a:off x="6934200" y="6248402"/>
            <a:ext cx="1905000" cy="457200"/>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algn="r" eaLnBrk="1" hangingPunct="1">
              <a:defRPr sz="1000">
                <a:effectLst>
                  <a:outerShdw blurRad="38100" dist="38100" dir="2700000" algn="tl">
                    <a:srgbClr val="C0C0C0"/>
                  </a:outerShdw>
                </a:effectLst>
              </a:defRPr>
            </a:lvl1pPr>
          </a:lstStyle>
          <a:p>
            <a:pPr fontAlgn="base">
              <a:spcBef>
                <a:spcPct val="0"/>
              </a:spcBef>
              <a:spcAft>
                <a:spcPct val="0"/>
              </a:spcAft>
              <a:defRPr/>
            </a:pPr>
            <a:fld id="{4D21238E-2A2F-48C5-84B7-7D4A077B706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45678962"/>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Lst>
  <p:transition spd="slow"/>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124"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244"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366"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487"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841" indent="-342841"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822" indent="-285700" algn="l" rtl="0" eaLnBrk="0" fontAlgn="base" hangingPunct="0">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2804" indent="-22856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599926" indent="-228560" algn="l" rtl="0" eaLnBrk="0" fontAlgn="base" hangingPunct="0">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048" indent="-22856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169" indent="-22856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291" indent="-22856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8413" indent="-22856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5535" indent="-22856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244" rtl="0" eaLnBrk="1" latinLnBrk="0" hangingPunct="1">
        <a:defRPr sz="1800" kern="1200">
          <a:solidFill>
            <a:schemeClr val="tx1"/>
          </a:solidFill>
          <a:latin typeface="+mn-lt"/>
          <a:ea typeface="+mn-ea"/>
          <a:cs typeface="+mn-cs"/>
        </a:defRPr>
      </a:lvl1pPr>
      <a:lvl2pPr marL="457124" algn="l" defTabSz="914244" rtl="0" eaLnBrk="1" latinLnBrk="0" hangingPunct="1">
        <a:defRPr sz="1800" kern="1200">
          <a:solidFill>
            <a:schemeClr val="tx1"/>
          </a:solidFill>
          <a:latin typeface="+mn-lt"/>
          <a:ea typeface="+mn-ea"/>
          <a:cs typeface="+mn-cs"/>
        </a:defRPr>
      </a:lvl2pPr>
      <a:lvl3pPr marL="914244" algn="l" defTabSz="914244" rtl="0" eaLnBrk="1" latinLnBrk="0" hangingPunct="1">
        <a:defRPr sz="1800" kern="1200">
          <a:solidFill>
            <a:schemeClr val="tx1"/>
          </a:solidFill>
          <a:latin typeface="+mn-lt"/>
          <a:ea typeface="+mn-ea"/>
          <a:cs typeface="+mn-cs"/>
        </a:defRPr>
      </a:lvl3pPr>
      <a:lvl4pPr marL="1371366" algn="l" defTabSz="914244" rtl="0" eaLnBrk="1" latinLnBrk="0" hangingPunct="1">
        <a:defRPr sz="1800" kern="1200">
          <a:solidFill>
            <a:schemeClr val="tx1"/>
          </a:solidFill>
          <a:latin typeface="+mn-lt"/>
          <a:ea typeface="+mn-ea"/>
          <a:cs typeface="+mn-cs"/>
        </a:defRPr>
      </a:lvl4pPr>
      <a:lvl5pPr marL="1828487" algn="l" defTabSz="914244" rtl="0" eaLnBrk="1" latinLnBrk="0" hangingPunct="1">
        <a:defRPr sz="1800" kern="1200">
          <a:solidFill>
            <a:schemeClr val="tx1"/>
          </a:solidFill>
          <a:latin typeface="+mn-lt"/>
          <a:ea typeface="+mn-ea"/>
          <a:cs typeface="+mn-cs"/>
        </a:defRPr>
      </a:lvl5pPr>
      <a:lvl6pPr marL="2285609" algn="l" defTabSz="914244" rtl="0" eaLnBrk="1" latinLnBrk="0" hangingPunct="1">
        <a:defRPr sz="1800" kern="1200">
          <a:solidFill>
            <a:schemeClr val="tx1"/>
          </a:solidFill>
          <a:latin typeface="+mn-lt"/>
          <a:ea typeface="+mn-ea"/>
          <a:cs typeface="+mn-cs"/>
        </a:defRPr>
      </a:lvl6pPr>
      <a:lvl7pPr marL="2742731" algn="l" defTabSz="914244" rtl="0" eaLnBrk="1" latinLnBrk="0" hangingPunct="1">
        <a:defRPr sz="1800" kern="1200">
          <a:solidFill>
            <a:schemeClr val="tx1"/>
          </a:solidFill>
          <a:latin typeface="+mn-lt"/>
          <a:ea typeface="+mn-ea"/>
          <a:cs typeface="+mn-cs"/>
        </a:defRPr>
      </a:lvl7pPr>
      <a:lvl8pPr marL="3199852" algn="l" defTabSz="914244" rtl="0" eaLnBrk="1" latinLnBrk="0" hangingPunct="1">
        <a:defRPr sz="1800" kern="1200">
          <a:solidFill>
            <a:schemeClr val="tx1"/>
          </a:solidFill>
          <a:latin typeface="+mn-lt"/>
          <a:ea typeface="+mn-ea"/>
          <a:cs typeface="+mn-cs"/>
        </a:defRPr>
      </a:lvl8pPr>
      <a:lvl9pPr marL="3656972" algn="l" defTabSz="91424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274577" y="0"/>
            <a:ext cx="8305967" cy="123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274577" y="1308199"/>
            <a:ext cx="8305967" cy="478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6443" y="6248368"/>
            <a:ext cx="1904881" cy="457583"/>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748" y="6248368"/>
            <a:ext cx="2894504" cy="457583"/>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2676" y="6248368"/>
            <a:ext cx="1904881" cy="457583"/>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defTabSz="914400" fontAlgn="base">
              <a:spcBef>
                <a:spcPct val="0"/>
              </a:spcBef>
              <a:spcAft>
                <a:spcPct val="0"/>
              </a:spcAft>
              <a:defRPr/>
            </a:pPr>
            <a:fld id="{4B28A509-6DC2-4253-8D2F-B4214E53C525}"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000590595"/>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Lst>
  <p:txStyles>
    <p:titleStyle>
      <a:lvl1pPr algn="l" defTabSz="915001" rtl="0" eaLnBrk="0" fontAlgn="base" hangingPunct="0">
        <a:spcBef>
          <a:spcPct val="0"/>
        </a:spcBef>
        <a:spcAft>
          <a:spcPct val="0"/>
        </a:spcAft>
        <a:defRPr sz="4000" b="1">
          <a:solidFill>
            <a:schemeClr val="tx2"/>
          </a:solidFill>
          <a:latin typeface="+mj-lt"/>
          <a:ea typeface="+mj-ea"/>
          <a:cs typeface="+mj-cs"/>
        </a:defRPr>
      </a:lvl1pPr>
      <a:lvl2pPr algn="l" defTabSz="915001" rtl="0" eaLnBrk="0" fontAlgn="base" hangingPunct="0">
        <a:spcBef>
          <a:spcPct val="0"/>
        </a:spcBef>
        <a:spcAft>
          <a:spcPct val="0"/>
        </a:spcAft>
        <a:defRPr sz="4000" b="1">
          <a:solidFill>
            <a:schemeClr val="tx2"/>
          </a:solidFill>
          <a:latin typeface="Arial" charset="0"/>
        </a:defRPr>
      </a:lvl2pPr>
      <a:lvl3pPr algn="l" defTabSz="915001" rtl="0" eaLnBrk="0" fontAlgn="base" hangingPunct="0">
        <a:spcBef>
          <a:spcPct val="0"/>
        </a:spcBef>
        <a:spcAft>
          <a:spcPct val="0"/>
        </a:spcAft>
        <a:defRPr sz="4000" b="1">
          <a:solidFill>
            <a:schemeClr val="tx2"/>
          </a:solidFill>
          <a:latin typeface="Arial" charset="0"/>
        </a:defRPr>
      </a:lvl3pPr>
      <a:lvl4pPr algn="l" defTabSz="915001" rtl="0" eaLnBrk="0" fontAlgn="base" hangingPunct="0">
        <a:spcBef>
          <a:spcPct val="0"/>
        </a:spcBef>
        <a:spcAft>
          <a:spcPct val="0"/>
        </a:spcAft>
        <a:defRPr sz="4000" b="1">
          <a:solidFill>
            <a:schemeClr val="tx2"/>
          </a:solidFill>
          <a:latin typeface="Arial" charset="0"/>
        </a:defRPr>
      </a:lvl4pPr>
      <a:lvl5pPr algn="l" defTabSz="915001" rtl="0" eaLnBrk="0" fontAlgn="base" hangingPunct="0">
        <a:spcBef>
          <a:spcPct val="0"/>
        </a:spcBef>
        <a:spcAft>
          <a:spcPct val="0"/>
        </a:spcAft>
        <a:defRPr sz="4000" b="1">
          <a:solidFill>
            <a:schemeClr val="tx2"/>
          </a:solidFill>
          <a:latin typeface="Arial" charset="0"/>
        </a:defRPr>
      </a:lvl5pPr>
      <a:lvl6pPr marL="412394" algn="l" defTabSz="915001" rtl="0" fontAlgn="base">
        <a:spcBef>
          <a:spcPct val="0"/>
        </a:spcBef>
        <a:spcAft>
          <a:spcPct val="0"/>
        </a:spcAft>
        <a:defRPr sz="4000" b="1">
          <a:solidFill>
            <a:schemeClr val="tx2"/>
          </a:solidFill>
          <a:latin typeface="Arial" charset="0"/>
        </a:defRPr>
      </a:lvl6pPr>
      <a:lvl7pPr marL="824789" algn="l" defTabSz="915001" rtl="0" fontAlgn="base">
        <a:spcBef>
          <a:spcPct val="0"/>
        </a:spcBef>
        <a:spcAft>
          <a:spcPct val="0"/>
        </a:spcAft>
        <a:defRPr sz="4000" b="1">
          <a:solidFill>
            <a:schemeClr val="tx2"/>
          </a:solidFill>
          <a:latin typeface="Arial" charset="0"/>
        </a:defRPr>
      </a:lvl7pPr>
      <a:lvl8pPr marL="1237183" algn="l" defTabSz="915001" rtl="0" fontAlgn="base">
        <a:spcBef>
          <a:spcPct val="0"/>
        </a:spcBef>
        <a:spcAft>
          <a:spcPct val="0"/>
        </a:spcAft>
        <a:defRPr sz="4000" b="1">
          <a:solidFill>
            <a:schemeClr val="tx2"/>
          </a:solidFill>
          <a:latin typeface="Arial" charset="0"/>
        </a:defRPr>
      </a:lvl8pPr>
      <a:lvl9pPr marL="1649578" algn="l" defTabSz="915001" rtl="0" fontAlgn="base">
        <a:spcBef>
          <a:spcPct val="0"/>
        </a:spcBef>
        <a:spcAft>
          <a:spcPct val="0"/>
        </a:spcAft>
        <a:defRPr sz="4000" b="1">
          <a:solidFill>
            <a:schemeClr val="tx2"/>
          </a:solidFill>
          <a:latin typeface="Arial" charset="0"/>
        </a:defRPr>
      </a:lvl9pPr>
    </p:titleStyle>
    <p:bodyStyle>
      <a:lvl1pPr marL="342231" indent="-342231" algn="l" defTabSz="915001" rtl="0" eaLnBrk="0" fontAlgn="base" hangingPunct="0">
        <a:spcBef>
          <a:spcPct val="20000"/>
        </a:spcBef>
        <a:spcAft>
          <a:spcPct val="0"/>
        </a:spcAft>
        <a:buChar char="•"/>
        <a:defRPr sz="3200">
          <a:solidFill>
            <a:schemeClr val="tx1"/>
          </a:solidFill>
          <a:latin typeface="+mn-lt"/>
          <a:ea typeface="+mn-ea"/>
          <a:cs typeface="+mn-cs"/>
        </a:defRPr>
      </a:lvl1pPr>
      <a:lvl2pPr marL="743170" indent="-286385" algn="l" defTabSz="915001" rtl="0" eaLnBrk="0" fontAlgn="base" hangingPunct="0">
        <a:spcBef>
          <a:spcPct val="20000"/>
        </a:spcBef>
        <a:spcAft>
          <a:spcPct val="0"/>
        </a:spcAft>
        <a:buChar char="–"/>
        <a:defRPr sz="2800">
          <a:solidFill>
            <a:schemeClr val="tx1"/>
          </a:solidFill>
          <a:latin typeface="+mn-lt"/>
        </a:defRPr>
      </a:lvl2pPr>
      <a:lvl3pPr marL="1142676" indent="-227677" algn="l" defTabSz="915001" rtl="0" eaLnBrk="0" fontAlgn="base" hangingPunct="0">
        <a:spcBef>
          <a:spcPct val="20000"/>
        </a:spcBef>
        <a:spcAft>
          <a:spcPct val="0"/>
        </a:spcAft>
        <a:buChar char="•"/>
        <a:defRPr sz="2400">
          <a:solidFill>
            <a:schemeClr val="tx1"/>
          </a:solidFill>
          <a:latin typeface="+mn-lt"/>
        </a:defRPr>
      </a:lvl3pPr>
      <a:lvl4pPr marL="1599461" indent="-227677" algn="l" defTabSz="915001" rtl="0" eaLnBrk="0" fontAlgn="base" hangingPunct="0">
        <a:spcBef>
          <a:spcPct val="20000"/>
        </a:spcBef>
        <a:spcAft>
          <a:spcPct val="0"/>
        </a:spcAft>
        <a:buChar char="–"/>
        <a:defRPr sz="2000">
          <a:solidFill>
            <a:schemeClr val="tx1"/>
          </a:solidFill>
          <a:latin typeface="+mn-lt"/>
        </a:defRPr>
      </a:lvl4pPr>
      <a:lvl5pPr marL="2057677" indent="-229108" algn="l" defTabSz="915001" rtl="0" eaLnBrk="0" fontAlgn="base" hangingPunct="0">
        <a:spcBef>
          <a:spcPct val="20000"/>
        </a:spcBef>
        <a:spcAft>
          <a:spcPct val="0"/>
        </a:spcAft>
        <a:buChar char="»"/>
        <a:defRPr sz="2000">
          <a:solidFill>
            <a:schemeClr val="tx1"/>
          </a:solidFill>
          <a:latin typeface="+mn-lt"/>
        </a:defRPr>
      </a:lvl5pPr>
      <a:lvl6pPr marL="2470071" indent="-229108" algn="l" defTabSz="915001" rtl="0" fontAlgn="base">
        <a:spcBef>
          <a:spcPct val="20000"/>
        </a:spcBef>
        <a:spcAft>
          <a:spcPct val="0"/>
        </a:spcAft>
        <a:buChar char="»"/>
        <a:defRPr sz="2000">
          <a:solidFill>
            <a:schemeClr val="tx1"/>
          </a:solidFill>
          <a:latin typeface="+mn-lt"/>
        </a:defRPr>
      </a:lvl6pPr>
      <a:lvl7pPr marL="2882465" indent="-229108" algn="l" defTabSz="915001" rtl="0" fontAlgn="base">
        <a:spcBef>
          <a:spcPct val="20000"/>
        </a:spcBef>
        <a:spcAft>
          <a:spcPct val="0"/>
        </a:spcAft>
        <a:buChar char="»"/>
        <a:defRPr sz="2000">
          <a:solidFill>
            <a:schemeClr val="tx1"/>
          </a:solidFill>
          <a:latin typeface="+mn-lt"/>
        </a:defRPr>
      </a:lvl7pPr>
      <a:lvl8pPr marL="3294860" indent="-229108" algn="l" defTabSz="915001" rtl="0" fontAlgn="base">
        <a:spcBef>
          <a:spcPct val="20000"/>
        </a:spcBef>
        <a:spcAft>
          <a:spcPct val="0"/>
        </a:spcAft>
        <a:buChar char="»"/>
        <a:defRPr sz="2000">
          <a:solidFill>
            <a:schemeClr val="tx1"/>
          </a:solidFill>
          <a:latin typeface="+mn-lt"/>
        </a:defRPr>
      </a:lvl8pPr>
      <a:lvl9pPr marL="3707254" indent="-229108" algn="l" defTabSz="915001" rtl="0" fontAlgn="base">
        <a:spcBef>
          <a:spcPct val="20000"/>
        </a:spcBef>
        <a:spcAft>
          <a:spcPct val="0"/>
        </a:spcAft>
        <a:buChar char="»"/>
        <a:defRPr sz="2000">
          <a:solidFill>
            <a:schemeClr val="tx1"/>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2"/>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2"/>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2"/>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2"/>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t" anchorCtr="0" compatLnSpc="1">
            <a:prstTxWarp prst="textNoShape">
              <a:avLst/>
            </a:prstTxWarp>
          </a:bodyPr>
          <a:lstStyle>
            <a:lvl1pPr algn="r">
              <a:defRPr sz="1400"/>
            </a:lvl1pPr>
          </a:lstStyle>
          <a:p>
            <a:pPr fontAlgn="base">
              <a:spcBef>
                <a:spcPct val="0"/>
              </a:spcBef>
              <a:spcAft>
                <a:spcPct val="0"/>
              </a:spcAft>
            </a:pPr>
            <a:fld id="{E2504E55-51A0-4E70-A2EC-A2790035A086}"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235990974"/>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124" algn="ctr" rtl="0" fontAlgn="base">
        <a:spcBef>
          <a:spcPct val="0"/>
        </a:spcBef>
        <a:spcAft>
          <a:spcPct val="0"/>
        </a:spcAft>
        <a:defRPr sz="4400">
          <a:solidFill>
            <a:schemeClr val="tx2"/>
          </a:solidFill>
          <a:latin typeface="Times New Roman" pitchFamily="18" charset="0"/>
        </a:defRPr>
      </a:lvl6pPr>
      <a:lvl7pPr marL="914244" algn="ctr" rtl="0" fontAlgn="base">
        <a:spcBef>
          <a:spcPct val="0"/>
        </a:spcBef>
        <a:spcAft>
          <a:spcPct val="0"/>
        </a:spcAft>
        <a:defRPr sz="4400">
          <a:solidFill>
            <a:schemeClr val="tx2"/>
          </a:solidFill>
          <a:latin typeface="Times New Roman" pitchFamily="18" charset="0"/>
        </a:defRPr>
      </a:lvl7pPr>
      <a:lvl8pPr marL="1371366" algn="ctr" rtl="0" fontAlgn="base">
        <a:spcBef>
          <a:spcPct val="0"/>
        </a:spcBef>
        <a:spcAft>
          <a:spcPct val="0"/>
        </a:spcAft>
        <a:defRPr sz="4400">
          <a:solidFill>
            <a:schemeClr val="tx2"/>
          </a:solidFill>
          <a:latin typeface="Times New Roman" pitchFamily="18" charset="0"/>
        </a:defRPr>
      </a:lvl8pPr>
      <a:lvl9pPr marL="1828487" algn="ctr" rtl="0" fontAlgn="base">
        <a:spcBef>
          <a:spcPct val="0"/>
        </a:spcBef>
        <a:spcAft>
          <a:spcPct val="0"/>
        </a:spcAft>
        <a:defRPr sz="4400">
          <a:solidFill>
            <a:schemeClr val="tx2"/>
          </a:solidFill>
          <a:latin typeface="Times New Roman" pitchFamily="18" charset="0"/>
        </a:defRPr>
      </a:lvl9pPr>
    </p:titleStyle>
    <p:bodyStyle>
      <a:lvl1pPr marL="342841" indent="-342841" algn="l" rtl="0" fontAlgn="base">
        <a:spcBef>
          <a:spcPct val="20000"/>
        </a:spcBef>
        <a:spcAft>
          <a:spcPct val="0"/>
        </a:spcAft>
        <a:buChar char="•"/>
        <a:defRPr sz="3200">
          <a:solidFill>
            <a:schemeClr val="tx1"/>
          </a:solidFill>
          <a:latin typeface="+mn-lt"/>
          <a:ea typeface="+mn-ea"/>
          <a:cs typeface="+mn-cs"/>
        </a:defRPr>
      </a:lvl1pPr>
      <a:lvl2pPr marL="742822" indent="-285700" algn="l" rtl="0" fontAlgn="base">
        <a:spcBef>
          <a:spcPct val="20000"/>
        </a:spcBef>
        <a:spcAft>
          <a:spcPct val="0"/>
        </a:spcAft>
        <a:buChar char="–"/>
        <a:defRPr sz="2800">
          <a:solidFill>
            <a:schemeClr val="tx1"/>
          </a:solidFill>
          <a:latin typeface="+mn-lt"/>
        </a:defRPr>
      </a:lvl2pPr>
      <a:lvl3pPr marL="1142804" indent="-228560" algn="l" rtl="0" fontAlgn="base">
        <a:spcBef>
          <a:spcPct val="20000"/>
        </a:spcBef>
        <a:spcAft>
          <a:spcPct val="0"/>
        </a:spcAft>
        <a:buChar char="•"/>
        <a:defRPr sz="2400">
          <a:solidFill>
            <a:schemeClr val="tx1"/>
          </a:solidFill>
          <a:latin typeface="+mn-lt"/>
        </a:defRPr>
      </a:lvl3pPr>
      <a:lvl4pPr marL="1599926" indent="-228560" algn="l" rtl="0" fontAlgn="base">
        <a:spcBef>
          <a:spcPct val="20000"/>
        </a:spcBef>
        <a:spcAft>
          <a:spcPct val="0"/>
        </a:spcAft>
        <a:buChar char="–"/>
        <a:defRPr sz="2000">
          <a:solidFill>
            <a:schemeClr val="tx1"/>
          </a:solidFill>
          <a:latin typeface="+mn-lt"/>
        </a:defRPr>
      </a:lvl4pPr>
      <a:lvl5pPr marL="2057048" indent="-228560" algn="l" rtl="0" fontAlgn="base">
        <a:spcBef>
          <a:spcPct val="20000"/>
        </a:spcBef>
        <a:spcAft>
          <a:spcPct val="0"/>
        </a:spcAft>
        <a:buChar char="»"/>
        <a:defRPr sz="2000">
          <a:solidFill>
            <a:schemeClr val="tx1"/>
          </a:solidFill>
          <a:latin typeface="+mn-lt"/>
        </a:defRPr>
      </a:lvl5pPr>
      <a:lvl6pPr marL="2514169" indent="-228560" algn="l" rtl="0" fontAlgn="base">
        <a:spcBef>
          <a:spcPct val="20000"/>
        </a:spcBef>
        <a:spcAft>
          <a:spcPct val="0"/>
        </a:spcAft>
        <a:buChar char="»"/>
        <a:defRPr sz="2000">
          <a:solidFill>
            <a:schemeClr val="tx1"/>
          </a:solidFill>
          <a:latin typeface="+mn-lt"/>
        </a:defRPr>
      </a:lvl6pPr>
      <a:lvl7pPr marL="2971291" indent="-228560" algn="l" rtl="0" fontAlgn="base">
        <a:spcBef>
          <a:spcPct val="20000"/>
        </a:spcBef>
        <a:spcAft>
          <a:spcPct val="0"/>
        </a:spcAft>
        <a:buChar char="»"/>
        <a:defRPr sz="2000">
          <a:solidFill>
            <a:schemeClr val="tx1"/>
          </a:solidFill>
          <a:latin typeface="+mn-lt"/>
        </a:defRPr>
      </a:lvl7pPr>
      <a:lvl8pPr marL="3428413" indent="-228560" algn="l" rtl="0" fontAlgn="base">
        <a:spcBef>
          <a:spcPct val="20000"/>
        </a:spcBef>
        <a:spcAft>
          <a:spcPct val="0"/>
        </a:spcAft>
        <a:buChar char="»"/>
        <a:defRPr sz="2000">
          <a:solidFill>
            <a:schemeClr val="tx1"/>
          </a:solidFill>
          <a:latin typeface="+mn-lt"/>
        </a:defRPr>
      </a:lvl8pPr>
      <a:lvl9pPr marL="3885535" indent="-228560" algn="l" rtl="0" fontAlgn="base">
        <a:spcBef>
          <a:spcPct val="20000"/>
        </a:spcBef>
        <a:spcAft>
          <a:spcPct val="0"/>
        </a:spcAft>
        <a:buChar char="»"/>
        <a:defRPr sz="2000">
          <a:solidFill>
            <a:schemeClr val="tx1"/>
          </a:solidFill>
          <a:latin typeface="+mn-lt"/>
        </a:defRPr>
      </a:lvl9pPr>
    </p:bodyStyle>
    <p:otherStyle>
      <a:defPPr>
        <a:defRPr lang="id-ID"/>
      </a:defPPr>
      <a:lvl1pPr marL="0" algn="l" defTabSz="914244" rtl="0" eaLnBrk="1" latinLnBrk="0" hangingPunct="1">
        <a:defRPr sz="1800" kern="1200">
          <a:solidFill>
            <a:schemeClr val="tx1"/>
          </a:solidFill>
          <a:latin typeface="+mn-lt"/>
          <a:ea typeface="+mn-ea"/>
          <a:cs typeface="+mn-cs"/>
        </a:defRPr>
      </a:lvl1pPr>
      <a:lvl2pPr marL="457124" algn="l" defTabSz="914244" rtl="0" eaLnBrk="1" latinLnBrk="0" hangingPunct="1">
        <a:defRPr sz="1800" kern="1200">
          <a:solidFill>
            <a:schemeClr val="tx1"/>
          </a:solidFill>
          <a:latin typeface="+mn-lt"/>
          <a:ea typeface="+mn-ea"/>
          <a:cs typeface="+mn-cs"/>
        </a:defRPr>
      </a:lvl2pPr>
      <a:lvl3pPr marL="914244" algn="l" defTabSz="914244" rtl="0" eaLnBrk="1" latinLnBrk="0" hangingPunct="1">
        <a:defRPr sz="1800" kern="1200">
          <a:solidFill>
            <a:schemeClr val="tx1"/>
          </a:solidFill>
          <a:latin typeface="+mn-lt"/>
          <a:ea typeface="+mn-ea"/>
          <a:cs typeface="+mn-cs"/>
        </a:defRPr>
      </a:lvl3pPr>
      <a:lvl4pPr marL="1371366" algn="l" defTabSz="914244" rtl="0" eaLnBrk="1" latinLnBrk="0" hangingPunct="1">
        <a:defRPr sz="1800" kern="1200">
          <a:solidFill>
            <a:schemeClr val="tx1"/>
          </a:solidFill>
          <a:latin typeface="+mn-lt"/>
          <a:ea typeface="+mn-ea"/>
          <a:cs typeface="+mn-cs"/>
        </a:defRPr>
      </a:lvl4pPr>
      <a:lvl5pPr marL="1828487" algn="l" defTabSz="914244" rtl="0" eaLnBrk="1" latinLnBrk="0" hangingPunct="1">
        <a:defRPr sz="1800" kern="1200">
          <a:solidFill>
            <a:schemeClr val="tx1"/>
          </a:solidFill>
          <a:latin typeface="+mn-lt"/>
          <a:ea typeface="+mn-ea"/>
          <a:cs typeface="+mn-cs"/>
        </a:defRPr>
      </a:lvl5pPr>
      <a:lvl6pPr marL="2285609" algn="l" defTabSz="914244" rtl="0" eaLnBrk="1" latinLnBrk="0" hangingPunct="1">
        <a:defRPr sz="1800" kern="1200">
          <a:solidFill>
            <a:schemeClr val="tx1"/>
          </a:solidFill>
          <a:latin typeface="+mn-lt"/>
          <a:ea typeface="+mn-ea"/>
          <a:cs typeface="+mn-cs"/>
        </a:defRPr>
      </a:lvl6pPr>
      <a:lvl7pPr marL="2742731" algn="l" defTabSz="914244" rtl="0" eaLnBrk="1" latinLnBrk="0" hangingPunct="1">
        <a:defRPr sz="1800" kern="1200">
          <a:solidFill>
            <a:schemeClr val="tx1"/>
          </a:solidFill>
          <a:latin typeface="+mn-lt"/>
          <a:ea typeface="+mn-ea"/>
          <a:cs typeface="+mn-cs"/>
        </a:defRPr>
      </a:lvl7pPr>
      <a:lvl8pPr marL="3199852" algn="l" defTabSz="914244" rtl="0" eaLnBrk="1" latinLnBrk="0" hangingPunct="1">
        <a:defRPr sz="1800" kern="1200">
          <a:solidFill>
            <a:schemeClr val="tx1"/>
          </a:solidFill>
          <a:latin typeface="+mn-lt"/>
          <a:ea typeface="+mn-ea"/>
          <a:cs typeface="+mn-cs"/>
        </a:defRPr>
      </a:lvl8pPr>
      <a:lvl9pPr marL="3656972" algn="l" defTabSz="91424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defTabSz="914400"/>
            <a:fld id="{EC6CD4F0-08B3-4DAD-A73B-2DBC20127D98}" type="datetimeFigureOut">
              <a:rPr lang="en-US" smtClean="0"/>
              <a:pPr defTabSz="914400"/>
              <a:t>10/31/2025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defTabSz="914400"/>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defTabSz="914400"/>
            <a:fld id="{EDE57A75-0209-42B9-A82C-7E7E558F4D47}" type="slidenum">
              <a:rPr lang="en-US" smtClean="0"/>
              <a:pPr defTabSz="914400"/>
              <a:t>‹#›</a:t>
            </a:fld>
            <a:endParaRPr lang="en-US"/>
          </a:p>
        </p:txBody>
      </p:sp>
    </p:spTree>
    <p:extLst>
      <p:ext uri="{BB962C8B-B14F-4D97-AF65-F5344CB8AC3E}">
        <p14:creationId xmlns:p14="http://schemas.microsoft.com/office/powerpoint/2010/main" val="4111405737"/>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fontAlgn="base">
              <a:spcBef>
                <a:spcPct val="0"/>
              </a:spcBef>
              <a:spcAft>
                <a:spcPct val="0"/>
              </a:spcAft>
              <a:defRPr/>
            </a:pPr>
            <a:fld id="{77ADBB38-D608-4EDB-9B84-FC7A6F9B4F59}" type="slidenum">
              <a:rPr lang="en-US" smtClean="0">
                <a:solidFill>
                  <a:srgbClr val="000000"/>
                </a:solidFill>
              </a:rPr>
              <a:pPr fontAlgn="base">
                <a:spcBef>
                  <a:spcPct val="0"/>
                </a:spcBef>
                <a:spcAft>
                  <a:spcPct val="0"/>
                </a:spcAft>
                <a:defRPr/>
              </a:pPr>
              <a:t>‹#›</a:t>
            </a:fld>
            <a:endParaRPr lang="en-US">
              <a:solidFill>
                <a:srgbClr val="000000"/>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221616"/>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fontAlgn="base">
              <a:spcBef>
                <a:spcPct val="0"/>
              </a:spcBef>
              <a:spcAft>
                <a:spcPct val="0"/>
              </a:spcAft>
              <a:defRPr/>
            </a:pPr>
            <a:endParaRPr lang="en-GB">
              <a:solidFill>
                <a:srgbClr val="FFFFFF"/>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fontAlgn="base">
              <a:spcBef>
                <a:spcPct val="0"/>
              </a:spcBef>
              <a:spcAft>
                <a:spcPct val="0"/>
              </a:spcAft>
              <a:defRPr/>
            </a:pPr>
            <a:endParaRPr lang="en-GB">
              <a:solidFill>
                <a:srgbClr val="FFFFFF"/>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fontAlgn="base">
              <a:spcBef>
                <a:spcPct val="0"/>
              </a:spcBef>
              <a:spcAft>
                <a:spcPct val="0"/>
              </a:spcAft>
              <a:defRPr/>
            </a:pPr>
            <a:fld id="{B584769F-C971-440B-AACE-158A5127FE99}" type="slidenum">
              <a:rPr lang="en-GB" smtClean="0">
                <a:solidFill>
                  <a:srgbClr val="FFFFFF"/>
                </a:solidFill>
              </a:rPr>
              <a:pPr fontAlgn="base">
                <a:spcBef>
                  <a:spcPct val="0"/>
                </a:spcBef>
                <a:spcAft>
                  <a:spcPct val="0"/>
                </a:spcAft>
                <a:defRPr/>
              </a:pPr>
              <a:t>‹#›</a:t>
            </a:fld>
            <a:endParaRPr lang="en-GB">
              <a:solidFill>
                <a:srgbClr val="FFFFFF"/>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661151"/>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bin"/><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2.bin"/><Relationship Id="rId1" Type="http://schemas.openxmlformats.org/officeDocument/2006/relationships/slideLayout" Target="../slideLayouts/slideLayout90.xml"/><Relationship Id="rId5" Type="http://schemas.openxmlformats.org/officeDocument/2006/relationships/image" Target="../media/image18.w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905002"/>
            <a:ext cx="8077197" cy="2209798"/>
          </a:xfrm>
        </p:spPr>
        <p:txBody>
          <a:bodyPr>
            <a:normAutofit/>
          </a:bodyPr>
          <a:lstStyle/>
          <a:p>
            <a:pPr algn="r"/>
            <a:r>
              <a:rPr lang="en-US" sz="3600" dirty="0">
                <a:latin typeface="Berlin Sans FB Demi" pitchFamily="34" charset="0"/>
              </a:rPr>
              <a:t>Ekonomi  Teknik</a:t>
            </a:r>
            <a:br>
              <a:rPr lang="id-ID" sz="3600" dirty="0">
                <a:latin typeface="Berlin Sans FB Demi" pitchFamily="34" charset="0"/>
              </a:rPr>
            </a:br>
            <a:r>
              <a:rPr lang="id-ID" sz="3600" dirty="0">
                <a:solidFill>
                  <a:srgbClr val="0070C0"/>
                </a:solidFill>
                <a:latin typeface="Berlin Sans FB Demi" pitchFamily="34" charset="0"/>
              </a:rPr>
              <a:t>SUKU BUNGA &amp; NILAI WAKTU UANG</a:t>
            </a:r>
            <a:r>
              <a:rPr lang="en-US" sz="3600" dirty="0">
                <a:solidFill>
                  <a:srgbClr val="0070C0"/>
                </a:solidFill>
                <a:latin typeface="Berlin Sans FB Demi" pitchFamily="34" charset="0"/>
              </a:rPr>
              <a:t> -</a:t>
            </a:r>
            <a:br>
              <a:rPr lang="en-US" sz="3600" dirty="0">
                <a:solidFill>
                  <a:srgbClr val="0070C0"/>
                </a:solidFill>
                <a:latin typeface="Berlin Sans FB Demi" pitchFamily="34" charset="0"/>
              </a:rPr>
            </a:br>
            <a:r>
              <a:rPr lang="en-US" sz="3600" dirty="0">
                <a:solidFill>
                  <a:srgbClr val="0070C0"/>
                </a:solidFill>
                <a:latin typeface="Berlin Sans FB Demi" pitchFamily="34" charset="0"/>
              </a:rPr>
              <a:t>Bagian 2 </a:t>
            </a:r>
          </a:p>
        </p:txBody>
      </p:sp>
      <p:sp>
        <p:nvSpPr>
          <p:cNvPr id="7" name="Subtitle 6">
            <a:extLst>
              <a:ext uri="{FF2B5EF4-FFF2-40B4-BE49-F238E27FC236}">
                <a16:creationId xmlns:a16="http://schemas.microsoft.com/office/drawing/2014/main" id="{BE31C973-B540-3663-F088-EE123EA566BC}"/>
              </a:ext>
            </a:extLst>
          </p:cNvPr>
          <p:cNvSpPr>
            <a:spLocks noGrp="1"/>
          </p:cNvSpPr>
          <p:nvPr>
            <p:ph type="subTitle" idx="1"/>
          </p:nvPr>
        </p:nvSpPr>
        <p:spPr/>
        <p:txBody>
          <a:bodyPr/>
          <a:lstStyle/>
          <a:p>
            <a:endParaRPr lang="en-ID"/>
          </a:p>
        </p:txBody>
      </p:sp>
      <p:sp>
        <p:nvSpPr>
          <p:cNvPr id="4" name="Rectangle 2"/>
          <p:cNvSpPr>
            <a:spLocks noChangeArrowheads="1"/>
          </p:cNvSpPr>
          <p:nvPr/>
        </p:nvSpPr>
        <p:spPr bwMode="auto">
          <a:xfrm>
            <a:off x="4" y="-185291"/>
            <a:ext cx="184479" cy="37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5" tIns="45712" rIns="91425" bIns="45712" numCol="1" anchor="ctr" anchorCtr="0" compatLnSpc="1">
            <a:prstTxWarp prst="textNoShape">
              <a:avLst/>
            </a:prstTxWarp>
            <a:spAutoFit/>
          </a:bodyPr>
          <a:lstStyle/>
          <a:p>
            <a:endParaRPr lang="id-ID"/>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6870700" cy="1219200"/>
          </a:xfrm>
        </p:spPr>
        <p:txBody>
          <a:bodyPr/>
          <a:lstStyle/>
          <a:p>
            <a:r>
              <a:rPr lang="id-ID" dirty="0"/>
              <a:t>Fungsi </a:t>
            </a:r>
            <a:r>
              <a:rPr lang="id-ID" i="1" dirty="0"/>
              <a:t>Cash Flow</a:t>
            </a:r>
          </a:p>
        </p:txBody>
      </p:sp>
      <p:sp>
        <p:nvSpPr>
          <p:cNvPr id="3" name="Content Placeholder 2"/>
          <p:cNvSpPr>
            <a:spLocks noGrp="1"/>
          </p:cNvSpPr>
          <p:nvPr>
            <p:ph idx="1"/>
          </p:nvPr>
        </p:nvSpPr>
        <p:spPr>
          <a:xfrm>
            <a:off x="2209800" y="1828800"/>
            <a:ext cx="6705600" cy="4495800"/>
          </a:xfrm>
        </p:spPr>
        <p:txBody>
          <a:bodyPr/>
          <a:lstStyle/>
          <a:p>
            <a:r>
              <a:rPr lang="id-ID" sz="2800" dirty="0"/>
              <a:t>Fungsi dari </a:t>
            </a:r>
            <a:r>
              <a:rPr lang="id-ID" sz="2800" i="1" dirty="0"/>
              <a:t>cash flow </a:t>
            </a:r>
            <a:r>
              <a:rPr lang="id-ID" sz="2800" dirty="0"/>
              <a:t>secara umum yaitu melihat aliran uang yang terjadi pada berbagai waktu.</a:t>
            </a:r>
          </a:p>
          <a:p>
            <a:r>
              <a:rPr lang="id-ID" sz="2800" dirty="0"/>
              <a:t>cash flow mempunyai 3 fungsi lainnya, yaitu:</a:t>
            </a:r>
          </a:p>
          <a:p>
            <a:pPr marL="808038">
              <a:buFont typeface="Wingdings" pitchFamily="2" charset="2"/>
              <a:buChar char="ü"/>
            </a:pPr>
            <a:r>
              <a:rPr lang="id-ID" sz="2800" dirty="0"/>
              <a:t>Fungsi likuiditas</a:t>
            </a:r>
          </a:p>
          <a:p>
            <a:pPr marL="808038">
              <a:buFont typeface="Wingdings" pitchFamily="2" charset="2"/>
              <a:buChar char="ü"/>
            </a:pPr>
            <a:r>
              <a:rPr lang="id-ID" sz="2800" dirty="0"/>
              <a:t>Fungsi anti inflasi</a:t>
            </a:r>
          </a:p>
          <a:p>
            <a:pPr marL="808038">
              <a:buFont typeface="Wingdings" pitchFamily="2" charset="2"/>
              <a:buChar char="ü"/>
            </a:pPr>
            <a:r>
              <a:rPr lang="id-ID" sz="2800" dirty="0"/>
              <a:t>Fungsi capital growth</a:t>
            </a:r>
          </a:p>
        </p:txBody>
      </p:sp>
    </p:spTree>
    <p:extLst>
      <p:ext uri="{BB962C8B-B14F-4D97-AF65-F5344CB8AC3E}">
        <p14:creationId xmlns:p14="http://schemas.microsoft.com/office/powerpoint/2010/main" val="237351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6870700" cy="1066800"/>
          </a:xfrm>
        </p:spPr>
        <p:txBody>
          <a:bodyPr/>
          <a:lstStyle/>
          <a:p>
            <a:r>
              <a:rPr lang="id-ID" i="1" dirty="0"/>
              <a:t>Cash Flow </a:t>
            </a:r>
            <a:r>
              <a:rPr lang="id-ID" dirty="0"/>
              <a:t>Proyek</a:t>
            </a:r>
          </a:p>
        </p:txBody>
      </p:sp>
      <p:sp>
        <p:nvSpPr>
          <p:cNvPr id="3" name="Content Placeholder 2"/>
          <p:cNvSpPr>
            <a:spLocks noGrp="1"/>
          </p:cNvSpPr>
          <p:nvPr>
            <p:ph idx="1"/>
          </p:nvPr>
        </p:nvSpPr>
        <p:spPr>
          <a:xfrm>
            <a:off x="2209800" y="1752600"/>
            <a:ext cx="6870700" cy="3657600"/>
          </a:xfrm>
        </p:spPr>
        <p:txBody>
          <a:bodyPr/>
          <a:lstStyle/>
          <a:p>
            <a:r>
              <a:rPr lang="id-ID" sz="2800" dirty="0"/>
              <a:t>Aliran uang yang berhubungan dengan suatu proyek dapat di bagi menjadi tiga kelompok yaitu:</a:t>
            </a:r>
          </a:p>
          <a:p>
            <a:pPr marL="808038">
              <a:buFont typeface="Wingdings" pitchFamily="2" charset="2"/>
              <a:buChar char="ü"/>
            </a:pPr>
            <a:r>
              <a:rPr lang="en-US" sz="2800" i="1" dirty="0"/>
              <a:t>Initial cash flow </a:t>
            </a:r>
            <a:r>
              <a:rPr lang="en-US" sz="2800" dirty="0"/>
              <a:t>(</a:t>
            </a:r>
            <a:r>
              <a:rPr lang="en-US" sz="2800" dirty="0" err="1"/>
              <a:t>Aliran</a:t>
            </a:r>
            <a:r>
              <a:rPr lang="en-US" sz="2800" dirty="0"/>
              <a:t> </a:t>
            </a:r>
            <a:r>
              <a:rPr lang="en-US" sz="2800" dirty="0" err="1"/>
              <a:t>uang</a:t>
            </a:r>
            <a:r>
              <a:rPr lang="en-US" sz="2800" dirty="0"/>
              <a:t> </a:t>
            </a:r>
            <a:r>
              <a:rPr lang="en-US" sz="2800" dirty="0" err="1"/>
              <a:t>awal</a:t>
            </a:r>
            <a:r>
              <a:rPr lang="en-US" sz="2800" dirty="0"/>
              <a:t>)</a:t>
            </a:r>
            <a:endParaRPr lang="id-ID" sz="2800" dirty="0"/>
          </a:p>
          <a:p>
            <a:pPr marL="808038">
              <a:buFont typeface="Wingdings" pitchFamily="2" charset="2"/>
              <a:buChar char="ü"/>
            </a:pPr>
            <a:r>
              <a:rPr lang="en-US" sz="2800" i="1" dirty="0"/>
              <a:t>Operational cash flow </a:t>
            </a:r>
            <a:r>
              <a:rPr lang="en-US" sz="2800" dirty="0"/>
              <a:t>(</a:t>
            </a:r>
            <a:r>
              <a:rPr lang="en-US" sz="2800" dirty="0" err="1"/>
              <a:t>Aliran</a:t>
            </a:r>
            <a:r>
              <a:rPr lang="en-US" sz="2800" dirty="0"/>
              <a:t> </a:t>
            </a:r>
            <a:r>
              <a:rPr lang="en-US" sz="2800" dirty="0" err="1"/>
              <a:t>uang</a:t>
            </a:r>
            <a:r>
              <a:rPr lang="en-US" sz="2800" dirty="0"/>
              <a:t> </a:t>
            </a:r>
            <a:r>
              <a:rPr lang="en-US" sz="2800" dirty="0" err="1"/>
              <a:t>operasional</a:t>
            </a:r>
            <a:r>
              <a:rPr lang="en-US" sz="2800" dirty="0"/>
              <a:t>)</a:t>
            </a:r>
            <a:endParaRPr lang="id-ID" sz="2800" dirty="0"/>
          </a:p>
          <a:p>
            <a:pPr marL="808038">
              <a:buFont typeface="Wingdings" pitchFamily="2" charset="2"/>
              <a:buChar char="ü"/>
            </a:pPr>
            <a:r>
              <a:rPr lang="en-US" sz="2800" i="1" dirty="0"/>
              <a:t>Terminal cash flow </a:t>
            </a:r>
            <a:r>
              <a:rPr lang="en-US" sz="2800" dirty="0"/>
              <a:t>(</a:t>
            </a:r>
            <a:r>
              <a:rPr lang="en-US" sz="2800" dirty="0" err="1"/>
              <a:t>Aliran</a:t>
            </a:r>
            <a:r>
              <a:rPr lang="en-US" sz="2800" dirty="0"/>
              <a:t> </a:t>
            </a:r>
            <a:r>
              <a:rPr lang="en-US" sz="2800" dirty="0" err="1"/>
              <a:t>uang</a:t>
            </a:r>
            <a:r>
              <a:rPr lang="en-US" sz="2800" dirty="0"/>
              <a:t> </a:t>
            </a:r>
            <a:r>
              <a:rPr lang="en-US" sz="2800" dirty="0" err="1"/>
              <a:t>akhir</a:t>
            </a:r>
            <a:r>
              <a:rPr lang="en-US" sz="2800" dirty="0"/>
              <a:t>)</a:t>
            </a:r>
            <a:endParaRPr lang="id-ID" sz="2800" dirty="0"/>
          </a:p>
        </p:txBody>
      </p:sp>
    </p:spTree>
    <p:extLst>
      <p:ext uri="{BB962C8B-B14F-4D97-AF65-F5344CB8AC3E}">
        <p14:creationId xmlns:p14="http://schemas.microsoft.com/office/powerpoint/2010/main" val="1975809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300" y="152400"/>
            <a:ext cx="6870700" cy="990600"/>
          </a:xfrm>
        </p:spPr>
        <p:txBody>
          <a:bodyPr/>
          <a:lstStyle/>
          <a:p>
            <a:r>
              <a:rPr lang="id-ID" dirty="0"/>
              <a:t>Penyusunan </a:t>
            </a:r>
            <a:r>
              <a:rPr lang="id-ID" i="1" dirty="0"/>
              <a:t>Cash Flow</a:t>
            </a:r>
          </a:p>
        </p:txBody>
      </p:sp>
      <p:sp>
        <p:nvSpPr>
          <p:cNvPr id="3" name="Content Placeholder 2"/>
          <p:cNvSpPr>
            <a:spLocks noGrp="1"/>
          </p:cNvSpPr>
          <p:nvPr>
            <p:ph idx="1"/>
          </p:nvPr>
        </p:nvSpPr>
        <p:spPr>
          <a:xfrm>
            <a:off x="2133600" y="1219200"/>
            <a:ext cx="6870700" cy="4757758"/>
          </a:xfrm>
        </p:spPr>
        <p:txBody>
          <a:bodyPr>
            <a:normAutofit fontScale="92500" lnSpcReduction="10000"/>
          </a:bodyPr>
          <a:lstStyle/>
          <a:p>
            <a:pPr>
              <a:buNone/>
            </a:pPr>
            <a:r>
              <a:rPr lang="id-ID" sz="2800" dirty="0"/>
              <a:t>Langkah dalam penyusunan </a:t>
            </a:r>
            <a:r>
              <a:rPr lang="id-ID" sz="2800" i="1" dirty="0"/>
              <a:t>cash flow</a:t>
            </a:r>
            <a:r>
              <a:rPr lang="id-ID" sz="2800" dirty="0"/>
              <a:t>, yaitu :</a:t>
            </a:r>
          </a:p>
          <a:p>
            <a:r>
              <a:rPr lang="id-ID" sz="2800" dirty="0"/>
              <a:t>Menentukan minimum uang. Menyusun estimasi penerimaan dan pengeluaran</a:t>
            </a:r>
          </a:p>
          <a:p>
            <a:r>
              <a:rPr lang="id-ID" sz="2800" dirty="0"/>
              <a:t>Menyusun perkiraan kebutuhan dana dari hutang yang dibutuhkan untuk menutupi deficit kas dan membayar kembali pinjaman dari pihak ketiga.</a:t>
            </a:r>
          </a:p>
          <a:p>
            <a:r>
              <a:rPr lang="id-ID" sz="2800" dirty="0"/>
              <a:t>Menyusun kembali keseluruhan penerimaan dan pengeluaran setelah adanya transaksi financial dan budget kas yang final.</a:t>
            </a:r>
          </a:p>
          <a:p>
            <a:endParaRPr lang="id-ID" dirty="0"/>
          </a:p>
        </p:txBody>
      </p:sp>
    </p:spTree>
    <p:extLst>
      <p:ext uri="{BB962C8B-B14F-4D97-AF65-F5344CB8AC3E}">
        <p14:creationId xmlns:p14="http://schemas.microsoft.com/office/powerpoint/2010/main" val="3705756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Diagram </a:t>
            </a:r>
            <a:r>
              <a:rPr lang="id-ID" i="1" dirty="0"/>
              <a:t>Cash Flow</a:t>
            </a:r>
          </a:p>
        </p:txBody>
      </p:sp>
      <p:sp>
        <p:nvSpPr>
          <p:cNvPr id="3" name="Content Placeholder 2"/>
          <p:cNvSpPr>
            <a:spLocks noGrp="1"/>
          </p:cNvSpPr>
          <p:nvPr>
            <p:ph idx="1"/>
          </p:nvPr>
        </p:nvSpPr>
        <p:spPr/>
        <p:txBody>
          <a:bodyPr>
            <a:normAutofit fontScale="92500" lnSpcReduction="20000"/>
          </a:bodyPr>
          <a:lstStyle/>
          <a:p>
            <a:r>
              <a:rPr lang="id-ID" dirty="0"/>
              <a:t>Garis waktu </a:t>
            </a:r>
          </a:p>
          <a:p>
            <a:endParaRPr lang="id-ID" dirty="0"/>
          </a:p>
          <a:p>
            <a:endParaRPr lang="id-ID" dirty="0"/>
          </a:p>
          <a:p>
            <a:endParaRPr lang="id-ID" dirty="0"/>
          </a:p>
          <a:p>
            <a:r>
              <a:rPr lang="id-ID" dirty="0"/>
              <a:t>Asumsikan periode diskrit</a:t>
            </a:r>
          </a:p>
          <a:p>
            <a:r>
              <a:rPr lang="id-ID" dirty="0"/>
              <a:t>Konvensi akhir periode</a:t>
            </a:r>
          </a:p>
          <a:p>
            <a:pPr marL="808038">
              <a:buNone/>
            </a:pPr>
            <a:r>
              <a:rPr lang="id-ID" dirty="0"/>
              <a:t>Arus kas terjadi pada akhir suatu periode</a:t>
            </a:r>
          </a:p>
          <a:p>
            <a:r>
              <a:rPr lang="id-ID" dirty="0"/>
              <a:t>Waktu nol = sekarang/saat ini</a:t>
            </a:r>
          </a:p>
          <a:p>
            <a:r>
              <a:rPr lang="id-ID" dirty="0"/>
              <a:t>Waktu lima = akhir periode kelima</a:t>
            </a:r>
          </a:p>
          <a:p>
            <a:endParaRPr lang="id-ID" dirty="0"/>
          </a:p>
        </p:txBody>
      </p:sp>
      <p:pic>
        <p:nvPicPr>
          <p:cNvPr id="1027" name="Picture 3"/>
          <p:cNvPicPr>
            <a:picLocks noChangeAspect="1" noChangeArrowheads="1"/>
          </p:cNvPicPr>
          <p:nvPr/>
        </p:nvPicPr>
        <p:blipFill>
          <a:blip r:embed="rId2"/>
          <a:srcRect/>
          <a:stretch>
            <a:fillRect/>
          </a:stretch>
        </p:blipFill>
        <p:spPr bwMode="auto">
          <a:xfrm>
            <a:off x="2640351" y="2362200"/>
            <a:ext cx="4979649" cy="714380"/>
          </a:xfrm>
          <a:prstGeom prst="rect">
            <a:avLst/>
          </a:prstGeom>
          <a:noFill/>
          <a:ln w="9525">
            <a:noFill/>
            <a:miter lim="800000"/>
            <a:headEnd/>
            <a:tailEnd/>
          </a:ln>
          <a:effectLst/>
        </p:spPr>
      </p:pic>
    </p:spTree>
    <p:extLst>
      <p:ext uri="{BB962C8B-B14F-4D97-AF65-F5344CB8AC3E}">
        <p14:creationId xmlns:p14="http://schemas.microsoft.com/office/powerpoint/2010/main" val="16977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6870700" cy="990600"/>
          </a:xfrm>
        </p:spPr>
        <p:txBody>
          <a:bodyPr/>
          <a:lstStyle/>
          <a:p>
            <a:r>
              <a:rPr lang="id-ID" dirty="0"/>
              <a:t>Diagram cash flow</a:t>
            </a:r>
          </a:p>
        </p:txBody>
      </p:sp>
      <p:sp>
        <p:nvSpPr>
          <p:cNvPr id="3" name="Content Placeholder 2"/>
          <p:cNvSpPr>
            <a:spLocks noGrp="1"/>
          </p:cNvSpPr>
          <p:nvPr>
            <p:ph idx="1"/>
          </p:nvPr>
        </p:nvSpPr>
        <p:spPr>
          <a:xfrm>
            <a:off x="2133600" y="1143000"/>
            <a:ext cx="7162800" cy="4572000"/>
          </a:xfrm>
        </p:spPr>
        <p:txBody>
          <a:bodyPr>
            <a:normAutofit/>
          </a:bodyPr>
          <a:lstStyle/>
          <a:p>
            <a:r>
              <a:rPr lang="fi-FI" sz="2400" dirty="0"/>
              <a:t>Panah mewakili arus kas, seperti:</a:t>
            </a:r>
            <a:endParaRPr lang="id-ID" sz="2400" dirty="0"/>
          </a:p>
          <a:p>
            <a:pPr marL="719138" indent="-358775" defTabSz="630238">
              <a:buFont typeface="Courier New" pitchFamily="49" charset="0"/>
              <a:buChar char="o"/>
            </a:pPr>
            <a:r>
              <a:rPr lang="id-ID" sz="2400" dirty="0"/>
              <a:t>Panjang menunjukkan banyaknya:</a:t>
            </a:r>
          </a:p>
          <a:p>
            <a:pPr marL="719138" indent="-358775" defTabSz="630238">
              <a:buFont typeface="Courier New" pitchFamily="49" charset="0"/>
              <a:buChar char="o"/>
            </a:pPr>
            <a:endParaRPr lang="id-ID" sz="2400" dirty="0"/>
          </a:p>
          <a:p>
            <a:pPr marL="898525">
              <a:buFont typeface="Courier New" pitchFamily="49" charset="0"/>
              <a:buChar char="o"/>
            </a:pPr>
            <a:endParaRPr lang="id-ID" sz="2400" dirty="0"/>
          </a:p>
          <a:p>
            <a:pPr marL="898525">
              <a:buFont typeface="Courier New" pitchFamily="49" charset="0"/>
              <a:buChar char="o"/>
            </a:pPr>
            <a:endParaRPr lang="id-ID" sz="2400" dirty="0"/>
          </a:p>
          <a:p>
            <a:pPr marL="719138" indent="-358775">
              <a:buFont typeface="Courier New" pitchFamily="49" charset="0"/>
              <a:buChar char="o"/>
            </a:pPr>
            <a:r>
              <a:rPr lang="id-ID" sz="2400" dirty="0"/>
              <a:t>Arah menunjukkan tanda :</a:t>
            </a:r>
          </a:p>
          <a:p>
            <a:pPr marL="717550" indent="-9525" defTabSz="1162050">
              <a:buFont typeface="Wingdings" pitchFamily="2" charset="2"/>
              <a:buChar char="§"/>
            </a:pPr>
            <a:r>
              <a:rPr lang="id-ID" sz="2400" dirty="0"/>
              <a:t> Penerimaan – arus kas positif (atas)</a:t>
            </a:r>
          </a:p>
          <a:p>
            <a:pPr marL="982663" indent="-273050" defTabSz="1162050">
              <a:buFont typeface="Wingdings" pitchFamily="2" charset="2"/>
              <a:buChar char="§"/>
            </a:pPr>
            <a:r>
              <a:rPr lang="id-ID" sz="2400" dirty="0"/>
              <a:t>Pengeluaran  - arus kas negatif (bawah) </a:t>
            </a:r>
          </a:p>
          <a:p>
            <a:pPr marL="273050" indent="-273050" defTabSz="1162050"/>
            <a:r>
              <a:rPr lang="id-ID" sz="2400" dirty="0"/>
              <a:t>Rangkaian arus kas n-periode biasanya memiliki n+1 buah arus kas.</a:t>
            </a:r>
          </a:p>
        </p:txBody>
      </p:sp>
      <p:pic>
        <p:nvPicPr>
          <p:cNvPr id="2050" name="Picture 2"/>
          <p:cNvPicPr>
            <a:picLocks noChangeAspect="1" noChangeArrowheads="1"/>
          </p:cNvPicPr>
          <p:nvPr/>
        </p:nvPicPr>
        <p:blipFill>
          <a:blip r:embed="rId2"/>
          <a:srcRect/>
          <a:stretch>
            <a:fillRect/>
          </a:stretch>
        </p:blipFill>
        <p:spPr bwMode="auto">
          <a:xfrm>
            <a:off x="2776519" y="2348880"/>
            <a:ext cx="2786081" cy="1096163"/>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8153400" y="3445043"/>
            <a:ext cx="196455" cy="785818"/>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8708316" y="4038600"/>
            <a:ext cx="229622" cy="642942"/>
          </a:xfrm>
          <a:prstGeom prst="rect">
            <a:avLst/>
          </a:prstGeom>
          <a:noFill/>
          <a:ln w="9525">
            <a:noFill/>
            <a:miter lim="800000"/>
            <a:headEnd/>
            <a:tailEnd/>
          </a:ln>
          <a:effectLst/>
        </p:spPr>
      </p:pic>
    </p:spTree>
    <p:extLst>
      <p:ext uri="{BB962C8B-B14F-4D97-AF65-F5344CB8AC3E}">
        <p14:creationId xmlns:p14="http://schemas.microsoft.com/office/powerpoint/2010/main" val="2971992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300" y="152400"/>
            <a:ext cx="7175500" cy="1219200"/>
          </a:xfrm>
        </p:spPr>
        <p:txBody>
          <a:bodyPr/>
          <a:lstStyle/>
          <a:p>
            <a:r>
              <a:rPr lang="id-ID" dirty="0"/>
              <a:t>Contoh Diagram cash flow</a:t>
            </a:r>
          </a:p>
        </p:txBody>
      </p:sp>
      <p:sp>
        <p:nvSpPr>
          <p:cNvPr id="3" name="Content Placeholder 2"/>
          <p:cNvSpPr>
            <a:spLocks noGrp="1"/>
          </p:cNvSpPr>
          <p:nvPr>
            <p:ph idx="1"/>
          </p:nvPr>
        </p:nvSpPr>
        <p:spPr>
          <a:xfrm>
            <a:off x="2133600" y="1524000"/>
            <a:ext cx="7315200" cy="5257800"/>
          </a:xfrm>
        </p:spPr>
        <p:txBody>
          <a:bodyPr>
            <a:normAutofit/>
          </a:bodyPr>
          <a:lstStyle/>
          <a:p>
            <a:pPr marL="0" indent="0">
              <a:buNone/>
            </a:pPr>
            <a:r>
              <a:rPr lang="id-ID" sz="2400" dirty="0"/>
              <a:t>Misalkan suatu pinjaman bank 10-tahun, bunga tahunan 6%</a:t>
            </a:r>
          </a:p>
          <a:p>
            <a:pPr marL="0" indent="0"/>
            <a:r>
              <a:rPr lang="id-ID" sz="2400" dirty="0"/>
              <a:t> Arus kas peminjam</a:t>
            </a:r>
          </a:p>
          <a:p>
            <a:pPr marL="0" indent="0"/>
            <a:endParaRPr lang="id-ID" sz="2400" dirty="0"/>
          </a:p>
          <a:p>
            <a:pPr marL="0" indent="0"/>
            <a:endParaRPr lang="id-ID" sz="2400" dirty="0"/>
          </a:p>
          <a:p>
            <a:pPr marL="0" indent="0"/>
            <a:endParaRPr lang="id-ID" sz="2400" dirty="0"/>
          </a:p>
          <a:p>
            <a:pPr marL="0" indent="0"/>
            <a:endParaRPr lang="id-ID" sz="2400" dirty="0"/>
          </a:p>
          <a:p>
            <a:pPr marL="0" indent="0"/>
            <a:r>
              <a:rPr lang="id-ID" sz="2400" dirty="0"/>
              <a:t> Arus kas pemberi</a:t>
            </a:r>
          </a:p>
        </p:txBody>
      </p:sp>
      <p:pic>
        <p:nvPicPr>
          <p:cNvPr id="3074" name="Picture 2"/>
          <p:cNvPicPr>
            <a:picLocks noChangeAspect="1" noChangeArrowheads="1"/>
          </p:cNvPicPr>
          <p:nvPr/>
        </p:nvPicPr>
        <p:blipFill>
          <a:blip r:embed="rId2"/>
          <a:srcRect/>
          <a:stretch>
            <a:fillRect/>
          </a:stretch>
        </p:blipFill>
        <p:spPr bwMode="auto">
          <a:xfrm>
            <a:off x="2286000" y="2895598"/>
            <a:ext cx="5000660" cy="1543739"/>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667000" y="4953000"/>
            <a:ext cx="5000660" cy="1671205"/>
          </a:xfrm>
          <a:prstGeom prst="rect">
            <a:avLst/>
          </a:prstGeom>
          <a:noFill/>
          <a:ln w="9525">
            <a:noFill/>
            <a:miter lim="800000"/>
            <a:headEnd/>
            <a:tailEnd/>
          </a:ln>
          <a:effectLst/>
        </p:spPr>
      </p:pic>
    </p:spTree>
    <p:extLst>
      <p:ext uri="{BB962C8B-B14F-4D97-AF65-F5344CB8AC3E}">
        <p14:creationId xmlns:p14="http://schemas.microsoft.com/office/powerpoint/2010/main" val="2749500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r" eaLnBrk="1" hangingPunct="1"/>
            <a:r>
              <a:rPr lang="en-US" b="1"/>
              <a:t>Macam </a:t>
            </a:r>
            <a:br>
              <a:rPr lang="en-US" b="1"/>
            </a:br>
            <a:r>
              <a:rPr lang="en-US" b="1"/>
              <a:t>Nilai Waktu Uang</a:t>
            </a:r>
          </a:p>
        </p:txBody>
      </p:sp>
      <p:sp>
        <p:nvSpPr>
          <p:cNvPr id="24579" name="Rectangle 3"/>
          <p:cNvSpPr>
            <a:spLocks noGrp="1" noChangeArrowheads="1"/>
          </p:cNvSpPr>
          <p:nvPr>
            <p:ph idx="1"/>
          </p:nvPr>
        </p:nvSpPr>
        <p:spPr>
          <a:xfrm>
            <a:off x="1524004" y="2590801"/>
            <a:ext cx="6400800" cy="2514600"/>
          </a:xfrm>
          <a:ln w="38100">
            <a:solidFill>
              <a:schemeClr val="tx2"/>
            </a:solidFill>
            <a:miter lim="800000"/>
            <a:headEnd/>
            <a:tailEnd/>
          </a:ln>
        </p:spPr>
        <p:txBody>
          <a:bodyPr/>
          <a:lstStyle/>
          <a:p>
            <a:pPr marL="609496" indent="-609496" eaLnBrk="1" hangingPunct="1">
              <a:buFontTx/>
              <a:buAutoNum type="arabicPeriod"/>
            </a:pPr>
            <a:r>
              <a:rPr lang="en-US" b="1" i="1">
                <a:solidFill>
                  <a:srgbClr val="000066"/>
                </a:solidFill>
              </a:rPr>
              <a:t>Future Value</a:t>
            </a:r>
            <a:r>
              <a:rPr lang="en-US" b="1">
                <a:solidFill>
                  <a:srgbClr val="000066"/>
                </a:solidFill>
              </a:rPr>
              <a:t> (FV) </a:t>
            </a:r>
          </a:p>
          <a:p>
            <a:pPr marL="990429" lvl="1" indent="-533308" eaLnBrk="1" hangingPunct="1">
              <a:buFontTx/>
              <a:buChar char="•"/>
            </a:pPr>
            <a:r>
              <a:rPr lang="en-US" sz="3200" b="1"/>
              <a:t>Nilai uang di masa datang</a:t>
            </a:r>
          </a:p>
          <a:p>
            <a:pPr marL="609496" indent="-609496" eaLnBrk="1" hangingPunct="1">
              <a:buFontTx/>
              <a:buAutoNum type="arabicPeriod"/>
            </a:pPr>
            <a:r>
              <a:rPr lang="en-US" b="1" i="1">
                <a:solidFill>
                  <a:srgbClr val="000066"/>
                </a:solidFill>
              </a:rPr>
              <a:t>Present value</a:t>
            </a:r>
            <a:r>
              <a:rPr lang="en-US" b="1">
                <a:solidFill>
                  <a:srgbClr val="000066"/>
                </a:solidFill>
              </a:rPr>
              <a:t> (PV)</a:t>
            </a:r>
          </a:p>
          <a:p>
            <a:pPr marL="990429" lvl="1" indent="-533308" eaLnBrk="1" hangingPunct="1">
              <a:buFontTx/>
              <a:buChar char="•"/>
            </a:pPr>
            <a:r>
              <a:rPr lang="en-US" sz="3200" b="1"/>
              <a:t>Nilai uang saat ini</a:t>
            </a:r>
          </a:p>
        </p:txBody>
      </p:sp>
    </p:spTree>
    <p:extLst>
      <p:ext uri="{BB962C8B-B14F-4D97-AF65-F5344CB8AC3E}">
        <p14:creationId xmlns:p14="http://schemas.microsoft.com/office/powerpoint/2010/main" val="2117650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381000"/>
            <a:ext cx="6870700" cy="990600"/>
          </a:xfrm>
        </p:spPr>
        <p:txBody>
          <a:bodyPr/>
          <a:lstStyle/>
          <a:p>
            <a:pPr algn="r" eaLnBrk="1" hangingPunct="1"/>
            <a:r>
              <a:rPr lang="en-US" b="1" i="1"/>
              <a:t>Future Value</a:t>
            </a:r>
            <a:r>
              <a:rPr lang="en-US"/>
              <a:t> </a:t>
            </a:r>
            <a:r>
              <a:rPr lang="en-US" b="1"/>
              <a:t>(FV) </a:t>
            </a:r>
            <a:r>
              <a:rPr lang="en-US" sz="2400" b="1"/>
              <a:t>….1</a:t>
            </a:r>
          </a:p>
        </p:txBody>
      </p:sp>
      <p:sp>
        <p:nvSpPr>
          <p:cNvPr id="25603" name="Rectangle 3"/>
          <p:cNvSpPr>
            <a:spLocks noGrp="1" noChangeArrowheads="1"/>
          </p:cNvSpPr>
          <p:nvPr>
            <p:ph idx="1"/>
          </p:nvPr>
        </p:nvSpPr>
        <p:spPr>
          <a:xfrm>
            <a:off x="685800" y="1828800"/>
            <a:ext cx="7696200" cy="1905000"/>
          </a:xfrm>
        </p:spPr>
        <p:txBody>
          <a:bodyPr/>
          <a:lstStyle/>
          <a:p>
            <a:pPr eaLnBrk="1" hangingPunct="1"/>
            <a:r>
              <a:rPr lang="en-US" sz="2800" b="1"/>
              <a:t>Uang yang ditabung/diinvestasikan hari ini akan berkembang//bertambah besar karena mengalami penambahan nilai dari bunga yang diterima</a:t>
            </a:r>
          </a:p>
        </p:txBody>
      </p:sp>
      <p:sp>
        <p:nvSpPr>
          <p:cNvPr id="25604" name="Text Box 4"/>
          <p:cNvSpPr txBox="1">
            <a:spLocks noChangeArrowheads="1"/>
          </p:cNvSpPr>
          <p:nvPr/>
        </p:nvSpPr>
        <p:spPr bwMode="auto">
          <a:xfrm>
            <a:off x="2819400" y="4191003"/>
            <a:ext cx="4724400" cy="1839913"/>
          </a:xfrm>
          <a:prstGeom prst="rect">
            <a:avLst/>
          </a:prstGeom>
          <a:noFill/>
          <a:ln w="38100">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lIns="91425" tIns="45712" rIns="91425" bIns="45712">
            <a:spAutoFit/>
          </a:bodyPr>
          <a:lstStyle>
            <a:lvl1pPr marL="342900" indent="-342900">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0" fontAlgn="base" hangingPunct="0">
              <a:spcBef>
                <a:spcPct val="50000"/>
              </a:spcBef>
              <a:spcAft>
                <a:spcPct val="0"/>
              </a:spcAft>
            </a:pPr>
            <a:r>
              <a:rPr lang="en-US" sz="2800" b="1">
                <a:solidFill>
                  <a:srgbClr val="000066"/>
                </a:solidFill>
              </a:rPr>
              <a:t>Dipakai untuk menghitung:</a:t>
            </a:r>
          </a:p>
          <a:p>
            <a:pPr eaLnBrk="0" fontAlgn="base" hangingPunct="0">
              <a:spcBef>
                <a:spcPct val="50000"/>
              </a:spcBef>
              <a:spcAft>
                <a:spcPct val="0"/>
              </a:spcAft>
              <a:buFontTx/>
              <a:buAutoNum type="arabicPeriod"/>
            </a:pPr>
            <a:r>
              <a:rPr lang="en-US" sz="2800" b="1">
                <a:solidFill>
                  <a:srgbClr val="FF0000"/>
                </a:solidFill>
              </a:rPr>
              <a:t>Tabungan</a:t>
            </a:r>
          </a:p>
          <a:p>
            <a:pPr eaLnBrk="0" fontAlgn="base" hangingPunct="0">
              <a:spcBef>
                <a:spcPct val="50000"/>
              </a:spcBef>
              <a:spcAft>
                <a:spcPct val="0"/>
              </a:spcAft>
              <a:buFontTx/>
              <a:buAutoNum type="arabicPeriod"/>
            </a:pPr>
            <a:r>
              <a:rPr lang="en-US" sz="2800" b="1">
                <a:solidFill>
                  <a:srgbClr val="FF0000"/>
                </a:solidFill>
              </a:rPr>
              <a:t>Investasi</a:t>
            </a:r>
          </a:p>
        </p:txBody>
      </p:sp>
    </p:spTree>
    <p:extLst>
      <p:ext uri="{BB962C8B-B14F-4D97-AF65-F5344CB8AC3E}">
        <p14:creationId xmlns:p14="http://schemas.microsoft.com/office/powerpoint/2010/main" val="2172453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81000"/>
            <a:ext cx="6870700" cy="990600"/>
          </a:xfrm>
        </p:spPr>
        <p:txBody>
          <a:bodyPr/>
          <a:lstStyle/>
          <a:p>
            <a:pPr algn="r" eaLnBrk="1" hangingPunct="1"/>
            <a:r>
              <a:rPr lang="en-US" b="1" i="1"/>
              <a:t>Future Value</a:t>
            </a:r>
            <a:r>
              <a:rPr lang="en-US"/>
              <a:t> </a:t>
            </a:r>
            <a:r>
              <a:rPr lang="en-US" b="1"/>
              <a:t>(FV) </a:t>
            </a:r>
            <a:r>
              <a:rPr lang="en-US" sz="2400" b="1"/>
              <a:t>….2</a:t>
            </a:r>
          </a:p>
        </p:txBody>
      </p:sp>
      <p:sp>
        <p:nvSpPr>
          <p:cNvPr id="26627" name="Rectangle 3"/>
          <p:cNvSpPr>
            <a:spLocks noGrp="1" noChangeArrowheads="1"/>
          </p:cNvSpPr>
          <p:nvPr>
            <p:ph idx="1"/>
          </p:nvPr>
        </p:nvSpPr>
        <p:spPr>
          <a:xfrm>
            <a:off x="1524000" y="1905004"/>
            <a:ext cx="5638800" cy="762000"/>
          </a:xfrm>
          <a:ln w="57150">
            <a:solidFill>
              <a:srgbClr val="660066"/>
            </a:solidFill>
            <a:miter lim="800000"/>
            <a:headEnd/>
            <a:tailEnd/>
          </a:ln>
        </p:spPr>
        <p:txBody>
          <a:bodyPr/>
          <a:lstStyle/>
          <a:p>
            <a:pPr algn="ctr" eaLnBrk="1" hangingPunct="1">
              <a:buFontTx/>
              <a:buNone/>
            </a:pPr>
            <a:r>
              <a:rPr lang="en-US" sz="3600" b="1"/>
              <a:t>FV</a:t>
            </a:r>
            <a:r>
              <a:rPr lang="en-US" sz="3600" b="1" baseline="-25000"/>
              <a:t>n</a:t>
            </a:r>
            <a:r>
              <a:rPr lang="en-US" sz="3600" b="1"/>
              <a:t> = PV x (1 + r)</a:t>
            </a:r>
            <a:r>
              <a:rPr lang="en-US" sz="3600" b="1" baseline="30000"/>
              <a:t>n</a:t>
            </a:r>
          </a:p>
        </p:txBody>
      </p:sp>
      <p:sp>
        <p:nvSpPr>
          <p:cNvPr id="26628" name="Text Box 4"/>
          <p:cNvSpPr txBox="1">
            <a:spLocks noChangeArrowheads="1"/>
          </p:cNvSpPr>
          <p:nvPr/>
        </p:nvSpPr>
        <p:spPr bwMode="auto">
          <a:xfrm>
            <a:off x="2286000" y="3352800"/>
            <a:ext cx="55626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0" fontAlgn="base" hangingPunct="0">
              <a:spcBef>
                <a:spcPct val="50000"/>
              </a:spcBef>
              <a:spcAft>
                <a:spcPct val="0"/>
              </a:spcAft>
            </a:pPr>
            <a:r>
              <a:rPr lang="en-US" sz="2800">
                <a:solidFill>
                  <a:srgbClr val="000000"/>
                </a:solidFill>
              </a:rPr>
              <a:t>FV</a:t>
            </a:r>
            <a:r>
              <a:rPr lang="en-US" sz="2800" baseline="-25000">
                <a:solidFill>
                  <a:srgbClr val="000000"/>
                </a:solidFill>
              </a:rPr>
              <a:t>n</a:t>
            </a:r>
            <a:r>
              <a:rPr lang="en-US" sz="2800">
                <a:solidFill>
                  <a:srgbClr val="000000"/>
                </a:solidFill>
              </a:rPr>
              <a:t> 	: </a:t>
            </a:r>
            <a:r>
              <a:rPr lang="en-US" sz="2800" i="1">
                <a:solidFill>
                  <a:srgbClr val="000000"/>
                </a:solidFill>
              </a:rPr>
              <a:t>future value</a:t>
            </a:r>
            <a:r>
              <a:rPr lang="en-US" sz="2800">
                <a:solidFill>
                  <a:srgbClr val="000000"/>
                </a:solidFill>
              </a:rPr>
              <a:t> periode ke n</a:t>
            </a:r>
          </a:p>
          <a:p>
            <a:pPr eaLnBrk="0" fontAlgn="base" hangingPunct="0">
              <a:spcBef>
                <a:spcPct val="50000"/>
              </a:spcBef>
              <a:spcAft>
                <a:spcPct val="0"/>
              </a:spcAft>
            </a:pPr>
            <a:r>
              <a:rPr lang="en-US" sz="2800">
                <a:solidFill>
                  <a:srgbClr val="000000"/>
                </a:solidFill>
              </a:rPr>
              <a:t>PV	: </a:t>
            </a:r>
            <a:r>
              <a:rPr lang="en-US" sz="2800" i="1">
                <a:solidFill>
                  <a:srgbClr val="000000"/>
                </a:solidFill>
              </a:rPr>
              <a:t>present value</a:t>
            </a:r>
          </a:p>
          <a:p>
            <a:pPr eaLnBrk="0" fontAlgn="base" hangingPunct="0">
              <a:spcBef>
                <a:spcPct val="50000"/>
              </a:spcBef>
              <a:spcAft>
                <a:spcPct val="0"/>
              </a:spcAft>
            </a:pPr>
            <a:r>
              <a:rPr lang="en-US" sz="2800">
                <a:solidFill>
                  <a:srgbClr val="000000"/>
                </a:solidFill>
              </a:rPr>
              <a:t>r	: suku bunga</a:t>
            </a:r>
          </a:p>
          <a:p>
            <a:pPr eaLnBrk="0" fontAlgn="base" hangingPunct="0">
              <a:spcBef>
                <a:spcPct val="50000"/>
              </a:spcBef>
              <a:spcAft>
                <a:spcPct val="0"/>
              </a:spcAft>
            </a:pPr>
            <a:r>
              <a:rPr lang="en-US" sz="2800">
                <a:solidFill>
                  <a:srgbClr val="000000"/>
                </a:solidFill>
              </a:rPr>
              <a:t>n	: periode investasi</a:t>
            </a:r>
          </a:p>
        </p:txBody>
      </p:sp>
    </p:spTree>
    <p:extLst>
      <p:ext uri="{BB962C8B-B14F-4D97-AF65-F5344CB8AC3E}">
        <p14:creationId xmlns:p14="http://schemas.microsoft.com/office/powerpoint/2010/main" val="940140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81000"/>
            <a:ext cx="6870700" cy="914400"/>
          </a:xfrm>
        </p:spPr>
        <p:txBody>
          <a:bodyPr/>
          <a:lstStyle/>
          <a:p>
            <a:pPr algn="r" eaLnBrk="1" hangingPunct="1"/>
            <a:r>
              <a:rPr lang="en-US" b="1"/>
              <a:t>Contoh FV</a:t>
            </a:r>
          </a:p>
        </p:txBody>
      </p:sp>
      <p:sp>
        <p:nvSpPr>
          <p:cNvPr id="27651" name="Rectangle 3"/>
          <p:cNvSpPr>
            <a:spLocks noGrp="1" noChangeArrowheads="1"/>
          </p:cNvSpPr>
          <p:nvPr>
            <p:ph idx="1"/>
          </p:nvPr>
        </p:nvSpPr>
        <p:spPr>
          <a:xfrm>
            <a:off x="609600" y="1828802"/>
            <a:ext cx="7772400" cy="2438400"/>
          </a:xfrm>
        </p:spPr>
        <p:txBody>
          <a:bodyPr/>
          <a:lstStyle/>
          <a:p>
            <a:pPr eaLnBrk="1" hangingPunct="1">
              <a:tabLst>
                <a:tab pos="4171236" algn="l"/>
              </a:tabLst>
            </a:pPr>
            <a:r>
              <a:rPr lang="en-US" sz="2800"/>
              <a:t>Anton menabung uang di sebuah bank sebesar Rp. 10.000.000,00 dengan bunga sebesar 12%. Anton menabung selama 3 tahun. Berapa tabungan Anton setelah tiga tahun.</a:t>
            </a:r>
          </a:p>
        </p:txBody>
      </p:sp>
      <p:sp>
        <p:nvSpPr>
          <p:cNvPr id="27652" name="Text Box 4"/>
          <p:cNvSpPr txBox="1">
            <a:spLocks noChangeArrowheads="1"/>
          </p:cNvSpPr>
          <p:nvPr/>
        </p:nvSpPr>
        <p:spPr bwMode="auto">
          <a:xfrm>
            <a:off x="2133600" y="3810000"/>
            <a:ext cx="5334000" cy="1858963"/>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91425" tIns="45712" rIns="91425" bIns="45712">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0" fontAlgn="base" hangingPunct="0">
              <a:spcBef>
                <a:spcPct val="50000"/>
              </a:spcBef>
              <a:spcAft>
                <a:spcPct val="0"/>
              </a:spcAft>
            </a:pPr>
            <a:r>
              <a:rPr lang="en-US" sz="2800">
                <a:solidFill>
                  <a:srgbClr val="000000"/>
                </a:solidFill>
              </a:rPr>
              <a:t>FV</a:t>
            </a:r>
            <a:r>
              <a:rPr lang="en-US" sz="2800" baseline="-25000">
                <a:solidFill>
                  <a:srgbClr val="000000"/>
                </a:solidFill>
              </a:rPr>
              <a:t>3</a:t>
            </a:r>
            <a:r>
              <a:rPr lang="en-US" sz="2800">
                <a:solidFill>
                  <a:srgbClr val="000000"/>
                </a:solidFill>
              </a:rPr>
              <a:t> = 10.000.000 x (1 + 0,12)</a:t>
            </a:r>
            <a:r>
              <a:rPr lang="en-US" sz="2800" baseline="30000">
                <a:solidFill>
                  <a:srgbClr val="000000"/>
                </a:solidFill>
              </a:rPr>
              <a:t>3</a:t>
            </a:r>
          </a:p>
          <a:p>
            <a:pPr eaLnBrk="0" fontAlgn="base" hangingPunct="0">
              <a:spcBef>
                <a:spcPct val="50000"/>
              </a:spcBef>
              <a:spcAft>
                <a:spcPct val="0"/>
              </a:spcAft>
            </a:pPr>
            <a:r>
              <a:rPr lang="en-US" sz="2800">
                <a:solidFill>
                  <a:srgbClr val="000000"/>
                </a:solidFill>
              </a:rPr>
              <a:t>FV</a:t>
            </a:r>
            <a:r>
              <a:rPr lang="en-US" sz="2800" baseline="-25000">
                <a:solidFill>
                  <a:srgbClr val="000000"/>
                </a:solidFill>
              </a:rPr>
              <a:t>3</a:t>
            </a:r>
            <a:r>
              <a:rPr lang="en-US" sz="2800">
                <a:solidFill>
                  <a:srgbClr val="000000"/>
                </a:solidFill>
              </a:rPr>
              <a:t> = 10.000.000 x (1,4049)</a:t>
            </a:r>
          </a:p>
          <a:p>
            <a:pPr eaLnBrk="0" fontAlgn="base" hangingPunct="0">
              <a:spcBef>
                <a:spcPct val="50000"/>
              </a:spcBef>
              <a:spcAft>
                <a:spcPct val="0"/>
              </a:spcAft>
            </a:pPr>
            <a:r>
              <a:rPr lang="en-US" sz="2800">
                <a:solidFill>
                  <a:srgbClr val="000000"/>
                </a:solidFill>
              </a:rPr>
              <a:t>FV</a:t>
            </a:r>
            <a:r>
              <a:rPr lang="en-US" sz="2800" baseline="-25000">
                <a:solidFill>
                  <a:srgbClr val="000000"/>
                </a:solidFill>
              </a:rPr>
              <a:t>3 </a:t>
            </a:r>
            <a:r>
              <a:rPr lang="en-US" sz="2800">
                <a:solidFill>
                  <a:srgbClr val="000000"/>
                </a:solidFill>
              </a:rPr>
              <a:t>= 14.049.000</a:t>
            </a:r>
          </a:p>
        </p:txBody>
      </p:sp>
    </p:spTree>
    <p:extLst>
      <p:ext uri="{BB962C8B-B14F-4D97-AF65-F5344CB8AC3E}">
        <p14:creationId xmlns:p14="http://schemas.microsoft.com/office/powerpoint/2010/main" val="2959108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latin typeface="Gill Sans MT" pitchFamily="34" charset="0"/>
                <a:ea typeface="Verdana" pitchFamily="34" charset="0"/>
                <a:cs typeface="Verdana" pitchFamily="34" charset="0"/>
              </a:rPr>
              <a:t>SUB-MATERI</a:t>
            </a:r>
          </a:p>
        </p:txBody>
      </p:sp>
      <p:sp>
        <p:nvSpPr>
          <p:cNvPr id="3" name="Content Placeholder 2"/>
          <p:cNvSpPr>
            <a:spLocks noGrp="1"/>
          </p:cNvSpPr>
          <p:nvPr>
            <p:ph idx="1"/>
          </p:nvPr>
        </p:nvSpPr>
        <p:spPr/>
        <p:txBody>
          <a:bodyPr>
            <a:normAutofit/>
          </a:bodyPr>
          <a:lstStyle/>
          <a:p>
            <a:pPr marL="0" indent="0">
              <a:buNone/>
            </a:pPr>
            <a:r>
              <a:rPr lang="id-ID" sz="2800" b="1" u="sng" dirty="0">
                <a:latin typeface="Gill Sans MT" pitchFamily="34" charset="0"/>
                <a:ea typeface="Verdana" pitchFamily="34" charset="0"/>
                <a:cs typeface="Verdana" pitchFamily="34" charset="0"/>
              </a:rPr>
              <a:t>SUKU BUNGA DAN NILAI WAKTU UANG  :</a:t>
            </a:r>
          </a:p>
          <a:p>
            <a:r>
              <a:rPr lang="id-ID" sz="2800" dirty="0">
                <a:latin typeface="Gill Sans MT" pitchFamily="34" charset="0"/>
                <a:ea typeface="Verdana" pitchFamily="34" charset="0"/>
                <a:cs typeface="Verdana" pitchFamily="34" charset="0"/>
              </a:rPr>
              <a:t>Konsep Nilai Waktu Uang</a:t>
            </a:r>
          </a:p>
          <a:p>
            <a:r>
              <a:rPr lang="fi-FI" sz="2800" dirty="0">
                <a:latin typeface="Gill Sans MT" pitchFamily="34" charset="0"/>
                <a:ea typeface="Verdana" pitchFamily="34" charset="0"/>
                <a:cs typeface="Verdana" pitchFamily="34" charset="0"/>
              </a:rPr>
              <a:t>B</a:t>
            </a:r>
            <a:r>
              <a:rPr lang="id-ID" sz="2800" dirty="0">
                <a:latin typeface="Gill Sans MT" pitchFamily="34" charset="0"/>
                <a:ea typeface="Verdana" pitchFamily="34" charset="0"/>
                <a:cs typeface="Verdana" pitchFamily="34" charset="0"/>
              </a:rPr>
              <a:t>unga (</a:t>
            </a:r>
            <a:r>
              <a:rPr lang="id-ID" sz="2800" i="1" dirty="0">
                <a:latin typeface="Gill Sans MT" pitchFamily="34" charset="0"/>
                <a:ea typeface="Verdana" pitchFamily="34" charset="0"/>
                <a:cs typeface="Verdana" pitchFamily="34" charset="0"/>
              </a:rPr>
              <a:t>interest</a:t>
            </a:r>
            <a:r>
              <a:rPr lang="id-ID" sz="2800" dirty="0">
                <a:latin typeface="Gill Sans MT" pitchFamily="34" charset="0"/>
                <a:ea typeface="Verdana" pitchFamily="34" charset="0"/>
                <a:cs typeface="Verdana" pitchFamily="34" charset="0"/>
              </a:rPr>
              <a:t>) dan tingkat suku bunga (</a:t>
            </a:r>
            <a:r>
              <a:rPr lang="id-ID" sz="2800" i="1" dirty="0">
                <a:latin typeface="Gill Sans MT" pitchFamily="34" charset="0"/>
                <a:ea typeface="Verdana" pitchFamily="34" charset="0"/>
                <a:cs typeface="Verdana" pitchFamily="34" charset="0"/>
              </a:rPr>
              <a:t>rate of interest</a:t>
            </a:r>
            <a:r>
              <a:rPr lang="id-ID" sz="2800" dirty="0">
                <a:latin typeface="Gill Sans MT" pitchFamily="34" charset="0"/>
                <a:ea typeface="Verdana" pitchFamily="34" charset="0"/>
                <a:cs typeface="Verdana" pitchFamily="34" charset="0"/>
              </a:rPr>
              <a:t>)</a:t>
            </a:r>
          </a:p>
          <a:p>
            <a:r>
              <a:rPr lang="fi-FI" sz="2800" dirty="0">
                <a:latin typeface="Gill Sans MT" pitchFamily="34" charset="0"/>
                <a:ea typeface="Verdana" pitchFamily="34" charset="0"/>
                <a:cs typeface="Verdana" pitchFamily="34" charset="0"/>
              </a:rPr>
              <a:t>K</a:t>
            </a:r>
            <a:r>
              <a:rPr lang="id-ID" sz="2800" dirty="0">
                <a:latin typeface="Gill Sans MT" pitchFamily="34" charset="0"/>
                <a:ea typeface="Verdana" pitchFamily="34" charset="0"/>
                <a:cs typeface="Verdana" pitchFamily="34" charset="0"/>
              </a:rPr>
              <a:t>onsep Suku Bunga : Bunga Sederhana, Bunga Majemuk, Bunga Nominal, Bunga Efektif</a:t>
            </a:r>
          </a:p>
          <a:p>
            <a:r>
              <a:rPr lang="id-ID" sz="2800" dirty="0">
                <a:latin typeface="Gill Sans MT" pitchFamily="34" charset="0"/>
                <a:ea typeface="Verdana" pitchFamily="34" charset="0"/>
                <a:cs typeface="Verdana" pitchFamily="34" charset="0"/>
              </a:rPr>
              <a:t>Pembayaran Tunggal</a:t>
            </a:r>
          </a:p>
          <a:p>
            <a:r>
              <a:rPr lang="id-ID" sz="2800" dirty="0">
                <a:latin typeface="Gill Sans MT" pitchFamily="34" charset="0"/>
                <a:ea typeface="Verdana" pitchFamily="34" charset="0"/>
                <a:cs typeface="Verdana" pitchFamily="34" charset="0"/>
              </a:rPr>
              <a:t>Future Value (FV) &amp; Present Value (PV)</a:t>
            </a:r>
          </a:p>
          <a:p>
            <a:r>
              <a:rPr lang="id-ID" sz="2800" dirty="0">
                <a:latin typeface="Gill Sans MT" pitchFamily="34" charset="0"/>
                <a:ea typeface="Verdana" pitchFamily="34" charset="0"/>
                <a:cs typeface="Verdana" pitchFamily="34" charset="0"/>
              </a:rPr>
              <a:t>Ekuivalensi</a:t>
            </a:r>
          </a:p>
        </p:txBody>
      </p:sp>
    </p:spTree>
    <p:extLst>
      <p:ext uri="{BB962C8B-B14F-4D97-AF65-F5344CB8AC3E}">
        <p14:creationId xmlns:p14="http://schemas.microsoft.com/office/powerpoint/2010/main" val="129936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err="1">
                <a:effectLst/>
              </a:rPr>
              <a:t>Nilai</a:t>
            </a:r>
            <a:r>
              <a:rPr lang="en-US" sz="3200" dirty="0">
                <a:effectLst/>
              </a:rPr>
              <a:t> </a:t>
            </a:r>
            <a:r>
              <a:rPr lang="id-ID" sz="3200" dirty="0">
                <a:effectLst/>
              </a:rPr>
              <a:t>Akan Datang/M</a:t>
            </a:r>
            <a:r>
              <a:rPr lang="en-US" sz="3200" dirty="0" err="1">
                <a:effectLst/>
              </a:rPr>
              <a:t>ajemuk</a:t>
            </a:r>
            <a:r>
              <a:rPr lang="id-ID" sz="3200" dirty="0">
                <a:effectLst/>
              </a:rPr>
              <a:t> </a:t>
            </a:r>
            <a:br>
              <a:rPr lang="id-ID" sz="3200" dirty="0">
                <a:effectLst/>
              </a:rPr>
            </a:br>
            <a:r>
              <a:rPr lang="id-ID" sz="3200" dirty="0">
                <a:effectLst/>
              </a:rPr>
              <a:t>(FV / </a:t>
            </a:r>
            <a:r>
              <a:rPr lang="id-ID" sz="3200" i="1" dirty="0">
                <a:effectLst/>
              </a:rPr>
              <a:t>F</a:t>
            </a:r>
            <a:r>
              <a:rPr lang="en-US" sz="3200" i="1" dirty="0" err="1">
                <a:effectLst/>
              </a:rPr>
              <a:t>uture</a:t>
            </a:r>
            <a:r>
              <a:rPr lang="id-ID" sz="3200" i="1" dirty="0">
                <a:effectLst/>
              </a:rPr>
              <a:t> Value)</a:t>
            </a:r>
          </a:p>
        </p:txBody>
      </p:sp>
      <p:sp>
        <p:nvSpPr>
          <p:cNvPr id="3" name="Content Placeholder 2"/>
          <p:cNvSpPr>
            <a:spLocks noGrp="1"/>
          </p:cNvSpPr>
          <p:nvPr>
            <p:ph idx="1"/>
          </p:nvPr>
        </p:nvSpPr>
        <p:spPr>
          <a:xfrm>
            <a:off x="2514600" y="1828800"/>
            <a:ext cx="6324600" cy="4495800"/>
          </a:xfrm>
        </p:spPr>
        <p:txBody>
          <a:bodyPr/>
          <a:lstStyle/>
          <a:p>
            <a:pPr>
              <a:defRPr/>
            </a:pPr>
            <a:r>
              <a:rPr lang="en-US" sz="2400" dirty="0" err="1">
                <a:effectLst/>
              </a:rPr>
              <a:t>Jumlah</a:t>
            </a:r>
            <a:r>
              <a:rPr lang="en-US" sz="2400" dirty="0">
                <a:effectLst/>
              </a:rPr>
              <a:t> </a:t>
            </a:r>
            <a:r>
              <a:rPr lang="en-US" sz="2400" dirty="0" err="1">
                <a:effectLst/>
              </a:rPr>
              <a:t>uang</a:t>
            </a:r>
            <a:r>
              <a:rPr lang="en-US" sz="2400" dirty="0">
                <a:effectLst/>
              </a:rPr>
              <a:t> </a:t>
            </a:r>
            <a:r>
              <a:rPr lang="en-US" sz="2400" dirty="0" err="1">
                <a:effectLst/>
              </a:rPr>
              <a:t>pada</a:t>
            </a:r>
            <a:r>
              <a:rPr lang="en-US" sz="2400" dirty="0">
                <a:effectLst/>
              </a:rPr>
              <a:t> </a:t>
            </a:r>
            <a:r>
              <a:rPr lang="en-US" sz="2400" dirty="0" err="1">
                <a:effectLst/>
              </a:rPr>
              <a:t>periode</a:t>
            </a:r>
            <a:r>
              <a:rPr lang="en-US" sz="2400" dirty="0">
                <a:effectLst/>
              </a:rPr>
              <a:t> yang </a:t>
            </a:r>
            <a:r>
              <a:rPr lang="en-US" sz="2400" dirty="0" err="1">
                <a:effectLst/>
              </a:rPr>
              <a:t>akan</a:t>
            </a:r>
            <a:r>
              <a:rPr lang="en-US" sz="2400" dirty="0">
                <a:effectLst/>
              </a:rPr>
              <a:t> </a:t>
            </a:r>
            <a:r>
              <a:rPr lang="en-US" sz="2400" dirty="0" err="1">
                <a:effectLst/>
              </a:rPr>
              <a:t>datang</a:t>
            </a:r>
            <a:r>
              <a:rPr lang="en-US" sz="2400" dirty="0">
                <a:effectLst/>
              </a:rPr>
              <a:t> </a:t>
            </a:r>
            <a:r>
              <a:rPr lang="en-US" sz="2400" dirty="0" err="1">
                <a:effectLst/>
              </a:rPr>
              <a:t>termasuk</a:t>
            </a:r>
            <a:r>
              <a:rPr lang="en-US" sz="2400" dirty="0">
                <a:effectLst/>
              </a:rPr>
              <a:t> </a:t>
            </a:r>
            <a:r>
              <a:rPr lang="en-US" sz="2400" dirty="0" err="1">
                <a:effectLst/>
              </a:rPr>
              <a:t>jumlah</a:t>
            </a:r>
            <a:r>
              <a:rPr lang="en-US" sz="2400" dirty="0">
                <a:effectLst/>
              </a:rPr>
              <a:t> </a:t>
            </a:r>
            <a:r>
              <a:rPr lang="en-US" sz="2400" dirty="0" err="1">
                <a:effectLst/>
              </a:rPr>
              <a:t>bunga</a:t>
            </a:r>
            <a:r>
              <a:rPr lang="en-US" sz="2400" dirty="0">
                <a:effectLst/>
              </a:rPr>
              <a:t> yang </a:t>
            </a:r>
            <a:r>
              <a:rPr lang="en-US" sz="2400" dirty="0" err="1">
                <a:effectLst/>
              </a:rPr>
              <a:t>diperoleh</a:t>
            </a:r>
            <a:r>
              <a:rPr lang="en-US" sz="2400" dirty="0">
                <a:effectLst/>
              </a:rPr>
              <a:t> </a:t>
            </a:r>
            <a:r>
              <a:rPr lang="en-US" sz="2400" dirty="0" err="1">
                <a:effectLst/>
              </a:rPr>
              <a:t>pada</a:t>
            </a:r>
            <a:r>
              <a:rPr lang="en-US" sz="2400" dirty="0">
                <a:effectLst/>
              </a:rPr>
              <a:t> </a:t>
            </a:r>
            <a:r>
              <a:rPr lang="en-US" sz="2400" dirty="0" err="1">
                <a:effectLst/>
              </a:rPr>
              <a:t>periode</a:t>
            </a:r>
            <a:r>
              <a:rPr lang="en-US" sz="2400" dirty="0">
                <a:effectLst/>
              </a:rPr>
              <a:t> </a:t>
            </a:r>
            <a:r>
              <a:rPr lang="en-US" sz="2400" dirty="0" err="1">
                <a:effectLst/>
              </a:rPr>
              <a:t>tersebut</a:t>
            </a:r>
            <a:r>
              <a:rPr lang="en-US" sz="2400" dirty="0">
                <a:effectLst/>
              </a:rPr>
              <a:t>.</a:t>
            </a:r>
          </a:p>
          <a:p>
            <a:pPr>
              <a:buFont typeface="Wingdings" pitchFamily="2" charset="2"/>
              <a:buNone/>
              <a:defRPr/>
            </a:pPr>
            <a:endParaRPr lang="id-ID" sz="2400" dirty="0">
              <a:effectLst/>
            </a:endParaRPr>
          </a:p>
          <a:p>
            <a:pPr>
              <a:buFont typeface="Wingdings" pitchFamily="2" charset="2"/>
              <a:buNone/>
              <a:defRPr/>
            </a:pPr>
            <a:r>
              <a:rPr lang="en-US" sz="2400" dirty="0">
                <a:effectLst/>
              </a:rPr>
              <a:t>            F</a:t>
            </a:r>
            <a:r>
              <a:rPr lang="en-US" sz="2400" baseline="-25000" dirty="0">
                <a:effectLst/>
              </a:rPr>
              <a:t>N</a:t>
            </a:r>
            <a:r>
              <a:rPr lang="en-US" sz="2400" dirty="0">
                <a:effectLst/>
              </a:rPr>
              <a:t> = P</a:t>
            </a:r>
            <a:r>
              <a:rPr lang="en-US" sz="2400" baseline="-25000" dirty="0">
                <a:effectLst/>
              </a:rPr>
              <a:t>0</a:t>
            </a:r>
            <a:r>
              <a:rPr lang="en-US" sz="2400" dirty="0">
                <a:effectLst/>
              </a:rPr>
              <a:t> (1+i)</a:t>
            </a:r>
            <a:r>
              <a:rPr lang="id-ID" sz="2400" baseline="30000" dirty="0">
                <a:effectLst/>
              </a:rPr>
              <a:t>n</a:t>
            </a:r>
          </a:p>
          <a:p>
            <a:pPr>
              <a:buFont typeface="Wingdings" pitchFamily="2" charset="2"/>
              <a:buNone/>
              <a:defRPr/>
            </a:pPr>
            <a:endParaRPr lang="en-US" sz="2400" baseline="30000" dirty="0">
              <a:effectLst/>
            </a:endParaRPr>
          </a:p>
          <a:p>
            <a:pPr eaLnBrk="1" hangingPunct="1">
              <a:buFont typeface="Wingdings" pitchFamily="2" charset="2"/>
              <a:buNone/>
              <a:defRPr/>
            </a:pPr>
            <a:r>
              <a:rPr lang="en-US" sz="2400" dirty="0">
                <a:effectLst/>
              </a:rPr>
              <a:t>I</a:t>
            </a:r>
            <a:r>
              <a:rPr lang="id-ID" sz="2400" dirty="0">
                <a:effectLst/>
              </a:rPr>
              <a:t>		</a:t>
            </a:r>
            <a:r>
              <a:rPr lang="en-US" sz="2400" dirty="0">
                <a:effectLst/>
              </a:rPr>
              <a:t>= </a:t>
            </a:r>
            <a:r>
              <a:rPr lang="en-US" sz="2400" dirty="0" err="1">
                <a:effectLst/>
              </a:rPr>
              <a:t>tingkat</a:t>
            </a:r>
            <a:r>
              <a:rPr lang="en-US" sz="2400" dirty="0">
                <a:effectLst/>
              </a:rPr>
              <a:t> </a:t>
            </a:r>
            <a:r>
              <a:rPr lang="en-US" sz="2400" dirty="0" err="1">
                <a:effectLst/>
              </a:rPr>
              <a:t>bunga</a:t>
            </a:r>
            <a:r>
              <a:rPr lang="en-US" sz="2400" dirty="0">
                <a:effectLst/>
              </a:rPr>
              <a:t> per </a:t>
            </a:r>
            <a:r>
              <a:rPr lang="en-US" sz="2400" dirty="0" err="1">
                <a:effectLst/>
              </a:rPr>
              <a:t>periode</a:t>
            </a:r>
            <a:r>
              <a:rPr lang="en-US" sz="2400" dirty="0">
                <a:effectLst/>
              </a:rPr>
              <a:t> </a:t>
            </a:r>
          </a:p>
          <a:p>
            <a:pPr eaLnBrk="1" hangingPunct="1">
              <a:buFont typeface="Wingdings" pitchFamily="2" charset="2"/>
              <a:buNone/>
              <a:defRPr/>
            </a:pPr>
            <a:r>
              <a:rPr lang="id-ID" sz="2400" dirty="0">
                <a:effectLst/>
              </a:rPr>
              <a:t>n</a:t>
            </a:r>
            <a:r>
              <a:rPr lang="en-US" sz="2400" dirty="0">
                <a:effectLst/>
              </a:rPr>
              <a:t>   </a:t>
            </a:r>
            <a:r>
              <a:rPr lang="id-ID" sz="2400" dirty="0">
                <a:effectLst/>
              </a:rPr>
              <a:t>	</a:t>
            </a:r>
            <a:r>
              <a:rPr lang="en-US" sz="2400" dirty="0">
                <a:effectLst/>
              </a:rPr>
              <a:t>= </a:t>
            </a:r>
            <a:r>
              <a:rPr lang="en-US" sz="2400" dirty="0" err="1">
                <a:effectLst/>
              </a:rPr>
              <a:t>Jumlah</a:t>
            </a:r>
            <a:r>
              <a:rPr lang="en-US" sz="2400" dirty="0">
                <a:effectLst/>
              </a:rPr>
              <a:t> </a:t>
            </a:r>
            <a:r>
              <a:rPr lang="en-US" sz="2400" dirty="0" err="1">
                <a:effectLst/>
              </a:rPr>
              <a:t>periode</a:t>
            </a:r>
            <a:endParaRPr lang="en-US" sz="2400" dirty="0">
              <a:effectLst/>
            </a:endParaRPr>
          </a:p>
          <a:p>
            <a:pPr eaLnBrk="1" hangingPunct="1">
              <a:buFont typeface="Wingdings" pitchFamily="2" charset="2"/>
              <a:buNone/>
              <a:defRPr/>
            </a:pPr>
            <a:r>
              <a:rPr lang="en-US" sz="2400" dirty="0">
                <a:effectLst/>
              </a:rPr>
              <a:t>Po </a:t>
            </a:r>
            <a:r>
              <a:rPr lang="id-ID" sz="2400" dirty="0">
                <a:effectLst/>
              </a:rPr>
              <a:t>	</a:t>
            </a:r>
            <a:r>
              <a:rPr lang="en-US" sz="2400" dirty="0">
                <a:effectLst/>
              </a:rPr>
              <a:t>= </a:t>
            </a:r>
            <a:r>
              <a:rPr lang="en-US" sz="2400" dirty="0" err="1">
                <a:effectLst/>
              </a:rPr>
              <a:t>Nilai</a:t>
            </a:r>
            <a:r>
              <a:rPr lang="en-US" sz="2400" dirty="0">
                <a:effectLst/>
              </a:rPr>
              <a:t> </a:t>
            </a:r>
            <a:r>
              <a:rPr lang="en-US" sz="2400" dirty="0" err="1">
                <a:effectLst/>
              </a:rPr>
              <a:t>uang</a:t>
            </a:r>
            <a:r>
              <a:rPr lang="en-US" sz="2400" dirty="0">
                <a:effectLst/>
              </a:rPr>
              <a:t> </a:t>
            </a:r>
            <a:r>
              <a:rPr lang="en-US" sz="2400" dirty="0" err="1">
                <a:effectLst/>
              </a:rPr>
              <a:t>sekarang</a:t>
            </a:r>
            <a:endParaRPr lang="en-US" sz="2400" dirty="0">
              <a:effectLst/>
            </a:endParaRPr>
          </a:p>
          <a:p>
            <a:pPr eaLnBrk="1" hangingPunct="1">
              <a:buFont typeface="Wingdings" pitchFamily="2" charset="2"/>
              <a:buNone/>
              <a:defRPr/>
            </a:pPr>
            <a:r>
              <a:rPr lang="en-US" sz="2400" dirty="0">
                <a:effectLst/>
              </a:rPr>
              <a:t>F</a:t>
            </a:r>
            <a:r>
              <a:rPr lang="en-US" sz="2400" baseline="-25000" dirty="0">
                <a:effectLst/>
              </a:rPr>
              <a:t>N</a:t>
            </a:r>
            <a:r>
              <a:rPr lang="en-US" sz="2400" dirty="0">
                <a:effectLst/>
              </a:rPr>
              <a:t> </a:t>
            </a:r>
            <a:r>
              <a:rPr lang="id-ID" sz="2400" dirty="0">
                <a:effectLst/>
              </a:rPr>
              <a:t>	</a:t>
            </a:r>
            <a:r>
              <a:rPr lang="en-US" sz="2400" dirty="0">
                <a:effectLst/>
              </a:rPr>
              <a:t>= </a:t>
            </a:r>
            <a:r>
              <a:rPr lang="en-US" sz="2400" dirty="0" err="1">
                <a:effectLst/>
              </a:rPr>
              <a:t>Nilai</a:t>
            </a:r>
            <a:r>
              <a:rPr lang="en-US" sz="2400" dirty="0">
                <a:effectLst/>
              </a:rPr>
              <a:t> a</a:t>
            </a:r>
            <a:r>
              <a:rPr lang="id-ID" sz="2400" dirty="0">
                <a:effectLst/>
              </a:rPr>
              <a:t>kan datang </a:t>
            </a:r>
            <a:r>
              <a:rPr lang="en-US" sz="2400" dirty="0" err="1">
                <a:effectLst/>
              </a:rPr>
              <a:t>akhir</a:t>
            </a:r>
            <a:r>
              <a:rPr lang="en-US" sz="2400" dirty="0">
                <a:effectLst/>
              </a:rPr>
              <a:t> </a:t>
            </a:r>
            <a:r>
              <a:rPr lang="en-US" sz="2400" dirty="0" err="1">
                <a:effectLst/>
              </a:rPr>
              <a:t>periode</a:t>
            </a:r>
            <a:r>
              <a:rPr lang="en-US" sz="2400" dirty="0">
                <a:effectLst/>
              </a:rPr>
              <a:t> </a:t>
            </a:r>
            <a:r>
              <a:rPr lang="id-ID" sz="2400" dirty="0">
                <a:effectLst/>
              </a:rPr>
              <a:t>n</a:t>
            </a:r>
            <a:endParaRPr lang="en-US" sz="2400" dirty="0">
              <a:effectLst/>
            </a:endParaRPr>
          </a:p>
          <a:p>
            <a:pPr>
              <a:buFont typeface="Wingdings" pitchFamily="2" charset="2"/>
              <a:buNone/>
              <a:defRPr/>
            </a:pPr>
            <a:endParaRPr lang="en-US" baseline="30000" dirty="0"/>
          </a:p>
          <a:p>
            <a:pPr>
              <a:buFont typeface="Wingdings" pitchFamily="2" charset="2"/>
              <a:buNone/>
              <a:defRPr/>
            </a:pPr>
            <a:endParaRPr lang="id-ID" dirty="0"/>
          </a:p>
        </p:txBody>
      </p:sp>
    </p:spTree>
    <p:extLst>
      <p:ext uri="{BB962C8B-B14F-4D97-AF65-F5344CB8AC3E}">
        <p14:creationId xmlns:p14="http://schemas.microsoft.com/office/powerpoint/2010/main" val="283790979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992A8-7575-8E04-13A6-24195DEA2430}"/>
            </a:ext>
          </a:extLst>
        </p:cNvPr>
        <p:cNvGrpSpPr/>
        <p:nvPr/>
      </p:nvGrpSpPr>
      <p:grpSpPr>
        <a:xfrm>
          <a:off x="0" y="0"/>
          <a:ext cx="0" cy="0"/>
          <a:chOff x="0" y="0"/>
          <a:chExt cx="0" cy="0"/>
        </a:xfrm>
      </p:grpSpPr>
      <p:sp>
        <p:nvSpPr>
          <p:cNvPr id="27650" name="Rectangle 2">
            <a:extLst>
              <a:ext uri="{FF2B5EF4-FFF2-40B4-BE49-F238E27FC236}">
                <a16:creationId xmlns:a16="http://schemas.microsoft.com/office/drawing/2014/main" id="{265F00F4-7E96-ADF8-DC6E-A485B41CB8A4}"/>
              </a:ext>
            </a:extLst>
          </p:cNvPr>
          <p:cNvSpPr>
            <a:spLocks noGrp="1" noChangeArrowheads="1"/>
          </p:cNvSpPr>
          <p:nvPr>
            <p:ph type="title"/>
          </p:nvPr>
        </p:nvSpPr>
        <p:spPr>
          <a:xfrm>
            <a:off x="685800" y="381000"/>
            <a:ext cx="6870700" cy="914400"/>
          </a:xfrm>
        </p:spPr>
        <p:txBody>
          <a:bodyPr/>
          <a:lstStyle/>
          <a:p>
            <a:pPr algn="r" eaLnBrk="1" hangingPunct="1"/>
            <a:r>
              <a:rPr lang="en-US" b="1"/>
              <a:t>Contoh FV</a:t>
            </a:r>
          </a:p>
        </p:txBody>
      </p:sp>
      <p:sp>
        <p:nvSpPr>
          <p:cNvPr id="27651" name="Rectangle 3">
            <a:extLst>
              <a:ext uri="{FF2B5EF4-FFF2-40B4-BE49-F238E27FC236}">
                <a16:creationId xmlns:a16="http://schemas.microsoft.com/office/drawing/2014/main" id="{93E9AFB5-FAA0-69EB-7C8F-7CFAF37A71E3}"/>
              </a:ext>
            </a:extLst>
          </p:cNvPr>
          <p:cNvSpPr>
            <a:spLocks noGrp="1" noChangeArrowheads="1"/>
          </p:cNvSpPr>
          <p:nvPr>
            <p:ph idx="1"/>
          </p:nvPr>
        </p:nvSpPr>
        <p:spPr>
          <a:xfrm>
            <a:off x="609600" y="1828802"/>
            <a:ext cx="7772400" cy="2438400"/>
          </a:xfrm>
        </p:spPr>
        <p:txBody>
          <a:bodyPr/>
          <a:lstStyle/>
          <a:p>
            <a:pPr algn="just" eaLnBrk="1" hangingPunct="1">
              <a:tabLst>
                <a:tab pos="4171236" algn="l"/>
              </a:tabLst>
            </a:pPr>
            <a:r>
              <a:rPr lang="en-US" sz="2800" dirty="0" err="1"/>
              <a:t>Seseorang</a:t>
            </a:r>
            <a:r>
              <a:rPr lang="en-US" sz="2800" dirty="0"/>
              <a:t> </a:t>
            </a:r>
            <a:r>
              <a:rPr lang="en-US" sz="2800" dirty="0" err="1"/>
              <a:t>mendepositokan</a:t>
            </a:r>
            <a:r>
              <a:rPr lang="en-US" sz="2800" dirty="0"/>
              <a:t> uang </a:t>
            </a:r>
            <a:r>
              <a:rPr lang="en-US" sz="2800" dirty="0" err="1"/>
              <a:t>sebesar</a:t>
            </a:r>
            <a:r>
              <a:rPr lang="en-US" sz="2800" dirty="0"/>
              <a:t> 500 </a:t>
            </a:r>
            <a:r>
              <a:rPr lang="en-US" sz="2800" dirty="0" err="1"/>
              <a:t>juta</a:t>
            </a:r>
            <a:r>
              <a:rPr lang="en-US" sz="2800" dirty="0"/>
              <a:t> rupiah. </a:t>
            </a:r>
            <a:r>
              <a:rPr lang="en-US" sz="2800" dirty="0" err="1"/>
              <a:t>Berapa</a:t>
            </a:r>
            <a:r>
              <a:rPr lang="en-US" sz="2800" dirty="0"/>
              <a:t> </a:t>
            </a:r>
            <a:r>
              <a:rPr lang="en-US" sz="2800" dirty="0" err="1"/>
              <a:t>jumlah</a:t>
            </a:r>
            <a:r>
              <a:rPr lang="en-US" sz="2800" dirty="0"/>
              <a:t> uang yang </a:t>
            </a:r>
            <a:r>
              <a:rPr lang="en-US" sz="2800" dirty="0" err="1"/>
              <a:t>akan</a:t>
            </a:r>
            <a:r>
              <a:rPr lang="en-US" sz="2800" dirty="0"/>
              <a:t> orang </a:t>
            </a:r>
            <a:r>
              <a:rPr lang="en-US" sz="2800" dirty="0" err="1"/>
              <a:t>tersebut</a:t>
            </a:r>
            <a:r>
              <a:rPr lang="en-US" sz="2800" dirty="0"/>
              <a:t> </a:t>
            </a:r>
            <a:r>
              <a:rPr lang="en-US" sz="2800" dirty="0" err="1"/>
              <a:t>dapatkan</a:t>
            </a:r>
            <a:r>
              <a:rPr lang="en-US" sz="2800" dirty="0"/>
              <a:t> 5 </a:t>
            </a:r>
            <a:r>
              <a:rPr lang="en-US" sz="2800" dirty="0" err="1"/>
              <a:t>tahun</a:t>
            </a:r>
            <a:r>
              <a:rPr lang="en-US" sz="2800" dirty="0"/>
              <a:t> </a:t>
            </a:r>
            <a:r>
              <a:rPr lang="en-US" sz="2800" dirty="0" err="1"/>
              <a:t>lagi</a:t>
            </a:r>
            <a:r>
              <a:rPr lang="en-US" sz="2800" dirty="0"/>
              <a:t> </a:t>
            </a:r>
            <a:r>
              <a:rPr lang="en-US" sz="2800" dirty="0" err="1"/>
              <a:t>apabila</a:t>
            </a:r>
            <a:r>
              <a:rPr lang="en-US" sz="2800" dirty="0"/>
              <a:t> Tingkat </a:t>
            </a:r>
            <a:r>
              <a:rPr lang="en-US" sz="2800" dirty="0" err="1"/>
              <a:t>suku</a:t>
            </a:r>
            <a:r>
              <a:rPr lang="en-US" sz="2800" dirty="0"/>
              <a:t> bunga 4% per </a:t>
            </a:r>
            <a:r>
              <a:rPr lang="en-US" sz="2800" dirty="0" err="1"/>
              <a:t>tahun</a:t>
            </a:r>
            <a:r>
              <a:rPr lang="en-US" sz="2800" dirty="0"/>
              <a:t>?</a:t>
            </a:r>
          </a:p>
        </p:txBody>
      </p:sp>
    </p:spTree>
    <p:extLst>
      <p:ext uri="{BB962C8B-B14F-4D97-AF65-F5344CB8AC3E}">
        <p14:creationId xmlns:p14="http://schemas.microsoft.com/office/powerpoint/2010/main" val="421806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2438400" y="914400"/>
            <a:ext cx="6400800" cy="1219200"/>
          </a:xfrm>
        </p:spPr>
        <p:txBody>
          <a:bodyPr/>
          <a:lstStyle/>
          <a:p>
            <a:pPr eaLnBrk="1" hangingPunct="1"/>
            <a:r>
              <a:rPr lang="en-US" sz="2400" dirty="0" err="1">
                <a:effectLst/>
              </a:rPr>
              <a:t>Contoh</a:t>
            </a:r>
            <a:r>
              <a:rPr lang="en-US" sz="2400" dirty="0">
                <a:effectLst/>
              </a:rPr>
              <a:t> : </a:t>
            </a:r>
            <a:br>
              <a:rPr lang="en-US" sz="2400" dirty="0">
                <a:effectLst/>
              </a:rPr>
            </a:br>
            <a:r>
              <a:rPr lang="en-US" sz="2400" dirty="0" err="1">
                <a:effectLst/>
              </a:rPr>
              <a:t>Anda</a:t>
            </a:r>
            <a:r>
              <a:rPr lang="en-US" sz="2400" dirty="0">
                <a:effectLst/>
              </a:rPr>
              <a:t> </a:t>
            </a:r>
            <a:r>
              <a:rPr lang="en-US" sz="2400" dirty="0" err="1">
                <a:effectLst/>
              </a:rPr>
              <a:t>menyimpan</a:t>
            </a:r>
            <a:r>
              <a:rPr lang="en-US" sz="2400" dirty="0">
                <a:effectLst/>
              </a:rPr>
              <a:t> </a:t>
            </a:r>
            <a:r>
              <a:rPr lang="id-ID" sz="2400" dirty="0">
                <a:effectLst/>
              </a:rPr>
              <a:t>Rp. </a:t>
            </a:r>
            <a:r>
              <a:rPr lang="en-US" sz="2400" dirty="0">
                <a:effectLst/>
              </a:rPr>
              <a:t>500 </a:t>
            </a:r>
            <a:r>
              <a:rPr lang="en-US" sz="2400" dirty="0" err="1">
                <a:effectLst/>
              </a:rPr>
              <a:t>dalam</a:t>
            </a:r>
            <a:r>
              <a:rPr lang="en-US" sz="2400" dirty="0">
                <a:effectLst/>
              </a:rPr>
              <a:t> </a:t>
            </a:r>
            <a:r>
              <a:rPr lang="en-US" sz="2400" dirty="0" err="1">
                <a:effectLst/>
              </a:rPr>
              <a:t>rekening</a:t>
            </a:r>
            <a:r>
              <a:rPr lang="en-US" sz="2400" dirty="0">
                <a:effectLst/>
              </a:rPr>
              <a:t> </a:t>
            </a:r>
            <a:r>
              <a:rPr lang="en-US" sz="2400" dirty="0" err="1">
                <a:effectLst/>
              </a:rPr>
              <a:t>tabungan</a:t>
            </a:r>
            <a:r>
              <a:rPr lang="en-US" sz="2400" dirty="0">
                <a:effectLst/>
              </a:rPr>
              <a:t> </a:t>
            </a:r>
            <a:r>
              <a:rPr lang="en-US" sz="2400" dirty="0" err="1">
                <a:effectLst/>
              </a:rPr>
              <a:t>dengan</a:t>
            </a:r>
            <a:r>
              <a:rPr lang="en-US" sz="2400" dirty="0">
                <a:effectLst/>
              </a:rPr>
              <a:t> </a:t>
            </a:r>
            <a:r>
              <a:rPr lang="en-US" sz="2400" dirty="0" err="1">
                <a:effectLst/>
              </a:rPr>
              <a:t>pembayaran</a:t>
            </a:r>
            <a:r>
              <a:rPr lang="en-US" sz="2400" dirty="0">
                <a:effectLst/>
              </a:rPr>
              <a:t> </a:t>
            </a:r>
            <a:r>
              <a:rPr lang="en-US" sz="2400" dirty="0" err="1">
                <a:effectLst/>
              </a:rPr>
              <a:t>bunga</a:t>
            </a:r>
            <a:r>
              <a:rPr lang="en-US" sz="2400" dirty="0">
                <a:effectLst/>
              </a:rPr>
              <a:t> </a:t>
            </a:r>
            <a:r>
              <a:rPr lang="en-US" sz="2400" dirty="0" err="1">
                <a:effectLst/>
              </a:rPr>
              <a:t>majemuk</a:t>
            </a:r>
            <a:r>
              <a:rPr lang="en-US" sz="2400" dirty="0">
                <a:effectLst/>
              </a:rPr>
              <a:t> 10% per </a:t>
            </a:r>
            <a:r>
              <a:rPr lang="en-US" sz="2400" dirty="0" err="1">
                <a:effectLst/>
              </a:rPr>
              <a:t>tahun</a:t>
            </a:r>
            <a:r>
              <a:rPr lang="en-US" sz="2400" dirty="0">
                <a:effectLst/>
              </a:rPr>
              <a:t>. </a:t>
            </a:r>
            <a:r>
              <a:rPr lang="en-US" sz="2400" dirty="0" err="1">
                <a:effectLst/>
              </a:rPr>
              <a:t>Berapa</a:t>
            </a:r>
            <a:r>
              <a:rPr lang="en-US" sz="2400" dirty="0">
                <a:effectLst/>
              </a:rPr>
              <a:t> yang </a:t>
            </a:r>
            <a:r>
              <a:rPr lang="en-US" sz="2400" dirty="0" err="1">
                <a:effectLst/>
              </a:rPr>
              <a:t>anda</a:t>
            </a:r>
            <a:r>
              <a:rPr lang="en-US" sz="2400" dirty="0">
                <a:effectLst/>
              </a:rPr>
              <a:t> </a:t>
            </a:r>
            <a:r>
              <a:rPr lang="en-US" sz="2400" dirty="0" err="1">
                <a:effectLst/>
              </a:rPr>
              <a:t>peroleh</a:t>
            </a:r>
            <a:r>
              <a:rPr lang="en-US" sz="2400" dirty="0">
                <a:effectLst/>
              </a:rPr>
              <a:t> </a:t>
            </a:r>
            <a:r>
              <a:rPr lang="en-US" sz="2400" dirty="0" err="1">
                <a:effectLst/>
              </a:rPr>
              <a:t>dalam</a:t>
            </a:r>
            <a:r>
              <a:rPr lang="en-US" sz="2400" dirty="0">
                <a:effectLst/>
              </a:rPr>
              <a:t> lima </a:t>
            </a:r>
            <a:r>
              <a:rPr lang="en-US" sz="2400" dirty="0" err="1">
                <a:effectLst/>
              </a:rPr>
              <a:t>tahun</a:t>
            </a:r>
            <a:r>
              <a:rPr lang="en-US" sz="2400" dirty="0">
                <a:effectLst/>
              </a:rPr>
              <a:t>?</a:t>
            </a:r>
            <a:br>
              <a:rPr lang="en-US" sz="2800" dirty="0">
                <a:effectLst/>
              </a:rPr>
            </a:br>
            <a:endParaRPr lang="en-US" sz="2800" dirty="0">
              <a:effectLst/>
            </a:endParaRPr>
          </a:p>
        </p:txBody>
      </p:sp>
      <p:sp>
        <p:nvSpPr>
          <p:cNvPr id="35843" name="Rectangle 3"/>
          <p:cNvSpPr>
            <a:spLocks noGrp="1" noChangeArrowheads="1"/>
          </p:cNvSpPr>
          <p:nvPr>
            <p:ph type="body" sz="half" idx="1"/>
          </p:nvPr>
        </p:nvSpPr>
        <p:spPr>
          <a:xfrm>
            <a:off x="2209803" y="3429000"/>
            <a:ext cx="6096000" cy="2133600"/>
          </a:xfrm>
        </p:spPr>
        <p:txBody>
          <a:bodyPr/>
          <a:lstStyle/>
          <a:p>
            <a:pPr eaLnBrk="1" hangingPunct="1">
              <a:defRPr/>
            </a:pPr>
            <a:r>
              <a:rPr lang="en-US" sz="2400" dirty="0">
                <a:effectLst/>
              </a:rPr>
              <a:t>F = P (1</a:t>
            </a:r>
            <a:r>
              <a:rPr lang="id-ID" sz="2400" dirty="0">
                <a:effectLst/>
              </a:rPr>
              <a:t>+0,1</a:t>
            </a:r>
            <a:r>
              <a:rPr lang="en-US" sz="2400" dirty="0">
                <a:effectLst/>
              </a:rPr>
              <a:t>)</a:t>
            </a:r>
            <a:r>
              <a:rPr lang="en-US" sz="2400" baseline="30000" dirty="0">
                <a:effectLst/>
              </a:rPr>
              <a:t>5</a:t>
            </a:r>
            <a:r>
              <a:rPr lang="en-US" sz="2400" dirty="0">
                <a:effectLst/>
              </a:rPr>
              <a:t> </a:t>
            </a:r>
          </a:p>
          <a:p>
            <a:pPr eaLnBrk="1" hangingPunct="1">
              <a:buFont typeface="Wingdings" pitchFamily="2" charset="2"/>
              <a:buNone/>
              <a:defRPr/>
            </a:pPr>
            <a:r>
              <a:rPr lang="en-US" sz="2400" dirty="0">
                <a:effectLst/>
              </a:rPr>
              <a:t>	   = 500 (1</a:t>
            </a:r>
            <a:r>
              <a:rPr lang="id-ID" sz="2400" dirty="0">
                <a:effectLst/>
              </a:rPr>
              <a:t>,</a:t>
            </a:r>
            <a:r>
              <a:rPr lang="en-US" sz="2400" dirty="0">
                <a:effectLst/>
              </a:rPr>
              <a:t>6105) </a:t>
            </a:r>
          </a:p>
          <a:p>
            <a:pPr eaLnBrk="1" hangingPunct="1">
              <a:buFont typeface="Wingdings" pitchFamily="2" charset="2"/>
              <a:buNone/>
              <a:defRPr/>
            </a:pPr>
            <a:r>
              <a:rPr lang="en-US" sz="2400" dirty="0">
                <a:effectLst/>
              </a:rPr>
              <a:t>       =</a:t>
            </a:r>
            <a:r>
              <a:rPr lang="id-ID" sz="2400" dirty="0">
                <a:effectLst/>
              </a:rPr>
              <a:t> </a:t>
            </a:r>
            <a:r>
              <a:rPr lang="en-US" sz="2400" dirty="0">
                <a:effectLst/>
              </a:rPr>
              <a:t>805</a:t>
            </a:r>
            <a:r>
              <a:rPr lang="id-ID" sz="2400" dirty="0">
                <a:effectLst/>
              </a:rPr>
              <a:t>,</a:t>
            </a:r>
            <a:r>
              <a:rPr lang="en-US" sz="2400" dirty="0">
                <a:effectLst/>
              </a:rPr>
              <a:t>26</a:t>
            </a:r>
          </a:p>
          <a:p>
            <a:pPr eaLnBrk="1" hangingPunct="1">
              <a:buFont typeface="Wingdings" pitchFamily="2" charset="2"/>
              <a:buNone/>
              <a:defRPr/>
            </a:pPr>
            <a:r>
              <a:rPr lang="en-US" sz="2400" dirty="0"/>
              <a:t>			</a:t>
            </a:r>
            <a:r>
              <a:rPr lang="en-US" sz="2400" dirty="0" err="1"/>
              <a:t>atau</a:t>
            </a:r>
            <a:r>
              <a:rPr lang="id-ID" sz="2400" dirty="0"/>
              <a:t> dgn tabel annuity</a:t>
            </a:r>
            <a:endParaRPr lang="en-US" sz="2400" dirty="0"/>
          </a:p>
        </p:txBody>
      </p:sp>
      <p:sp>
        <p:nvSpPr>
          <p:cNvPr id="18436" name="Rectangle 5"/>
          <p:cNvSpPr>
            <a:spLocks noGrp="1" noChangeArrowheads="1"/>
          </p:cNvSpPr>
          <p:nvPr>
            <p:ph type="body" sz="half" idx="2"/>
          </p:nvPr>
        </p:nvSpPr>
        <p:spPr>
          <a:xfrm>
            <a:off x="2209800" y="5334000"/>
            <a:ext cx="3657600" cy="1600200"/>
          </a:xfrm>
        </p:spPr>
        <p:txBody>
          <a:bodyPr/>
          <a:lstStyle/>
          <a:p>
            <a:pPr eaLnBrk="1" hangingPunct="1"/>
            <a:r>
              <a:rPr lang="en-US" sz="2400" dirty="0">
                <a:effectLst/>
              </a:rPr>
              <a:t>F = P (F/P,10%, 5)</a:t>
            </a:r>
          </a:p>
          <a:p>
            <a:pPr eaLnBrk="1" hangingPunct="1">
              <a:buFont typeface="Wingdings" pitchFamily="2" charset="2"/>
              <a:buNone/>
            </a:pPr>
            <a:r>
              <a:rPr lang="en-US" sz="2400" dirty="0">
                <a:effectLst/>
              </a:rPr>
              <a:t>	   = 500 (1</a:t>
            </a:r>
            <a:r>
              <a:rPr lang="id-ID" sz="2400" dirty="0">
                <a:effectLst/>
              </a:rPr>
              <a:t>,</a:t>
            </a:r>
            <a:r>
              <a:rPr lang="en-US" sz="2400" dirty="0">
                <a:effectLst/>
              </a:rPr>
              <a:t>6105)</a:t>
            </a:r>
          </a:p>
          <a:p>
            <a:pPr eaLnBrk="1" hangingPunct="1">
              <a:buFont typeface="Wingdings" pitchFamily="2" charset="2"/>
              <a:buNone/>
            </a:pPr>
            <a:r>
              <a:rPr lang="en-US" sz="2400" dirty="0">
                <a:effectLst/>
              </a:rPr>
              <a:t>	   = 805</a:t>
            </a:r>
            <a:r>
              <a:rPr lang="id-ID" sz="2400" dirty="0">
                <a:effectLst/>
              </a:rPr>
              <a:t>,</a:t>
            </a:r>
            <a:r>
              <a:rPr lang="en-US" sz="2400" dirty="0">
                <a:effectLst/>
              </a:rPr>
              <a:t>26</a:t>
            </a:r>
          </a:p>
          <a:p>
            <a:pPr eaLnBrk="1" hangingPunct="1">
              <a:buFont typeface="Wingdings" pitchFamily="2" charset="2"/>
              <a:buNone/>
            </a:pPr>
            <a:endParaRPr lang="en-US" dirty="0">
              <a:effectLst/>
            </a:endParaRPr>
          </a:p>
        </p:txBody>
      </p:sp>
      <p:sp>
        <p:nvSpPr>
          <p:cNvPr id="2" name="Line 3">
            <a:extLst>
              <a:ext uri="{FF2B5EF4-FFF2-40B4-BE49-F238E27FC236}">
                <a16:creationId xmlns:a16="http://schemas.microsoft.com/office/drawing/2014/main" id="{3C57EA58-DB15-2FF0-234F-0322668E23FB}"/>
              </a:ext>
            </a:extLst>
          </p:cNvPr>
          <p:cNvSpPr>
            <a:spLocks noChangeShapeType="1"/>
          </p:cNvSpPr>
          <p:nvPr/>
        </p:nvSpPr>
        <p:spPr bwMode="auto">
          <a:xfrm flipV="1">
            <a:off x="2616200" y="2743200"/>
            <a:ext cx="4699000" cy="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id-ID">
              <a:solidFill>
                <a:srgbClr val="000000"/>
              </a:solidFill>
            </a:endParaRPr>
          </a:p>
        </p:txBody>
      </p:sp>
      <p:sp>
        <p:nvSpPr>
          <p:cNvPr id="3" name="Line 4">
            <a:extLst>
              <a:ext uri="{FF2B5EF4-FFF2-40B4-BE49-F238E27FC236}">
                <a16:creationId xmlns:a16="http://schemas.microsoft.com/office/drawing/2014/main" id="{5CADB21D-888F-0E6F-0F12-9D3F13C43A56}"/>
              </a:ext>
            </a:extLst>
          </p:cNvPr>
          <p:cNvSpPr>
            <a:spLocks noChangeShapeType="1"/>
          </p:cNvSpPr>
          <p:nvPr/>
        </p:nvSpPr>
        <p:spPr bwMode="auto">
          <a:xfrm>
            <a:off x="2616200" y="2590800"/>
            <a:ext cx="0" cy="3937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id-ID">
              <a:solidFill>
                <a:srgbClr val="000000"/>
              </a:solidFill>
            </a:endParaRPr>
          </a:p>
        </p:txBody>
      </p:sp>
      <p:sp>
        <p:nvSpPr>
          <p:cNvPr id="4" name="Line 5">
            <a:extLst>
              <a:ext uri="{FF2B5EF4-FFF2-40B4-BE49-F238E27FC236}">
                <a16:creationId xmlns:a16="http://schemas.microsoft.com/office/drawing/2014/main" id="{A142E0CA-AA62-C0A0-E46C-C42AA262A43B}"/>
              </a:ext>
            </a:extLst>
          </p:cNvPr>
          <p:cNvSpPr>
            <a:spLocks noChangeShapeType="1"/>
          </p:cNvSpPr>
          <p:nvPr/>
        </p:nvSpPr>
        <p:spPr bwMode="auto">
          <a:xfrm>
            <a:off x="7264400" y="2514600"/>
            <a:ext cx="0" cy="3937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id-ID">
              <a:solidFill>
                <a:srgbClr val="000000"/>
              </a:solidFill>
            </a:endParaRPr>
          </a:p>
        </p:txBody>
      </p:sp>
      <p:sp>
        <p:nvSpPr>
          <p:cNvPr id="5" name="Text Box 6">
            <a:extLst>
              <a:ext uri="{FF2B5EF4-FFF2-40B4-BE49-F238E27FC236}">
                <a16:creationId xmlns:a16="http://schemas.microsoft.com/office/drawing/2014/main" id="{B2DEFC39-6814-F989-6A80-407C7225540F}"/>
              </a:ext>
            </a:extLst>
          </p:cNvPr>
          <p:cNvSpPr txBox="1">
            <a:spLocks noChangeArrowheads="1"/>
          </p:cNvSpPr>
          <p:nvPr/>
        </p:nvSpPr>
        <p:spPr bwMode="auto">
          <a:xfrm>
            <a:off x="2484436" y="2257425"/>
            <a:ext cx="457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sz="1600" b="1" dirty="0">
                <a:solidFill>
                  <a:srgbClr val="000000"/>
                </a:solidFill>
              </a:rPr>
              <a:t>0</a:t>
            </a:r>
          </a:p>
        </p:txBody>
      </p:sp>
      <p:sp>
        <p:nvSpPr>
          <p:cNvPr id="6" name="Line 5">
            <a:extLst>
              <a:ext uri="{FF2B5EF4-FFF2-40B4-BE49-F238E27FC236}">
                <a16:creationId xmlns:a16="http://schemas.microsoft.com/office/drawing/2014/main" id="{8408FF44-CE56-C519-DA19-8744DBCF13AE}"/>
              </a:ext>
            </a:extLst>
          </p:cNvPr>
          <p:cNvSpPr>
            <a:spLocks noChangeShapeType="1"/>
          </p:cNvSpPr>
          <p:nvPr/>
        </p:nvSpPr>
        <p:spPr bwMode="auto">
          <a:xfrm>
            <a:off x="3276600" y="2514600"/>
            <a:ext cx="0" cy="3937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id-ID">
              <a:solidFill>
                <a:srgbClr val="000000"/>
              </a:solidFill>
            </a:endParaRPr>
          </a:p>
        </p:txBody>
      </p:sp>
      <p:sp>
        <p:nvSpPr>
          <p:cNvPr id="7" name="Line 5">
            <a:extLst>
              <a:ext uri="{FF2B5EF4-FFF2-40B4-BE49-F238E27FC236}">
                <a16:creationId xmlns:a16="http://schemas.microsoft.com/office/drawing/2014/main" id="{94BF5F9F-93C9-3973-CD02-EB20DE086155}"/>
              </a:ext>
            </a:extLst>
          </p:cNvPr>
          <p:cNvSpPr>
            <a:spLocks noChangeShapeType="1"/>
          </p:cNvSpPr>
          <p:nvPr/>
        </p:nvSpPr>
        <p:spPr bwMode="auto">
          <a:xfrm>
            <a:off x="4191000" y="2514600"/>
            <a:ext cx="0" cy="3937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id-ID">
              <a:solidFill>
                <a:srgbClr val="000000"/>
              </a:solidFill>
            </a:endParaRPr>
          </a:p>
        </p:txBody>
      </p:sp>
      <p:sp>
        <p:nvSpPr>
          <p:cNvPr id="8" name="Line 5">
            <a:extLst>
              <a:ext uri="{FF2B5EF4-FFF2-40B4-BE49-F238E27FC236}">
                <a16:creationId xmlns:a16="http://schemas.microsoft.com/office/drawing/2014/main" id="{78172AE3-0130-25BD-262F-609D5757D2D4}"/>
              </a:ext>
            </a:extLst>
          </p:cNvPr>
          <p:cNvSpPr>
            <a:spLocks noChangeShapeType="1"/>
          </p:cNvSpPr>
          <p:nvPr/>
        </p:nvSpPr>
        <p:spPr bwMode="auto">
          <a:xfrm>
            <a:off x="5257803" y="2514600"/>
            <a:ext cx="0" cy="3937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id-ID">
              <a:solidFill>
                <a:srgbClr val="000000"/>
              </a:solidFill>
            </a:endParaRPr>
          </a:p>
        </p:txBody>
      </p:sp>
      <p:sp>
        <p:nvSpPr>
          <p:cNvPr id="9" name="Line 5">
            <a:extLst>
              <a:ext uri="{FF2B5EF4-FFF2-40B4-BE49-F238E27FC236}">
                <a16:creationId xmlns:a16="http://schemas.microsoft.com/office/drawing/2014/main" id="{01A33EA2-3BA3-771D-5CB6-0310E27EAE31}"/>
              </a:ext>
            </a:extLst>
          </p:cNvPr>
          <p:cNvSpPr>
            <a:spLocks noChangeShapeType="1"/>
          </p:cNvSpPr>
          <p:nvPr/>
        </p:nvSpPr>
        <p:spPr bwMode="auto">
          <a:xfrm>
            <a:off x="6400800" y="2514600"/>
            <a:ext cx="0" cy="3937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id-ID">
              <a:solidFill>
                <a:srgbClr val="000000"/>
              </a:solidFill>
            </a:endParaRPr>
          </a:p>
        </p:txBody>
      </p:sp>
      <p:sp>
        <p:nvSpPr>
          <p:cNvPr id="10" name="Text Box 6">
            <a:extLst>
              <a:ext uri="{FF2B5EF4-FFF2-40B4-BE49-F238E27FC236}">
                <a16:creationId xmlns:a16="http://schemas.microsoft.com/office/drawing/2014/main" id="{8859AD1B-BF61-D929-451D-82D5F5E6C56A}"/>
              </a:ext>
            </a:extLst>
          </p:cNvPr>
          <p:cNvSpPr txBox="1">
            <a:spLocks noChangeArrowheads="1"/>
          </p:cNvSpPr>
          <p:nvPr/>
        </p:nvSpPr>
        <p:spPr bwMode="auto">
          <a:xfrm>
            <a:off x="3117852" y="2257425"/>
            <a:ext cx="457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sz="1600" b="1" dirty="0">
                <a:solidFill>
                  <a:srgbClr val="000000"/>
                </a:solidFill>
              </a:rPr>
              <a:t>1</a:t>
            </a:r>
          </a:p>
        </p:txBody>
      </p:sp>
      <p:sp>
        <p:nvSpPr>
          <p:cNvPr id="11" name="Text Box 6">
            <a:extLst>
              <a:ext uri="{FF2B5EF4-FFF2-40B4-BE49-F238E27FC236}">
                <a16:creationId xmlns:a16="http://schemas.microsoft.com/office/drawing/2014/main" id="{12DB4E3F-E171-10CD-DF10-21BBB84D6D3C}"/>
              </a:ext>
            </a:extLst>
          </p:cNvPr>
          <p:cNvSpPr txBox="1">
            <a:spLocks noChangeArrowheads="1"/>
          </p:cNvSpPr>
          <p:nvPr/>
        </p:nvSpPr>
        <p:spPr bwMode="auto">
          <a:xfrm>
            <a:off x="4041772" y="2257425"/>
            <a:ext cx="457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sz="1600" b="1" dirty="0">
                <a:solidFill>
                  <a:srgbClr val="000000"/>
                </a:solidFill>
              </a:rPr>
              <a:t>2</a:t>
            </a:r>
          </a:p>
        </p:txBody>
      </p:sp>
      <p:sp>
        <p:nvSpPr>
          <p:cNvPr id="12" name="Text Box 6">
            <a:extLst>
              <a:ext uri="{FF2B5EF4-FFF2-40B4-BE49-F238E27FC236}">
                <a16:creationId xmlns:a16="http://schemas.microsoft.com/office/drawing/2014/main" id="{59A18793-9685-1089-3281-5A74F62D6F92}"/>
              </a:ext>
            </a:extLst>
          </p:cNvPr>
          <p:cNvSpPr txBox="1">
            <a:spLocks noChangeArrowheads="1"/>
          </p:cNvSpPr>
          <p:nvPr/>
        </p:nvSpPr>
        <p:spPr bwMode="auto">
          <a:xfrm>
            <a:off x="5102229" y="2257425"/>
            <a:ext cx="457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sz="1600" b="1" dirty="0">
                <a:solidFill>
                  <a:srgbClr val="000000"/>
                </a:solidFill>
              </a:rPr>
              <a:t>3</a:t>
            </a:r>
          </a:p>
        </p:txBody>
      </p:sp>
      <p:sp>
        <p:nvSpPr>
          <p:cNvPr id="13" name="Text Box 6">
            <a:extLst>
              <a:ext uri="{FF2B5EF4-FFF2-40B4-BE49-F238E27FC236}">
                <a16:creationId xmlns:a16="http://schemas.microsoft.com/office/drawing/2014/main" id="{7C809F8E-6148-4223-0BCE-0FD4F4D42B0B}"/>
              </a:ext>
            </a:extLst>
          </p:cNvPr>
          <p:cNvSpPr txBox="1">
            <a:spLocks noChangeArrowheads="1"/>
          </p:cNvSpPr>
          <p:nvPr/>
        </p:nvSpPr>
        <p:spPr bwMode="auto">
          <a:xfrm>
            <a:off x="6273801" y="2257425"/>
            <a:ext cx="457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sz="1600" b="1" dirty="0">
                <a:solidFill>
                  <a:srgbClr val="000000"/>
                </a:solidFill>
              </a:rPr>
              <a:t>4</a:t>
            </a:r>
          </a:p>
        </p:txBody>
      </p:sp>
      <p:sp>
        <p:nvSpPr>
          <p:cNvPr id="14" name="Text Box 6">
            <a:extLst>
              <a:ext uri="{FF2B5EF4-FFF2-40B4-BE49-F238E27FC236}">
                <a16:creationId xmlns:a16="http://schemas.microsoft.com/office/drawing/2014/main" id="{0952778A-4998-C343-B4A5-E7898B802EE6}"/>
              </a:ext>
            </a:extLst>
          </p:cNvPr>
          <p:cNvSpPr txBox="1">
            <a:spLocks noChangeArrowheads="1"/>
          </p:cNvSpPr>
          <p:nvPr/>
        </p:nvSpPr>
        <p:spPr bwMode="auto">
          <a:xfrm>
            <a:off x="7115172" y="2248069"/>
            <a:ext cx="457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sz="1600" b="1" dirty="0">
                <a:solidFill>
                  <a:srgbClr val="000000"/>
                </a:solidFill>
              </a:rPr>
              <a:t>5</a:t>
            </a:r>
          </a:p>
        </p:txBody>
      </p:sp>
      <p:sp>
        <p:nvSpPr>
          <p:cNvPr id="15" name="Text Box 6">
            <a:extLst>
              <a:ext uri="{FF2B5EF4-FFF2-40B4-BE49-F238E27FC236}">
                <a16:creationId xmlns:a16="http://schemas.microsoft.com/office/drawing/2014/main" id="{C856184C-D0DF-39D7-6BBE-656F94C4685F}"/>
              </a:ext>
            </a:extLst>
          </p:cNvPr>
          <p:cNvSpPr txBox="1">
            <a:spLocks noChangeArrowheads="1"/>
          </p:cNvSpPr>
          <p:nvPr/>
        </p:nvSpPr>
        <p:spPr bwMode="auto">
          <a:xfrm>
            <a:off x="2484435" y="2988845"/>
            <a:ext cx="10906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sz="1600" b="1" dirty="0">
                <a:solidFill>
                  <a:srgbClr val="000000"/>
                </a:solidFill>
              </a:rPr>
              <a:t>Rp 500</a:t>
            </a:r>
          </a:p>
        </p:txBody>
      </p:sp>
      <p:sp>
        <p:nvSpPr>
          <p:cNvPr id="16" name="Text Box 6">
            <a:extLst>
              <a:ext uri="{FF2B5EF4-FFF2-40B4-BE49-F238E27FC236}">
                <a16:creationId xmlns:a16="http://schemas.microsoft.com/office/drawing/2014/main" id="{EE01FD47-4BCB-45FD-32B3-A9C2E361960D}"/>
              </a:ext>
            </a:extLst>
          </p:cNvPr>
          <p:cNvSpPr txBox="1">
            <a:spLocks noChangeArrowheads="1"/>
          </p:cNvSpPr>
          <p:nvPr/>
        </p:nvSpPr>
        <p:spPr bwMode="auto">
          <a:xfrm>
            <a:off x="7062785" y="2969795"/>
            <a:ext cx="10906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sz="1600" b="1" dirty="0">
                <a:solidFill>
                  <a:srgbClr val="000000"/>
                </a:solidFill>
              </a:rPr>
              <a:t>F=?</a:t>
            </a:r>
          </a:p>
        </p:txBody>
      </p:sp>
    </p:spTree>
    <p:extLst>
      <p:ext uri="{BB962C8B-B14F-4D97-AF65-F5344CB8AC3E}">
        <p14:creationId xmlns:p14="http://schemas.microsoft.com/office/powerpoint/2010/main" val="192350606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dirty="0">
                <a:effectLst/>
              </a:rPr>
              <a:t>Latihan</a:t>
            </a:r>
            <a:r>
              <a:rPr lang="en-US" dirty="0">
                <a:effectLst/>
              </a:rPr>
              <a:t> :</a:t>
            </a:r>
            <a:endParaRPr lang="id-ID" dirty="0">
              <a:effectLst/>
            </a:endParaRPr>
          </a:p>
        </p:txBody>
      </p:sp>
      <p:sp>
        <p:nvSpPr>
          <p:cNvPr id="3" name="Content Placeholder 2"/>
          <p:cNvSpPr>
            <a:spLocks noGrp="1"/>
          </p:cNvSpPr>
          <p:nvPr>
            <p:ph idx="1"/>
          </p:nvPr>
        </p:nvSpPr>
        <p:spPr/>
        <p:txBody>
          <a:bodyPr/>
          <a:lstStyle/>
          <a:p>
            <a:pPr>
              <a:defRPr/>
            </a:pPr>
            <a:r>
              <a:rPr lang="en-US" sz="2400" dirty="0" err="1">
                <a:effectLst/>
              </a:rPr>
              <a:t>Seseorang</a:t>
            </a:r>
            <a:r>
              <a:rPr lang="en-US" sz="2400" dirty="0">
                <a:effectLst/>
              </a:rPr>
              <a:t> </a:t>
            </a:r>
            <a:r>
              <a:rPr lang="en-US" sz="2400" dirty="0" err="1">
                <a:effectLst/>
              </a:rPr>
              <a:t>menyimpan</a:t>
            </a:r>
            <a:r>
              <a:rPr lang="en-US" sz="2400" dirty="0">
                <a:effectLst/>
              </a:rPr>
              <a:t> </a:t>
            </a:r>
            <a:r>
              <a:rPr lang="en-US" sz="2400" dirty="0" err="1">
                <a:effectLst/>
              </a:rPr>
              <a:t>uang</a:t>
            </a:r>
            <a:r>
              <a:rPr lang="en-US" sz="2400" dirty="0">
                <a:effectLst/>
              </a:rPr>
              <a:t> </a:t>
            </a:r>
            <a:r>
              <a:rPr lang="en-US" sz="2400" dirty="0" err="1">
                <a:effectLst/>
              </a:rPr>
              <a:t>sebesar</a:t>
            </a:r>
            <a:r>
              <a:rPr lang="en-US" sz="2400" dirty="0">
                <a:effectLst/>
              </a:rPr>
              <a:t> </a:t>
            </a:r>
            <a:r>
              <a:rPr lang="en-US" sz="2400" dirty="0" err="1">
                <a:effectLst/>
              </a:rPr>
              <a:t>Rp</a:t>
            </a:r>
            <a:r>
              <a:rPr lang="en-US" sz="2400" dirty="0">
                <a:effectLst/>
              </a:rPr>
              <a:t>. 1.000.000 </a:t>
            </a:r>
            <a:r>
              <a:rPr lang="en-US" sz="2400" dirty="0" err="1">
                <a:effectLst/>
              </a:rPr>
              <a:t>dengan</a:t>
            </a:r>
            <a:r>
              <a:rPr lang="en-US" sz="2400" dirty="0">
                <a:effectLst/>
              </a:rPr>
              <a:t> </a:t>
            </a:r>
            <a:r>
              <a:rPr lang="en-US" sz="2400" dirty="0" err="1">
                <a:effectLst/>
              </a:rPr>
              <a:t>tingkat</a:t>
            </a:r>
            <a:r>
              <a:rPr lang="en-US" sz="2400" dirty="0">
                <a:effectLst/>
              </a:rPr>
              <a:t> </a:t>
            </a:r>
            <a:r>
              <a:rPr lang="en-US" sz="2400" dirty="0" err="1">
                <a:effectLst/>
              </a:rPr>
              <a:t>suku</a:t>
            </a:r>
            <a:r>
              <a:rPr lang="en-US" sz="2400" dirty="0">
                <a:effectLst/>
              </a:rPr>
              <a:t> </a:t>
            </a:r>
            <a:r>
              <a:rPr lang="en-US" sz="2400" dirty="0" err="1">
                <a:effectLst/>
              </a:rPr>
              <a:t>bunga</a:t>
            </a:r>
            <a:r>
              <a:rPr lang="en-US" sz="2400" dirty="0">
                <a:effectLst/>
              </a:rPr>
              <a:t> 6 % per </a:t>
            </a:r>
            <a:r>
              <a:rPr lang="en-US" sz="2400" dirty="0" err="1">
                <a:effectLst/>
              </a:rPr>
              <a:t>tahun</a:t>
            </a:r>
            <a:r>
              <a:rPr lang="id-ID" sz="2400" dirty="0">
                <a:effectLst/>
              </a:rPr>
              <a:t> (pembayaran tunggal)</a:t>
            </a:r>
            <a:endParaRPr lang="en-US" sz="2400" dirty="0">
              <a:effectLst/>
            </a:endParaRPr>
          </a:p>
          <a:p>
            <a:pPr marL="626955" indent="-271416">
              <a:buFont typeface="+mj-lt"/>
              <a:buAutoNum type="alphaLcPeriod"/>
              <a:defRPr/>
            </a:pPr>
            <a:r>
              <a:rPr lang="en-US" sz="2400" dirty="0" err="1">
                <a:effectLst/>
              </a:rPr>
              <a:t>Berapa</a:t>
            </a:r>
            <a:r>
              <a:rPr lang="en-US" sz="2400" dirty="0">
                <a:effectLst/>
              </a:rPr>
              <a:t> </a:t>
            </a:r>
            <a:r>
              <a:rPr lang="en-US" sz="2400" dirty="0" err="1">
                <a:effectLst/>
              </a:rPr>
              <a:t>nilai</a:t>
            </a:r>
            <a:r>
              <a:rPr lang="en-US" sz="2400" dirty="0">
                <a:effectLst/>
              </a:rPr>
              <a:t> </a:t>
            </a:r>
            <a:r>
              <a:rPr lang="en-US" sz="2400" dirty="0" err="1">
                <a:effectLst/>
              </a:rPr>
              <a:t>uangnya</a:t>
            </a:r>
            <a:r>
              <a:rPr lang="en-US" sz="2400" dirty="0">
                <a:effectLst/>
              </a:rPr>
              <a:t> </a:t>
            </a:r>
            <a:r>
              <a:rPr lang="en-US" sz="2400" dirty="0" err="1">
                <a:effectLst/>
              </a:rPr>
              <a:t>pada</a:t>
            </a:r>
            <a:r>
              <a:rPr lang="en-US" sz="2400" dirty="0">
                <a:effectLst/>
              </a:rPr>
              <a:t> </a:t>
            </a:r>
            <a:r>
              <a:rPr lang="en-US" sz="2400" dirty="0" err="1">
                <a:effectLst/>
              </a:rPr>
              <a:t>akhir</a:t>
            </a:r>
            <a:r>
              <a:rPr lang="en-US" sz="2400" dirty="0">
                <a:effectLst/>
              </a:rPr>
              <a:t> </a:t>
            </a:r>
            <a:r>
              <a:rPr lang="en-US" sz="2400" dirty="0" err="1">
                <a:effectLst/>
              </a:rPr>
              <a:t>tahun</a:t>
            </a:r>
            <a:r>
              <a:rPr lang="en-US" sz="2400" dirty="0">
                <a:effectLst/>
              </a:rPr>
              <a:t> </a:t>
            </a:r>
            <a:r>
              <a:rPr lang="en-US" sz="2400" dirty="0" err="1">
                <a:effectLst/>
              </a:rPr>
              <a:t>pertama</a:t>
            </a:r>
            <a:r>
              <a:rPr lang="id-ID" sz="2400" dirty="0">
                <a:effectLst/>
              </a:rPr>
              <a:t> </a:t>
            </a:r>
            <a:r>
              <a:rPr lang="en-US" sz="2400" dirty="0">
                <a:effectLst/>
              </a:rPr>
              <a:t>?</a:t>
            </a:r>
            <a:endParaRPr lang="id-ID" sz="2400" dirty="0">
              <a:effectLst/>
            </a:endParaRPr>
          </a:p>
          <a:p>
            <a:pPr marL="626955" indent="-271416">
              <a:buFont typeface="+mj-lt"/>
              <a:buAutoNum type="alphaLcPeriod"/>
              <a:defRPr/>
            </a:pPr>
            <a:r>
              <a:rPr lang="en-US" sz="2400" dirty="0" err="1">
                <a:effectLst/>
              </a:rPr>
              <a:t>Berapa</a:t>
            </a:r>
            <a:r>
              <a:rPr lang="en-US" sz="2400" dirty="0">
                <a:effectLst/>
              </a:rPr>
              <a:t> </a:t>
            </a:r>
            <a:r>
              <a:rPr lang="en-US" sz="2400" dirty="0" err="1">
                <a:effectLst/>
              </a:rPr>
              <a:t>nilai</a:t>
            </a:r>
            <a:r>
              <a:rPr lang="en-US" sz="2400" dirty="0">
                <a:effectLst/>
              </a:rPr>
              <a:t> </a:t>
            </a:r>
            <a:r>
              <a:rPr lang="en-US" sz="2400" dirty="0" err="1">
                <a:effectLst/>
              </a:rPr>
              <a:t>uangnya</a:t>
            </a:r>
            <a:r>
              <a:rPr lang="en-US" sz="2400" dirty="0">
                <a:effectLst/>
              </a:rPr>
              <a:t> </a:t>
            </a:r>
            <a:r>
              <a:rPr lang="en-US" sz="2400" dirty="0" err="1">
                <a:effectLst/>
              </a:rPr>
              <a:t>pada</a:t>
            </a:r>
            <a:r>
              <a:rPr lang="en-US" sz="2400" dirty="0">
                <a:effectLst/>
              </a:rPr>
              <a:t> </a:t>
            </a:r>
            <a:r>
              <a:rPr lang="en-US" sz="2400" dirty="0" err="1">
                <a:effectLst/>
              </a:rPr>
              <a:t>akhir</a:t>
            </a:r>
            <a:r>
              <a:rPr lang="en-US" sz="2400" dirty="0">
                <a:effectLst/>
              </a:rPr>
              <a:t> </a:t>
            </a:r>
            <a:r>
              <a:rPr lang="en-US" sz="2400" dirty="0" err="1">
                <a:effectLst/>
              </a:rPr>
              <a:t>tahun</a:t>
            </a:r>
            <a:r>
              <a:rPr lang="en-US" sz="2400" dirty="0">
                <a:effectLst/>
              </a:rPr>
              <a:t> </a:t>
            </a:r>
            <a:r>
              <a:rPr lang="en-US" sz="2400" dirty="0" err="1">
                <a:effectLst/>
              </a:rPr>
              <a:t>kedua</a:t>
            </a:r>
            <a:r>
              <a:rPr lang="en-US" sz="2400" dirty="0">
                <a:effectLst/>
              </a:rPr>
              <a:t> ?</a:t>
            </a:r>
            <a:endParaRPr lang="id-ID" sz="2400" dirty="0">
              <a:effectLst/>
            </a:endParaRPr>
          </a:p>
          <a:p>
            <a:pPr marL="626955" indent="-271416">
              <a:buFont typeface="+mj-lt"/>
              <a:buAutoNum type="alphaLcPeriod"/>
              <a:defRPr/>
            </a:pPr>
            <a:r>
              <a:rPr lang="en-US" sz="2400" dirty="0" err="1">
                <a:effectLst/>
              </a:rPr>
              <a:t>Bila</a:t>
            </a:r>
            <a:r>
              <a:rPr lang="en-US" sz="2400" dirty="0">
                <a:effectLst/>
              </a:rPr>
              <a:t> </a:t>
            </a:r>
            <a:r>
              <a:rPr lang="en-US" sz="2400" dirty="0" err="1">
                <a:effectLst/>
              </a:rPr>
              <a:t>disimpan</a:t>
            </a:r>
            <a:r>
              <a:rPr lang="en-US" sz="2400" dirty="0">
                <a:effectLst/>
              </a:rPr>
              <a:t> </a:t>
            </a:r>
            <a:r>
              <a:rPr lang="en-US" sz="2400" dirty="0" err="1">
                <a:effectLst/>
              </a:rPr>
              <a:t>selama</a:t>
            </a:r>
            <a:r>
              <a:rPr lang="en-US" sz="2400" dirty="0">
                <a:effectLst/>
              </a:rPr>
              <a:t> 10 </a:t>
            </a:r>
            <a:r>
              <a:rPr lang="en-US" sz="2400" dirty="0" err="1">
                <a:effectLst/>
              </a:rPr>
              <a:t>tahun</a:t>
            </a:r>
            <a:r>
              <a:rPr lang="en-US" sz="2400" dirty="0">
                <a:effectLst/>
              </a:rPr>
              <a:t>, </a:t>
            </a:r>
            <a:r>
              <a:rPr lang="en-US" sz="2400" dirty="0" err="1">
                <a:effectLst/>
              </a:rPr>
              <a:t>berapa</a:t>
            </a:r>
            <a:r>
              <a:rPr lang="en-US" sz="2400" dirty="0">
                <a:effectLst/>
              </a:rPr>
              <a:t> </a:t>
            </a:r>
            <a:r>
              <a:rPr lang="en-US" sz="2400" dirty="0" err="1">
                <a:effectLst/>
              </a:rPr>
              <a:t>nilai</a:t>
            </a:r>
            <a:r>
              <a:rPr lang="en-US" sz="2400" dirty="0">
                <a:effectLst/>
              </a:rPr>
              <a:t> </a:t>
            </a:r>
            <a:r>
              <a:rPr lang="en-US" sz="2400" dirty="0" err="1">
                <a:effectLst/>
              </a:rPr>
              <a:t>uangnya</a:t>
            </a:r>
            <a:r>
              <a:rPr lang="en-US" sz="2400" dirty="0">
                <a:effectLst/>
              </a:rPr>
              <a:t> </a:t>
            </a:r>
            <a:r>
              <a:rPr lang="en-US" sz="2400" dirty="0" err="1">
                <a:effectLst/>
              </a:rPr>
              <a:t>pada</a:t>
            </a:r>
            <a:r>
              <a:rPr lang="en-US" sz="2400" dirty="0">
                <a:effectLst/>
              </a:rPr>
              <a:t> </a:t>
            </a:r>
            <a:r>
              <a:rPr lang="en-US" sz="2400" dirty="0" err="1">
                <a:effectLst/>
              </a:rPr>
              <a:t>akhir</a:t>
            </a:r>
            <a:r>
              <a:rPr lang="en-US" sz="2400" dirty="0">
                <a:effectLst/>
              </a:rPr>
              <a:t> </a:t>
            </a:r>
            <a:r>
              <a:rPr lang="en-US" sz="2400" dirty="0" err="1">
                <a:effectLst/>
              </a:rPr>
              <a:t>tahun</a:t>
            </a:r>
            <a:r>
              <a:rPr lang="en-US" sz="2400" dirty="0">
                <a:effectLst/>
              </a:rPr>
              <a:t> </a:t>
            </a:r>
            <a:r>
              <a:rPr lang="en-US" sz="2400" dirty="0" err="1">
                <a:effectLst/>
              </a:rPr>
              <a:t>ke</a:t>
            </a:r>
            <a:r>
              <a:rPr lang="en-US" sz="2400" dirty="0">
                <a:effectLst/>
              </a:rPr>
              <a:t> 10 ?</a:t>
            </a:r>
            <a:endParaRPr lang="id-ID" sz="2400" dirty="0">
              <a:effectLst/>
            </a:endParaRPr>
          </a:p>
        </p:txBody>
      </p:sp>
    </p:spTree>
    <p:extLst>
      <p:ext uri="{BB962C8B-B14F-4D97-AF65-F5344CB8AC3E}">
        <p14:creationId xmlns:p14="http://schemas.microsoft.com/office/powerpoint/2010/main" val="262114989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JAWABAN</a:t>
            </a:r>
          </a:p>
        </p:txBody>
      </p:sp>
      <p:sp>
        <p:nvSpPr>
          <p:cNvPr id="3" name="Content Placeholder 2"/>
          <p:cNvSpPr>
            <a:spLocks noGrp="1"/>
          </p:cNvSpPr>
          <p:nvPr>
            <p:ph idx="1"/>
          </p:nvPr>
        </p:nvSpPr>
        <p:spPr/>
        <p:txBody>
          <a:bodyPr/>
          <a:lstStyle/>
          <a:p>
            <a:r>
              <a:rPr lang="id-ID" sz="2800" dirty="0">
                <a:effectLst/>
              </a:rPr>
              <a:t>FV</a:t>
            </a:r>
            <a:r>
              <a:rPr lang="id-ID" sz="2800" baseline="-25000" dirty="0">
                <a:effectLst/>
              </a:rPr>
              <a:t>1</a:t>
            </a:r>
            <a:r>
              <a:rPr lang="id-ID" sz="2800" dirty="0">
                <a:effectLst/>
              </a:rPr>
              <a:t> 	= 1.000.000 x (1+0,06)</a:t>
            </a:r>
            <a:r>
              <a:rPr lang="id-ID" sz="2800" baseline="30000" dirty="0">
                <a:effectLst/>
              </a:rPr>
              <a:t>1</a:t>
            </a:r>
          </a:p>
          <a:p>
            <a:r>
              <a:rPr lang="id-ID" sz="2800" dirty="0">
                <a:effectLst/>
              </a:rPr>
              <a:t>FV</a:t>
            </a:r>
            <a:r>
              <a:rPr lang="id-ID" sz="2800" baseline="-25000" dirty="0">
                <a:effectLst/>
              </a:rPr>
              <a:t>1</a:t>
            </a:r>
            <a:r>
              <a:rPr lang="id-ID" sz="2800" dirty="0">
                <a:effectLst/>
              </a:rPr>
              <a:t> 	= 1.060.000</a:t>
            </a:r>
          </a:p>
          <a:p>
            <a:endParaRPr lang="id-ID" sz="2800" dirty="0">
              <a:effectLst/>
            </a:endParaRPr>
          </a:p>
          <a:p>
            <a:r>
              <a:rPr lang="id-ID" sz="2800" dirty="0">
                <a:effectLst/>
              </a:rPr>
              <a:t>FV</a:t>
            </a:r>
            <a:r>
              <a:rPr lang="id-ID" sz="2800" baseline="-25000" dirty="0">
                <a:effectLst/>
              </a:rPr>
              <a:t>2</a:t>
            </a:r>
            <a:r>
              <a:rPr lang="id-ID" sz="2800" dirty="0">
                <a:effectLst/>
              </a:rPr>
              <a:t> 	= 1.000.000 x (1+0,06)</a:t>
            </a:r>
            <a:r>
              <a:rPr lang="id-ID" sz="2800" baseline="30000" dirty="0">
                <a:effectLst/>
              </a:rPr>
              <a:t>2</a:t>
            </a:r>
          </a:p>
          <a:p>
            <a:r>
              <a:rPr lang="id-ID" sz="2800" dirty="0">
                <a:effectLst/>
              </a:rPr>
              <a:t>FV</a:t>
            </a:r>
            <a:r>
              <a:rPr lang="id-ID" sz="2800" baseline="-25000" dirty="0">
                <a:effectLst/>
              </a:rPr>
              <a:t>2</a:t>
            </a:r>
            <a:r>
              <a:rPr lang="id-ID" sz="2800" dirty="0">
                <a:effectLst/>
              </a:rPr>
              <a:t> 	= 1.123.600</a:t>
            </a:r>
          </a:p>
          <a:p>
            <a:endParaRPr lang="id-ID" sz="2800" dirty="0">
              <a:effectLst/>
            </a:endParaRPr>
          </a:p>
          <a:p>
            <a:r>
              <a:rPr lang="id-ID" sz="2800" dirty="0">
                <a:effectLst/>
              </a:rPr>
              <a:t>FV</a:t>
            </a:r>
            <a:r>
              <a:rPr lang="id-ID" sz="2800" baseline="-25000" dirty="0">
                <a:effectLst/>
              </a:rPr>
              <a:t>10</a:t>
            </a:r>
            <a:r>
              <a:rPr lang="id-ID" sz="2800" dirty="0">
                <a:effectLst/>
              </a:rPr>
              <a:t>	= 1.000.000 x (1+0,06)</a:t>
            </a:r>
            <a:r>
              <a:rPr lang="id-ID" sz="2800" baseline="30000" dirty="0">
                <a:effectLst/>
              </a:rPr>
              <a:t>10</a:t>
            </a:r>
          </a:p>
          <a:p>
            <a:r>
              <a:rPr lang="id-ID" sz="2800" dirty="0">
                <a:effectLst/>
              </a:rPr>
              <a:t>FV</a:t>
            </a:r>
            <a:r>
              <a:rPr lang="id-ID" sz="2800" baseline="-25000" dirty="0">
                <a:effectLst/>
              </a:rPr>
              <a:t>10</a:t>
            </a:r>
            <a:r>
              <a:rPr lang="id-ID" sz="2800" dirty="0">
                <a:effectLst/>
              </a:rPr>
              <a:t>	= 1.790.848</a:t>
            </a:r>
          </a:p>
        </p:txBody>
      </p:sp>
    </p:spTree>
    <p:extLst>
      <p:ext uri="{BB962C8B-B14F-4D97-AF65-F5344CB8AC3E}">
        <p14:creationId xmlns:p14="http://schemas.microsoft.com/office/powerpoint/2010/main" val="211577116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381000"/>
            <a:ext cx="6870700" cy="990600"/>
          </a:xfrm>
        </p:spPr>
        <p:txBody>
          <a:bodyPr/>
          <a:lstStyle/>
          <a:p>
            <a:pPr eaLnBrk="1" hangingPunct="1"/>
            <a:r>
              <a:rPr lang="en-US" b="1" i="1"/>
              <a:t>Present Value</a:t>
            </a:r>
            <a:r>
              <a:rPr lang="en-US" b="1"/>
              <a:t> (PV)</a:t>
            </a:r>
            <a:r>
              <a:rPr lang="en-US"/>
              <a:t> </a:t>
            </a:r>
            <a:r>
              <a:rPr lang="en-US" sz="2400"/>
              <a:t>….1</a:t>
            </a:r>
          </a:p>
        </p:txBody>
      </p:sp>
      <p:sp>
        <p:nvSpPr>
          <p:cNvPr id="28675" name="Rectangle 3"/>
          <p:cNvSpPr>
            <a:spLocks noGrp="1" noChangeArrowheads="1"/>
          </p:cNvSpPr>
          <p:nvPr>
            <p:ph idx="1"/>
          </p:nvPr>
        </p:nvSpPr>
        <p:spPr>
          <a:xfrm>
            <a:off x="685800" y="1828802"/>
            <a:ext cx="7696200" cy="2133600"/>
          </a:xfrm>
        </p:spPr>
        <p:txBody>
          <a:bodyPr/>
          <a:lstStyle/>
          <a:p>
            <a:pPr eaLnBrk="1" hangingPunct="1"/>
            <a:r>
              <a:rPr lang="en-US" sz="2800" i="1"/>
              <a:t>Present Value (FV)</a:t>
            </a:r>
            <a:r>
              <a:rPr lang="en-US" sz="2800"/>
              <a:t> adalah kebalikan dari </a:t>
            </a:r>
            <a:r>
              <a:rPr lang="en-US" sz="2800" i="1"/>
              <a:t>Future Value (PV)</a:t>
            </a:r>
          </a:p>
          <a:p>
            <a:pPr eaLnBrk="1" hangingPunct="1"/>
            <a:r>
              <a:rPr lang="en-US" sz="2800"/>
              <a:t>Proses untuk mencari PV disebut sebagai melakukan proses diskonto.</a:t>
            </a:r>
          </a:p>
          <a:p>
            <a:pPr eaLnBrk="1" hangingPunct="1">
              <a:buFontTx/>
              <a:buNone/>
            </a:pPr>
            <a:endParaRPr lang="en-US" sz="2800"/>
          </a:p>
        </p:txBody>
      </p:sp>
      <p:sp>
        <p:nvSpPr>
          <p:cNvPr id="28676" name="Text Box 4"/>
          <p:cNvSpPr txBox="1">
            <a:spLocks noChangeArrowheads="1"/>
          </p:cNvSpPr>
          <p:nvPr/>
        </p:nvSpPr>
        <p:spPr bwMode="auto">
          <a:xfrm>
            <a:off x="1981200" y="4114804"/>
            <a:ext cx="6477000" cy="2098675"/>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91425" tIns="45712" rIns="91425" bIns="45712">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0" fontAlgn="base" hangingPunct="0">
              <a:spcBef>
                <a:spcPct val="50000"/>
              </a:spcBef>
              <a:spcAft>
                <a:spcPct val="0"/>
              </a:spcAft>
            </a:pPr>
            <a:r>
              <a:rPr lang="en-US" sz="3200" b="1" i="1">
                <a:solidFill>
                  <a:srgbClr val="000066"/>
                </a:solidFill>
              </a:rPr>
              <a:t>Present Value</a:t>
            </a:r>
            <a:r>
              <a:rPr lang="en-US" sz="3200" b="1">
                <a:solidFill>
                  <a:srgbClr val="000066"/>
                </a:solidFill>
              </a:rPr>
              <a:t> dapat diartikan sebagai nilai sekarang dari suatu nilai yang akan diterima atau dibayar di masa datang</a:t>
            </a:r>
          </a:p>
        </p:txBody>
      </p:sp>
    </p:spTree>
    <p:extLst>
      <p:ext uri="{BB962C8B-B14F-4D97-AF65-F5344CB8AC3E}">
        <p14:creationId xmlns:p14="http://schemas.microsoft.com/office/powerpoint/2010/main" val="1143598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457200"/>
            <a:ext cx="6870700" cy="914400"/>
          </a:xfrm>
        </p:spPr>
        <p:txBody>
          <a:bodyPr/>
          <a:lstStyle/>
          <a:p>
            <a:pPr algn="r" eaLnBrk="1" hangingPunct="1"/>
            <a:r>
              <a:rPr lang="en-US" b="1" i="1"/>
              <a:t>Present Value</a:t>
            </a:r>
            <a:r>
              <a:rPr lang="en-US" b="1"/>
              <a:t> (PV)</a:t>
            </a:r>
            <a:r>
              <a:rPr lang="en-US"/>
              <a:t> </a:t>
            </a:r>
            <a:r>
              <a:rPr lang="en-US" sz="2400"/>
              <a:t>….2</a:t>
            </a:r>
          </a:p>
        </p:txBody>
      </p:sp>
      <p:graphicFrame>
        <p:nvGraphicFramePr>
          <p:cNvPr id="29699" name="Object 5"/>
          <p:cNvGraphicFramePr>
            <a:graphicFrameLocks noGrp="1" noChangeAspect="1"/>
          </p:cNvGraphicFramePr>
          <p:nvPr>
            <p:ph sz="half" idx="1"/>
            <p:extLst>
              <p:ext uri="{D42A27DB-BD31-4B8C-83A1-F6EECF244321}">
                <p14:modId xmlns:p14="http://schemas.microsoft.com/office/powerpoint/2010/main" val="2028811912"/>
              </p:ext>
            </p:extLst>
          </p:nvPr>
        </p:nvGraphicFramePr>
        <p:xfrm>
          <a:off x="3124200" y="2057400"/>
          <a:ext cx="2819400" cy="1554163"/>
        </p:xfrm>
        <a:graphic>
          <a:graphicData uri="http://schemas.openxmlformats.org/presentationml/2006/ole">
            <mc:AlternateContent xmlns:mc="http://schemas.openxmlformats.org/markup-compatibility/2006">
              <mc:Choice xmlns:v="urn:schemas-microsoft-com:vml" Requires="v">
                <p:oleObj name="Equation" r:id="rId2" imgW="990360" imgH="545760" progId="Equation.3">
                  <p:embed/>
                </p:oleObj>
              </mc:Choice>
              <mc:Fallback>
                <p:oleObj name="Equation" r:id="rId2" imgW="990360" imgH="545760" progId="Equation.3">
                  <p:embed/>
                  <p:pic>
                    <p:nvPicPr>
                      <p:cNvPr id="0" name=""/>
                      <p:cNvPicPr>
                        <a:picLocks noChangeAspect="1" noChangeArrowheads="1"/>
                      </p:cNvPicPr>
                      <p:nvPr/>
                    </p:nvPicPr>
                    <p:blipFill>
                      <a:blip r:embed="rId3"/>
                      <a:srcRect/>
                      <a:stretch>
                        <a:fillRect/>
                      </a:stretch>
                    </p:blipFill>
                    <p:spPr bwMode="auto">
                      <a:xfrm>
                        <a:off x="3124200" y="2057400"/>
                        <a:ext cx="2819400" cy="155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0" name="Text Box 4"/>
          <p:cNvSpPr txBox="1">
            <a:spLocks noChangeArrowheads="1"/>
          </p:cNvSpPr>
          <p:nvPr/>
        </p:nvSpPr>
        <p:spPr bwMode="auto">
          <a:xfrm>
            <a:off x="2133600" y="4038601"/>
            <a:ext cx="55626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0" fontAlgn="base" hangingPunct="0">
              <a:spcBef>
                <a:spcPct val="50000"/>
              </a:spcBef>
              <a:spcAft>
                <a:spcPct val="0"/>
              </a:spcAft>
            </a:pPr>
            <a:r>
              <a:rPr lang="en-US" sz="2800">
                <a:solidFill>
                  <a:srgbClr val="000000"/>
                </a:solidFill>
              </a:rPr>
              <a:t>FV</a:t>
            </a:r>
            <a:r>
              <a:rPr lang="en-US" sz="2800" baseline="-25000">
                <a:solidFill>
                  <a:srgbClr val="000000"/>
                </a:solidFill>
              </a:rPr>
              <a:t>n</a:t>
            </a:r>
            <a:r>
              <a:rPr lang="en-US" sz="2800">
                <a:solidFill>
                  <a:srgbClr val="000000"/>
                </a:solidFill>
              </a:rPr>
              <a:t> 	: </a:t>
            </a:r>
            <a:r>
              <a:rPr lang="en-US" sz="2800" i="1">
                <a:solidFill>
                  <a:srgbClr val="000000"/>
                </a:solidFill>
              </a:rPr>
              <a:t>future value</a:t>
            </a:r>
            <a:r>
              <a:rPr lang="en-US" sz="2800">
                <a:solidFill>
                  <a:srgbClr val="000000"/>
                </a:solidFill>
              </a:rPr>
              <a:t> periode ke n</a:t>
            </a:r>
          </a:p>
          <a:p>
            <a:pPr eaLnBrk="0" fontAlgn="base" hangingPunct="0">
              <a:spcBef>
                <a:spcPct val="50000"/>
              </a:spcBef>
              <a:spcAft>
                <a:spcPct val="0"/>
              </a:spcAft>
            </a:pPr>
            <a:r>
              <a:rPr lang="en-US" sz="2800">
                <a:solidFill>
                  <a:srgbClr val="000000"/>
                </a:solidFill>
              </a:rPr>
              <a:t>PV	: </a:t>
            </a:r>
            <a:r>
              <a:rPr lang="en-US" sz="2800" i="1">
                <a:solidFill>
                  <a:srgbClr val="000000"/>
                </a:solidFill>
              </a:rPr>
              <a:t>present value</a:t>
            </a:r>
          </a:p>
          <a:p>
            <a:pPr eaLnBrk="0" fontAlgn="base" hangingPunct="0">
              <a:spcBef>
                <a:spcPct val="50000"/>
              </a:spcBef>
              <a:spcAft>
                <a:spcPct val="0"/>
              </a:spcAft>
            </a:pPr>
            <a:r>
              <a:rPr lang="en-US" sz="2800">
                <a:solidFill>
                  <a:srgbClr val="000000"/>
                </a:solidFill>
              </a:rPr>
              <a:t>r	: suku bunga</a:t>
            </a:r>
          </a:p>
          <a:p>
            <a:pPr eaLnBrk="0" fontAlgn="base" hangingPunct="0">
              <a:spcBef>
                <a:spcPct val="50000"/>
              </a:spcBef>
              <a:spcAft>
                <a:spcPct val="0"/>
              </a:spcAft>
            </a:pPr>
            <a:r>
              <a:rPr lang="en-US" sz="2800">
                <a:solidFill>
                  <a:srgbClr val="000000"/>
                </a:solidFill>
              </a:rPr>
              <a:t>n	: periode investasi</a:t>
            </a:r>
          </a:p>
        </p:txBody>
      </p:sp>
      <p:sp>
        <p:nvSpPr>
          <p:cNvPr id="29701" name="Text Box 8"/>
          <p:cNvSpPr txBox="1">
            <a:spLocks noChangeArrowheads="1"/>
          </p:cNvSpPr>
          <p:nvPr/>
        </p:nvSpPr>
        <p:spPr bwMode="auto">
          <a:xfrm>
            <a:off x="609600" y="1219204"/>
            <a:ext cx="3733800" cy="370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0" fontAlgn="base" hangingPunct="0">
              <a:spcBef>
                <a:spcPct val="50000"/>
              </a:spcBef>
              <a:spcAft>
                <a:spcPct val="0"/>
              </a:spcAft>
            </a:pPr>
            <a:endParaRPr lang="id-ID">
              <a:solidFill>
                <a:srgbClr val="000000"/>
              </a:solidFill>
            </a:endParaRPr>
          </a:p>
        </p:txBody>
      </p:sp>
      <p:sp>
        <p:nvSpPr>
          <p:cNvPr id="29702" name="Rectangle 12"/>
          <p:cNvSpPr>
            <a:spLocks noChangeArrowheads="1"/>
          </p:cNvSpPr>
          <p:nvPr/>
        </p:nvSpPr>
        <p:spPr bwMode="auto">
          <a:xfrm>
            <a:off x="2590800" y="1752600"/>
            <a:ext cx="4038600" cy="1981200"/>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25" tIns="45712" rIns="91425" bIns="45712" anchor="ctr"/>
          <a:lstStyle/>
          <a:p>
            <a:pPr eaLnBrk="0" fontAlgn="base" hangingPunct="0">
              <a:spcBef>
                <a:spcPct val="0"/>
              </a:spcBef>
              <a:spcAft>
                <a:spcPct val="0"/>
              </a:spcAft>
            </a:pPr>
            <a:endParaRPr lang="id-ID">
              <a:solidFill>
                <a:srgbClr val="000000"/>
              </a:solidFill>
            </a:endParaRPr>
          </a:p>
        </p:txBody>
      </p:sp>
    </p:spTree>
    <p:extLst>
      <p:ext uri="{BB962C8B-B14F-4D97-AF65-F5344CB8AC3E}">
        <p14:creationId xmlns:p14="http://schemas.microsoft.com/office/powerpoint/2010/main" val="1453261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438400" y="76200"/>
            <a:ext cx="6400800" cy="1219200"/>
          </a:xfrm>
        </p:spPr>
        <p:txBody>
          <a:bodyPr/>
          <a:lstStyle/>
          <a:p>
            <a:pPr eaLnBrk="1" hangingPunct="1">
              <a:defRPr/>
            </a:pPr>
            <a:r>
              <a:rPr lang="en-US" sz="3200" dirty="0" err="1">
                <a:effectLst/>
              </a:rPr>
              <a:t>Nilai</a:t>
            </a:r>
            <a:r>
              <a:rPr lang="en-US" sz="3200" dirty="0">
                <a:effectLst/>
              </a:rPr>
              <a:t> </a:t>
            </a:r>
            <a:r>
              <a:rPr lang="en-US" sz="3200" dirty="0" err="1">
                <a:effectLst/>
              </a:rPr>
              <a:t>Sekarang</a:t>
            </a:r>
            <a:r>
              <a:rPr lang="en-US" sz="3200" dirty="0">
                <a:effectLst/>
              </a:rPr>
              <a:t> </a:t>
            </a:r>
            <a:br>
              <a:rPr lang="id-ID" sz="3200" dirty="0">
                <a:effectLst/>
              </a:rPr>
            </a:br>
            <a:r>
              <a:rPr lang="en-US" sz="3200" dirty="0">
                <a:effectLst/>
              </a:rPr>
              <a:t>(</a:t>
            </a:r>
            <a:r>
              <a:rPr lang="id-ID" sz="3200" dirty="0">
                <a:effectLst/>
              </a:rPr>
              <a:t>PV / </a:t>
            </a:r>
            <a:r>
              <a:rPr lang="en-US" sz="3200" i="1" dirty="0">
                <a:effectLst/>
              </a:rPr>
              <a:t>Present Value</a:t>
            </a:r>
            <a:r>
              <a:rPr lang="en-US" sz="3200" dirty="0">
                <a:effectLst/>
              </a:rPr>
              <a:t>)</a:t>
            </a:r>
          </a:p>
        </p:txBody>
      </p:sp>
      <p:sp>
        <p:nvSpPr>
          <p:cNvPr id="10243" name="Rectangle 3"/>
          <p:cNvSpPr>
            <a:spLocks noGrp="1" noChangeArrowheads="1"/>
          </p:cNvSpPr>
          <p:nvPr>
            <p:ph type="body" idx="1"/>
          </p:nvPr>
        </p:nvSpPr>
        <p:spPr>
          <a:xfrm>
            <a:off x="2438400" y="1600200"/>
            <a:ext cx="6400800" cy="4343400"/>
          </a:xfrm>
        </p:spPr>
        <p:txBody>
          <a:bodyPr/>
          <a:lstStyle/>
          <a:p>
            <a:pPr eaLnBrk="1" hangingPunct="1">
              <a:defRPr/>
            </a:pPr>
            <a:r>
              <a:rPr lang="en-US" sz="2400" dirty="0" err="1">
                <a:effectLst/>
              </a:rPr>
              <a:t>Mencari</a:t>
            </a:r>
            <a:r>
              <a:rPr lang="en-US" sz="2400" dirty="0">
                <a:effectLst/>
              </a:rPr>
              <a:t> </a:t>
            </a:r>
            <a:r>
              <a:rPr lang="en-US" sz="2400" dirty="0" err="1">
                <a:effectLst/>
              </a:rPr>
              <a:t>Nilai</a:t>
            </a:r>
            <a:r>
              <a:rPr lang="en-US" sz="2400" dirty="0">
                <a:effectLst/>
              </a:rPr>
              <a:t> </a:t>
            </a:r>
            <a:r>
              <a:rPr lang="en-US" sz="2400" dirty="0" err="1">
                <a:effectLst/>
              </a:rPr>
              <a:t>Sekarang</a:t>
            </a:r>
            <a:r>
              <a:rPr lang="en-US" sz="2400" dirty="0">
                <a:effectLst/>
              </a:rPr>
              <a:t> </a:t>
            </a:r>
            <a:r>
              <a:rPr lang="en-US" sz="2400" dirty="0" err="1">
                <a:effectLst/>
              </a:rPr>
              <a:t>pada</a:t>
            </a:r>
            <a:r>
              <a:rPr lang="en-US" sz="2400" dirty="0">
                <a:effectLst/>
              </a:rPr>
              <a:t> </a:t>
            </a:r>
            <a:r>
              <a:rPr lang="en-US" sz="2400" dirty="0" err="1">
                <a:effectLst/>
              </a:rPr>
              <a:t>tingkat</a:t>
            </a:r>
            <a:r>
              <a:rPr lang="en-US" sz="2400" dirty="0">
                <a:effectLst/>
              </a:rPr>
              <a:t> </a:t>
            </a:r>
            <a:r>
              <a:rPr lang="en-US" sz="2400" dirty="0" err="1">
                <a:effectLst/>
              </a:rPr>
              <a:t>suku</a:t>
            </a:r>
            <a:r>
              <a:rPr lang="en-US" sz="2400" dirty="0">
                <a:effectLst/>
              </a:rPr>
              <a:t> </a:t>
            </a:r>
            <a:r>
              <a:rPr lang="en-US" sz="2400" dirty="0" err="1">
                <a:effectLst/>
              </a:rPr>
              <a:t>bunga</a:t>
            </a:r>
            <a:r>
              <a:rPr lang="en-US" sz="2400" dirty="0">
                <a:effectLst/>
              </a:rPr>
              <a:t> </a:t>
            </a:r>
            <a:r>
              <a:rPr lang="en-US" sz="2400" dirty="0" err="1">
                <a:effectLst/>
              </a:rPr>
              <a:t>tertentu</a:t>
            </a:r>
            <a:r>
              <a:rPr lang="en-US" sz="2400" dirty="0">
                <a:effectLst/>
              </a:rPr>
              <a:t> </a:t>
            </a:r>
            <a:r>
              <a:rPr lang="en-US" sz="2400" dirty="0" err="1">
                <a:effectLst/>
              </a:rPr>
              <a:t>jika</a:t>
            </a:r>
            <a:r>
              <a:rPr lang="en-US" sz="2400" dirty="0">
                <a:effectLst/>
              </a:rPr>
              <a:t> </a:t>
            </a:r>
            <a:r>
              <a:rPr lang="en-US" sz="2400" dirty="0" err="1">
                <a:effectLst/>
              </a:rPr>
              <a:t>diketahui</a:t>
            </a:r>
            <a:r>
              <a:rPr lang="en-US" sz="2400" dirty="0">
                <a:effectLst/>
              </a:rPr>
              <a:t> </a:t>
            </a:r>
            <a:r>
              <a:rPr lang="en-US" sz="2400" dirty="0" err="1">
                <a:effectLst/>
              </a:rPr>
              <a:t>Nilai</a:t>
            </a:r>
            <a:r>
              <a:rPr lang="en-US" sz="2400" dirty="0">
                <a:effectLst/>
              </a:rPr>
              <a:t> </a:t>
            </a:r>
            <a:r>
              <a:rPr lang="en-US" sz="2400" dirty="0" err="1">
                <a:effectLst/>
              </a:rPr>
              <a:t>uang</a:t>
            </a:r>
            <a:r>
              <a:rPr lang="en-US" sz="2400" dirty="0">
                <a:effectLst/>
              </a:rPr>
              <a:t> yang</a:t>
            </a:r>
            <a:r>
              <a:rPr lang="id-ID" sz="2400" dirty="0">
                <a:effectLst/>
              </a:rPr>
              <a:t> </a:t>
            </a:r>
            <a:r>
              <a:rPr lang="en-US" sz="2400" dirty="0" err="1">
                <a:effectLst/>
              </a:rPr>
              <a:t>akan</a:t>
            </a:r>
            <a:r>
              <a:rPr lang="en-US" sz="2400" dirty="0">
                <a:effectLst/>
              </a:rPr>
              <a:t> </a:t>
            </a:r>
            <a:r>
              <a:rPr lang="en-US" sz="2400" dirty="0" err="1">
                <a:effectLst/>
              </a:rPr>
              <a:t>diterima</a:t>
            </a:r>
            <a:r>
              <a:rPr lang="en-US" sz="2400" dirty="0">
                <a:effectLst/>
              </a:rPr>
              <a:t> </a:t>
            </a:r>
            <a:r>
              <a:rPr lang="en-US" sz="2400" dirty="0" err="1">
                <a:effectLst/>
              </a:rPr>
              <a:t>pada</a:t>
            </a:r>
            <a:r>
              <a:rPr lang="en-US" sz="2400" dirty="0">
                <a:effectLst/>
              </a:rPr>
              <a:t> </a:t>
            </a:r>
            <a:r>
              <a:rPr lang="en-US" sz="2400" dirty="0" err="1">
                <a:effectLst/>
              </a:rPr>
              <a:t>masa</a:t>
            </a:r>
            <a:r>
              <a:rPr lang="en-US" sz="2400" dirty="0">
                <a:effectLst/>
              </a:rPr>
              <a:t> </a:t>
            </a:r>
            <a:r>
              <a:rPr lang="en-US" sz="2400" dirty="0" err="1">
                <a:effectLst/>
              </a:rPr>
              <a:t>depan</a:t>
            </a:r>
            <a:endParaRPr lang="en-US" sz="2400" dirty="0">
              <a:effectLst/>
            </a:endParaRPr>
          </a:p>
          <a:p>
            <a:pPr eaLnBrk="1" hangingPunct="1">
              <a:defRPr/>
            </a:pPr>
            <a:endParaRPr lang="en-US" sz="2400" dirty="0">
              <a:effectLst/>
            </a:endParaRPr>
          </a:p>
          <a:p>
            <a:pPr eaLnBrk="1" hangingPunct="1">
              <a:buFont typeface="Wingdings" pitchFamily="2" charset="2"/>
              <a:buNone/>
              <a:defRPr/>
            </a:pPr>
            <a:r>
              <a:rPr lang="en-US" sz="2400" dirty="0">
                <a:effectLst/>
              </a:rPr>
              <a:t>	      P</a:t>
            </a:r>
            <a:r>
              <a:rPr lang="en-US" sz="2400" baseline="-25000" dirty="0">
                <a:effectLst/>
              </a:rPr>
              <a:t>0</a:t>
            </a:r>
            <a:r>
              <a:rPr lang="en-US" sz="2400" dirty="0">
                <a:effectLst/>
              </a:rPr>
              <a:t> = F / (1+i)</a:t>
            </a:r>
            <a:r>
              <a:rPr lang="id-ID" sz="2400" baseline="30000" dirty="0">
                <a:effectLst/>
              </a:rPr>
              <a:t>n</a:t>
            </a:r>
          </a:p>
          <a:p>
            <a:pPr eaLnBrk="1" hangingPunct="1">
              <a:buFont typeface="Wingdings" pitchFamily="2" charset="2"/>
              <a:buNone/>
              <a:defRPr/>
            </a:pPr>
            <a:endParaRPr lang="id-ID" sz="2400" baseline="30000" dirty="0">
              <a:effectLst/>
            </a:endParaRPr>
          </a:p>
          <a:p>
            <a:pPr eaLnBrk="1" hangingPunct="1">
              <a:buNone/>
              <a:defRPr/>
            </a:pPr>
            <a:r>
              <a:rPr lang="en-US" sz="2400" dirty="0">
                <a:effectLst/>
              </a:rPr>
              <a:t>i     </a:t>
            </a:r>
            <a:r>
              <a:rPr lang="id-ID" sz="2400" dirty="0">
                <a:effectLst/>
              </a:rPr>
              <a:t>	</a:t>
            </a:r>
            <a:r>
              <a:rPr lang="en-US" sz="2400" dirty="0">
                <a:effectLst/>
              </a:rPr>
              <a:t>= </a:t>
            </a:r>
            <a:r>
              <a:rPr lang="en-US" sz="2400" dirty="0" err="1">
                <a:effectLst/>
              </a:rPr>
              <a:t>tingkat</a:t>
            </a:r>
            <a:r>
              <a:rPr lang="en-US" sz="2400" dirty="0">
                <a:effectLst/>
              </a:rPr>
              <a:t> </a:t>
            </a:r>
            <a:r>
              <a:rPr lang="en-US" sz="2400" dirty="0" err="1">
                <a:effectLst/>
              </a:rPr>
              <a:t>bunga</a:t>
            </a:r>
            <a:r>
              <a:rPr lang="en-US" sz="2400" dirty="0">
                <a:effectLst/>
              </a:rPr>
              <a:t> per </a:t>
            </a:r>
            <a:r>
              <a:rPr lang="en-US" sz="2400" dirty="0" err="1">
                <a:effectLst/>
              </a:rPr>
              <a:t>periode</a:t>
            </a:r>
            <a:r>
              <a:rPr lang="en-US" sz="2400" dirty="0">
                <a:effectLst/>
              </a:rPr>
              <a:t> </a:t>
            </a:r>
          </a:p>
          <a:p>
            <a:pPr eaLnBrk="1" hangingPunct="1">
              <a:buNone/>
              <a:defRPr/>
            </a:pPr>
            <a:r>
              <a:rPr lang="id-ID" sz="2400" dirty="0">
                <a:effectLst/>
              </a:rPr>
              <a:t>n</a:t>
            </a:r>
            <a:r>
              <a:rPr lang="en-US" sz="2400" dirty="0">
                <a:effectLst/>
              </a:rPr>
              <a:t>   </a:t>
            </a:r>
            <a:r>
              <a:rPr lang="id-ID" sz="2400" dirty="0">
                <a:effectLst/>
              </a:rPr>
              <a:t>	</a:t>
            </a:r>
            <a:r>
              <a:rPr lang="en-US" sz="2400" dirty="0">
                <a:effectLst/>
              </a:rPr>
              <a:t>= </a:t>
            </a:r>
            <a:r>
              <a:rPr lang="en-US" sz="2400" dirty="0" err="1">
                <a:effectLst/>
              </a:rPr>
              <a:t>Jumlah</a:t>
            </a:r>
            <a:r>
              <a:rPr lang="en-US" sz="2400" dirty="0">
                <a:effectLst/>
              </a:rPr>
              <a:t> </a:t>
            </a:r>
            <a:r>
              <a:rPr lang="en-US" sz="2400" dirty="0" err="1">
                <a:effectLst/>
              </a:rPr>
              <a:t>periode</a:t>
            </a:r>
            <a:endParaRPr lang="en-US" sz="2400" dirty="0">
              <a:effectLst/>
            </a:endParaRPr>
          </a:p>
          <a:p>
            <a:pPr eaLnBrk="1" hangingPunct="1">
              <a:buNone/>
              <a:defRPr/>
            </a:pPr>
            <a:r>
              <a:rPr lang="en-US" sz="2400" dirty="0">
                <a:effectLst/>
              </a:rPr>
              <a:t>Po </a:t>
            </a:r>
            <a:r>
              <a:rPr lang="id-ID" sz="2400" dirty="0">
                <a:effectLst/>
              </a:rPr>
              <a:t>	</a:t>
            </a:r>
            <a:r>
              <a:rPr lang="en-US" sz="2400" dirty="0">
                <a:effectLst/>
              </a:rPr>
              <a:t>= </a:t>
            </a:r>
            <a:r>
              <a:rPr lang="en-US" sz="2400" dirty="0" err="1">
                <a:effectLst/>
              </a:rPr>
              <a:t>Nilai</a:t>
            </a:r>
            <a:r>
              <a:rPr lang="en-US" sz="2400" dirty="0">
                <a:effectLst/>
              </a:rPr>
              <a:t> </a:t>
            </a:r>
            <a:r>
              <a:rPr lang="en-US" sz="2400" dirty="0" err="1">
                <a:effectLst/>
              </a:rPr>
              <a:t>uang</a:t>
            </a:r>
            <a:r>
              <a:rPr lang="en-US" sz="2400" dirty="0">
                <a:effectLst/>
              </a:rPr>
              <a:t> </a:t>
            </a:r>
            <a:r>
              <a:rPr lang="en-US" sz="2400" dirty="0" err="1">
                <a:effectLst/>
              </a:rPr>
              <a:t>sekarang</a:t>
            </a:r>
            <a:endParaRPr lang="en-US" sz="2400" dirty="0">
              <a:effectLst/>
            </a:endParaRPr>
          </a:p>
          <a:p>
            <a:pPr eaLnBrk="1" hangingPunct="1">
              <a:buNone/>
              <a:defRPr/>
            </a:pPr>
            <a:r>
              <a:rPr lang="en-US" sz="2400" dirty="0">
                <a:effectLst/>
              </a:rPr>
              <a:t>F </a:t>
            </a:r>
            <a:r>
              <a:rPr lang="id-ID" sz="2400" dirty="0">
                <a:effectLst/>
              </a:rPr>
              <a:t>		</a:t>
            </a:r>
            <a:r>
              <a:rPr lang="en-US" sz="2400" dirty="0">
                <a:effectLst/>
              </a:rPr>
              <a:t>= </a:t>
            </a:r>
            <a:r>
              <a:rPr lang="en-US" sz="2400" dirty="0" err="1">
                <a:effectLst/>
              </a:rPr>
              <a:t>Nilai</a:t>
            </a:r>
            <a:r>
              <a:rPr lang="en-US" sz="2400" dirty="0">
                <a:effectLst/>
              </a:rPr>
              <a:t> a</a:t>
            </a:r>
            <a:r>
              <a:rPr lang="id-ID" sz="2400" dirty="0">
                <a:effectLst/>
              </a:rPr>
              <a:t>kan datang</a:t>
            </a:r>
            <a:endParaRPr lang="en-US" sz="2400" dirty="0">
              <a:effectLst/>
            </a:endParaRPr>
          </a:p>
          <a:p>
            <a:pPr eaLnBrk="1" hangingPunct="1">
              <a:buFont typeface="Wingdings" pitchFamily="2" charset="2"/>
              <a:buNone/>
              <a:defRPr/>
            </a:pPr>
            <a:endParaRPr lang="en-US" baseline="30000" dirty="0"/>
          </a:p>
        </p:txBody>
      </p:sp>
    </p:spTree>
    <p:extLst>
      <p:ext uri="{BB962C8B-B14F-4D97-AF65-F5344CB8AC3E}">
        <p14:creationId xmlns:p14="http://schemas.microsoft.com/office/powerpoint/2010/main" val="3749034189"/>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dirty="0" err="1">
                <a:effectLst/>
              </a:rPr>
              <a:t>Contoh</a:t>
            </a:r>
            <a:r>
              <a:rPr lang="en-US" dirty="0">
                <a:effectLst/>
              </a:rPr>
              <a:t> </a:t>
            </a:r>
          </a:p>
        </p:txBody>
      </p:sp>
      <p:sp>
        <p:nvSpPr>
          <p:cNvPr id="13315" name="Rectangle 3"/>
          <p:cNvSpPr>
            <a:spLocks noGrp="1" noChangeArrowheads="1"/>
          </p:cNvSpPr>
          <p:nvPr>
            <p:ph type="body" idx="1"/>
          </p:nvPr>
        </p:nvSpPr>
        <p:spPr>
          <a:xfrm>
            <a:off x="2438400" y="1600200"/>
            <a:ext cx="6400800" cy="4876800"/>
          </a:xfrm>
        </p:spPr>
        <p:txBody>
          <a:bodyPr/>
          <a:lstStyle/>
          <a:p>
            <a:pPr eaLnBrk="1" hangingPunct="1">
              <a:defRPr/>
            </a:pPr>
            <a:r>
              <a:rPr lang="en-US" sz="2400" dirty="0" err="1">
                <a:effectLst/>
              </a:rPr>
              <a:t>Berapa</a:t>
            </a:r>
            <a:r>
              <a:rPr lang="en-US" sz="2400" dirty="0">
                <a:effectLst/>
              </a:rPr>
              <a:t> </a:t>
            </a:r>
            <a:r>
              <a:rPr lang="en-US" sz="2400" dirty="0" err="1">
                <a:effectLst/>
              </a:rPr>
              <a:t>nilai</a:t>
            </a:r>
            <a:r>
              <a:rPr lang="en-US" sz="2400" dirty="0">
                <a:effectLst/>
              </a:rPr>
              <a:t> </a:t>
            </a:r>
            <a:r>
              <a:rPr lang="en-US" sz="2400" dirty="0" err="1">
                <a:effectLst/>
              </a:rPr>
              <a:t>sekarang</a:t>
            </a:r>
            <a:r>
              <a:rPr lang="en-US" sz="2400" dirty="0">
                <a:effectLst/>
              </a:rPr>
              <a:t> </a:t>
            </a:r>
            <a:r>
              <a:rPr lang="en-US" sz="2400" dirty="0" err="1">
                <a:effectLst/>
              </a:rPr>
              <a:t>dari</a:t>
            </a:r>
            <a:r>
              <a:rPr lang="en-US" sz="2400" dirty="0">
                <a:effectLst/>
              </a:rPr>
              <a:t> </a:t>
            </a:r>
            <a:r>
              <a:rPr lang="id-ID" sz="2400" dirty="0">
                <a:effectLst/>
              </a:rPr>
              <a:t>Rp.</a:t>
            </a:r>
            <a:r>
              <a:rPr lang="en-US" sz="2400" dirty="0">
                <a:effectLst/>
              </a:rPr>
              <a:t>17</a:t>
            </a:r>
            <a:r>
              <a:rPr lang="id-ID" sz="2400" dirty="0">
                <a:effectLst/>
              </a:rPr>
              <a:t>.</a:t>
            </a:r>
            <a:r>
              <a:rPr lang="en-US" sz="2400" dirty="0">
                <a:effectLst/>
              </a:rPr>
              <a:t>908 </a:t>
            </a:r>
            <a:r>
              <a:rPr lang="en-US" sz="2400" dirty="0" err="1">
                <a:effectLst/>
              </a:rPr>
              <a:t>sepuluh</a:t>
            </a:r>
            <a:r>
              <a:rPr lang="en-US" sz="2400" dirty="0">
                <a:effectLst/>
              </a:rPr>
              <a:t> </a:t>
            </a:r>
            <a:r>
              <a:rPr lang="en-US" sz="2400" dirty="0" err="1">
                <a:effectLst/>
              </a:rPr>
              <a:t>tahun</a:t>
            </a:r>
            <a:r>
              <a:rPr lang="en-US" sz="2400" dirty="0">
                <a:effectLst/>
              </a:rPr>
              <a:t> </a:t>
            </a:r>
            <a:r>
              <a:rPr lang="en-US" sz="2400" dirty="0" err="1">
                <a:effectLst/>
              </a:rPr>
              <a:t>dari</a:t>
            </a:r>
            <a:r>
              <a:rPr lang="en-US" sz="2400" dirty="0">
                <a:effectLst/>
              </a:rPr>
              <a:t> </a:t>
            </a:r>
            <a:r>
              <a:rPr lang="en-US" sz="2400" dirty="0" err="1">
                <a:effectLst/>
              </a:rPr>
              <a:t>sekarang</a:t>
            </a:r>
            <a:r>
              <a:rPr lang="en-US" sz="2400" dirty="0">
                <a:effectLst/>
              </a:rPr>
              <a:t>, </a:t>
            </a:r>
            <a:r>
              <a:rPr lang="en-US" sz="2400" dirty="0" err="1">
                <a:effectLst/>
              </a:rPr>
              <a:t>jika</a:t>
            </a:r>
            <a:r>
              <a:rPr lang="en-US" sz="2400" dirty="0">
                <a:effectLst/>
              </a:rPr>
              <a:t> </a:t>
            </a:r>
            <a:r>
              <a:rPr lang="en-US" sz="2400" dirty="0" err="1">
                <a:effectLst/>
              </a:rPr>
              <a:t>tingkat</a:t>
            </a:r>
            <a:r>
              <a:rPr lang="en-US" sz="2400" dirty="0">
                <a:effectLst/>
              </a:rPr>
              <a:t> </a:t>
            </a:r>
            <a:r>
              <a:rPr lang="en-US" sz="2400" dirty="0" err="1">
                <a:effectLst/>
              </a:rPr>
              <a:t>bunga</a:t>
            </a:r>
            <a:r>
              <a:rPr lang="en-US" sz="2400" dirty="0">
                <a:effectLst/>
              </a:rPr>
              <a:t> </a:t>
            </a:r>
            <a:r>
              <a:rPr lang="en-US" sz="2400" dirty="0" err="1">
                <a:effectLst/>
              </a:rPr>
              <a:t>adalah</a:t>
            </a:r>
            <a:r>
              <a:rPr lang="en-US" sz="2400" dirty="0">
                <a:effectLst/>
              </a:rPr>
              <a:t> 6% per </a:t>
            </a:r>
            <a:r>
              <a:rPr lang="en-US" sz="2400" dirty="0" err="1">
                <a:effectLst/>
              </a:rPr>
              <a:t>tahun</a:t>
            </a:r>
            <a:r>
              <a:rPr lang="en-US" sz="2400" dirty="0">
                <a:effectLst/>
              </a:rPr>
              <a:t>?</a:t>
            </a:r>
            <a:endParaRPr lang="id-ID" sz="2400" dirty="0">
              <a:effectLst/>
            </a:endParaRPr>
          </a:p>
          <a:p>
            <a:pPr marL="0" indent="0" eaLnBrk="1" hangingPunct="1">
              <a:buNone/>
              <a:defRPr/>
            </a:pPr>
            <a:endParaRPr lang="en-US" sz="2400" dirty="0">
              <a:effectLst/>
            </a:endParaRPr>
          </a:p>
          <a:p>
            <a:pPr marL="0" indent="0" eaLnBrk="1" hangingPunct="1">
              <a:buNone/>
              <a:defRPr/>
            </a:pPr>
            <a:endParaRPr lang="en-US" sz="2400" dirty="0">
              <a:effectLst/>
            </a:endParaRPr>
          </a:p>
          <a:p>
            <a:pPr marL="0" indent="0" eaLnBrk="1" hangingPunct="1">
              <a:buNone/>
              <a:defRPr/>
            </a:pPr>
            <a:endParaRPr lang="en-US" sz="2400" dirty="0">
              <a:effectLst/>
            </a:endParaRPr>
          </a:p>
          <a:p>
            <a:pPr eaLnBrk="1" hangingPunct="1">
              <a:defRPr/>
            </a:pPr>
            <a:r>
              <a:rPr lang="en-US" sz="2400" dirty="0">
                <a:effectLst/>
              </a:rPr>
              <a:t>i </a:t>
            </a:r>
            <a:r>
              <a:rPr lang="id-ID" sz="2400" dirty="0">
                <a:effectLst/>
              </a:rPr>
              <a:t>	</a:t>
            </a:r>
            <a:r>
              <a:rPr lang="en-US" sz="2400" dirty="0">
                <a:effectLst/>
              </a:rPr>
              <a:t>= 6% = 0</a:t>
            </a:r>
            <a:r>
              <a:rPr lang="id-ID" sz="2400" dirty="0">
                <a:effectLst/>
              </a:rPr>
              <a:t>,</a:t>
            </a:r>
            <a:r>
              <a:rPr lang="en-US" sz="2400" dirty="0">
                <a:effectLst/>
              </a:rPr>
              <a:t>06</a:t>
            </a:r>
          </a:p>
          <a:p>
            <a:pPr eaLnBrk="1" hangingPunct="1">
              <a:defRPr/>
            </a:pPr>
            <a:r>
              <a:rPr lang="id-ID" sz="2400" dirty="0">
                <a:effectLst/>
              </a:rPr>
              <a:t>n</a:t>
            </a:r>
            <a:r>
              <a:rPr lang="en-US" sz="2400" dirty="0">
                <a:effectLst/>
              </a:rPr>
              <a:t> </a:t>
            </a:r>
            <a:r>
              <a:rPr lang="id-ID" sz="2400" dirty="0">
                <a:effectLst/>
              </a:rPr>
              <a:t>	</a:t>
            </a:r>
            <a:r>
              <a:rPr lang="en-US" sz="2400" dirty="0">
                <a:effectLst/>
              </a:rPr>
              <a:t>= 10</a:t>
            </a:r>
          </a:p>
          <a:p>
            <a:pPr eaLnBrk="1" hangingPunct="1">
              <a:buFont typeface="Wingdings" pitchFamily="2" charset="2"/>
              <a:buNone/>
              <a:defRPr/>
            </a:pPr>
            <a:r>
              <a:rPr lang="en-US" sz="2400" dirty="0">
                <a:effectLst/>
              </a:rPr>
              <a:t>	P</a:t>
            </a:r>
            <a:r>
              <a:rPr lang="en-US" sz="2400" baseline="-25000" dirty="0">
                <a:effectLst/>
              </a:rPr>
              <a:t>0</a:t>
            </a:r>
            <a:r>
              <a:rPr lang="en-US" sz="2400" dirty="0">
                <a:effectLst/>
              </a:rPr>
              <a:t> </a:t>
            </a:r>
            <a:r>
              <a:rPr lang="id-ID" sz="2400" dirty="0">
                <a:effectLst/>
              </a:rPr>
              <a:t>	</a:t>
            </a:r>
            <a:r>
              <a:rPr lang="en-US" sz="2400" dirty="0">
                <a:effectLst/>
              </a:rPr>
              <a:t>= F / (1+</a:t>
            </a:r>
            <a:r>
              <a:rPr lang="id-ID" sz="2400" dirty="0">
                <a:effectLst/>
              </a:rPr>
              <a:t>i</a:t>
            </a:r>
            <a:r>
              <a:rPr lang="en-US" sz="2400" dirty="0">
                <a:effectLst/>
              </a:rPr>
              <a:t>)</a:t>
            </a:r>
            <a:r>
              <a:rPr lang="id-ID" sz="2400" baseline="30000" dirty="0">
                <a:effectLst/>
              </a:rPr>
              <a:t>n</a:t>
            </a:r>
            <a:r>
              <a:rPr lang="en-US" sz="2400" dirty="0">
                <a:effectLst/>
              </a:rPr>
              <a:t> </a:t>
            </a:r>
            <a:r>
              <a:rPr lang="id-ID" sz="2400" dirty="0">
                <a:effectLst/>
              </a:rPr>
              <a:t>	</a:t>
            </a:r>
            <a:r>
              <a:rPr lang="en-US" sz="2400" dirty="0">
                <a:effectLst/>
              </a:rPr>
              <a:t>= 17</a:t>
            </a:r>
            <a:r>
              <a:rPr lang="id-ID" sz="2400" dirty="0">
                <a:effectLst/>
              </a:rPr>
              <a:t>.</a:t>
            </a:r>
            <a:r>
              <a:rPr lang="en-US" sz="2400" dirty="0">
                <a:effectLst/>
              </a:rPr>
              <a:t>908 /(1+0</a:t>
            </a:r>
            <a:r>
              <a:rPr lang="id-ID" sz="2400" dirty="0">
                <a:effectLst/>
              </a:rPr>
              <a:t>,</a:t>
            </a:r>
            <a:r>
              <a:rPr lang="en-US" sz="2400" dirty="0">
                <a:effectLst/>
              </a:rPr>
              <a:t>06)</a:t>
            </a:r>
            <a:r>
              <a:rPr lang="en-US" sz="2400" baseline="30000" dirty="0">
                <a:effectLst/>
              </a:rPr>
              <a:t>10</a:t>
            </a:r>
            <a:r>
              <a:rPr lang="en-US" sz="2400" dirty="0">
                <a:effectLst/>
              </a:rPr>
              <a:t>  </a:t>
            </a:r>
          </a:p>
          <a:p>
            <a:pPr eaLnBrk="1" hangingPunct="1">
              <a:buFont typeface="Wingdings" pitchFamily="2" charset="2"/>
              <a:buNone/>
              <a:defRPr/>
            </a:pPr>
            <a:r>
              <a:rPr lang="en-US" sz="2400" dirty="0">
                <a:effectLst/>
              </a:rPr>
              <a:t>                         </a:t>
            </a:r>
            <a:r>
              <a:rPr lang="id-ID" sz="2400" dirty="0">
                <a:effectLst/>
              </a:rPr>
              <a:t>	</a:t>
            </a:r>
            <a:r>
              <a:rPr lang="en-US" sz="2400" dirty="0">
                <a:effectLst/>
              </a:rPr>
              <a:t>= 10</a:t>
            </a:r>
            <a:r>
              <a:rPr lang="id-ID" sz="2400" dirty="0">
                <a:effectLst/>
              </a:rPr>
              <a:t>.</a:t>
            </a:r>
            <a:r>
              <a:rPr lang="en-US" sz="2400" dirty="0">
                <a:effectLst/>
              </a:rPr>
              <a:t>000</a:t>
            </a:r>
          </a:p>
          <a:p>
            <a:pPr eaLnBrk="1" hangingPunct="1">
              <a:defRPr/>
            </a:pPr>
            <a:endParaRPr lang="en-US" dirty="0"/>
          </a:p>
        </p:txBody>
      </p:sp>
      <p:sp>
        <p:nvSpPr>
          <p:cNvPr id="2" name="Line 3">
            <a:extLst>
              <a:ext uri="{FF2B5EF4-FFF2-40B4-BE49-F238E27FC236}">
                <a16:creationId xmlns:a16="http://schemas.microsoft.com/office/drawing/2014/main" id="{2F9454CA-6A44-9C09-E22A-6507B0D213BE}"/>
              </a:ext>
            </a:extLst>
          </p:cNvPr>
          <p:cNvSpPr>
            <a:spLocks noChangeShapeType="1"/>
          </p:cNvSpPr>
          <p:nvPr/>
        </p:nvSpPr>
        <p:spPr bwMode="auto">
          <a:xfrm flipV="1">
            <a:off x="2616200" y="3378201"/>
            <a:ext cx="4699000" cy="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id-ID">
              <a:solidFill>
                <a:srgbClr val="000000"/>
              </a:solidFill>
            </a:endParaRPr>
          </a:p>
        </p:txBody>
      </p:sp>
      <p:sp>
        <p:nvSpPr>
          <p:cNvPr id="3" name="Line 4">
            <a:extLst>
              <a:ext uri="{FF2B5EF4-FFF2-40B4-BE49-F238E27FC236}">
                <a16:creationId xmlns:a16="http://schemas.microsoft.com/office/drawing/2014/main" id="{2DA87DF8-835B-F3EB-7997-5FB0EADF7AED}"/>
              </a:ext>
            </a:extLst>
          </p:cNvPr>
          <p:cNvSpPr>
            <a:spLocks noChangeShapeType="1"/>
          </p:cNvSpPr>
          <p:nvPr/>
        </p:nvSpPr>
        <p:spPr bwMode="auto">
          <a:xfrm>
            <a:off x="2616200" y="3225801"/>
            <a:ext cx="0" cy="3937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id-ID">
              <a:solidFill>
                <a:srgbClr val="000000"/>
              </a:solidFill>
            </a:endParaRPr>
          </a:p>
        </p:txBody>
      </p:sp>
      <p:sp>
        <p:nvSpPr>
          <p:cNvPr id="4" name="Line 5">
            <a:extLst>
              <a:ext uri="{FF2B5EF4-FFF2-40B4-BE49-F238E27FC236}">
                <a16:creationId xmlns:a16="http://schemas.microsoft.com/office/drawing/2014/main" id="{2E7E0D19-B171-DC00-F737-927491E1B534}"/>
              </a:ext>
            </a:extLst>
          </p:cNvPr>
          <p:cNvSpPr>
            <a:spLocks noChangeShapeType="1"/>
          </p:cNvSpPr>
          <p:nvPr/>
        </p:nvSpPr>
        <p:spPr bwMode="auto">
          <a:xfrm>
            <a:off x="7264400" y="3149601"/>
            <a:ext cx="0" cy="3937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id-ID">
              <a:solidFill>
                <a:srgbClr val="000000"/>
              </a:solidFill>
            </a:endParaRPr>
          </a:p>
        </p:txBody>
      </p:sp>
      <p:sp>
        <p:nvSpPr>
          <p:cNvPr id="5" name="Text Box 6">
            <a:extLst>
              <a:ext uri="{FF2B5EF4-FFF2-40B4-BE49-F238E27FC236}">
                <a16:creationId xmlns:a16="http://schemas.microsoft.com/office/drawing/2014/main" id="{539E178C-711A-1467-1378-0842195288E8}"/>
              </a:ext>
            </a:extLst>
          </p:cNvPr>
          <p:cNvSpPr txBox="1">
            <a:spLocks noChangeArrowheads="1"/>
          </p:cNvSpPr>
          <p:nvPr/>
        </p:nvSpPr>
        <p:spPr bwMode="auto">
          <a:xfrm>
            <a:off x="2484436" y="2892426"/>
            <a:ext cx="457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sz="1600" b="1" dirty="0">
                <a:solidFill>
                  <a:srgbClr val="000000"/>
                </a:solidFill>
              </a:rPr>
              <a:t>0</a:t>
            </a:r>
          </a:p>
        </p:txBody>
      </p:sp>
      <p:sp>
        <p:nvSpPr>
          <p:cNvPr id="6" name="Line 5">
            <a:extLst>
              <a:ext uri="{FF2B5EF4-FFF2-40B4-BE49-F238E27FC236}">
                <a16:creationId xmlns:a16="http://schemas.microsoft.com/office/drawing/2014/main" id="{17A61FA8-CF16-D92F-C738-E03FCC485B68}"/>
              </a:ext>
            </a:extLst>
          </p:cNvPr>
          <p:cNvSpPr>
            <a:spLocks noChangeShapeType="1"/>
          </p:cNvSpPr>
          <p:nvPr/>
        </p:nvSpPr>
        <p:spPr bwMode="auto">
          <a:xfrm>
            <a:off x="3276600" y="3149601"/>
            <a:ext cx="0" cy="3937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id-ID">
              <a:solidFill>
                <a:srgbClr val="000000"/>
              </a:solidFill>
            </a:endParaRPr>
          </a:p>
        </p:txBody>
      </p:sp>
      <p:sp>
        <p:nvSpPr>
          <p:cNvPr id="7" name="Line 5">
            <a:extLst>
              <a:ext uri="{FF2B5EF4-FFF2-40B4-BE49-F238E27FC236}">
                <a16:creationId xmlns:a16="http://schemas.microsoft.com/office/drawing/2014/main" id="{808CE208-5915-F6CC-EB08-A7924A895C2D}"/>
              </a:ext>
            </a:extLst>
          </p:cNvPr>
          <p:cNvSpPr>
            <a:spLocks noChangeShapeType="1"/>
          </p:cNvSpPr>
          <p:nvPr/>
        </p:nvSpPr>
        <p:spPr bwMode="auto">
          <a:xfrm>
            <a:off x="4191000" y="3149601"/>
            <a:ext cx="0" cy="3937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id-ID">
              <a:solidFill>
                <a:srgbClr val="000000"/>
              </a:solidFill>
            </a:endParaRPr>
          </a:p>
        </p:txBody>
      </p:sp>
      <p:sp>
        <p:nvSpPr>
          <p:cNvPr id="8" name="Line 5">
            <a:extLst>
              <a:ext uri="{FF2B5EF4-FFF2-40B4-BE49-F238E27FC236}">
                <a16:creationId xmlns:a16="http://schemas.microsoft.com/office/drawing/2014/main" id="{68A74BCE-E25F-0980-7092-9D528E823D53}"/>
              </a:ext>
            </a:extLst>
          </p:cNvPr>
          <p:cNvSpPr>
            <a:spLocks noChangeShapeType="1"/>
          </p:cNvSpPr>
          <p:nvPr/>
        </p:nvSpPr>
        <p:spPr bwMode="auto">
          <a:xfrm>
            <a:off x="5257803" y="3149601"/>
            <a:ext cx="0" cy="3937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id-ID">
              <a:solidFill>
                <a:srgbClr val="000000"/>
              </a:solidFill>
            </a:endParaRPr>
          </a:p>
        </p:txBody>
      </p:sp>
      <p:sp>
        <p:nvSpPr>
          <p:cNvPr id="9" name="Line 5">
            <a:extLst>
              <a:ext uri="{FF2B5EF4-FFF2-40B4-BE49-F238E27FC236}">
                <a16:creationId xmlns:a16="http://schemas.microsoft.com/office/drawing/2014/main" id="{2401181F-CFC5-B090-D7D4-114A4A4E1BD7}"/>
              </a:ext>
            </a:extLst>
          </p:cNvPr>
          <p:cNvSpPr>
            <a:spLocks noChangeShapeType="1"/>
          </p:cNvSpPr>
          <p:nvPr/>
        </p:nvSpPr>
        <p:spPr bwMode="auto">
          <a:xfrm>
            <a:off x="6400800" y="3149601"/>
            <a:ext cx="0" cy="3937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id-ID">
              <a:solidFill>
                <a:srgbClr val="000000"/>
              </a:solidFill>
            </a:endParaRPr>
          </a:p>
        </p:txBody>
      </p:sp>
      <p:sp>
        <p:nvSpPr>
          <p:cNvPr id="10" name="Text Box 6">
            <a:extLst>
              <a:ext uri="{FF2B5EF4-FFF2-40B4-BE49-F238E27FC236}">
                <a16:creationId xmlns:a16="http://schemas.microsoft.com/office/drawing/2014/main" id="{2936BEE2-7DD2-1CA3-060D-B3398C3E2809}"/>
              </a:ext>
            </a:extLst>
          </p:cNvPr>
          <p:cNvSpPr txBox="1">
            <a:spLocks noChangeArrowheads="1"/>
          </p:cNvSpPr>
          <p:nvPr/>
        </p:nvSpPr>
        <p:spPr bwMode="auto">
          <a:xfrm>
            <a:off x="3117852" y="2892426"/>
            <a:ext cx="457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sz="1600" b="1" dirty="0">
                <a:solidFill>
                  <a:srgbClr val="000000"/>
                </a:solidFill>
              </a:rPr>
              <a:t>1</a:t>
            </a:r>
          </a:p>
        </p:txBody>
      </p:sp>
      <p:sp>
        <p:nvSpPr>
          <p:cNvPr id="11" name="Text Box 6">
            <a:extLst>
              <a:ext uri="{FF2B5EF4-FFF2-40B4-BE49-F238E27FC236}">
                <a16:creationId xmlns:a16="http://schemas.microsoft.com/office/drawing/2014/main" id="{FA2D4FE1-3EEA-7F8A-0E65-E15DBEEB2ABF}"/>
              </a:ext>
            </a:extLst>
          </p:cNvPr>
          <p:cNvSpPr txBox="1">
            <a:spLocks noChangeArrowheads="1"/>
          </p:cNvSpPr>
          <p:nvPr/>
        </p:nvSpPr>
        <p:spPr bwMode="auto">
          <a:xfrm>
            <a:off x="4041772" y="2892426"/>
            <a:ext cx="457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sz="1600" b="1" dirty="0">
                <a:solidFill>
                  <a:srgbClr val="000000"/>
                </a:solidFill>
              </a:rPr>
              <a:t>2</a:t>
            </a:r>
          </a:p>
        </p:txBody>
      </p:sp>
      <p:sp>
        <p:nvSpPr>
          <p:cNvPr id="14" name="Text Box 6">
            <a:extLst>
              <a:ext uri="{FF2B5EF4-FFF2-40B4-BE49-F238E27FC236}">
                <a16:creationId xmlns:a16="http://schemas.microsoft.com/office/drawing/2014/main" id="{6E88AFD5-CDF2-746B-9A74-0430971875C4}"/>
              </a:ext>
            </a:extLst>
          </p:cNvPr>
          <p:cNvSpPr txBox="1">
            <a:spLocks noChangeArrowheads="1"/>
          </p:cNvSpPr>
          <p:nvPr/>
        </p:nvSpPr>
        <p:spPr bwMode="auto">
          <a:xfrm>
            <a:off x="7115172" y="2883070"/>
            <a:ext cx="457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sz="1600" b="1" dirty="0">
                <a:solidFill>
                  <a:srgbClr val="000000"/>
                </a:solidFill>
              </a:rPr>
              <a:t>10</a:t>
            </a:r>
          </a:p>
        </p:txBody>
      </p:sp>
      <p:sp>
        <p:nvSpPr>
          <p:cNvPr id="15" name="Text Box 6">
            <a:extLst>
              <a:ext uri="{FF2B5EF4-FFF2-40B4-BE49-F238E27FC236}">
                <a16:creationId xmlns:a16="http://schemas.microsoft.com/office/drawing/2014/main" id="{FCEED55F-36C5-7022-36E8-844BD56D2164}"/>
              </a:ext>
            </a:extLst>
          </p:cNvPr>
          <p:cNvSpPr txBox="1">
            <a:spLocks noChangeArrowheads="1"/>
          </p:cNvSpPr>
          <p:nvPr/>
        </p:nvSpPr>
        <p:spPr bwMode="auto">
          <a:xfrm>
            <a:off x="2484435" y="3623846"/>
            <a:ext cx="10906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sz="1600" b="1" dirty="0">
                <a:solidFill>
                  <a:srgbClr val="000000"/>
                </a:solidFill>
              </a:rPr>
              <a:t>P=?</a:t>
            </a:r>
          </a:p>
        </p:txBody>
      </p:sp>
      <p:sp>
        <p:nvSpPr>
          <p:cNvPr id="16" name="Text Box 6">
            <a:extLst>
              <a:ext uri="{FF2B5EF4-FFF2-40B4-BE49-F238E27FC236}">
                <a16:creationId xmlns:a16="http://schemas.microsoft.com/office/drawing/2014/main" id="{26535300-F31D-AD64-33EA-B066C8E0FCCF}"/>
              </a:ext>
            </a:extLst>
          </p:cNvPr>
          <p:cNvSpPr txBox="1">
            <a:spLocks noChangeArrowheads="1"/>
          </p:cNvSpPr>
          <p:nvPr/>
        </p:nvSpPr>
        <p:spPr bwMode="auto">
          <a:xfrm>
            <a:off x="7062785" y="3604796"/>
            <a:ext cx="14716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sz="1600" b="1" dirty="0">
                <a:solidFill>
                  <a:srgbClr val="000000"/>
                </a:solidFill>
              </a:rPr>
              <a:t>Rp 17.908</a:t>
            </a:r>
          </a:p>
        </p:txBody>
      </p:sp>
    </p:spTree>
    <p:extLst>
      <p:ext uri="{BB962C8B-B14F-4D97-AF65-F5344CB8AC3E}">
        <p14:creationId xmlns:p14="http://schemas.microsoft.com/office/powerpoint/2010/main" val="12087455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dirty="0">
                <a:effectLst/>
              </a:rPr>
              <a:t>CONTOH</a:t>
            </a:r>
            <a:r>
              <a:rPr lang="en-US" dirty="0">
                <a:effectLst/>
              </a:rPr>
              <a:t> :</a:t>
            </a:r>
            <a:endParaRPr lang="id-ID" dirty="0">
              <a:effectLst/>
            </a:endParaRPr>
          </a:p>
        </p:txBody>
      </p:sp>
      <p:sp>
        <p:nvSpPr>
          <p:cNvPr id="3" name="Content Placeholder 2"/>
          <p:cNvSpPr>
            <a:spLocks noGrp="1"/>
          </p:cNvSpPr>
          <p:nvPr>
            <p:ph idx="1"/>
          </p:nvPr>
        </p:nvSpPr>
        <p:spPr/>
        <p:txBody>
          <a:bodyPr/>
          <a:lstStyle/>
          <a:p>
            <a:pPr>
              <a:defRPr/>
            </a:pPr>
            <a:r>
              <a:rPr lang="en-US" sz="2400" dirty="0" err="1">
                <a:effectLst/>
              </a:rPr>
              <a:t>Berapa</a:t>
            </a:r>
            <a:r>
              <a:rPr lang="en-US" sz="2400" dirty="0">
                <a:effectLst/>
              </a:rPr>
              <a:t> </a:t>
            </a:r>
            <a:r>
              <a:rPr lang="en-US" sz="2400" dirty="0" err="1">
                <a:effectLst/>
              </a:rPr>
              <a:t>nilai</a:t>
            </a:r>
            <a:r>
              <a:rPr lang="en-US" sz="2400" dirty="0">
                <a:effectLst/>
              </a:rPr>
              <a:t> </a:t>
            </a:r>
            <a:r>
              <a:rPr lang="en-US" sz="2400" dirty="0" err="1">
                <a:effectLst/>
              </a:rPr>
              <a:t>uang</a:t>
            </a:r>
            <a:r>
              <a:rPr lang="en-US" sz="2400" dirty="0">
                <a:effectLst/>
              </a:rPr>
              <a:t> </a:t>
            </a:r>
            <a:r>
              <a:rPr lang="en-US" sz="2400" dirty="0" err="1">
                <a:effectLst/>
              </a:rPr>
              <a:t>sekarang</a:t>
            </a:r>
            <a:r>
              <a:rPr lang="en-US" sz="2400" dirty="0">
                <a:effectLst/>
              </a:rPr>
              <a:t> </a:t>
            </a:r>
            <a:r>
              <a:rPr lang="en-US" sz="2400" dirty="0" err="1">
                <a:effectLst/>
              </a:rPr>
              <a:t>dari</a:t>
            </a:r>
            <a:r>
              <a:rPr lang="en-US" sz="2400" dirty="0">
                <a:effectLst/>
              </a:rPr>
              <a:t> </a:t>
            </a:r>
            <a:r>
              <a:rPr lang="en-US" sz="2400" dirty="0" err="1">
                <a:effectLst/>
              </a:rPr>
              <a:t>nilai</a:t>
            </a:r>
            <a:r>
              <a:rPr lang="en-US" sz="2400" dirty="0">
                <a:effectLst/>
              </a:rPr>
              <a:t> </a:t>
            </a:r>
            <a:r>
              <a:rPr lang="en-US" sz="2400" dirty="0" err="1">
                <a:effectLst/>
              </a:rPr>
              <a:t>uang</a:t>
            </a:r>
            <a:r>
              <a:rPr lang="en-US" sz="2400" dirty="0">
                <a:effectLst/>
              </a:rPr>
              <a:t> </a:t>
            </a:r>
            <a:r>
              <a:rPr lang="en-US" sz="2400" dirty="0" err="1">
                <a:effectLst/>
              </a:rPr>
              <a:t>sebesar</a:t>
            </a:r>
            <a:r>
              <a:rPr lang="en-US" sz="2400" dirty="0">
                <a:effectLst/>
              </a:rPr>
              <a:t> </a:t>
            </a:r>
            <a:r>
              <a:rPr lang="en-US" sz="2400" dirty="0" err="1">
                <a:effectLst/>
              </a:rPr>
              <a:t>Rp</a:t>
            </a:r>
            <a:r>
              <a:rPr lang="en-US" sz="2400" dirty="0">
                <a:effectLst/>
              </a:rPr>
              <a:t>. 1.000.000 yang </a:t>
            </a:r>
            <a:r>
              <a:rPr lang="en-US" sz="2400" dirty="0" err="1">
                <a:effectLst/>
              </a:rPr>
              <a:t>akan</a:t>
            </a:r>
            <a:r>
              <a:rPr lang="en-US" sz="2400" dirty="0">
                <a:effectLst/>
              </a:rPr>
              <a:t> </a:t>
            </a:r>
            <a:r>
              <a:rPr lang="en-US" sz="2400" dirty="0" err="1">
                <a:effectLst/>
              </a:rPr>
              <a:t>kita</a:t>
            </a:r>
            <a:r>
              <a:rPr lang="en-US" sz="2400" dirty="0">
                <a:effectLst/>
              </a:rPr>
              <a:t> </a:t>
            </a:r>
            <a:r>
              <a:rPr lang="en-US" sz="2400" dirty="0" err="1">
                <a:effectLst/>
              </a:rPr>
              <a:t>terima</a:t>
            </a:r>
            <a:r>
              <a:rPr lang="en-US" sz="2400" dirty="0">
                <a:effectLst/>
              </a:rPr>
              <a:t> </a:t>
            </a:r>
            <a:r>
              <a:rPr lang="en-US" sz="2400" dirty="0" err="1">
                <a:effectLst/>
              </a:rPr>
              <a:t>pada</a:t>
            </a:r>
            <a:r>
              <a:rPr lang="id-ID" sz="2400" dirty="0">
                <a:effectLst/>
              </a:rPr>
              <a:t> 5 tahun yad</a:t>
            </a:r>
            <a:r>
              <a:rPr lang="en-US" sz="2400" dirty="0">
                <a:effectLst/>
              </a:rPr>
              <a:t>, </a:t>
            </a:r>
            <a:r>
              <a:rPr lang="en-US" sz="2400" dirty="0" err="1">
                <a:effectLst/>
              </a:rPr>
              <a:t>jika</a:t>
            </a:r>
            <a:r>
              <a:rPr lang="en-US" sz="2400" dirty="0">
                <a:effectLst/>
              </a:rPr>
              <a:t> </a:t>
            </a:r>
            <a:r>
              <a:rPr lang="en-US" sz="2400" dirty="0" err="1">
                <a:effectLst/>
              </a:rPr>
              <a:t>tingkat</a:t>
            </a:r>
            <a:r>
              <a:rPr lang="en-US" sz="2400" dirty="0">
                <a:effectLst/>
              </a:rPr>
              <a:t> </a:t>
            </a:r>
            <a:r>
              <a:rPr lang="en-US" sz="2400" dirty="0" err="1">
                <a:effectLst/>
              </a:rPr>
              <a:t>bunga</a:t>
            </a:r>
            <a:r>
              <a:rPr lang="en-US" sz="2400" dirty="0">
                <a:effectLst/>
              </a:rPr>
              <a:t> </a:t>
            </a:r>
            <a:r>
              <a:rPr lang="en-US" sz="2400" dirty="0" err="1">
                <a:effectLst/>
              </a:rPr>
              <a:t>adalah</a:t>
            </a:r>
            <a:r>
              <a:rPr lang="en-US" sz="2400" dirty="0">
                <a:effectLst/>
              </a:rPr>
              <a:t> </a:t>
            </a:r>
            <a:r>
              <a:rPr lang="id-ID" sz="2400" dirty="0">
                <a:effectLst/>
              </a:rPr>
              <a:t>10</a:t>
            </a:r>
            <a:r>
              <a:rPr lang="en-US" sz="2400" dirty="0">
                <a:effectLst/>
              </a:rPr>
              <a:t> %.</a:t>
            </a:r>
            <a:endParaRPr lang="id-ID" sz="2400" dirty="0">
              <a:effectLst/>
            </a:endParaRPr>
          </a:p>
        </p:txBody>
      </p:sp>
      <p:sp>
        <p:nvSpPr>
          <p:cNvPr id="4" name="Content Placeholder 2"/>
          <p:cNvSpPr txBox="1">
            <a:spLocks/>
          </p:cNvSpPr>
          <p:nvPr/>
        </p:nvSpPr>
        <p:spPr bwMode="auto">
          <a:xfrm>
            <a:off x="2444087" y="3657600"/>
            <a:ext cx="6400800" cy="1676400"/>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marL="342841" indent="-342841"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822" indent="-285700" algn="l" rtl="0" eaLnBrk="0" fontAlgn="base" hangingPunct="0">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2804" indent="-22856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599926" indent="-228560" algn="l" rtl="0" eaLnBrk="0" fontAlgn="base" hangingPunct="0">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048" indent="-22856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169" indent="-22856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291" indent="-22856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8413" indent="-22856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5535" indent="-22856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a:lstStyle>
          <a:p>
            <a:r>
              <a:rPr lang="id-ID" dirty="0"/>
              <a:t>PV		= FV / (1+i)</a:t>
            </a:r>
            <a:r>
              <a:rPr lang="id-ID" baseline="30000" dirty="0"/>
              <a:t>n</a:t>
            </a:r>
          </a:p>
          <a:p>
            <a:r>
              <a:rPr lang="id-ID" dirty="0"/>
              <a:t>PV		= 1.000.000 / (1+0,1)</a:t>
            </a:r>
            <a:r>
              <a:rPr lang="id-ID" baseline="30000" dirty="0"/>
              <a:t>5</a:t>
            </a:r>
          </a:p>
          <a:p>
            <a:r>
              <a:rPr lang="id-ID" dirty="0"/>
              <a:t>PV		= </a:t>
            </a:r>
            <a:r>
              <a:rPr lang="en-US" dirty="0"/>
              <a:t>620.921</a:t>
            </a:r>
            <a:endParaRPr lang="id-ID" dirty="0"/>
          </a:p>
        </p:txBody>
      </p:sp>
    </p:spTree>
    <p:extLst>
      <p:ext uri="{BB962C8B-B14F-4D97-AF65-F5344CB8AC3E}">
        <p14:creationId xmlns:p14="http://schemas.microsoft.com/office/powerpoint/2010/main" val="138662124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84696" y="124795"/>
            <a:ext cx="7314914" cy="1141805"/>
          </a:xfrm>
        </p:spPr>
        <p:txBody>
          <a:bodyPr/>
          <a:lstStyle/>
          <a:p>
            <a:r>
              <a:rPr lang="id-ID"/>
              <a:t>BUNGA MAJEMUK DISKRIT</a:t>
            </a:r>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66" y="1364141"/>
            <a:ext cx="7033234" cy="429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8027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533401"/>
            <a:ext cx="6870700" cy="762000"/>
          </a:xfrm>
        </p:spPr>
        <p:txBody>
          <a:bodyPr/>
          <a:lstStyle/>
          <a:p>
            <a:pPr algn="r" eaLnBrk="1" hangingPunct="1"/>
            <a:r>
              <a:rPr lang="id-ID" b="1" dirty="0"/>
              <a:t>Latihan</a:t>
            </a:r>
            <a:endParaRPr lang="en-US" b="1" dirty="0"/>
          </a:p>
        </p:txBody>
      </p:sp>
      <p:sp>
        <p:nvSpPr>
          <p:cNvPr id="30723" name="Rectangle 3"/>
          <p:cNvSpPr>
            <a:spLocks noGrp="1" noChangeArrowheads="1"/>
          </p:cNvSpPr>
          <p:nvPr>
            <p:ph idx="1"/>
          </p:nvPr>
        </p:nvSpPr>
        <p:spPr/>
        <p:txBody>
          <a:bodyPr/>
          <a:lstStyle/>
          <a:p>
            <a:pPr eaLnBrk="1" hangingPunct="1"/>
            <a:r>
              <a:rPr lang="en-US"/>
              <a:t>Ayah anda memanggil anda dan memberitahu bahwa lima tahun lagi anda akan mendapat warisan sebesar Rp. 10 Milyar. Berapa uang akan anda terima jika anda meminta warisan itu diberikan sekarang. Diketahui tingkat bunga sebesar 10%</a:t>
            </a:r>
          </a:p>
        </p:txBody>
      </p:sp>
    </p:spTree>
    <p:extLst>
      <p:ext uri="{BB962C8B-B14F-4D97-AF65-F5344CB8AC3E}">
        <p14:creationId xmlns:p14="http://schemas.microsoft.com/office/powerpoint/2010/main" val="4145898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4"/>
          <p:cNvGraphicFramePr>
            <a:graphicFrameLocks noGrp="1" noChangeAspect="1"/>
          </p:cNvGraphicFramePr>
          <p:nvPr>
            <p:ph sz="half" idx="1"/>
          </p:nvPr>
        </p:nvGraphicFramePr>
        <p:xfrm>
          <a:off x="2247900" y="685800"/>
          <a:ext cx="4114800" cy="1524000"/>
        </p:xfrm>
        <a:graphic>
          <a:graphicData uri="http://schemas.openxmlformats.org/presentationml/2006/ole">
            <mc:AlternateContent xmlns:mc="http://schemas.openxmlformats.org/markup-compatibility/2006">
              <mc:Choice xmlns:v="urn:schemas-microsoft-com:vml" Requires="v">
                <p:oleObj name="Equation" r:id="rId2" imgW="1371600" imgH="507960" progId="Equation.3">
                  <p:embed/>
                </p:oleObj>
              </mc:Choice>
              <mc:Fallback>
                <p:oleObj name="Equation" r:id="rId2" imgW="1371600" imgH="50796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685800"/>
                        <a:ext cx="4114800"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47" name="Object 6"/>
          <p:cNvGraphicFramePr>
            <a:graphicFrameLocks noGrp="1" noChangeAspect="1"/>
          </p:cNvGraphicFramePr>
          <p:nvPr>
            <p:ph sz="half" idx="2"/>
          </p:nvPr>
        </p:nvGraphicFramePr>
        <p:xfrm>
          <a:off x="1981200" y="2438400"/>
          <a:ext cx="4799013" cy="1403350"/>
        </p:xfrm>
        <a:graphic>
          <a:graphicData uri="http://schemas.openxmlformats.org/presentationml/2006/ole">
            <mc:AlternateContent xmlns:mc="http://schemas.openxmlformats.org/markup-compatibility/2006">
              <mc:Choice xmlns:v="urn:schemas-microsoft-com:vml" Requires="v">
                <p:oleObj name="Equation" r:id="rId4" imgW="1345616" imgH="393529" progId="Equation.3">
                  <p:embed/>
                </p:oleObj>
              </mc:Choice>
              <mc:Fallback>
                <p:oleObj name="Equation" r:id="rId4" imgW="1345616"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438400"/>
                        <a:ext cx="4799013" cy="140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48" name="Text Box 9"/>
          <p:cNvSpPr txBox="1">
            <a:spLocks noChangeArrowheads="1"/>
          </p:cNvSpPr>
          <p:nvPr/>
        </p:nvSpPr>
        <p:spPr bwMode="auto">
          <a:xfrm>
            <a:off x="2133601" y="4343404"/>
            <a:ext cx="5105400" cy="57916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91425" tIns="45712" rIns="91425" bIns="45712">
            <a:spAutoFit/>
          </a:bodyPr>
          <a:lstStyle>
            <a:lvl1pPr>
              <a:tabLst>
                <a:tab pos="3086100" algn="l"/>
              </a:tabLst>
              <a:defRPr>
                <a:solidFill>
                  <a:schemeClr val="tx1"/>
                </a:solidFill>
                <a:latin typeface="Comic Sans MS" pitchFamily="66" charset="0"/>
              </a:defRPr>
            </a:lvl1pPr>
            <a:lvl2pPr marL="742950" indent="-285750">
              <a:tabLst>
                <a:tab pos="3086100" algn="l"/>
              </a:tabLst>
              <a:defRPr>
                <a:solidFill>
                  <a:schemeClr val="tx1"/>
                </a:solidFill>
                <a:latin typeface="Comic Sans MS" pitchFamily="66" charset="0"/>
              </a:defRPr>
            </a:lvl2pPr>
            <a:lvl3pPr marL="1143000" indent="-228600">
              <a:tabLst>
                <a:tab pos="3086100" algn="l"/>
              </a:tabLst>
              <a:defRPr>
                <a:solidFill>
                  <a:schemeClr val="tx1"/>
                </a:solidFill>
                <a:latin typeface="Comic Sans MS" pitchFamily="66" charset="0"/>
              </a:defRPr>
            </a:lvl3pPr>
            <a:lvl4pPr marL="1600200" indent="-228600">
              <a:tabLst>
                <a:tab pos="3086100" algn="l"/>
              </a:tabLst>
              <a:defRPr>
                <a:solidFill>
                  <a:schemeClr val="tx1"/>
                </a:solidFill>
                <a:latin typeface="Comic Sans MS" pitchFamily="66" charset="0"/>
              </a:defRPr>
            </a:lvl4pPr>
            <a:lvl5pPr marL="2057400" indent="-228600">
              <a:tabLst>
                <a:tab pos="3086100" algn="l"/>
              </a:tabLst>
              <a:defRPr>
                <a:solidFill>
                  <a:schemeClr val="tx1"/>
                </a:solidFill>
                <a:latin typeface="Comic Sans MS" pitchFamily="66" charset="0"/>
              </a:defRPr>
            </a:lvl5pPr>
            <a:lvl6pPr marL="2514600" indent="-228600" eaLnBrk="0" fontAlgn="base" hangingPunct="0">
              <a:spcBef>
                <a:spcPct val="0"/>
              </a:spcBef>
              <a:spcAft>
                <a:spcPct val="0"/>
              </a:spcAft>
              <a:tabLst>
                <a:tab pos="3086100" algn="l"/>
              </a:tabLst>
              <a:defRPr>
                <a:solidFill>
                  <a:schemeClr val="tx1"/>
                </a:solidFill>
                <a:latin typeface="Comic Sans MS" pitchFamily="66" charset="0"/>
              </a:defRPr>
            </a:lvl6pPr>
            <a:lvl7pPr marL="2971800" indent="-228600" eaLnBrk="0" fontAlgn="base" hangingPunct="0">
              <a:spcBef>
                <a:spcPct val="0"/>
              </a:spcBef>
              <a:spcAft>
                <a:spcPct val="0"/>
              </a:spcAft>
              <a:tabLst>
                <a:tab pos="3086100" algn="l"/>
              </a:tabLst>
              <a:defRPr>
                <a:solidFill>
                  <a:schemeClr val="tx1"/>
                </a:solidFill>
                <a:latin typeface="Comic Sans MS" pitchFamily="66" charset="0"/>
              </a:defRPr>
            </a:lvl7pPr>
            <a:lvl8pPr marL="3429000" indent="-228600" eaLnBrk="0" fontAlgn="base" hangingPunct="0">
              <a:spcBef>
                <a:spcPct val="0"/>
              </a:spcBef>
              <a:spcAft>
                <a:spcPct val="0"/>
              </a:spcAft>
              <a:tabLst>
                <a:tab pos="3086100" algn="l"/>
              </a:tabLst>
              <a:defRPr>
                <a:solidFill>
                  <a:schemeClr val="tx1"/>
                </a:solidFill>
                <a:latin typeface="Comic Sans MS" pitchFamily="66" charset="0"/>
              </a:defRPr>
            </a:lvl8pPr>
            <a:lvl9pPr marL="3886200" indent="-228600" eaLnBrk="0" fontAlgn="base" hangingPunct="0">
              <a:spcBef>
                <a:spcPct val="0"/>
              </a:spcBef>
              <a:spcAft>
                <a:spcPct val="0"/>
              </a:spcAft>
              <a:tabLst>
                <a:tab pos="3086100" algn="l"/>
              </a:tabLst>
              <a:defRPr>
                <a:solidFill>
                  <a:schemeClr val="tx1"/>
                </a:solidFill>
                <a:latin typeface="Comic Sans MS" pitchFamily="66" charset="0"/>
              </a:defRPr>
            </a:lvl9pPr>
          </a:lstStyle>
          <a:p>
            <a:pPr eaLnBrk="0" fontAlgn="base" hangingPunct="0">
              <a:spcBef>
                <a:spcPct val="50000"/>
              </a:spcBef>
              <a:spcAft>
                <a:spcPct val="0"/>
              </a:spcAft>
            </a:pPr>
            <a:r>
              <a:rPr lang="en-US" sz="3200" b="1" dirty="0">
                <a:solidFill>
                  <a:srgbClr val="000000"/>
                </a:solidFill>
              </a:rPr>
              <a:t>PV = 6.209.2</a:t>
            </a:r>
            <a:r>
              <a:rPr lang="id-ID" sz="3200" b="1" dirty="0">
                <a:solidFill>
                  <a:srgbClr val="000000"/>
                </a:solidFill>
              </a:rPr>
              <a:t>13</a:t>
            </a:r>
            <a:r>
              <a:rPr lang="en-US" sz="3200" b="1" dirty="0">
                <a:solidFill>
                  <a:srgbClr val="000000"/>
                </a:solidFill>
              </a:rPr>
              <a:t>.</a:t>
            </a:r>
            <a:r>
              <a:rPr lang="id-ID" sz="3200" b="1" dirty="0">
                <a:solidFill>
                  <a:srgbClr val="000000"/>
                </a:solidFill>
              </a:rPr>
              <a:t>231</a:t>
            </a:r>
            <a:endParaRPr lang="en-US" sz="3200" b="1" dirty="0">
              <a:solidFill>
                <a:srgbClr val="000000"/>
              </a:solidFill>
            </a:endParaRPr>
          </a:p>
        </p:txBody>
      </p:sp>
    </p:spTree>
    <p:extLst>
      <p:ext uri="{BB962C8B-B14F-4D97-AF65-F5344CB8AC3E}">
        <p14:creationId xmlns:p14="http://schemas.microsoft.com/office/powerpoint/2010/main" val="681718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CDE32-EF6A-CFCF-074F-3C1F0AAC29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42A694-2F6E-F90C-DDA9-E3E441BDD579}"/>
              </a:ext>
            </a:extLst>
          </p:cNvPr>
          <p:cNvSpPr>
            <a:spLocks noGrp="1"/>
          </p:cNvSpPr>
          <p:nvPr>
            <p:ph type="title"/>
          </p:nvPr>
        </p:nvSpPr>
        <p:spPr/>
        <p:txBody>
          <a:bodyPr/>
          <a:lstStyle/>
          <a:p>
            <a:r>
              <a:rPr lang="en-US" dirty="0" err="1"/>
              <a:t>Contoh</a:t>
            </a:r>
            <a:r>
              <a:rPr lang="en-US" dirty="0"/>
              <a:t>!</a:t>
            </a:r>
            <a:endParaRPr lang="id-ID" dirty="0"/>
          </a:p>
        </p:txBody>
      </p:sp>
      <p:sp>
        <p:nvSpPr>
          <p:cNvPr id="3" name="Content Placeholder 2">
            <a:extLst>
              <a:ext uri="{FF2B5EF4-FFF2-40B4-BE49-F238E27FC236}">
                <a16:creationId xmlns:a16="http://schemas.microsoft.com/office/drawing/2014/main" id="{3203F701-0E1D-D52D-065F-FBAE254E5E4A}"/>
              </a:ext>
            </a:extLst>
          </p:cNvPr>
          <p:cNvSpPr>
            <a:spLocks noGrp="1"/>
          </p:cNvSpPr>
          <p:nvPr>
            <p:ph idx="1"/>
          </p:nvPr>
        </p:nvSpPr>
        <p:spPr/>
        <p:txBody>
          <a:bodyPr/>
          <a:lstStyle/>
          <a:p>
            <a:pPr algn="just"/>
            <a:r>
              <a:rPr lang="en-US" dirty="0" err="1"/>
              <a:t>Seseorang</a:t>
            </a:r>
            <a:r>
              <a:rPr lang="en-US" dirty="0"/>
              <a:t> </a:t>
            </a:r>
            <a:r>
              <a:rPr lang="en-US" dirty="0" err="1"/>
              <a:t>ingin</a:t>
            </a:r>
            <a:r>
              <a:rPr lang="en-US" dirty="0"/>
              <a:t> </a:t>
            </a:r>
            <a:r>
              <a:rPr lang="en-US" dirty="0" err="1"/>
              <a:t>menggunakan</a:t>
            </a:r>
            <a:r>
              <a:rPr lang="en-US" dirty="0"/>
              <a:t> uang </a:t>
            </a:r>
            <a:r>
              <a:rPr lang="en-US" dirty="0" err="1"/>
              <a:t>sebesar</a:t>
            </a:r>
            <a:r>
              <a:rPr lang="en-US" dirty="0"/>
              <a:t> Rp450juta pada 4 </a:t>
            </a:r>
            <a:r>
              <a:rPr lang="en-US" dirty="0" err="1"/>
              <a:t>tahun</a:t>
            </a:r>
            <a:r>
              <a:rPr lang="en-US" dirty="0"/>
              <a:t> yang </a:t>
            </a:r>
            <a:r>
              <a:rPr lang="en-US" dirty="0" err="1"/>
              <a:t>akan</a:t>
            </a:r>
            <a:r>
              <a:rPr lang="en-US" dirty="0"/>
              <a:t> </a:t>
            </a:r>
            <a:r>
              <a:rPr lang="en-US" dirty="0" err="1"/>
              <a:t>datang</a:t>
            </a:r>
            <a:r>
              <a:rPr lang="en-US" dirty="0"/>
              <a:t> </a:t>
            </a:r>
            <a:r>
              <a:rPr lang="en-US" dirty="0" err="1"/>
              <a:t>dari</a:t>
            </a:r>
            <a:r>
              <a:rPr lang="en-US" dirty="0"/>
              <a:t> </a:t>
            </a:r>
            <a:r>
              <a:rPr lang="en-US" dirty="0" err="1"/>
              <a:t>rekeningnya</a:t>
            </a:r>
            <a:r>
              <a:rPr lang="en-US" dirty="0"/>
              <a:t>. </a:t>
            </a:r>
            <a:r>
              <a:rPr lang="en-US" dirty="0" err="1"/>
              <a:t>Berapa</a:t>
            </a:r>
            <a:r>
              <a:rPr lang="en-US" dirty="0"/>
              <a:t> </a:t>
            </a:r>
            <a:r>
              <a:rPr lang="en-US" dirty="0" err="1"/>
              <a:t>jumlah</a:t>
            </a:r>
            <a:r>
              <a:rPr lang="en-US" dirty="0"/>
              <a:t> uang yang </a:t>
            </a:r>
            <a:r>
              <a:rPr lang="en-US" dirty="0" err="1"/>
              <a:t>harus</a:t>
            </a:r>
            <a:r>
              <a:rPr lang="en-US" dirty="0"/>
              <a:t> orang </a:t>
            </a:r>
            <a:r>
              <a:rPr lang="en-US" dirty="0" err="1"/>
              <a:t>tersebut</a:t>
            </a:r>
            <a:r>
              <a:rPr lang="en-US" dirty="0"/>
              <a:t> </a:t>
            </a:r>
            <a:r>
              <a:rPr lang="en-US" dirty="0" err="1"/>
              <a:t>simpan</a:t>
            </a:r>
            <a:r>
              <a:rPr lang="en-US" dirty="0"/>
              <a:t> di </a:t>
            </a:r>
            <a:r>
              <a:rPr lang="en-US" dirty="0" err="1"/>
              <a:t>rekeningnya</a:t>
            </a:r>
            <a:r>
              <a:rPr lang="en-US" dirty="0"/>
              <a:t> </a:t>
            </a:r>
            <a:r>
              <a:rPr lang="en-US" dirty="0" err="1"/>
              <a:t>saat</a:t>
            </a:r>
            <a:r>
              <a:rPr lang="en-US" dirty="0"/>
              <a:t> </a:t>
            </a:r>
            <a:r>
              <a:rPr lang="en-US" dirty="0" err="1"/>
              <a:t>ini</a:t>
            </a:r>
            <a:r>
              <a:rPr lang="en-US" dirty="0"/>
              <a:t> </a:t>
            </a:r>
            <a:r>
              <a:rPr lang="en-US" dirty="0" err="1"/>
              <a:t>apabila</a:t>
            </a:r>
            <a:r>
              <a:rPr lang="en-US" dirty="0"/>
              <a:t> Tingkat </a:t>
            </a:r>
            <a:r>
              <a:rPr lang="en-US" dirty="0" err="1"/>
              <a:t>suku</a:t>
            </a:r>
            <a:r>
              <a:rPr lang="en-US" dirty="0"/>
              <a:t> Bunga 3% per </a:t>
            </a:r>
            <a:r>
              <a:rPr lang="en-US" dirty="0" err="1"/>
              <a:t>tahun</a:t>
            </a:r>
            <a:r>
              <a:rPr lang="en-US" dirty="0"/>
              <a:t>.</a:t>
            </a:r>
            <a:endParaRPr lang="id-ID" dirty="0"/>
          </a:p>
        </p:txBody>
      </p:sp>
    </p:spTree>
    <p:extLst>
      <p:ext uri="{BB962C8B-B14F-4D97-AF65-F5344CB8AC3E}">
        <p14:creationId xmlns:p14="http://schemas.microsoft.com/office/powerpoint/2010/main" val="1321899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685800" y="381000"/>
            <a:ext cx="7772400" cy="914400"/>
          </a:xfrm>
        </p:spPr>
        <p:txBody>
          <a:bodyPr/>
          <a:lstStyle/>
          <a:p>
            <a:r>
              <a:rPr lang="en-US">
                <a:solidFill>
                  <a:srgbClr val="FF0000"/>
                </a:solidFill>
                <a:latin typeface="Berlin Sans FB" pitchFamily="34" charset="0"/>
              </a:rPr>
              <a:t>PEMAJEMUKAN</a:t>
            </a:r>
          </a:p>
        </p:txBody>
      </p:sp>
      <p:sp>
        <p:nvSpPr>
          <p:cNvPr id="382979" name="Rectangle 3"/>
          <p:cNvSpPr>
            <a:spLocks noGrp="1" noChangeArrowheads="1"/>
          </p:cNvSpPr>
          <p:nvPr>
            <p:ph idx="1"/>
          </p:nvPr>
        </p:nvSpPr>
        <p:spPr>
          <a:xfrm>
            <a:off x="152403" y="1828800"/>
            <a:ext cx="8686800" cy="4648200"/>
          </a:xfrm>
        </p:spPr>
        <p:txBody>
          <a:bodyPr/>
          <a:lstStyle/>
          <a:p>
            <a:pPr marL="341313" indent="14288">
              <a:lnSpc>
                <a:spcPct val="90000"/>
              </a:lnSpc>
              <a:buFontTx/>
              <a:buNone/>
            </a:pPr>
            <a:r>
              <a:rPr lang="en-US" dirty="0" err="1">
                <a:solidFill>
                  <a:srgbClr val="000000"/>
                </a:solidFill>
                <a:latin typeface="Gill Sans MT" pitchFamily="34" charset="0"/>
                <a:cs typeface="Times New Roman" pitchFamily="18" charset="0"/>
              </a:rPr>
              <a:t>Pemajemukan</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adalah</a:t>
            </a:r>
            <a:r>
              <a:rPr lang="en-US" dirty="0">
                <a:solidFill>
                  <a:srgbClr val="000000"/>
                </a:solidFill>
                <a:latin typeface="Gill Sans MT" pitchFamily="34" charset="0"/>
                <a:cs typeface="Times New Roman" pitchFamily="18" charset="0"/>
              </a:rPr>
              <a:t> </a:t>
            </a:r>
            <a:r>
              <a:rPr lang="id-ID" dirty="0">
                <a:solidFill>
                  <a:srgbClr val="000000"/>
                </a:solidFill>
                <a:latin typeface="Gill Sans MT" pitchFamily="34" charset="0"/>
                <a:cs typeface="Times New Roman" pitchFamily="18" charset="0"/>
                <a:sym typeface="Wingdings" pitchFamily="2" charset="2"/>
              </a:rPr>
              <a:t> </a:t>
            </a:r>
            <a:r>
              <a:rPr lang="en-US" dirty="0">
                <a:solidFill>
                  <a:srgbClr val="000000"/>
                </a:solidFill>
                <a:latin typeface="Gill Sans MT" pitchFamily="34" charset="0"/>
                <a:cs typeface="Times New Roman" pitchFamily="18" charset="0"/>
              </a:rPr>
              <a:t>proses </a:t>
            </a:r>
            <a:r>
              <a:rPr lang="en-US" dirty="0" err="1">
                <a:solidFill>
                  <a:srgbClr val="000000"/>
                </a:solidFill>
                <a:latin typeface="Gill Sans MT" pitchFamily="34" charset="0"/>
                <a:cs typeface="Times New Roman" pitchFamily="18" charset="0"/>
              </a:rPr>
              <a:t>penentuan</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nilai</a:t>
            </a:r>
            <a:r>
              <a:rPr lang="id-ID"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masa</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depan</a:t>
            </a:r>
            <a:r>
              <a:rPr lang="en-US" dirty="0">
                <a:solidFill>
                  <a:srgbClr val="000000"/>
                </a:solidFill>
                <a:latin typeface="Gill Sans MT" pitchFamily="34" charset="0"/>
                <a:cs typeface="Times New Roman" pitchFamily="18" charset="0"/>
              </a:rPr>
              <a:t> (FV) </a:t>
            </a:r>
            <a:r>
              <a:rPr lang="en-US" dirty="0" err="1">
                <a:solidFill>
                  <a:srgbClr val="000000"/>
                </a:solidFill>
                <a:latin typeface="Gill Sans MT" pitchFamily="34" charset="0"/>
                <a:cs typeface="Times New Roman" pitchFamily="18" charset="0"/>
              </a:rPr>
              <a:t>dari</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arus</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kas</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atau</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serangkaian</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arus</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kas</a:t>
            </a:r>
            <a:endParaRPr lang="id-ID" dirty="0">
              <a:solidFill>
                <a:srgbClr val="000000"/>
              </a:solidFill>
              <a:latin typeface="Gill Sans MT" pitchFamily="34" charset="0"/>
              <a:cs typeface="Times New Roman" pitchFamily="18" charset="0"/>
            </a:endParaRPr>
          </a:p>
          <a:p>
            <a:pPr algn="ctr">
              <a:lnSpc>
                <a:spcPct val="90000"/>
              </a:lnSpc>
              <a:buFontTx/>
              <a:buNone/>
            </a:pPr>
            <a:endParaRPr lang="en-US" dirty="0">
              <a:solidFill>
                <a:srgbClr val="000000"/>
              </a:solidFill>
              <a:latin typeface="Gill Sans MT" pitchFamily="34" charset="0"/>
              <a:cs typeface="Times New Roman" pitchFamily="18" charset="0"/>
            </a:endParaRPr>
          </a:p>
          <a:p>
            <a:pPr>
              <a:lnSpc>
                <a:spcPct val="90000"/>
              </a:lnSpc>
            </a:pPr>
            <a:r>
              <a:rPr lang="id-ID"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Jumlah</a:t>
            </a:r>
            <a:r>
              <a:rPr lang="en-US" dirty="0">
                <a:solidFill>
                  <a:srgbClr val="000000"/>
                </a:solidFill>
                <a:latin typeface="Gill Sans MT" pitchFamily="34" charset="0"/>
                <a:cs typeface="Times New Roman" pitchFamily="18" charset="0"/>
              </a:rPr>
              <a:t> yang </a:t>
            </a:r>
            <a:r>
              <a:rPr lang="en-US" dirty="0" err="1">
                <a:solidFill>
                  <a:srgbClr val="000000"/>
                </a:solidFill>
                <a:latin typeface="Gill Sans MT" pitchFamily="34" charset="0"/>
                <a:cs typeface="Times New Roman" pitchFamily="18" charset="0"/>
              </a:rPr>
              <a:t>dimajemukkan</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atau</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nilai</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masa</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depan</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adalah</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sama</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dengan</a:t>
            </a:r>
            <a:r>
              <a:rPr lang="en-US" dirty="0">
                <a:solidFill>
                  <a:srgbClr val="000000"/>
                </a:solidFill>
                <a:latin typeface="Gill Sans MT" pitchFamily="34" charset="0"/>
                <a:cs typeface="Times New Roman" pitchFamily="18" charset="0"/>
              </a:rPr>
              <a:t> </a:t>
            </a:r>
            <a:r>
              <a:rPr lang="en-US" dirty="0" err="1">
                <a:solidFill>
                  <a:srgbClr val="0000FF"/>
                </a:solidFill>
                <a:latin typeface="Gill Sans MT" pitchFamily="34" charset="0"/>
                <a:cs typeface="Times New Roman" pitchFamily="18" charset="0"/>
              </a:rPr>
              <a:t>jumlah</a:t>
            </a:r>
            <a:r>
              <a:rPr lang="en-US" dirty="0">
                <a:solidFill>
                  <a:srgbClr val="0000FF"/>
                </a:solidFill>
                <a:latin typeface="Gill Sans MT" pitchFamily="34" charset="0"/>
                <a:cs typeface="Times New Roman" pitchFamily="18" charset="0"/>
              </a:rPr>
              <a:t> </a:t>
            </a:r>
            <a:r>
              <a:rPr lang="en-US" dirty="0" err="1">
                <a:solidFill>
                  <a:srgbClr val="0000FF"/>
                </a:solidFill>
                <a:latin typeface="Gill Sans MT" pitchFamily="34" charset="0"/>
                <a:cs typeface="Times New Roman" pitchFamily="18" charset="0"/>
              </a:rPr>
              <a:t>awal</a:t>
            </a:r>
            <a:r>
              <a:rPr lang="en-US" dirty="0">
                <a:solidFill>
                  <a:srgbClr val="0000FF"/>
                </a:solidFill>
                <a:latin typeface="Gill Sans MT" pitchFamily="34" charset="0"/>
                <a:cs typeface="Times New Roman" pitchFamily="18" charset="0"/>
              </a:rPr>
              <a:t> </a:t>
            </a:r>
            <a:r>
              <a:rPr lang="en-US" dirty="0" err="1">
                <a:solidFill>
                  <a:srgbClr val="0000FF"/>
                </a:solidFill>
                <a:latin typeface="Gill Sans MT" pitchFamily="34" charset="0"/>
                <a:cs typeface="Times New Roman" pitchFamily="18" charset="0"/>
              </a:rPr>
              <a:t>ditambah</a:t>
            </a:r>
            <a:r>
              <a:rPr lang="en-US" dirty="0">
                <a:solidFill>
                  <a:srgbClr val="0000FF"/>
                </a:solidFill>
                <a:latin typeface="Gill Sans MT" pitchFamily="34" charset="0"/>
                <a:cs typeface="Times New Roman" pitchFamily="18" charset="0"/>
              </a:rPr>
              <a:t> </a:t>
            </a:r>
            <a:r>
              <a:rPr lang="en-US" dirty="0" err="1">
                <a:solidFill>
                  <a:srgbClr val="0000FF"/>
                </a:solidFill>
                <a:latin typeface="Gill Sans MT" pitchFamily="34" charset="0"/>
                <a:cs typeface="Times New Roman" pitchFamily="18" charset="0"/>
              </a:rPr>
              <a:t>bunga</a:t>
            </a:r>
            <a:r>
              <a:rPr lang="en-US" dirty="0">
                <a:solidFill>
                  <a:srgbClr val="0000FF"/>
                </a:solidFill>
                <a:latin typeface="Gill Sans MT" pitchFamily="34" charset="0"/>
                <a:cs typeface="Times New Roman" pitchFamily="18" charset="0"/>
              </a:rPr>
              <a:t> yang </a:t>
            </a:r>
            <a:r>
              <a:rPr lang="en-US" dirty="0" err="1">
                <a:solidFill>
                  <a:srgbClr val="0000FF"/>
                </a:solidFill>
                <a:latin typeface="Gill Sans MT" pitchFamily="34" charset="0"/>
                <a:cs typeface="Times New Roman" pitchFamily="18" charset="0"/>
              </a:rPr>
              <a:t>diperoleh</a:t>
            </a:r>
            <a:endParaRPr lang="en-US" dirty="0">
              <a:solidFill>
                <a:srgbClr val="0000FF"/>
              </a:solidFill>
              <a:latin typeface="Gill Sans MT" pitchFamily="34" charset="0"/>
            </a:endParaRPr>
          </a:p>
        </p:txBody>
      </p:sp>
      <p:sp>
        <p:nvSpPr>
          <p:cNvPr id="382980" name="Line 4"/>
          <p:cNvSpPr>
            <a:spLocks noChangeShapeType="1"/>
          </p:cNvSpPr>
          <p:nvPr/>
        </p:nvSpPr>
        <p:spPr bwMode="auto">
          <a:xfrm>
            <a:off x="838200" y="1524000"/>
            <a:ext cx="7543800" cy="0"/>
          </a:xfrm>
          <a:prstGeom prst="line">
            <a:avLst/>
          </a:prstGeom>
          <a:noFill/>
          <a:ln w="76200" cap="rnd">
            <a:solidFill>
              <a:srgbClr val="7F7F7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lstStyle/>
          <a:p>
            <a:pPr fontAlgn="base">
              <a:spcBef>
                <a:spcPct val="0"/>
              </a:spcBef>
              <a:spcAft>
                <a:spcPct val="0"/>
              </a:spcAft>
            </a:pPr>
            <a:endParaRPr lang="id-ID" sz="2400">
              <a:solidFill>
                <a:srgbClr val="000000"/>
              </a:solidFill>
            </a:endParaRPr>
          </a:p>
        </p:txBody>
      </p:sp>
    </p:spTree>
    <p:extLst>
      <p:ext uri="{BB962C8B-B14F-4D97-AF65-F5344CB8AC3E}">
        <p14:creationId xmlns:p14="http://schemas.microsoft.com/office/powerpoint/2010/main" val="4077526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2" name="Picture 2" descr="J1 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84003" name="Text Box 3"/>
          <p:cNvSpPr txBox="1">
            <a:spLocks noChangeArrowheads="1"/>
          </p:cNvSpPr>
          <p:nvPr/>
        </p:nvSpPr>
        <p:spPr bwMode="auto">
          <a:xfrm>
            <a:off x="6477000" y="762004"/>
            <a:ext cx="1905000" cy="396875"/>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spAutoFit/>
          </a:bodyPr>
          <a:lstStyle/>
          <a:p>
            <a:pPr fontAlgn="base">
              <a:spcBef>
                <a:spcPct val="50000"/>
              </a:spcBef>
              <a:spcAft>
                <a:spcPct val="0"/>
              </a:spcAft>
            </a:pPr>
            <a:r>
              <a:rPr lang="en-US" sz="2000" b="1">
                <a:solidFill>
                  <a:srgbClr val="FF0000"/>
                </a:solidFill>
                <a:latin typeface="Arial" charset="0"/>
              </a:rPr>
              <a:t>Pemajemukan</a:t>
            </a:r>
          </a:p>
        </p:txBody>
      </p:sp>
    </p:spTree>
    <p:extLst>
      <p:ext uri="{BB962C8B-B14F-4D97-AF65-F5344CB8AC3E}">
        <p14:creationId xmlns:p14="http://schemas.microsoft.com/office/powerpoint/2010/main" val="375941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685800" y="609600"/>
            <a:ext cx="7772400" cy="838200"/>
          </a:xfrm>
        </p:spPr>
        <p:txBody>
          <a:bodyPr/>
          <a:lstStyle/>
          <a:p>
            <a:r>
              <a:rPr lang="en-US">
                <a:solidFill>
                  <a:srgbClr val="FF0000"/>
                </a:solidFill>
                <a:latin typeface="Berlin Sans FB" pitchFamily="34" charset="0"/>
              </a:rPr>
              <a:t>PENDISKONTOAN</a:t>
            </a:r>
          </a:p>
        </p:txBody>
      </p:sp>
      <p:sp>
        <p:nvSpPr>
          <p:cNvPr id="385027" name="Rectangle 3"/>
          <p:cNvSpPr>
            <a:spLocks noGrp="1" noChangeArrowheads="1"/>
          </p:cNvSpPr>
          <p:nvPr>
            <p:ph idx="1"/>
          </p:nvPr>
        </p:nvSpPr>
        <p:spPr>
          <a:xfrm>
            <a:off x="457203" y="1828802"/>
            <a:ext cx="7924797" cy="4419600"/>
          </a:xfrm>
        </p:spPr>
        <p:txBody>
          <a:bodyPr/>
          <a:lstStyle/>
          <a:p>
            <a:pPr marL="341313" indent="14288">
              <a:lnSpc>
                <a:spcPct val="80000"/>
              </a:lnSpc>
              <a:buFontTx/>
              <a:buNone/>
            </a:pPr>
            <a:r>
              <a:rPr lang="en-US" dirty="0" err="1">
                <a:solidFill>
                  <a:srgbClr val="000000"/>
                </a:solidFill>
                <a:latin typeface="Gill Sans MT" pitchFamily="34" charset="0"/>
                <a:cs typeface="Times New Roman" pitchFamily="18" charset="0"/>
              </a:rPr>
              <a:t>Pendiskontoan</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adalah</a:t>
            </a:r>
            <a:r>
              <a:rPr lang="en-US" dirty="0">
                <a:solidFill>
                  <a:srgbClr val="000000"/>
                </a:solidFill>
                <a:latin typeface="Gill Sans MT" pitchFamily="34" charset="0"/>
                <a:cs typeface="Times New Roman" pitchFamily="18" charset="0"/>
              </a:rPr>
              <a:t> </a:t>
            </a:r>
            <a:r>
              <a:rPr lang="id-ID" dirty="0">
                <a:solidFill>
                  <a:srgbClr val="000000"/>
                </a:solidFill>
                <a:latin typeface="Gill Sans MT" pitchFamily="34" charset="0"/>
                <a:cs typeface="Times New Roman" pitchFamily="18" charset="0"/>
                <a:sym typeface="Wingdings" pitchFamily="2" charset="2"/>
              </a:rPr>
              <a:t> </a:t>
            </a:r>
            <a:r>
              <a:rPr lang="en-US" dirty="0">
                <a:solidFill>
                  <a:srgbClr val="000000"/>
                </a:solidFill>
                <a:latin typeface="Gill Sans MT" pitchFamily="34" charset="0"/>
                <a:cs typeface="Times New Roman" pitchFamily="18" charset="0"/>
              </a:rPr>
              <a:t>proses </a:t>
            </a:r>
            <a:r>
              <a:rPr lang="en-US" dirty="0" err="1">
                <a:solidFill>
                  <a:srgbClr val="000000"/>
                </a:solidFill>
                <a:latin typeface="Gill Sans MT" pitchFamily="34" charset="0"/>
                <a:cs typeface="Times New Roman" pitchFamily="18" charset="0"/>
              </a:rPr>
              <a:t>pencarian</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nilai</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sekarang</a:t>
            </a:r>
            <a:r>
              <a:rPr lang="en-US" dirty="0">
                <a:solidFill>
                  <a:srgbClr val="000000"/>
                </a:solidFill>
                <a:latin typeface="Gill Sans MT" pitchFamily="34" charset="0"/>
                <a:cs typeface="Times New Roman" pitchFamily="18" charset="0"/>
              </a:rPr>
              <a:t> (PV) </a:t>
            </a:r>
            <a:r>
              <a:rPr lang="en-US" dirty="0" err="1">
                <a:solidFill>
                  <a:srgbClr val="000000"/>
                </a:solidFill>
                <a:latin typeface="Gill Sans MT" pitchFamily="34" charset="0"/>
                <a:cs typeface="Times New Roman" pitchFamily="18" charset="0"/>
              </a:rPr>
              <a:t>dari</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arus</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kas</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masa</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depan</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atau</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serangkaian</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arus</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kas</a:t>
            </a:r>
            <a:endParaRPr lang="en-US" dirty="0">
              <a:solidFill>
                <a:srgbClr val="000000"/>
              </a:solidFill>
              <a:latin typeface="Gill Sans MT" pitchFamily="34" charset="0"/>
              <a:cs typeface="Times New Roman" pitchFamily="18" charset="0"/>
            </a:endParaRPr>
          </a:p>
          <a:p>
            <a:pPr>
              <a:lnSpc>
                <a:spcPct val="80000"/>
              </a:lnSpc>
            </a:pPr>
            <a:endParaRPr lang="en-US" dirty="0">
              <a:solidFill>
                <a:srgbClr val="000000"/>
              </a:solidFill>
              <a:latin typeface="Gill Sans MT" pitchFamily="34" charset="0"/>
              <a:cs typeface="Times New Roman" pitchFamily="18" charset="0"/>
            </a:endParaRPr>
          </a:p>
          <a:p>
            <a:pPr>
              <a:lnSpc>
                <a:spcPct val="80000"/>
              </a:lnSpc>
            </a:pPr>
            <a:r>
              <a:rPr lang="en-US" dirty="0" err="1">
                <a:solidFill>
                  <a:srgbClr val="000000"/>
                </a:solidFill>
                <a:latin typeface="Gill Sans MT" pitchFamily="34" charset="0"/>
                <a:cs typeface="Times New Roman" pitchFamily="18" charset="0"/>
              </a:rPr>
              <a:t>Pendiskontoan</a:t>
            </a:r>
            <a:r>
              <a:rPr lang="en-US" dirty="0">
                <a:solidFill>
                  <a:srgbClr val="000000"/>
                </a:solidFill>
                <a:latin typeface="Gill Sans MT" pitchFamily="34" charset="0"/>
                <a:cs typeface="Times New Roman" pitchFamily="18" charset="0"/>
              </a:rPr>
              <a:t> </a:t>
            </a:r>
            <a:r>
              <a:rPr lang="id-ID" dirty="0">
                <a:solidFill>
                  <a:srgbClr val="000000"/>
                </a:solidFill>
                <a:latin typeface="Gill Sans MT" pitchFamily="34" charset="0"/>
                <a:cs typeface="Times New Roman" pitchFamily="18" charset="0"/>
                <a:sym typeface="Wingdings" pitchFamily="2" charset="2"/>
              </a:rPr>
              <a:t></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kebalikan</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dari</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pemajemukan</a:t>
            </a:r>
            <a:endParaRPr lang="en-US" dirty="0">
              <a:solidFill>
                <a:srgbClr val="000000"/>
              </a:solidFill>
              <a:latin typeface="Gill Sans MT" pitchFamily="34" charset="0"/>
              <a:cs typeface="Times New Roman" pitchFamily="18" charset="0"/>
            </a:endParaRPr>
          </a:p>
        </p:txBody>
      </p:sp>
      <p:sp>
        <p:nvSpPr>
          <p:cNvPr id="385028" name="Line 4"/>
          <p:cNvSpPr>
            <a:spLocks noChangeShapeType="1"/>
          </p:cNvSpPr>
          <p:nvPr/>
        </p:nvSpPr>
        <p:spPr bwMode="auto">
          <a:xfrm>
            <a:off x="838200" y="1600200"/>
            <a:ext cx="7543800" cy="0"/>
          </a:xfrm>
          <a:prstGeom prst="line">
            <a:avLst/>
          </a:prstGeom>
          <a:noFill/>
          <a:ln w="76200" cap="rnd">
            <a:solidFill>
              <a:srgbClr val="7F7F7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lstStyle/>
          <a:p>
            <a:pPr fontAlgn="base">
              <a:spcBef>
                <a:spcPct val="0"/>
              </a:spcBef>
              <a:spcAft>
                <a:spcPct val="0"/>
              </a:spcAft>
            </a:pPr>
            <a:endParaRPr lang="id-ID" sz="2400">
              <a:solidFill>
                <a:srgbClr val="000000"/>
              </a:solidFill>
            </a:endParaRPr>
          </a:p>
        </p:txBody>
      </p:sp>
    </p:spTree>
    <p:extLst>
      <p:ext uri="{BB962C8B-B14F-4D97-AF65-F5344CB8AC3E}">
        <p14:creationId xmlns:p14="http://schemas.microsoft.com/office/powerpoint/2010/main" val="161844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50" name="Picture 2" descr="J1 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86051" name="Text Box 3"/>
          <p:cNvSpPr txBox="1">
            <a:spLocks noChangeArrowheads="1"/>
          </p:cNvSpPr>
          <p:nvPr/>
        </p:nvSpPr>
        <p:spPr bwMode="auto">
          <a:xfrm>
            <a:off x="6324600" y="685804"/>
            <a:ext cx="2057400" cy="396875"/>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spAutoFit/>
          </a:bodyPr>
          <a:lstStyle/>
          <a:p>
            <a:pPr fontAlgn="base">
              <a:spcBef>
                <a:spcPct val="50000"/>
              </a:spcBef>
              <a:spcAft>
                <a:spcPct val="0"/>
              </a:spcAft>
            </a:pPr>
            <a:r>
              <a:rPr lang="en-US" sz="2000" b="1">
                <a:solidFill>
                  <a:srgbClr val="FF0000"/>
                </a:solidFill>
                <a:latin typeface="Arial" charset="0"/>
              </a:rPr>
              <a:t>Pendiskontoan</a:t>
            </a:r>
          </a:p>
        </p:txBody>
      </p:sp>
    </p:spTree>
    <p:extLst>
      <p:ext uri="{BB962C8B-B14F-4D97-AF65-F5344CB8AC3E}">
        <p14:creationId xmlns:p14="http://schemas.microsoft.com/office/powerpoint/2010/main" val="1239953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395288" y="260352"/>
            <a:ext cx="8748712" cy="6121400"/>
          </a:xfrm>
        </p:spPr>
        <p:txBody>
          <a:bodyPr/>
          <a:lstStyle/>
          <a:p>
            <a:pPr algn="l" eaLnBrk="1" hangingPunct="1">
              <a:tabLst>
                <a:tab pos="2514169" algn="l"/>
              </a:tabLst>
              <a:defRPr/>
            </a:pPr>
            <a:r>
              <a:rPr lang="en-US" sz="2400" b="1" dirty="0"/>
              <a:t>RUMUS-RUMUS BUNGA MAJEMUK DAN EKIVALENSINYA</a:t>
            </a:r>
            <a:br>
              <a:rPr lang="en-US" sz="2400" dirty="0"/>
            </a:br>
            <a:br>
              <a:rPr lang="en-US" sz="2400" dirty="0"/>
            </a:br>
            <a:r>
              <a:rPr lang="en-US" sz="2400" dirty="0" err="1"/>
              <a:t>Notasi</a:t>
            </a:r>
            <a:r>
              <a:rPr lang="en-US" sz="2400" dirty="0"/>
              <a:t> yang </a:t>
            </a:r>
            <a:r>
              <a:rPr lang="en-US" sz="2400" dirty="0" err="1"/>
              <a:t>dipergunakan</a:t>
            </a:r>
            <a:r>
              <a:rPr lang="en-US" sz="2400" dirty="0"/>
              <a:t> </a:t>
            </a:r>
            <a:r>
              <a:rPr lang="en-US" sz="2400" dirty="0" err="1"/>
              <a:t>dalam</a:t>
            </a:r>
            <a:r>
              <a:rPr lang="en-US" sz="2400" dirty="0"/>
              <a:t> </a:t>
            </a:r>
            <a:r>
              <a:rPr lang="en-US" sz="2400" dirty="0" err="1"/>
              <a:t>rumus</a:t>
            </a:r>
            <a:r>
              <a:rPr lang="en-US" sz="2400" dirty="0"/>
              <a:t> </a:t>
            </a:r>
            <a:r>
              <a:rPr lang="en-US" sz="2400" dirty="0" err="1"/>
              <a:t>bunga</a:t>
            </a:r>
            <a:r>
              <a:rPr lang="en-US" sz="2400" dirty="0"/>
              <a:t>, </a:t>
            </a:r>
            <a:r>
              <a:rPr lang="en-US" sz="2400" dirty="0" err="1"/>
              <a:t>yaitu</a:t>
            </a:r>
            <a:r>
              <a:rPr lang="en-US" sz="2400" dirty="0"/>
              <a:t> :</a:t>
            </a:r>
            <a:br>
              <a:rPr lang="en-US" sz="2400" b="1" i="1" dirty="0"/>
            </a:br>
            <a:r>
              <a:rPr lang="en-US" sz="2400" b="1" i="1" dirty="0"/>
              <a:t>i </a:t>
            </a:r>
            <a:r>
              <a:rPr lang="en-US" sz="2400" dirty="0"/>
              <a:t>(</a:t>
            </a:r>
            <a:r>
              <a:rPr lang="en-US" sz="2400" i="1" dirty="0"/>
              <a:t>Interest</a:t>
            </a:r>
            <a:r>
              <a:rPr lang="en-US" sz="2400" dirty="0"/>
              <a:t>)	= </a:t>
            </a:r>
            <a:r>
              <a:rPr lang="en-US" sz="2400" dirty="0" err="1"/>
              <a:t>tingkat</a:t>
            </a:r>
            <a:r>
              <a:rPr lang="en-US" sz="2400" dirty="0"/>
              <a:t> </a:t>
            </a:r>
            <a:r>
              <a:rPr lang="en-US" sz="2400" dirty="0" err="1"/>
              <a:t>suku</a:t>
            </a:r>
            <a:r>
              <a:rPr lang="en-US" sz="2400" dirty="0"/>
              <a:t> </a:t>
            </a:r>
            <a:r>
              <a:rPr lang="en-US" sz="2400" dirty="0" err="1"/>
              <a:t>bunga</a:t>
            </a:r>
            <a:r>
              <a:rPr lang="en-US" sz="2400" dirty="0"/>
              <a:t> per </a:t>
            </a:r>
            <a:r>
              <a:rPr lang="en-US" sz="2400" dirty="0" err="1"/>
              <a:t>periode</a:t>
            </a:r>
            <a:r>
              <a:rPr lang="en-US" sz="2400" dirty="0"/>
              <a:t>.</a:t>
            </a:r>
            <a:br>
              <a:rPr lang="en-US" sz="2400" b="1" i="1" dirty="0"/>
            </a:br>
            <a:r>
              <a:rPr lang="en-US" sz="2400" b="1" i="1" dirty="0"/>
              <a:t>n</a:t>
            </a:r>
            <a:r>
              <a:rPr lang="en-US" sz="2400" dirty="0"/>
              <a:t> (</a:t>
            </a:r>
            <a:r>
              <a:rPr lang="en-US" sz="2400" i="1" dirty="0"/>
              <a:t>Number</a:t>
            </a:r>
            <a:r>
              <a:rPr lang="en-US" sz="2400" dirty="0"/>
              <a:t>)	= </a:t>
            </a:r>
            <a:r>
              <a:rPr lang="en-US" sz="2400" dirty="0" err="1"/>
              <a:t>jumlah</a:t>
            </a:r>
            <a:r>
              <a:rPr lang="en-US" sz="2400" dirty="0"/>
              <a:t> </a:t>
            </a:r>
            <a:r>
              <a:rPr lang="en-US" sz="2400" dirty="0" err="1"/>
              <a:t>periode</a:t>
            </a:r>
            <a:r>
              <a:rPr lang="en-US" sz="2400" dirty="0"/>
              <a:t> </a:t>
            </a:r>
            <a:r>
              <a:rPr lang="en-US" sz="2400" dirty="0" err="1"/>
              <a:t>bunga</a:t>
            </a:r>
            <a:r>
              <a:rPr lang="en-US" sz="2400" dirty="0"/>
              <a:t>.  </a:t>
            </a:r>
            <a:br>
              <a:rPr lang="en-US" sz="2400" b="1" i="1" dirty="0"/>
            </a:br>
            <a:r>
              <a:rPr lang="en-US" sz="2400" b="1" i="1" dirty="0"/>
              <a:t>P</a:t>
            </a:r>
            <a:r>
              <a:rPr lang="en-US" sz="2400" dirty="0"/>
              <a:t> (</a:t>
            </a:r>
            <a:r>
              <a:rPr lang="en-US" sz="2400" i="1" dirty="0"/>
              <a:t>Present </a:t>
            </a:r>
            <a:r>
              <a:rPr lang="id-ID" sz="2400" i="1" dirty="0"/>
              <a:t>Value</a:t>
            </a:r>
            <a:r>
              <a:rPr lang="en-US" sz="2400" dirty="0"/>
              <a:t>) = </a:t>
            </a:r>
            <a:r>
              <a:rPr lang="en-US" sz="2400" dirty="0" err="1"/>
              <a:t>jumlah</a:t>
            </a:r>
            <a:r>
              <a:rPr lang="en-US" sz="2400" dirty="0"/>
              <a:t> </a:t>
            </a:r>
            <a:r>
              <a:rPr lang="en-US" sz="2400" dirty="0" err="1"/>
              <a:t>uang</a:t>
            </a:r>
            <a:r>
              <a:rPr lang="en-US" sz="2400" dirty="0"/>
              <a:t>/modal </a:t>
            </a:r>
            <a:r>
              <a:rPr lang="en-US" sz="2400" dirty="0" err="1"/>
              <a:t>pada</a:t>
            </a:r>
            <a:r>
              <a:rPr lang="en-US" sz="2400" dirty="0"/>
              <a:t> </a:t>
            </a:r>
            <a:r>
              <a:rPr lang="en-US" sz="2400" dirty="0" err="1"/>
              <a:t>saat</a:t>
            </a:r>
            <a:r>
              <a:rPr lang="en-US" sz="2400" dirty="0"/>
              <a:t> 	 	   	   </a:t>
            </a:r>
            <a:r>
              <a:rPr lang="en-US" sz="2400" dirty="0" err="1"/>
              <a:t>sekarang</a:t>
            </a:r>
            <a:r>
              <a:rPr lang="en-US" sz="2400" dirty="0"/>
              <a:t> (</a:t>
            </a:r>
            <a:r>
              <a:rPr lang="en-US" sz="2400" dirty="0" err="1"/>
              <a:t>awal</a:t>
            </a:r>
            <a:r>
              <a:rPr lang="en-US" sz="2400" dirty="0"/>
              <a:t> </a:t>
            </a:r>
            <a:r>
              <a:rPr lang="en-US" sz="2400" dirty="0" err="1"/>
              <a:t>periode</a:t>
            </a:r>
            <a:r>
              <a:rPr lang="en-US" sz="2400" dirty="0"/>
              <a:t>/</a:t>
            </a:r>
            <a:r>
              <a:rPr lang="en-US" sz="2400" dirty="0" err="1"/>
              <a:t>tahun</a:t>
            </a:r>
            <a:r>
              <a:rPr lang="en-US" sz="2400" dirty="0"/>
              <a:t>).</a:t>
            </a:r>
            <a:br>
              <a:rPr lang="en-US" sz="2400" b="1" i="1" dirty="0"/>
            </a:br>
            <a:r>
              <a:rPr lang="en-US" sz="2400" b="1" i="1" dirty="0"/>
              <a:t>F</a:t>
            </a:r>
            <a:r>
              <a:rPr lang="en-US" sz="2400" dirty="0"/>
              <a:t> (</a:t>
            </a:r>
            <a:r>
              <a:rPr lang="en-US" sz="2400" i="1" dirty="0"/>
              <a:t>Future </a:t>
            </a:r>
            <a:r>
              <a:rPr lang="id-ID" sz="2400" i="1" dirty="0"/>
              <a:t>Value</a:t>
            </a:r>
            <a:r>
              <a:rPr lang="en-US" sz="2400" dirty="0"/>
              <a:t>)  = </a:t>
            </a:r>
            <a:r>
              <a:rPr lang="en-US" sz="2400" dirty="0" err="1"/>
              <a:t>jumlah</a:t>
            </a:r>
            <a:r>
              <a:rPr lang="en-US" sz="2400" dirty="0"/>
              <a:t> </a:t>
            </a:r>
            <a:r>
              <a:rPr lang="en-US" sz="2400" dirty="0" err="1"/>
              <a:t>uang</a:t>
            </a:r>
            <a:r>
              <a:rPr lang="en-US" sz="2400" dirty="0"/>
              <a:t>/modal </a:t>
            </a:r>
            <a:r>
              <a:rPr lang="en-US" sz="2400" dirty="0" err="1"/>
              <a:t>pada</a:t>
            </a:r>
            <a:r>
              <a:rPr lang="en-US" sz="2400" dirty="0"/>
              <a:t> </a:t>
            </a:r>
            <a:r>
              <a:rPr lang="en-US" sz="2400" dirty="0" err="1"/>
              <a:t>masa</a:t>
            </a:r>
            <a:r>
              <a:rPr lang="en-US" sz="2400" dirty="0"/>
              <a:t> </a:t>
            </a:r>
            <a:r>
              <a:rPr lang="en-US" sz="2400" dirty="0" err="1"/>
              <a:t>menda</a:t>
            </a:r>
            <a:r>
              <a:rPr lang="en-US" sz="2400" dirty="0"/>
              <a:t>-</a:t>
            </a:r>
            <a:br>
              <a:rPr lang="en-US" sz="2400" dirty="0"/>
            </a:br>
            <a:r>
              <a:rPr lang="en-US" sz="2400" dirty="0"/>
              <a:t>                             </a:t>
            </a:r>
            <a:r>
              <a:rPr lang="id-ID" sz="2400" dirty="0"/>
              <a:t> </a:t>
            </a:r>
            <a:r>
              <a:rPr lang="en-US" sz="2400" dirty="0"/>
              <a:t>tang (</a:t>
            </a:r>
            <a:r>
              <a:rPr lang="en-US" sz="2400" dirty="0" err="1"/>
              <a:t>akhir</a:t>
            </a:r>
            <a:r>
              <a:rPr lang="en-US" sz="2400" dirty="0"/>
              <a:t> </a:t>
            </a:r>
            <a:r>
              <a:rPr lang="en-US" sz="2400" dirty="0" err="1"/>
              <a:t>periode</a:t>
            </a:r>
            <a:r>
              <a:rPr lang="en-US" sz="2400" dirty="0"/>
              <a:t>/</a:t>
            </a:r>
            <a:r>
              <a:rPr lang="en-US" sz="2400" dirty="0" err="1"/>
              <a:t>tahun</a:t>
            </a:r>
            <a:r>
              <a:rPr lang="en-US" sz="2400" dirty="0"/>
              <a:t>).</a:t>
            </a:r>
            <a:br>
              <a:rPr lang="en-US" sz="2400" b="1" i="1" dirty="0"/>
            </a:br>
            <a:r>
              <a:rPr lang="en-US" sz="2400" b="1" i="1" dirty="0"/>
              <a:t>A</a:t>
            </a:r>
            <a:r>
              <a:rPr lang="en-US" sz="2400" dirty="0"/>
              <a:t> (</a:t>
            </a:r>
            <a:r>
              <a:rPr lang="en-US" sz="2400" i="1" dirty="0"/>
              <a:t>Annual </a:t>
            </a:r>
            <a:r>
              <a:rPr lang="id-ID" sz="2400" i="1" dirty="0"/>
              <a:t>Value</a:t>
            </a:r>
            <a:r>
              <a:rPr lang="en-US" sz="2400" dirty="0"/>
              <a:t>) = </a:t>
            </a:r>
            <a:r>
              <a:rPr lang="en-US" sz="2400" dirty="0" err="1"/>
              <a:t>pembayaran</a:t>
            </a:r>
            <a:r>
              <a:rPr lang="en-US" sz="2400" dirty="0"/>
              <a:t>/</a:t>
            </a:r>
            <a:r>
              <a:rPr lang="en-US" sz="2400" dirty="0" err="1"/>
              <a:t>penerimaan</a:t>
            </a:r>
            <a:r>
              <a:rPr lang="en-US" sz="2400" dirty="0"/>
              <a:t> yang </a:t>
            </a:r>
            <a:r>
              <a:rPr lang="en-US" sz="2400" dirty="0" err="1"/>
              <a:t>tetap</a:t>
            </a:r>
            <a:r>
              <a:rPr lang="en-US" sz="2400" dirty="0"/>
              <a:t> </a:t>
            </a:r>
            <a:r>
              <a:rPr lang="en-US" sz="2400" dirty="0" err="1"/>
              <a:t>pd</a:t>
            </a:r>
            <a:br>
              <a:rPr lang="en-US" sz="2400" b="1" i="1" dirty="0"/>
            </a:br>
            <a:r>
              <a:rPr lang="en-US" sz="2400" b="1" i="1" dirty="0"/>
              <a:t>                    </a:t>
            </a:r>
            <a:r>
              <a:rPr lang="en-US" sz="2400" dirty="0" err="1"/>
              <a:t>tiap</a:t>
            </a:r>
            <a:r>
              <a:rPr lang="en-US" sz="2400" dirty="0"/>
              <a:t> </a:t>
            </a:r>
            <a:r>
              <a:rPr lang="en-US" sz="2400" dirty="0" err="1"/>
              <a:t>periode</a:t>
            </a:r>
            <a:r>
              <a:rPr lang="en-US" sz="2400" dirty="0"/>
              <a:t>/</a:t>
            </a:r>
            <a:r>
              <a:rPr lang="en-US" sz="2400" dirty="0" err="1"/>
              <a:t>tahun</a:t>
            </a:r>
            <a:r>
              <a:rPr lang="en-US" sz="2400" dirty="0"/>
              <a:t>.</a:t>
            </a:r>
            <a:br>
              <a:rPr lang="en-US" sz="2400" b="1" i="1" dirty="0"/>
            </a:br>
            <a:r>
              <a:rPr lang="en-US" sz="2400" b="1" i="1" dirty="0"/>
              <a:t> G</a:t>
            </a:r>
            <a:r>
              <a:rPr lang="en-US" sz="2400" dirty="0"/>
              <a:t> (</a:t>
            </a:r>
            <a:r>
              <a:rPr lang="en-US" sz="2400" i="1" dirty="0"/>
              <a:t>Gradient</a:t>
            </a:r>
            <a:r>
              <a:rPr lang="en-US" sz="2400" dirty="0"/>
              <a:t>)	= </a:t>
            </a:r>
            <a:r>
              <a:rPr lang="en-US" sz="2400" dirty="0" err="1"/>
              <a:t>pembayaran</a:t>
            </a:r>
            <a:r>
              <a:rPr lang="en-US" sz="2400" dirty="0"/>
              <a:t>/</a:t>
            </a:r>
            <a:r>
              <a:rPr lang="en-US" sz="2400" dirty="0" err="1"/>
              <a:t>penerimaan</a:t>
            </a:r>
            <a:r>
              <a:rPr lang="en-US" sz="2400" dirty="0"/>
              <a:t>   </a:t>
            </a:r>
            <a:r>
              <a:rPr lang="en-US" sz="2400" dirty="0" err="1"/>
              <a:t>dimana</a:t>
            </a:r>
            <a:r>
              <a:rPr lang="en-US" sz="2400" dirty="0"/>
              <a:t>  </a:t>
            </a:r>
            <a:r>
              <a:rPr lang="en-US" sz="2400" dirty="0" err="1"/>
              <a:t>dari</a:t>
            </a:r>
            <a:br>
              <a:rPr lang="en-US" sz="2400" dirty="0"/>
            </a:br>
            <a:r>
              <a:rPr lang="en-US" sz="2400" dirty="0"/>
              <a:t>	   </a:t>
            </a:r>
            <a:r>
              <a:rPr lang="en-US" sz="2400" dirty="0" err="1"/>
              <a:t>satu</a:t>
            </a:r>
            <a:r>
              <a:rPr lang="en-US" sz="2400" dirty="0"/>
              <a:t> </a:t>
            </a:r>
            <a:r>
              <a:rPr lang="en-US" sz="2400" dirty="0" err="1"/>
              <a:t>periode</a:t>
            </a:r>
            <a:r>
              <a:rPr lang="en-US" sz="2400" dirty="0"/>
              <a:t> </a:t>
            </a:r>
            <a:r>
              <a:rPr lang="en-US" sz="2400" dirty="0" err="1"/>
              <a:t>ke</a:t>
            </a:r>
            <a:r>
              <a:rPr lang="en-US" sz="2400" dirty="0"/>
              <a:t>  </a:t>
            </a:r>
            <a:r>
              <a:rPr lang="en-US" sz="2400" dirty="0" err="1"/>
              <a:t>periode</a:t>
            </a:r>
            <a:r>
              <a:rPr lang="en-US" sz="2400" dirty="0"/>
              <a:t> </a:t>
            </a:r>
            <a:r>
              <a:rPr lang="en-US" sz="2400" dirty="0" err="1"/>
              <a:t>berikutnya</a:t>
            </a:r>
            <a:r>
              <a:rPr lang="en-US" sz="2400" dirty="0"/>
              <a:t> </a:t>
            </a:r>
            <a:r>
              <a:rPr lang="en-US" sz="2400" dirty="0" err="1"/>
              <a:t>ter</a:t>
            </a:r>
            <a:r>
              <a:rPr lang="en-US" sz="2400" dirty="0"/>
              <a:t>-</a:t>
            </a:r>
            <a:br>
              <a:rPr lang="en-US" sz="2400" dirty="0"/>
            </a:br>
            <a:r>
              <a:rPr lang="en-US" sz="2400" dirty="0"/>
              <a:t>	   </a:t>
            </a:r>
            <a:r>
              <a:rPr lang="en-US" sz="2400" dirty="0" err="1"/>
              <a:t>jadi</a:t>
            </a:r>
            <a:r>
              <a:rPr lang="en-US" sz="2400" dirty="0"/>
              <a:t>  </a:t>
            </a:r>
            <a:r>
              <a:rPr lang="en-US" sz="2400" dirty="0" err="1"/>
              <a:t>penambahan</a:t>
            </a:r>
            <a:r>
              <a:rPr lang="en-US" sz="2400" dirty="0"/>
              <a:t>/ </a:t>
            </a:r>
            <a:r>
              <a:rPr lang="en-US" sz="2400" dirty="0" err="1"/>
              <a:t>pengurangan</a:t>
            </a:r>
            <a:r>
              <a:rPr lang="en-US" sz="2400" dirty="0"/>
              <a:t>   yang</a:t>
            </a:r>
            <a:br>
              <a:rPr lang="en-US" sz="2400" dirty="0"/>
            </a:br>
            <a:r>
              <a:rPr lang="en-US" sz="2400" dirty="0"/>
              <a:t>	   </a:t>
            </a:r>
            <a:r>
              <a:rPr lang="en-US" sz="2400" dirty="0" err="1"/>
              <a:t>besarnya</a:t>
            </a:r>
            <a:r>
              <a:rPr lang="en-US" sz="2400" dirty="0"/>
              <a:t> </a:t>
            </a:r>
            <a:r>
              <a:rPr lang="en-US" sz="2400" dirty="0" err="1"/>
              <a:t>sama</a:t>
            </a:r>
            <a:r>
              <a:rPr lang="en-US" sz="2400" dirty="0"/>
              <a:t>. </a:t>
            </a:r>
            <a:br>
              <a:rPr lang="en-US" sz="2400" dirty="0"/>
            </a:br>
            <a:endParaRPr lang="en-GB" sz="2400" dirty="0"/>
          </a:p>
        </p:txBody>
      </p:sp>
    </p:spTree>
    <p:extLst>
      <p:ext uri="{BB962C8B-B14F-4D97-AF65-F5344CB8AC3E}">
        <p14:creationId xmlns:p14="http://schemas.microsoft.com/office/powerpoint/2010/main" val="279304206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652944" y="228600"/>
            <a:ext cx="8064500" cy="1982787"/>
          </a:xfrm>
        </p:spPr>
        <p:txBody>
          <a:bodyPr/>
          <a:lstStyle/>
          <a:p>
            <a:pPr algn="just" eaLnBrk="1" hangingPunct="1">
              <a:defRPr/>
            </a:pPr>
            <a:r>
              <a:rPr lang="en-US" sz="2400" dirty="0" err="1">
                <a:latin typeface="Gill Sans MT" pitchFamily="34" charset="0"/>
              </a:rPr>
              <a:t>Bila</a:t>
            </a:r>
            <a:r>
              <a:rPr lang="en-US" sz="2400" dirty="0">
                <a:latin typeface="Gill Sans MT" pitchFamily="34" charset="0"/>
              </a:rPr>
              <a:t> </a:t>
            </a:r>
            <a:r>
              <a:rPr lang="en-US" sz="2400" dirty="0" err="1">
                <a:latin typeface="Gill Sans MT" pitchFamily="34" charset="0"/>
              </a:rPr>
              <a:t>digambarkan</a:t>
            </a:r>
            <a:r>
              <a:rPr lang="en-US" sz="2400" dirty="0">
                <a:latin typeface="Gill Sans MT" pitchFamily="34" charset="0"/>
              </a:rPr>
              <a:t> </a:t>
            </a:r>
            <a:r>
              <a:rPr lang="en-US" sz="2400" dirty="0" err="1">
                <a:latin typeface="Gill Sans MT" pitchFamily="34" charset="0"/>
              </a:rPr>
              <a:t>dalam</a:t>
            </a:r>
            <a:r>
              <a:rPr lang="en-US" sz="2400" dirty="0">
                <a:latin typeface="Gill Sans MT" pitchFamily="34" charset="0"/>
              </a:rPr>
              <a:t> </a:t>
            </a:r>
            <a:r>
              <a:rPr lang="en-US" sz="2400" dirty="0" err="1">
                <a:latin typeface="Gill Sans MT" pitchFamily="34" charset="0"/>
              </a:rPr>
              <a:t>bentuk</a:t>
            </a:r>
            <a:r>
              <a:rPr lang="en-US" sz="2400" dirty="0">
                <a:latin typeface="Gill Sans MT" pitchFamily="34" charset="0"/>
              </a:rPr>
              <a:t> </a:t>
            </a:r>
            <a:r>
              <a:rPr lang="en-US" sz="2400" dirty="0" err="1">
                <a:latin typeface="Gill Sans MT" pitchFamily="34" charset="0"/>
              </a:rPr>
              <a:t>grafik</a:t>
            </a:r>
            <a:r>
              <a:rPr lang="en-US" sz="2400" dirty="0">
                <a:latin typeface="Gill Sans MT" pitchFamily="34" charset="0"/>
              </a:rPr>
              <a:t> cash flow </a:t>
            </a:r>
            <a:r>
              <a:rPr lang="en-US" sz="2400" dirty="0" err="1">
                <a:latin typeface="Gill Sans MT" pitchFamily="34" charset="0"/>
              </a:rPr>
              <a:t>dari</a:t>
            </a:r>
            <a:r>
              <a:rPr lang="en-US" sz="2400" dirty="0">
                <a:latin typeface="Gill Sans MT" pitchFamily="34" charset="0"/>
              </a:rPr>
              <a:t> </a:t>
            </a:r>
            <a:r>
              <a:rPr lang="en-US" sz="2400" dirty="0" err="1">
                <a:latin typeface="Gill Sans MT" pitchFamily="34" charset="0"/>
              </a:rPr>
              <a:t>masing-masing</a:t>
            </a:r>
            <a:r>
              <a:rPr lang="en-US" sz="2400" dirty="0">
                <a:latin typeface="Gill Sans MT" pitchFamily="34" charset="0"/>
              </a:rPr>
              <a:t> </a:t>
            </a:r>
            <a:r>
              <a:rPr lang="en-US" sz="2400" dirty="0" err="1">
                <a:latin typeface="Gill Sans MT" pitchFamily="34" charset="0"/>
              </a:rPr>
              <a:t>notasi</a:t>
            </a:r>
            <a:r>
              <a:rPr lang="en-US" sz="2400" dirty="0">
                <a:latin typeface="Gill Sans MT" pitchFamily="34" charset="0"/>
              </a:rPr>
              <a:t> </a:t>
            </a:r>
            <a:r>
              <a:rPr lang="en-US" sz="2400" dirty="0" err="1">
                <a:latin typeface="Gill Sans MT" pitchFamily="34" charset="0"/>
              </a:rPr>
              <a:t>diatas</a:t>
            </a:r>
            <a:r>
              <a:rPr lang="en-US" sz="2400" dirty="0">
                <a:latin typeface="Gill Sans MT" pitchFamily="34" charset="0"/>
              </a:rPr>
              <a:t> </a:t>
            </a:r>
            <a:r>
              <a:rPr lang="en-US" sz="2400" dirty="0" err="1">
                <a:latin typeface="Gill Sans MT" pitchFamily="34" charset="0"/>
              </a:rPr>
              <a:t>adalah</a:t>
            </a:r>
            <a:r>
              <a:rPr lang="en-US" sz="2400" dirty="0">
                <a:latin typeface="Gill Sans MT" pitchFamily="34" charset="0"/>
              </a:rPr>
              <a:t> </a:t>
            </a:r>
            <a:r>
              <a:rPr lang="en-US" sz="2400" dirty="0" err="1">
                <a:latin typeface="Gill Sans MT" pitchFamily="34" charset="0"/>
              </a:rPr>
              <a:t>sebagai</a:t>
            </a:r>
            <a:r>
              <a:rPr lang="en-US" sz="2400" dirty="0">
                <a:latin typeface="Gill Sans MT" pitchFamily="34" charset="0"/>
              </a:rPr>
              <a:t> </a:t>
            </a:r>
            <a:r>
              <a:rPr lang="en-US" sz="2400" dirty="0" err="1">
                <a:latin typeface="Gill Sans MT" pitchFamily="34" charset="0"/>
              </a:rPr>
              <a:t>berikut</a:t>
            </a:r>
            <a:r>
              <a:rPr lang="en-US" sz="2400" dirty="0">
                <a:latin typeface="Gill Sans MT" pitchFamily="34" charset="0"/>
              </a:rPr>
              <a:t> :</a:t>
            </a:r>
            <a:br>
              <a:rPr lang="en-US" sz="2400" dirty="0">
                <a:latin typeface="Gill Sans MT" pitchFamily="34" charset="0"/>
              </a:rPr>
            </a:br>
            <a:br>
              <a:rPr lang="en-US" sz="2400" dirty="0">
                <a:latin typeface="Gill Sans MT" pitchFamily="34" charset="0"/>
              </a:rPr>
            </a:br>
            <a:r>
              <a:rPr lang="en-US" sz="2400" dirty="0" err="1">
                <a:latin typeface="Gill Sans MT" pitchFamily="34" charset="0"/>
              </a:rPr>
              <a:t>Bila</a:t>
            </a:r>
            <a:r>
              <a:rPr lang="en-US" sz="2400" dirty="0">
                <a:latin typeface="Gill Sans MT" pitchFamily="34" charset="0"/>
              </a:rPr>
              <a:t> </a:t>
            </a:r>
            <a:r>
              <a:rPr lang="en-US" sz="2400" dirty="0" err="1">
                <a:latin typeface="Gill Sans MT" pitchFamily="34" charset="0"/>
              </a:rPr>
              <a:t>digambarkan</a:t>
            </a:r>
            <a:r>
              <a:rPr lang="en-US" sz="2400" dirty="0">
                <a:latin typeface="Gill Sans MT" pitchFamily="34" charset="0"/>
              </a:rPr>
              <a:t> </a:t>
            </a:r>
            <a:r>
              <a:rPr lang="en-US" sz="2400" dirty="0" err="1">
                <a:latin typeface="Gill Sans MT" pitchFamily="34" charset="0"/>
              </a:rPr>
              <a:t>dalam</a:t>
            </a:r>
            <a:r>
              <a:rPr lang="en-US" sz="2400" dirty="0">
                <a:latin typeface="Gill Sans MT" pitchFamily="34" charset="0"/>
              </a:rPr>
              <a:t> </a:t>
            </a:r>
            <a:r>
              <a:rPr lang="en-US" sz="2400" dirty="0" err="1">
                <a:latin typeface="Gill Sans MT" pitchFamily="34" charset="0"/>
              </a:rPr>
              <a:t>bentuk</a:t>
            </a:r>
            <a:r>
              <a:rPr lang="en-US" sz="2400" dirty="0">
                <a:latin typeface="Gill Sans MT" pitchFamily="34" charset="0"/>
              </a:rPr>
              <a:t> </a:t>
            </a:r>
            <a:r>
              <a:rPr lang="en-US" sz="2400" dirty="0" err="1">
                <a:latin typeface="Gill Sans MT" pitchFamily="34" charset="0"/>
              </a:rPr>
              <a:t>grafik</a:t>
            </a:r>
            <a:r>
              <a:rPr lang="en-US" sz="2400" dirty="0">
                <a:latin typeface="Gill Sans MT" pitchFamily="34" charset="0"/>
              </a:rPr>
              <a:t> cash flow </a:t>
            </a:r>
            <a:r>
              <a:rPr lang="en-US" sz="2400" dirty="0" err="1">
                <a:latin typeface="Gill Sans MT" pitchFamily="34" charset="0"/>
              </a:rPr>
              <a:t>dari</a:t>
            </a:r>
            <a:r>
              <a:rPr lang="en-US" sz="2400" dirty="0">
                <a:latin typeface="Gill Sans MT" pitchFamily="34" charset="0"/>
              </a:rPr>
              <a:t> </a:t>
            </a:r>
            <a:r>
              <a:rPr lang="en-US" sz="2400" dirty="0" err="1">
                <a:latin typeface="Gill Sans MT" pitchFamily="34" charset="0"/>
              </a:rPr>
              <a:t>masing-masing</a:t>
            </a:r>
            <a:r>
              <a:rPr lang="en-US" sz="2400" dirty="0">
                <a:latin typeface="Gill Sans MT" pitchFamily="34" charset="0"/>
              </a:rPr>
              <a:t> </a:t>
            </a:r>
            <a:r>
              <a:rPr lang="en-US" sz="2400" dirty="0" err="1">
                <a:latin typeface="Gill Sans MT" pitchFamily="34" charset="0"/>
              </a:rPr>
              <a:t>notasi</a:t>
            </a:r>
            <a:r>
              <a:rPr lang="en-US" sz="2400" dirty="0">
                <a:latin typeface="Gill Sans MT" pitchFamily="34" charset="0"/>
              </a:rPr>
              <a:t> </a:t>
            </a:r>
            <a:r>
              <a:rPr lang="en-US" sz="2400" dirty="0" err="1">
                <a:latin typeface="Gill Sans MT" pitchFamily="34" charset="0"/>
              </a:rPr>
              <a:t>diatas</a:t>
            </a:r>
            <a:r>
              <a:rPr lang="en-US" sz="2400" dirty="0">
                <a:latin typeface="Gill Sans MT" pitchFamily="34" charset="0"/>
              </a:rPr>
              <a:t> </a:t>
            </a:r>
            <a:r>
              <a:rPr lang="en-US" sz="2400" dirty="0" err="1">
                <a:latin typeface="Gill Sans MT" pitchFamily="34" charset="0"/>
              </a:rPr>
              <a:t>adalah</a:t>
            </a:r>
            <a:r>
              <a:rPr lang="en-US" sz="2400" dirty="0">
                <a:latin typeface="Gill Sans MT" pitchFamily="34" charset="0"/>
              </a:rPr>
              <a:t> </a:t>
            </a:r>
            <a:r>
              <a:rPr lang="en-US" sz="2400" dirty="0" err="1">
                <a:latin typeface="Gill Sans MT" pitchFamily="34" charset="0"/>
              </a:rPr>
              <a:t>sebagai</a:t>
            </a:r>
            <a:r>
              <a:rPr lang="en-US" sz="2400" dirty="0">
                <a:latin typeface="Gill Sans MT" pitchFamily="34" charset="0"/>
              </a:rPr>
              <a:t> </a:t>
            </a:r>
            <a:r>
              <a:rPr lang="en-US" sz="2400" dirty="0" err="1">
                <a:latin typeface="Gill Sans MT" pitchFamily="34" charset="0"/>
              </a:rPr>
              <a:t>berikut</a:t>
            </a:r>
            <a:r>
              <a:rPr lang="en-US" sz="2400" dirty="0">
                <a:latin typeface="Gill Sans MT" pitchFamily="34" charset="0"/>
              </a:rPr>
              <a:t> :</a:t>
            </a:r>
            <a:endParaRPr lang="en-GB" sz="2400" dirty="0">
              <a:latin typeface="Gill Sans MT" pitchFamily="34" charset="0"/>
            </a:endParaRPr>
          </a:p>
        </p:txBody>
      </p:sp>
      <p:sp>
        <p:nvSpPr>
          <p:cNvPr id="15363" name="Line 4"/>
          <p:cNvSpPr>
            <a:spLocks noChangeShapeType="1"/>
          </p:cNvSpPr>
          <p:nvPr/>
        </p:nvSpPr>
        <p:spPr bwMode="auto">
          <a:xfrm>
            <a:off x="971550" y="4508500"/>
            <a:ext cx="33131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64" name="Line 5"/>
          <p:cNvSpPr>
            <a:spLocks noChangeShapeType="1"/>
          </p:cNvSpPr>
          <p:nvPr/>
        </p:nvSpPr>
        <p:spPr bwMode="auto">
          <a:xfrm>
            <a:off x="5292725" y="4508500"/>
            <a:ext cx="32400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65" name="Line 6"/>
          <p:cNvSpPr>
            <a:spLocks noChangeShapeType="1"/>
          </p:cNvSpPr>
          <p:nvPr/>
        </p:nvSpPr>
        <p:spPr bwMode="auto">
          <a:xfrm>
            <a:off x="1042990" y="5805488"/>
            <a:ext cx="3241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66" name="Line 7"/>
          <p:cNvSpPr>
            <a:spLocks noChangeShapeType="1"/>
          </p:cNvSpPr>
          <p:nvPr/>
        </p:nvSpPr>
        <p:spPr bwMode="auto">
          <a:xfrm>
            <a:off x="5364165" y="5734050"/>
            <a:ext cx="32400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67" name="Line 8"/>
          <p:cNvSpPr>
            <a:spLocks noChangeShapeType="1"/>
          </p:cNvSpPr>
          <p:nvPr/>
        </p:nvSpPr>
        <p:spPr bwMode="auto">
          <a:xfrm>
            <a:off x="971550" y="3860800"/>
            <a:ext cx="0" cy="6477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68" name="Line 9"/>
          <p:cNvSpPr>
            <a:spLocks noChangeShapeType="1"/>
          </p:cNvSpPr>
          <p:nvPr/>
        </p:nvSpPr>
        <p:spPr bwMode="auto">
          <a:xfrm>
            <a:off x="4268788" y="438467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69" name="Line 10"/>
          <p:cNvSpPr>
            <a:spLocks noChangeShapeType="1"/>
          </p:cNvSpPr>
          <p:nvPr/>
        </p:nvSpPr>
        <p:spPr bwMode="auto">
          <a:xfrm flipH="1">
            <a:off x="2627313" y="438467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70" name="Line 11"/>
          <p:cNvSpPr>
            <a:spLocks noChangeShapeType="1"/>
          </p:cNvSpPr>
          <p:nvPr/>
        </p:nvSpPr>
        <p:spPr bwMode="auto">
          <a:xfrm>
            <a:off x="1476375" y="438467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71" name="Line 12"/>
          <p:cNvSpPr>
            <a:spLocks noChangeShapeType="1"/>
          </p:cNvSpPr>
          <p:nvPr/>
        </p:nvSpPr>
        <p:spPr bwMode="auto">
          <a:xfrm>
            <a:off x="2051050" y="438467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72" name="Line 13"/>
          <p:cNvSpPr>
            <a:spLocks noChangeShapeType="1"/>
          </p:cNvSpPr>
          <p:nvPr/>
        </p:nvSpPr>
        <p:spPr bwMode="auto">
          <a:xfrm>
            <a:off x="3132138" y="438467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73" name="Line 14"/>
          <p:cNvSpPr>
            <a:spLocks noChangeShapeType="1"/>
          </p:cNvSpPr>
          <p:nvPr/>
        </p:nvSpPr>
        <p:spPr bwMode="auto">
          <a:xfrm>
            <a:off x="3711575" y="438467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74" name="Line 16"/>
          <p:cNvSpPr>
            <a:spLocks noChangeShapeType="1"/>
          </p:cNvSpPr>
          <p:nvPr/>
        </p:nvSpPr>
        <p:spPr bwMode="auto">
          <a:xfrm>
            <a:off x="4211638" y="5373688"/>
            <a:ext cx="0" cy="4318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75" name="Line 17"/>
          <p:cNvSpPr>
            <a:spLocks noChangeShapeType="1"/>
          </p:cNvSpPr>
          <p:nvPr/>
        </p:nvSpPr>
        <p:spPr bwMode="auto">
          <a:xfrm>
            <a:off x="2195513" y="5373691"/>
            <a:ext cx="0" cy="36036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76" name="Line 18"/>
          <p:cNvSpPr>
            <a:spLocks noChangeShapeType="1"/>
          </p:cNvSpPr>
          <p:nvPr/>
        </p:nvSpPr>
        <p:spPr bwMode="auto">
          <a:xfrm>
            <a:off x="2700338" y="5373688"/>
            <a:ext cx="0" cy="4318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77" name="Line 19"/>
          <p:cNvSpPr>
            <a:spLocks noChangeShapeType="1"/>
          </p:cNvSpPr>
          <p:nvPr/>
        </p:nvSpPr>
        <p:spPr bwMode="auto">
          <a:xfrm>
            <a:off x="3132138" y="5373688"/>
            <a:ext cx="0" cy="4318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78" name="Line 20"/>
          <p:cNvSpPr>
            <a:spLocks noChangeShapeType="1"/>
          </p:cNvSpPr>
          <p:nvPr/>
        </p:nvSpPr>
        <p:spPr bwMode="auto">
          <a:xfrm>
            <a:off x="3635375" y="5373688"/>
            <a:ext cx="0" cy="4318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79" name="Line 21"/>
          <p:cNvSpPr>
            <a:spLocks noChangeShapeType="1"/>
          </p:cNvSpPr>
          <p:nvPr/>
        </p:nvSpPr>
        <p:spPr bwMode="auto">
          <a:xfrm>
            <a:off x="1619250" y="5407027"/>
            <a:ext cx="0" cy="360363"/>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80" name="Line 22"/>
          <p:cNvSpPr>
            <a:spLocks noChangeShapeType="1"/>
          </p:cNvSpPr>
          <p:nvPr/>
        </p:nvSpPr>
        <p:spPr bwMode="auto">
          <a:xfrm>
            <a:off x="1619252" y="5373688"/>
            <a:ext cx="2592388"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81" name="Line 23"/>
          <p:cNvSpPr>
            <a:spLocks noChangeShapeType="1"/>
          </p:cNvSpPr>
          <p:nvPr/>
        </p:nvSpPr>
        <p:spPr bwMode="auto">
          <a:xfrm>
            <a:off x="8532813" y="3765553"/>
            <a:ext cx="0" cy="7207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82" name="Line 24"/>
          <p:cNvSpPr>
            <a:spLocks noChangeShapeType="1"/>
          </p:cNvSpPr>
          <p:nvPr/>
        </p:nvSpPr>
        <p:spPr bwMode="auto">
          <a:xfrm>
            <a:off x="5292725" y="436562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83" name="Line 26"/>
          <p:cNvSpPr>
            <a:spLocks noChangeShapeType="1"/>
          </p:cNvSpPr>
          <p:nvPr/>
        </p:nvSpPr>
        <p:spPr bwMode="auto">
          <a:xfrm>
            <a:off x="5795963" y="436562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84" name="Line 27"/>
          <p:cNvSpPr>
            <a:spLocks noChangeShapeType="1"/>
          </p:cNvSpPr>
          <p:nvPr/>
        </p:nvSpPr>
        <p:spPr bwMode="auto">
          <a:xfrm>
            <a:off x="6372225" y="436562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85" name="Line 28"/>
          <p:cNvSpPr>
            <a:spLocks noChangeShapeType="1"/>
          </p:cNvSpPr>
          <p:nvPr/>
        </p:nvSpPr>
        <p:spPr bwMode="auto">
          <a:xfrm>
            <a:off x="7380288" y="436562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86" name="Line 30"/>
          <p:cNvSpPr>
            <a:spLocks noChangeShapeType="1"/>
          </p:cNvSpPr>
          <p:nvPr/>
        </p:nvSpPr>
        <p:spPr bwMode="auto">
          <a:xfrm>
            <a:off x="5364163" y="5084763"/>
            <a:ext cx="0" cy="6492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87" name="Line 31"/>
          <p:cNvSpPr>
            <a:spLocks noChangeShapeType="1"/>
          </p:cNvSpPr>
          <p:nvPr/>
        </p:nvSpPr>
        <p:spPr bwMode="auto">
          <a:xfrm>
            <a:off x="8532813" y="4937129"/>
            <a:ext cx="0" cy="792163"/>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88" name="Line 32"/>
          <p:cNvSpPr>
            <a:spLocks noChangeShapeType="1"/>
          </p:cNvSpPr>
          <p:nvPr/>
        </p:nvSpPr>
        <p:spPr bwMode="auto">
          <a:xfrm>
            <a:off x="6877050" y="5248275"/>
            <a:ext cx="0" cy="5048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89" name="Line 33"/>
          <p:cNvSpPr>
            <a:spLocks noChangeShapeType="1"/>
          </p:cNvSpPr>
          <p:nvPr/>
        </p:nvSpPr>
        <p:spPr bwMode="auto">
          <a:xfrm>
            <a:off x="5867400" y="5243514"/>
            <a:ext cx="0" cy="5048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90" name="Line 34"/>
          <p:cNvSpPr>
            <a:spLocks noChangeShapeType="1"/>
          </p:cNvSpPr>
          <p:nvPr/>
        </p:nvSpPr>
        <p:spPr bwMode="auto">
          <a:xfrm>
            <a:off x="6372225" y="5243514"/>
            <a:ext cx="0" cy="5048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91" name="Line 35"/>
          <p:cNvSpPr>
            <a:spLocks noChangeShapeType="1"/>
          </p:cNvSpPr>
          <p:nvPr/>
        </p:nvSpPr>
        <p:spPr bwMode="auto">
          <a:xfrm>
            <a:off x="7451725" y="5262565"/>
            <a:ext cx="0" cy="5048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92" name="Line 36"/>
          <p:cNvSpPr>
            <a:spLocks noChangeShapeType="1"/>
          </p:cNvSpPr>
          <p:nvPr/>
        </p:nvSpPr>
        <p:spPr bwMode="auto">
          <a:xfrm>
            <a:off x="7956550" y="5300667"/>
            <a:ext cx="0" cy="4333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93" name="Line 37"/>
          <p:cNvSpPr>
            <a:spLocks noChangeShapeType="1"/>
          </p:cNvSpPr>
          <p:nvPr/>
        </p:nvSpPr>
        <p:spPr bwMode="auto">
          <a:xfrm>
            <a:off x="5867400" y="5281613"/>
            <a:ext cx="2592388"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94" name="Rectangle 38"/>
          <p:cNvSpPr>
            <a:spLocks noChangeArrowheads="1"/>
          </p:cNvSpPr>
          <p:nvPr/>
        </p:nvSpPr>
        <p:spPr bwMode="auto">
          <a:xfrm>
            <a:off x="827088" y="4697476"/>
            <a:ext cx="3600450" cy="34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12" rIns="91425" bIns="45712" anchor="ctr">
            <a:spAutoFit/>
          </a:bodyPr>
          <a:lstStyle/>
          <a:p>
            <a:pPr algn="just" fontAlgn="base">
              <a:spcBef>
                <a:spcPct val="0"/>
              </a:spcBef>
              <a:spcAft>
                <a:spcPct val="0"/>
              </a:spcAft>
              <a:buFontTx/>
              <a:buChar char="•"/>
            </a:pPr>
            <a:r>
              <a:rPr lang="en-US" sz="1600">
                <a:solidFill>
                  <a:srgbClr val="FFFFFF"/>
                </a:solidFill>
                <a:latin typeface="Arial" charset="0"/>
              </a:rPr>
              <a:t>0      1       2         3     n-2   n-1       n</a:t>
            </a:r>
          </a:p>
        </p:txBody>
      </p:sp>
      <p:sp>
        <p:nvSpPr>
          <p:cNvPr id="15395" name="Rectangle 39"/>
          <p:cNvSpPr>
            <a:spLocks noChangeArrowheads="1"/>
          </p:cNvSpPr>
          <p:nvPr/>
        </p:nvSpPr>
        <p:spPr bwMode="auto">
          <a:xfrm>
            <a:off x="5076825" y="4613336"/>
            <a:ext cx="3673475" cy="34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12" rIns="91425" bIns="45712" anchor="ctr">
            <a:spAutoFit/>
          </a:bodyPr>
          <a:lstStyle/>
          <a:p>
            <a:pPr algn="just" fontAlgn="base">
              <a:spcBef>
                <a:spcPct val="0"/>
              </a:spcBef>
              <a:spcAft>
                <a:spcPct val="0"/>
              </a:spcAft>
              <a:buFontTx/>
              <a:buChar char="•"/>
            </a:pPr>
            <a:r>
              <a:rPr lang="en-US" sz="1600">
                <a:solidFill>
                  <a:srgbClr val="FFFFFF"/>
                </a:solidFill>
                <a:latin typeface="Arial" charset="0"/>
              </a:rPr>
              <a:t>0       1        2        3     n-2   n-1       n</a:t>
            </a:r>
          </a:p>
        </p:txBody>
      </p:sp>
      <p:sp>
        <p:nvSpPr>
          <p:cNvPr id="15396" name="Rectangle 40"/>
          <p:cNvSpPr>
            <a:spLocks noChangeArrowheads="1"/>
          </p:cNvSpPr>
          <p:nvPr/>
        </p:nvSpPr>
        <p:spPr bwMode="auto">
          <a:xfrm>
            <a:off x="827088" y="5802374"/>
            <a:ext cx="4032250" cy="34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12" rIns="91425" bIns="45712" anchor="ctr">
            <a:spAutoFit/>
          </a:bodyPr>
          <a:lstStyle/>
          <a:p>
            <a:pPr algn="just" fontAlgn="base">
              <a:spcBef>
                <a:spcPct val="0"/>
              </a:spcBef>
              <a:spcAft>
                <a:spcPct val="0"/>
              </a:spcAft>
              <a:buFontTx/>
              <a:buChar char="•"/>
            </a:pPr>
            <a:r>
              <a:rPr lang="en-US" sz="1600">
                <a:solidFill>
                  <a:srgbClr val="FFFFFF"/>
                </a:solidFill>
                <a:latin typeface="Arial" charset="0"/>
              </a:rPr>
              <a:t>0        1        2       3     n-2   n-1      n</a:t>
            </a:r>
          </a:p>
        </p:txBody>
      </p:sp>
      <p:sp>
        <p:nvSpPr>
          <p:cNvPr id="15397" name="Rectangle 41"/>
          <p:cNvSpPr>
            <a:spLocks noChangeArrowheads="1"/>
          </p:cNvSpPr>
          <p:nvPr/>
        </p:nvSpPr>
        <p:spPr bwMode="auto">
          <a:xfrm>
            <a:off x="5148263" y="5802374"/>
            <a:ext cx="3744912" cy="34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12" rIns="91425" bIns="45712" anchor="ctr">
            <a:spAutoFit/>
          </a:bodyPr>
          <a:lstStyle/>
          <a:p>
            <a:pPr algn="just" fontAlgn="base">
              <a:spcBef>
                <a:spcPct val="0"/>
              </a:spcBef>
              <a:spcAft>
                <a:spcPct val="0"/>
              </a:spcAft>
              <a:buFontTx/>
              <a:buChar char="•"/>
            </a:pPr>
            <a:r>
              <a:rPr lang="en-US" sz="1600">
                <a:solidFill>
                  <a:srgbClr val="FFFFFF"/>
                </a:solidFill>
                <a:latin typeface="Arial" charset="0"/>
              </a:rPr>
              <a:t>0       1       2       3      n-2    n-1      n</a:t>
            </a:r>
          </a:p>
        </p:txBody>
      </p:sp>
      <p:sp>
        <p:nvSpPr>
          <p:cNvPr id="15398" name="Line 42"/>
          <p:cNvSpPr>
            <a:spLocks noChangeShapeType="1"/>
          </p:cNvSpPr>
          <p:nvPr/>
        </p:nvSpPr>
        <p:spPr bwMode="auto">
          <a:xfrm>
            <a:off x="0" y="3175003"/>
            <a:ext cx="0" cy="7318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1425" tIns="45712" rIns="91425" bIns="45712"/>
          <a:lstStyle/>
          <a:p>
            <a:pPr eaLnBrk="0" fontAlgn="base" hangingPunct="0">
              <a:spcBef>
                <a:spcPct val="0"/>
              </a:spcBef>
              <a:spcAft>
                <a:spcPct val="0"/>
              </a:spcAft>
            </a:pPr>
            <a:endParaRPr lang="id-ID" sz="2400" b="1">
              <a:solidFill>
                <a:srgbClr val="FFFFFF"/>
              </a:solidFill>
              <a:latin typeface="Arial" charset="0"/>
            </a:endParaRPr>
          </a:p>
        </p:txBody>
      </p:sp>
      <p:sp>
        <p:nvSpPr>
          <p:cNvPr id="15399" name="Rectangle 44"/>
          <p:cNvSpPr>
            <a:spLocks noChangeArrowheads="1"/>
          </p:cNvSpPr>
          <p:nvPr/>
        </p:nvSpPr>
        <p:spPr bwMode="auto">
          <a:xfrm>
            <a:off x="682232" y="3881502"/>
            <a:ext cx="323050" cy="34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5" tIns="45712" rIns="91425" bIns="45712" anchor="ctr">
            <a:spAutoFit/>
          </a:bodyPr>
          <a:lstStyle/>
          <a:p>
            <a:pPr algn="just" fontAlgn="base">
              <a:spcBef>
                <a:spcPct val="0"/>
              </a:spcBef>
              <a:spcAft>
                <a:spcPct val="0"/>
              </a:spcAft>
            </a:pPr>
            <a:r>
              <a:rPr lang="en-US" sz="1600">
                <a:solidFill>
                  <a:srgbClr val="FFFFFF"/>
                </a:solidFill>
                <a:latin typeface="Arial" charset="0"/>
                <a:cs typeface="Times New Roman" pitchFamily="18" charset="0"/>
              </a:rPr>
              <a:t>P</a:t>
            </a:r>
            <a:endParaRPr lang="en-US">
              <a:solidFill>
                <a:srgbClr val="FFFFFF"/>
              </a:solidFill>
              <a:latin typeface="Arial" charset="0"/>
            </a:endParaRPr>
          </a:p>
        </p:txBody>
      </p:sp>
      <p:sp>
        <p:nvSpPr>
          <p:cNvPr id="15400" name="Rectangle 45"/>
          <p:cNvSpPr>
            <a:spLocks noChangeArrowheads="1"/>
          </p:cNvSpPr>
          <p:nvPr/>
        </p:nvSpPr>
        <p:spPr bwMode="auto">
          <a:xfrm>
            <a:off x="5074844" y="4938777"/>
            <a:ext cx="323050" cy="34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5" tIns="45712" rIns="91425" bIns="45712" anchor="ctr">
            <a:spAutoFit/>
          </a:bodyPr>
          <a:lstStyle/>
          <a:p>
            <a:pPr algn="just" fontAlgn="base">
              <a:spcBef>
                <a:spcPct val="0"/>
              </a:spcBef>
              <a:spcAft>
                <a:spcPct val="0"/>
              </a:spcAft>
            </a:pPr>
            <a:r>
              <a:rPr lang="en-US" sz="1600">
                <a:solidFill>
                  <a:srgbClr val="FFFFFF"/>
                </a:solidFill>
                <a:latin typeface="Arial" charset="0"/>
                <a:cs typeface="Times New Roman" pitchFamily="18" charset="0"/>
              </a:rPr>
              <a:t>P</a:t>
            </a:r>
            <a:endParaRPr lang="en-US">
              <a:solidFill>
                <a:srgbClr val="FFFFFF"/>
              </a:solidFill>
              <a:latin typeface="Arial" charset="0"/>
            </a:endParaRPr>
          </a:p>
        </p:txBody>
      </p:sp>
      <p:sp>
        <p:nvSpPr>
          <p:cNvPr id="15401" name="Rectangle 46"/>
          <p:cNvSpPr>
            <a:spLocks noChangeArrowheads="1"/>
          </p:cNvSpPr>
          <p:nvPr/>
        </p:nvSpPr>
        <p:spPr bwMode="auto">
          <a:xfrm>
            <a:off x="8532814" y="3641785"/>
            <a:ext cx="369260" cy="34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5" tIns="45712" rIns="91425" bIns="45712" anchor="ctr">
            <a:spAutoFit/>
          </a:bodyPr>
          <a:lstStyle/>
          <a:p>
            <a:pPr fontAlgn="base">
              <a:spcBef>
                <a:spcPct val="0"/>
              </a:spcBef>
              <a:spcAft>
                <a:spcPct val="0"/>
              </a:spcAft>
            </a:pPr>
            <a:r>
              <a:rPr lang="en-US" sz="1600">
                <a:solidFill>
                  <a:srgbClr val="FFFFFF"/>
                </a:solidFill>
                <a:latin typeface="Arial" charset="0"/>
              </a:rPr>
              <a:t>F</a:t>
            </a:r>
            <a:r>
              <a:rPr lang="en-GB" sz="1600">
                <a:solidFill>
                  <a:srgbClr val="FFFFFF"/>
                </a:solidFill>
                <a:latin typeface="Arial" charset="0"/>
              </a:rPr>
              <a:t> </a:t>
            </a:r>
          </a:p>
        </p:txBody>
      </p:sp>
      <p:sp>
        <p:nvSpPr>
          <p:cNvPr id="15402" name="Rectangle 47"/>
          <p:cNvSpPr>
            <a:spLocks noChangeArrowheads="1"/>
          </p:cNvSpPr>
          <p:nvPr/>
        </p:nvSpPr>
        <p:spPr bwMode="auto">
          <a:xfrm>
            <a:off x="8532814" y="4794314"/>
            <a:ext cx="369260" cy="34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5" tIns="45712" rIns="91425" bIns="45712" anchor="ctr">
            <a:spAutoFit/>
          </a:bodyPr>
          <a:lstStyle/>
          <a:p>
            <a:pPr fontAlgn="base">
              <a:spcBef>
                <a:spcPct val="0"/>
              </a:spcBef>
              <a:spcAft>
                <a:spcPct val="0"/>
              </a:spcAft>
            </a:pPr>
            <a:r>
              <a:rPr lang="en-US" sz="1600">
                <a:solidFill>
                  <a:srgbClr val="FFFFFF"/>
                </a:solidFill>
                <a:latin typeface="Arial" charset="0"/>
              </a:rPr>
              <a:t>F</a:t>
            </a:r>
            <a:r>
              <a:rPr lang="en-GB" sz="1600">
                <a:solidFill>
                  <a:srgbClr val="FFFFFF"/>
                </a:solidFill>
                <a:latin typeface="Arial" charset="0"/>
              </a:rPr>
              <a:t> </a:t>
            </a:r>
          </a:p>
        </p:txBody>
      </p:sp>
      <p:sp>
        <p:nvSpPr>
          <p:cNvPr id="15403" name="Rectangle 48"/>
          <p:cNvSpPr>
            <a:spLocks noChangeArrowheads="1"/>
          </p:cNvSpPr>
          <p:nvPr/>
        </p:nvSpPr>
        <p:spPr bwMode="auto">
          <a:xfrm>
            <a:off x="2484442" y="5034024"/>
            <a:ext cx="369318" cy="34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5" tIns="45712" rIns="91425" bIns="45712" anchor="ctr">
            <a:spAutoFit/>
          </a:bodyPr>
          <a:lstStyle/>
          <a:p>
            <a:pPr fontAlgn="base">
              <a:spcBef>
                <a:spcPct val="0"/>
              </a:spcBef>
              <a:spcAft>
                <a:spcPct val="0"/>
              </a:spcAft>
            </a:pPr>
            <a:r>
              <a:rPr lang="en-US" sz="1600">
                <a:solidFill>
                  <a:srgbClr val="FFFFFF"/>
                </a:solidFill>
                <a:latin typeface="Arial" charset="0"/>
              </a:rPr>
              <a:t>A</a:t>
            </a:r>
            <a:r>
              <a:rPr lang="en-GB" sz="1600">
                <a:solidFill>
                  <a:srgbClr val="FFFFFF"/>
                </a:solidFill>
                <a:latin typeface="Arial" charset="0"/>
              </a:rPr>
              <a:t> </a:t>
            </a:r>
          </a:p>
        </p:txBody>
      </p:sp>
      <p:sp>
        <p:nvSpPr>
          <p:cNvPr id="15404" name="Rectangle 49"/>
          <p:cNvSpPr>
            <a:spLocks noChangeArrowheads="1"/>
          </p:cNvSpPr>
          <p:nvPr/>
        </p:nvSpPr>
        <p:spPr bwMode="auto">
          <a:xfrm>
            <a:off x="6588125" y="4938777"/>
            <a:ext cx="369318" cy="34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5" tIns="45712" rIns="91425" bIns="45712" anchor="ctr">
            <a:spAutoFit/>
          </a:bodyPr>
          <a:lstStyle/>
          <a:p>
            <a:pPr fontAlgn="base">
              <a:spcBef>
                <a:spcPct val="0"/>
              </a:spcBef>
              <a:spcAft>
                <a:spcPct val="0"/>
              </a:spcAft>
            </a:pPr>
            <a:r>
              <a:rPr lang="en-US" sz="1600">
                <a:solidFill>
                  <a:srgbClr val="FFFFFF"/>
                </a:solidFill>
                <a:latin typeface="Arial" charset="0"/>
              </a:rPr>
              <a:t>A</a:t>
            </a:r>
            <a:r>
              <a:rPr lang="en-GB" sz="1600">
                <a:solidFill>
                  <a:srgbClr val="FFFFFF"/>
                </a:solidFill>
                <a:latin typeface="Arial" charset="0"/>
              </a:rPr>
              <a:t> </a:t>
            </a:r>
          </a:p>
        </p:txBody>
      </p:sp>
      <p:sp>
        <p:nvSpPr>
          <p:cNvPr id="15405" name="Line 50"/>
          <p:cNvSpPr>
            <a:spLocks noChangeShapeType="1"/>
          </p:cNvSpPr>
          <p:nvPr/>
        </p:nvSpPr>
        <p:spPr bwMode="auto">
          <a:xfrm>
            <a:off x="6877050" y="438467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406" name="Line 51"/>
          <p:cNvSpPr>
            <a:spLocks noChangeShapeType="1"/>
          </p:cNvSpPr>
          <p:nvPr/>
        </p:nvSpPr>
        <p:spPr bwMode="auto">
          <a:xfrm>
            <a:off x="7937500" y="4398964"/>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407" name="Line 52"/>
          <p:cNvSpPr>
            <a:spLocks noChangeShapeType="1"/>
          </p:cNvSpPr>
          <p:nvPr/>
        </p:nvSpPr>
        <p:spPr bwMode="auto">
          <a:xfrm>
            <a:off x="1042988" y="568007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48" name="Rectangle 3"/>
          <p:cNvSpPr txBox="1">
            <a:spLocks noChangeArrowheads="1"/>
          </p:cNvSpPr>
          <p:nvPr/>
        </p:nvSpPr>
        <p:spPr bwMode="auto">
          <a:xfrm>
            <a:off x="152400" y="2332484"/>
            <a:ext cx="8975355" cy="1629916"/>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marL="342841" indent="-342841"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822" indent="-28570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2804" indent="-22856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599926" indent="-22856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048" indent="-22856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169" indent="-22856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291" indent="-22856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8413" indent="-22856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5535" indent="-22856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defTabSz="457124" eaLnBrk="1" hangingPunct="1">
              <a:lnSpc>
                <a:spcPct val="90000"/>
              </a:lnSpc>
              <a:buFontTx/>
              <a:buNone/>
              <a:tabLst>
                <a:tab pos="457124" algn="l"/>
              </a:tabLst>
              <a:defRPr/>
            </a:pPr>
            <a:r>
              <a:rPr lang="en-US" sz="2400" dirty="0">
                <a:latin typeface="Gill Sans MT" pitchFamily="34" charset="0"/>
              </a:rPr>
              <a:t>P  	: </a:t>
            </a:r>
            <a:r>
              <a:rPr lang="en-US" sz="2400" dirty="0" err="1">
                <a:latin typeface="Gill Sans MT" pitchFamily="34" charset="0"/>
              </a:rPr>
              <a:t>Selalu</a:t>
            </a:r>
            <a:r>
              <a:rPr lang="en-US" sz="2400" dirty="0">
                <a:latin typeface="Gill Sans MT" pitchFamily="34" charset="0"/>
              </a:rPr>
              <a:t> </a:t>
            </a:r>
            <a:r>
              <a:rPr lang="en-US" sz="2400" dirty="0" err="1">
                <a:latin typeface="Gill Sans MT" pitchFamily="34" charset="0"/>
              </a:rPr>
              <a:t>terjadi</a:t>
            </a:r>
            <a:r>
              <a:rPr lang="en-US" sz="2400" dirty="0">
                <a:latin typeface="Gill Sans MT" pitchFamily="34" charset="0"/>
              </a:rPr>
              <a:t> </a:t>
            </a:r>
            <a:r>
              <a:rPr lang="en-US" sz="2400" dirty="0" err="1">
                <a:latin typeface="Gill Sans MT" pitchFamily="34" charset="0"/>
              </a:rPr>
              <a:t>pada</a:t>
            </a:r>
            <a:r>
              <a:rPr lang="en-US" sz="2400" dirty="0">
                <a:latin typeface="Gill Sans MT" pitchFamily="34" charset="0"/>
              </a:rPr>
              <a:t> </a:t>
            </a:r>
            <a:r>
              <a:rPr lang="en-US" sz="2400" dirty="0" err="1">
                <a:latin typeface="Gill Sans MT" pitchFamily="34" charset="0"/>
              </a:rPr>
              <a:t>awal</a:t>
            </a:r>
            <a:r>
              <a:rPr lang="en-US" sz="2400" dirty="0">
                <a:latin typeface="Gill Sans MT" pitchFamily="34" charset="0"/>
              </a:rPr>
              <a:t> </a:t>
            </a:r>
            <a:r>
              <a:rPr lang="en-US" sz="2400" dirty="0" err="1">
                <a:latin typeface="Gill Sans MT" pitchFamily="34" charset="0"/>
              </a:rPr>
              <a:t>tahun</a:t>
            </a:r>
            <a:r>
              <a:rPr lang="en-US" sz="2400" dirty="0">
                <a:latin typeface="Gill Sans MT" pitchFamily="34" charset="0"/>
              </a:rPr>
              <a:t> </a:t>
            </a:r>
            <a:r>
              <a:rPr lang="en-US" sz="2400" dirty="0" err="1">
                <a:latin typeface="Gill Sans MT" pitchFamily="34" charset="0"/>
              </a:rPr>
              <a:t>pertama</a:t>
            </a:r>
            <a:r>
              <a:rPr lang="en-US" sz="2400" dirty="0">
                <a:latin typeface="Gill Sans MT" pitchFamily="34" charset="0"/>
              </a:rPr>
              <a:t> (</a:t>
            </a:r>
            <a:r>
              <a:rPr lang="en-US" sz="2400" dirty="0" err="1">
                <a:latin typeface="Gill Sans MT" pitchFamily="34" charset="0"/>
              </a:rPr>
              <a:t>titik</a:t>
            </a:r>
            <a:r>
              <a:rPr lang="en-US" sz="2400" dirty="0">
                <a:latin typeface="Gill Sans MT" pitchFamily="34" charset="0"/>
              </a:rPr>
              <a:t> 0).</a:t>
            </a:r>
          </a:p>
          <a:p>
            <a:pPr marL="0" indent="0" defTabSz="457124" eaLnBrk="1" hangingPunct="1">
              <a:lnSpc>
                <a:spcPct val="90000"/>
              </a:lnSpc>
              <a:buFontTx/>
              <a:buNone/>
              <a:tabLst>
                <a:tab pos="457124" algn="l"/>
              </a:tabLst>
              <a:defRPr/>
            </a:pPr>
            <a:r>
              <a:rPr lang="en-US" sz="2400" dirty="0">
                <a:latin typeface="Gill Sans MT" pitchFamily="34" charset="0"/>
              </a:rPr>
              <a:t>A  	: </a:t>
            </a:r>
            <a:r>
              <a:rPr lang="en-US" sz="2400" dirty="0" err="1">
                <a:latin typeface="Gill Sans MT" pitchFamily="34" charset="0"/>
              </a:rPr>
              <a:t>Selalu</a:t>
            </a:r>
            <a:r>
              <a:rPr lang="en-US" sz="2400" dirty="0">
                <a:latin typeface="Gill Sans MT" pitchFamily="34" charset="0"/>
              </a:rPr>
              <a:t> </a:t>
            </a:r>
            <a:r>
              <a:rPr lang="en-US" sz="2400" dirty="0" err="1">
                <a:latin typeface="Gill Sans MT" pitchFamily="34" charset="0"/>
              </a:rPr>
              <a:t>terjadi</a:t>
            </a:r>
            <a:r>
              <a:rPr lang="en-US" sz="2400" dirty="0">
                <a:latin typeface="Gill Sans MT" pitchFamily="34" charset="0"/>
              </a:rPr>
              <a:t> </a:t>
            </a:r>
            <a:r>
              <a:rPr lang="en-US" sz="2400" dirty="0" err="1">
                <a:latin typeface="Gill Sans MT" pitchFamily="34" charset="0"/>
              </a:rPr>
              <a:t>pada</a:t>
            </a:r>
            <a:r>
              <a:rPr lang="en-US" sz="2400" dirty="0">
                <a:latin typeface="Gill Sans MT" pitchFamily="34" charset="0"/>
              </a:rPr>
              <a:t> </a:t>
            </a:r>
            <a:r>
              <a:rPr lang="en-US" sz="2400" dirty="0" err="1">
                <a:latin typeface="Gill Sans MT" pitchFamily="34" charset="0"/>
              </a:rPr>
              <a:t>setiap</a:t>
            </a:r>
            <a:r>
              <a:rPr lang="en-US" sz="2400" dirty="0">
                <a:latin typeface="Gill Sans MT" pitchFamily="34" charset="0"/>
              </a:rPr>
              <a:t> </a:t>
            </a:r>
            <a:r>
              <a:rPr lang="en-US" sz="2400" dirty="0" err="1">
                <a:latin typeface="Gill Sans MT" pitchFamily="34" charset="0"/>
              </a:rPr>
              <a:t>akhir</a:t>
            </a:r>
            <a:r>
              <a:rPr lang="en-US" sz="2400" dirty="0">
                <a:latin typeface="Gill Sans MT" pitchFamily="34" charset="0"/>
              </a:rPr>
              <a:t> </a:t>
            </a:r>
            <a:r>
              <a:rPr lang="en-US" sz="2400" dirty="0" err="1">
                <a:latin typeface="Gill Sans MT" pitchFamily="34" charset="0"/>
              </a:rPr>
              <a:t>tahun</a:t>
            </a:r>
            <a:r>
              <a:rPr lang="en-US" sz="2400" dirty="0">
                <a:latin typeface="Gill Sans MT" pitchFamily="34" charset="0"/>
              </a:rPr>
              <a:t>, </a:t>
            </a:r>
            <a:r>
              <a:rPr lang="en-US" sz="2400" dirty="0" err="1">
                <a:latin typeface="Gill Sans MT" pitchFamily="34" charset="0"/>
              </a:rPr>
              <a:t>mulai</a:t>
            </a:r>
            <a:r>
              <a:rPr lang="en-US" sz="2400" dirty="0">
                <a:latin typeface="Gill Sans MT" pitchFamily="34" charset="0"/>
              </a:rPr>
              <a:t> </a:t>
            </a:r>
            <a:r>
              <a:rPr lang="en-US" sz="2400" dirty="0" err="1">
                <a:latin typeface="Gill Sans MT" pitchFamily="34" charset="0"/>
              </a:rPr>
              <a:t>tahun</a:t>
            </a:r>
            <a:r>
              <a:rPr lang="id-ID" sz="2400" dirty="0">
                <a:latin typeface="Gill Sans MT" pitchFamily="34" charset="0"/>
              </a:rPr>
              <a:t> </a:t>
            </a:r>
            <a:r>
              <a:rPr lang="en-US" sz="2400" dirty="0">
                <a:latin typeface="Gill Sans MT" pitchFamily="34" charset="0"/>
              </a:rPr>
              <a:t>ke-1 </a:t>
            </a:r>
            <a:r>
              <a:rPr lang="en-US" sz="2400" dirty="0" err="1">
                <a:latin typeface="Gill Sans MT" pitchFamily="34" charset="0"/>
              </a:rPr>
              <a:t>sampai</a:t>
            </a:r>
            <a:r>
              <a:rPr lang="en-US" sz="2400" dirty="0">
                <a:latin typeface="Gill Sans MT" pitchFamily="34" charset="0"/>
              </a:rPr>
              <a:t> </a:t>
            </a:r>
            <a:r>
              <a:rPr lang="en-US" sz="2400" dirty="0" err="1">
                <a:latin typeface="Gill Sans MT" pitchFamily="34" charset="0"/>
              </a:rPr>
              <a:t>tahun</a:t>
            </a:r>
            <a:r>
              <a:rPr lang="en-US" sz="2400" dirty="0">
                <a:latin typeface="Gill Sans MT" pitchFamily="34" charset="0"/>
              </a:rPr>
              <a:t> </a:t>
            </a:r>
            <a:r>
              <a:rPr lang="en-US" sz="2400" dirty="0" err="1">
                <a:latin typeface="Gill Sans MT" pitchFamily="34" charset="0"/>
              </a:rPr>
              <a:t>ke</a:t>
            </a:r>
            <a:r>
              <a:rPr lang="en-US" sz="2400" dirty="0">
                <a:latin typeface="Gill Sans MT" pitchFamily="34" charset="0"/>
              </a:rPr>
              <a:t>-n, </a:t>
            </a:r>
            <a:r>
              <a:rPr lang="en-US" sz="2400" dirty="0" err="1">
                <a:latin typeface="Gill Sans MT" pitchFamily="34" charset="0"/>
              </a:rPr>
              <a:t>dengan</a:t>
            </a:r>
            <a:r>
              <a:rPr lang="en-US" sz="2400" dirty="0">
                <a:latin typeface="Gill Sans MT" pitchFamily="34" charset="0"/>
              </a:rPr>
              <a:t> </a:t>
            </a:r>
            <a:r>
              <a:rPr lang="en-US" sz="2400" dirty="0" err="1">
                <a:latin typeface="Gill Sans MT" pitchFamily="34" charset="0"/>
              </a:rPr>
              <a:t>besar</a:t>
            </a:r>
            <a:r>
              <a:rPr lang="en-US" sz="2400" dirty="0">
                <a:latin typeface="Gill Sans MT" pitchFamily="34" charset="0"/>
              </a:rPr>
              <a:t> yang </a:t>
            </a:r>
            <a:r>
              <a:rPr lang="en-US" sz="2400" dirty="0" err="1">
                <a:latin typeface="Gill Sans MT" pitchFamily="34" charset="0"/>
              </a:rPr>
              <a:t>sama</a:t>
            </a:r>
            <a:r>
              <a:rPr lang="en-US" sz="2400" dirty="0">
                <a:latin typeface="Gill Sans MT" pitchFamily="34" charset="0"/>
              </a:rPr>
              <a:t>.  	</a:t>
            </a:r>
          </a:p>
          <a:p>
            <a:pPr marL="0" indent="0" defTabSz="457124" eaLnBrk="1" hangingPunct="1">
              <a:lnSpc>
                <a:spcPct val="90000"/>
              </a:lnSpc>
              <a:buFontTx/>
              <a:buNone/>
              <a:tabLst>
                <a:tab pos="457124" algn="l"/>
              </a:tabLst>
              <a:defRPr/>
            </a:pPr>
            <a:r>
              <a:rPr lang="en-US" sz="2400" dirty="0">
                <a:latin typeface="Gill Sans MT" pitchFamily="34" charset="0"/>
              </a:rPr>
              <a:t>F   	: </a:t>
            </a:r>
            <a:r>
              <a:rPr lang="en-US" sz="2400" dirty="0" err="1">
                <a:latin typeface="Gill Sans MT" pitchFamily="34" charset="0"/>
              </a:rPr>
              <a:t>Selalu</a:t>
            </a:r>
            <a:r>
              <a:rPr lang="en-US" sz="2400" dirty="0">
                <a:latin typeface="Gill Sans MT" pitchFamily="34" charset="0"/>
              </a:rPr>
              <a:t> </a:t>
            </a:r>
            <a:r>
              <a:rPr lang="en-US" sz="2400" dirty="0" err="1">
                <a:latin typeface="Gill Sans MT" pitchFamily="34" charset="0"/>
              </a:rPr>
              <a:t>terjadi</a:t>
            </a:r>
            <a:r>
              <a:rPr lang="en-US" sz="2400" dirty="0">
                <a:latin typeface="Gill Sans MT" pitchFamily="34" charset="0"/>
              </a:rPr>
              <a:t> </a:t>
            </a:r>
            <a:r>
              <a:rPr lang="en-US" sz="2400" dirty="0" err="1">
                <a:latin typeface="Gill Sans MT" pitchFamily="34" charset="0"/>
              </a:rPr>
              <a:t>pada</a:t>
            </a:r>
            <a:r>
              <a:rPr lang="en-US" sz="2400" dirty="0">
                <a:latin typeface="Gill Sans MT" pitchFamily="34" charset="0"/>
              </a:rPr>
              <a:t> </a:t>
            </a:r>
            <a:r>
              <a:rPr lang="en-US" sz="2400" dirty="0" err="1">
                <a:latin typeface="Gill Sans MT" pitchFamily="34" charset="0"/>
              </a:rPr>
              <a:t>akhir</a:t>
            </a:r>
            <a:r>
              <a:rPr lang="en-US" sz="2400" dirty="0">
                <a:latin typeface="Gill Sans MT" pitchFamily="34" charset="0"/>
              </a:rPr>
              <a:t> </a:t>
            </a:r>
            <a:r>
              <a:rPr lang="en-US" sz="2400" dirty="0" err="1">
                <a:latin typeface="Gill Sans MT" pitchFamily="34" charset="0"/>
              </a:rPr>
              <a:t>tahun</a:t>
            </a:r>
            <a:r>
              <a:rPr lang="en-US" sz="2400" dirty="0">
                <a:latin typeface="Gill Sans MT" pitchFamily="34" charset="0"/>
              </a:rPr>
              <a:t> </a:t>
            </a:r>
            <a:r>
              <a:rPr lang="en-US" sz="2400" dirty="0" err="1">
                <a:latin typeface="Gill Sans MT" pitchFamily="34" charset="0"/>
              </a:rPr>
              <a:t>terakhir</a:t>
            </a:r>
            <a:r>
              <a:rPr lang="en-US" sz="2400" dirty="0">
                <a:latin typeface="Gill Sans MT" pitchFamily="34" charset="0"/>
              </a:rPr>
              <a:t> </a:t>
            </a:r>
            <a:r>
              <a:rPr lang="en-US" sz="2400" dirty="0" err="1">
                <a:latin typeface="Gill Sans MT" pitchFamily="34" charset="0"/>
              </a:rPr>
              <a:t>yg</a:t>
            </a:r>
            <a:r>
              <a:rPr lang="en-US" sz="2400" dirty="0">
                <a:latin typeface="Gill Sans MT" pitchFamily="34" charset="0"/>
              </a:rPr>
              <a:t> </a:t>
            </a:r>
            <a:r>
              <a:rPr lang="en-US" sz="2400" dirty="0" err="1">
                <a:latin typeface="Gill Sans MT" pitchFamily="34" charset="0"/>
              </a:rPr>
              <a:t>ditinjau</a:t>
            </a:r>
            <a:r>
              <a:rPr lang="id-ID" sz="2400" dirty="0">
                <a:latin typeface="Gill Sans MT" pitchFamily="34" charset="0"/>
              </a:rPr>
              <a:t> </a:t>
            </a:r>
            <a:r>
              <a:rPr lang="en-US" sz="2400" dirty="0">
                <a:latin typeface="Gill Sans MT" pitchFamily="34" charset="0"/>
              </a:rPr>
              <a:t>(</a:t>
            </a:r>
            <a:r>
              <a:rPr lang="en-US" sz="2400" dirty="0" err="1">
                <a:latin typeface="Gill Sans MT" pitchFamily="34" charset="0"/>
              </a:rPr>
              <a:t>titik</a:t>
            </a:r>
            <a:r>
              <a:rPr lang="en-US" sz="2400" dirty="0">
                <a:latin typeface="Gill Sans MT" pitchFamily="34" charset="0"/>
              </a:rPr>
              <a:t> n).</a:t>
            </a:r>
          </a:p>
          <a:p>
            <a:pPr marL="0" indent="0" defTabSz="457124" eaLnBrk="1" hangingPunct="1">
              <a:lnSpc>
                <a:spcPct val="90000"/>
              </a:lnSpc>
              <a:buFontTx/>
              <a:buNone/>
              <a:tabLst>
                <a:tab pos="457124" algn="l"/>
              </a:tabLst>
              <a:defRPr/>
            </a:pPr>
            <a:endParaRPr lang="en-US" sz="2400" b="1" dirty="0"/>
          </a:p>
        </p:txBody>
      </p:sp>
    </p:spTree>
    <p:extLst>
      <p:ext uri="{BB962C8B-B14F-4D97-AF65-F5344CB8AC3E}">
        <p14:creationId xmlns:p14="http://schemas.microsoft.com/office/powerpoint/2010/main" val="417517864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295400"/>
            <a:ext cx="7848599" cy="4953000"/>
          </a:xfrm>
        </p:spPr>
        <p:txBody>
          <a:bodyPr/>
          <a:lstStyle/>
          <a:p>
            <a:r>
              <a:rPr lang="id-ID" sz="2400" dirty="0">
                <a:latin typeface="Gill Sans MT" pitchFamily="34" charset="0"/>
              </a:rPr>
              <a:t>Dengan suatu tingkat suku bunga yang sama, dapat dikatakan bahwa setiap cara pembayaran di masa yang akan datang dalam rangka melunasi sejumlah uang yang dipinjam saat ini adalah ekuivalen satu sama lain</a:t>
            </a:r>
          </a:p>
          <a:p>
            <a:r>
              <a:rPr lang="id-ID" sz="2400" dirty="0">
                <a:latin typeface="Gill Sans MT" pitchFamily="34" charset="0"/>
              </a:rPr>
              <a:t>Ekuivalensi terjadi bila total bunga pinjaman yang dibayarkan di bagi total pinjaman menghasilkan jumlah yang sama pada cara pembayaran mana saja</a:t>
            </a:r>
          </a:p>
          <a:p>
            <a:r>
              <a:rPr lang="id-ID" sz="2400" dirty="0">
                <a:latin typeface="Gill Sans MT" pitchFamily="34" charset="0"/>
              </a:rPr>
              <a:t>Agar dapat menentukan pilihan terbaik, harus dibandingkan nilai (dlm hal ini uang) dari masing-masing alternatif. Nilai uang, baru bisa dibandingkan bila berada pada waktu yang sama. Jika nilai uang berada pada waktu yang berbeda, harus dibawa terlebih dulu ke waktu yang sama</a:t>
            </a:r>
          </a:p>
        </p:txBody>
      </p:sp>
      <p:sp>
        <p:nvSpPr>
          <p:cNvPr id="6" name="Title 1"/>
          <p:cNvSpPr>
            <a:spLocks noGrp="1"/>
          </p:cNvSpPr>
          <p:nvPr>
            <p:ph type="title"/>
          </p:nvPr>
        </p:nvSpPr>
        <p:spPr bwMode="auto">
          <a:xfrm>
            <a:off x="304800" y="76200"/>
            <a:ext cx="798671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id-ID" sz="3000" b="1" i="1" u="none" strike="noStrike" kern="0" cap="none" spc="0" normalizeH="0" baseline="0" noProof="0" dirty="0">
                <a:ln>
                  <a:noFill/>
                </a:ln>
                <a:solidFill>
                  <a:sysClr val="windowText" lastClr="000000"/>
                </a:solidFill>
                <a:effectLst/>
                <a:uLnTx/>
                <a:uFillTx/>
                <a:cs typeface="DilleniaUPC" pitchFamily="18" charset="-34"/>
              </a:rPr>
              <a:t>Penerapan Ekuivalensi Dalam Analisis Ekonomi Teknik </a:t>
            </a:r>
            <a:endParaRPr kumimoji="0" lang="id-ID" sz="30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82914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286004" y="304800"/>
            <a:ext cx="6400800" cy="6248400"/>
          </a:xfrm>
        </p:spPr>
        <p:txBody>
          <a:bodyPr/>
          <a:lstStyle/>
          <a:p>
            <a:pPr eaLnBrk="1" hangingPunct="1">
              <a:lnSpc>
                <a:spcPct val="90000"/>
              </a:lnSpc>
              <a:defRPr/>
            </a:pPr>
            <a:r>
              <a:rPr lang="en-US" sz="2400" dirty="0" err="1">
                <a:effectLst/>
              </a:rPr>
              <a:t>Bunga</a:t>
            </a:r>
            <a:r>
              <a:rPr lang="en-US" sz="2400" dirty="0">
                <a:effectLst/>
              </a:rPr>
              <a:t> </a:t>
            </a:r>
            <a:r>
              <a:rPr lang="en-US" sz="2400" dirty="0" err="1">
                <a:effectLst/>
              </a:rPr>
              <a:t>digunakan</a:t>
            </a:r>
            <a:r>
              <a:rPr lang="en-US" sz="2400" dirty="0">
                <a:effectLst/>
              </a:rPr>
              <a:t> </a:t>
            </a:r>
            <a:r>
              <a:rPr lang="en-US" sz="2400" dirty="0" err="1">
                <a:effectLst/>
              </a:rPr>
              <a:t>untuk</a:t>
            </a:r>
            <a:r>
              <a:rPr lang="en-US" sz="2400" dirty="0">
                <a:effectLst/>
              </a:rPr>
              <a:t> </a:t>
            </a:r>
            <a:r>
              <a:rPr lang="en-US" sz="2400" dirty="0" err="1">
                <a:effectLst/>
              </a:rPr>
              <a:t>menghitung</a:t>
            </a:r>
            <a:endParaRPr lang="en-US" sz="2400" dirty="0">
              <a:effectLst/>
            </a:endParaRPr>
          </a:p>
          <a:p>
            <a:pPr eaLnBrk="1" hangingPunct="1">
              <a:lnSpc>
                <a:spcPct val="90000"/>
              </a:lnSpc>
              <a:buFont typeface="Wingdings" pitchFamily="2" charset="2"/>
              <a:buNone/>
              <a:defRPr/>
            </a:pPr>
            <a:r>
              <a:rPr lang="en-US" sz="2400" b="1" dirty="0">
                <a:effectLst/>
              </a:rPr>
              <a:t>		</a:t>
            </a:r>
            <a:r>
              <a:rPr lang="id-ID" sz="2400" b="1" dirty="0">
                <a:effectLst/>
              </a:rPr>
              <a:t>    </a:t>
            </a:r>
            <a:r>
              <a:rPr lang="en-US" sz="2400" b="1" dirty="0" err="1">
                <a:effectLst/>
              </a:rPr>
              <a:t>Nilai</a:t>
            </a:r>
            <a:r>
              <a:rPr lang="en-US" sz="2400" b="1" dirty="0">
                <a:effectLst/>
              </a:rPr>
              <a:t> </a:t>
            </a:r>
            <a:r>
              <a:rPr lang="en-US" sz="2400" b="1" dirty="0" err="1">
                <a:effectLst/>
              </a:rPr>
              <a:t>waktu</a:t>
            </a:r>
            <a:r>
              <a:rPr lang="en-US" sz="2400" b="1" dirty="0">
                <a:effectLst/>
              </a:rPr>
              <a:t> </a:t>
            </a:r>
            <a:r>
              <a:rPr lang="en-US" sz="2400" b="1" dirty="0" err="1">
                <a:effectLst/>
              </a:rPr>
              <a:t>dari</a:t>
            </a:r>
            <a:r>
              <a:rPr lang="en-US" sz="2400" b="1" dirty="0">
                <a:effectLst/>
              </a:rPr>
              <a:t> </a:t>
            </a:r>
            <a:r>
              <a:rPr lang="en-US" sz="2400" b="1" dirty="0" err="1">
                <a:effectLst/>
              </a:rPr>
              <a:t>uang</a:t>
            </a:r>
            <a:endParaRPr lang="en-US" sz="2400" b="1" dirty="0">
              <a:effectLst/>
            </a:endParaRPr>
          </a:p>
          <a:p>
            <a:pPr eaLnBrk="1" hangingPunct="1">
              <a:lnSpc>
                <a:spcPct val="90000"/>
              </a:lnSpc>
              <a:buFont typeface="Wingdings" pitchFamily="2" charset="2"/>
              <a:buNone/>
              <a:defRPr/>
            </a:pPr>
            <a:endParaRPr lang="en-US" sz="2400" dirty="0">
              <a:effectLst/>
            </a:endParaRPr>
          </a:p>
          <a:p>
            <a:pPr eaLnBrk="1" hangingPunct="1">
              <a:lnSpc>
                <a:spcPct val="90000"/>
              </a:lnSpc>
              <a:buFont typeface="Wingdings" pitchFamily="2" charset="2"/>
              <a:buNone/>
              <a:defRPr/>
            </a:pPr>
            <a:r>
              <a:rPr lang="id-ID" sz="2400" dirty="0">
                <a:effectLst/>
              </a:rPr>
              <a:t>Rp.1000</a:t>
            </a:r>
            <a:r>
              <a:rPr lang="en-US" sz="2400" dirty="0">
                <a:effectLst/>
              </a:rPr>
              <a:t> </a:t>
            </a:r>
            <a:r>
              <a:rPr lang="en-US" sz="2400" dirty="0" err="1">
                <a:effectLst/>
              </a:rPr>
              <a:t>hari</a:t>
            </a:r>
            <a:r>
              <a:rPr lang="en-US" sz="2400" dirty="0">
                <a:effectLst/>
              </a:rPr>
              <a:t> </a:t>
            </a:r>
            <a:r>
              <a:rPr lang="en-US" sz="2400" dirty="0" err="1">
                <a:effectLst/>
              </a:rPr>
              <a:t>ini</a:t>
            </a:r>
            <a:r>
              <a:rPr lang="en-US" sz="2400" dirty="0">
                <a:effectLst/>
              </a:rPr>
              <a:t> </a:t>
            </a:r>
            <a:r>
              <a:rPr lang="en-US" sz="2400" dirty="0" err="1">
                <a:effectLst/>
              </a:rPr>
              <a:t>nilainya</a:t>
            </a:r>
            <a:r>
              <a:rPr lang="en-US" sz="2400" dirty="0">
                <a:effectLst/>
              </a:rPr>
              <a:t> </a:t>
            </a:r>
            <a:r>
              <a:rPr lang="en-US" sz="2400" dirty="0" err="1">
                <a:effectLst/>
              </a:rPr>
              <a:t>lebih</a:t>
            </a:r>
            <a:r>
              <a:rPr lang="en-US" sz="2400" dirty="0">
                <a:effectLst/>
              </a:rPr>
              <a:t> </a:t>
            </a:r>
            <a:r>
              <a:rPr lang="en-US" sz="2400" dirty="0" err="1">
                <a:effectLst/>
              </a:rPr>
              <a:t>dari</a:t>
            </a:r>
            <a:r>
              <a:rPr lang="en-US" sz="2400" dirty="0">
                <a:effectLst/>
              </a:rPr>
              <a:t> </a:t>
            </a:r>
            <a:r>
              <a:rPr lang="id-ID" sz="2400" dirty="0">
                <a:effectLst/>
              </a:rPr>
              <a:t>Rp.1000 di </a:t>
            </a:r>
            <a:r>
              <a:rPr lang="en-US" sz="2400" dirty="0" err="1">
                <a:effectLst/>
              </a:rPr>
              <a:t>tahun</a:t>
            </a:r>
            <a:r>
              <a:rPr lang="en-US" sz="2400" dirty="0">
                <a:effectLst/>
              </a:rPr>
              <a:t> </a:t>
            </a:r>
            <a:r>
              <a:rPr lang="en-US" sz="2400" dirty="0" err="1">
                <a:effectLst/>
              </a:rPr>
              <a:t>depan</a:t>
            </a:r>
            <a:r>
              <a:rPr lang="en-US" sz="2400" dirty="0">
                <a:effectLst/>
              </a:rPr>
              <a:t>*</a:t>
            </a:r>
            <a:endParaRPr lang="id-ID" sz="2400" dirty="0">
              <a:effectLst/>
            </a:endParaRPr>
          </a:p>
          <a:p>
            <a:pPr eaLnBrk="1" hangingPunct="1">
              <a:lnSpc>
                <a:spcPct val="90000"/>
              </a:lnSpc>
              <a:buFont typeface="Wingdings" pitchFamily="2" charset="2"/>
              <a:buNone/>
              <a:defRPr/>
            </a:pPr>
            <a:endParaRPr lang="en-US" sz="2400" dirty="0">
              <a:effectLst/>
            </a:endParaRPr>
          </a:p>
          <a:p>
            <a:pPr marL="0" indent="0" eaLnBrk="1" hangingPunct="1">
              <a:lnSpc>
                <a:spcPct val="90000"/>
              </a:lnSpc>
              <a:buNone/>
              <a:defRPr/>
            </a:pPr>
            <a:r>
              <a:rPr lang="en-US" sz="2400" dirty="0" err="1">
                <a:effectLst/>
              </a:rPr>
              <a:t>Mempunyai</a:t>
            </a:r>
            <a:r>
              <a:rPr lang="en-US" sz="2400" dirty="0">
                <a:effectLst/>
              </a:rPr>
              <a:t> </a:t>
            </a:r>
            <a:r>
              <a:rPr lang="en-US" sz="2400" dirty="0" err="1">
                <a:effectLst/>
              </a:rPr>
              <a:t>daya</a:t>
            </a:r>
            <a:r>
              <a:rPr lang="en-US" sz="2400" dirty="0">
                <a:effectLst/>
              </a:rPr>
              <a:t> </a:t>
            </a:r>
            <a:r>
              <a:rPr lang="en-US" sz="2400" dirty="0" err="1">
                <a:effectLst/>
              </a:rPr>
              <a:t>untuk</a:t>
            </a:r>
            <a:r>
              <a:rPr lang="en-US" sz="2400" dirty="0">
                <a:effectLst/>
              </a:rPr>
              <a:t> </a:t>
            </a:r>
            <a:r>
              <a:rPr lang="en-US" sz="2400" dirty="0" err="1">
                <a:effectLst/>
              </a:rPr>
              <a:t>menghasilkan</a:t>
            </a:r>
            <a:r>
              <a:rPr lang="en-US" sz="2400" dirty="0">
                <a:effectLst/>
              </a:rPr>
              <a:t>:</a:t>
            </a:r>
            <a:r>
              <a:rPr lang="id-ID" sz="2400" dirty="0">
                <a:effectLst/>
              </a:rPr>
              <a:t> </a:t>
            </a:r>
          </a:p>
          <a:p>
            <a:pPr eaLnBrk="1" hangingPunct="1">
              <a:lnSpc>
                <a:spcPct val="90000"/>
              </a:lnSpc>
              <a:defRPr/>
            </a:pPr>
            <a:r>
              <a:rPr lang="id-ID" sz="2400" dirty="0">
                <a:effectLst/>
              </a:rPr>
              <a:t>K</a:t>
            </a:r>
            <a:r>
              <a:rPr lang="en-US" sz="2400" dirty="0" err="1">
                <a:effectLst/>
              </a:rPr>
              <a:t>esempatan</a:t>
            </a:r>
            <a:r>
              <a:rPr lang="en-US" sz="2400" dirty="0">
                <a:effectLst/>
              </a:rPr>
              <a:t> </a:t>
            </a:r>
            <a:r>
              <a:rPr lang="en-US" sz="2400" dirty="0" err="1">
                <a:effectLst/>
              </a:rPr>
              <a:t>untuk</a:t>
            </a:r>
            <a:r>
              <a:rPr lang="en-US" sz="2400" dirty="0">
                <a:effectLst/>
              </a:rPr>
              <a:t> </a:t>
            </a:r>
            <a:r>
              <a:rPr lang="en-US" sz="2400" dirty="0" err="1">
                <a:effectLst/>
              </a:rPr>
              <a:t>mencari</a:t>
            </a:r>
            <a:r>
              <a:rPr lang="en-US" sz="2400" dirty="0">
                <a:effectLst/>
              </a:rPr>
              <a:t> </a:t>
            </a:r>
            <a:r>
              <a:rPr lang="en-US" sz="2400" dirty="0" err="1">
                <a:effectLst/>
              </a:rPr>
              <a:t>keuntungan</a:t>
            </a:r>
            <a:r>
              <a:rPr lang="en-US" sz="2400" dirty="0">
                <a:effectLst/>
              </a:rPr>
              <a:t> </a:t>
            </a:r>
            <a:r>
              <a:rPr lang="en-US" sz="2400" dirty="0" err="1">
                <a:effectLst/>
              </a:rPr>
              <a:t>dari</a:t>
            </a:r>
            <a:r>
              <a:rPr lang="en-US" sz="2400" dirty="0">
                <a:effectLst/>
              </a:rPr>
              <a:t> </a:t>
            </a:r>
            <a:r>
              <a:rPr lang="en-US" sz="2400" dirty="0" err="1">
                <a:effectLst/>
              </a:rPr>
              <a:t>investasi</a:t>
            </a:r>
            <a:endParaRPr lang="en-US" sz="2400" dirty="0">
              <a:effectLst/>
            </a:endParaRPr>
          </a:p>
          <a:p>
            <a:pPr eaLnBrk="1" hangingPunct="1">
              <a:lnSpc>
                <a:spcPct val="90000"/>
              </a:lnSpc>
              <a:defRPr/>
            </a:pPr>
            <a:r>
              <a:rPr lang="en-US" sz="2400" dirty="0" err="1">
                <a:effectLst/>
              </a:rPr>
              <a:t>Perubahan</a:t>
            </a:r>
            <a:r>
              <a:rPr lang="en-US" sz="2400" dirty="0">
                <a:effectLst/>
              </a:rPr>
              <a:t> </a:t>
            </a:r>
            <a:r>
              <a:rPr lang="en-US" sz="2400" dirty="0" err="1">
                <a:effectLst/>
              </a:rPr>
              <a:t>dalam</a:t>
            </a:r>
            <a:r>
              <a:rPr lang="en-US" sz="2400" dirty="0">
                <a:effectLst/>
              </a:rPr>
              <a:t> </a:t>
            </a:r>
            <a:r>
              <a:rPr lang="en-US" sz="2400" dirty="0" err="1">
                <a:effectLst/>
              </a:rPr>
              <a:t>daya</a:t>
            </a:r>
            <a:r>
              <a:rPr lang="en-US" sz="2400" dirty="0">
                <a:effectLst/>
              </a:rPr>
              <a:t> </a:t>
            </a:r>
            <a:r>
              <a:rPr lang="en-US" sz="2400" dirty="0" err="1">
                <a:effectLst/>
              </a:rPr>
              <a:t>beli</a:t>
            </a:r>
            <a:r>
              <a:rPr lang="en-US" sz="2400" dirty="0">
                <a:effectLst/>
              </a:rPr>
              <a:t> </a:t>
            </a:r>
            <a:r>
              <a:rPr lang="en-US" sz="2400" dirty="0" err="1">
                <a:effectLst/>
              </a:rPr>
              <a:t>dari</a:t>
            </a:r>
            <a:r>
              <a:rPr lang="en-US" sz="2400" dirty="0">
                <a:effectLst/>
              </a:rPr>
              <a:t> </a:t>
            </a:r>
            <a:r>
              <a:rPr lang="en-US" sz="2400" dirty="0" err="1">
                <a:effectLst/>
              </a:rPr>
              <a:t>sedolar</a:t>
            </a:r>
            <a:r>
              <a:rPr lang="en-US" sz="2400" dirty="0">
                <a:effectLst/>
              </a:rPr>
              <a:t> </a:t>
            </a:r>
            <a:r>
              <a:rPr lang="en-US" sz="2400" dirty="0" err="1">
                <a:effectLst/>
              </a:rPr>
              <a:t>setiap</a:t>
            </a:r>
            <a:r>
              <a:rPr lang="en-US" sz="2400" dirty="0">
                <a:effectLst/>
              </a:rPr>
              <a:t> </a:t>
            </a:r>
            <a:r>
              <a:rPr lang="en-US" sz="2400" dirty="0" err="1">
                <a:effectLst/>
              </a:rPr>
              <a:t>waktu</a:t>
            </a:r>
            <a:r>
              <a:rPr lang="en-US" sz="2400" dirty="0">
                <a:effectLst/>
              </a:rPr>
              <a:t>, </a:t>
            </a:r>
            <a:r>
              <a:rPr lang="en-US" sz="2400" dirty="0" err="1">
                <a:effectLst/>
              </a:rPr>
              <a:t>Yaitu</a:t>
            </a:r>
            <a:r>
              <a:rPr lang="en-US" sz="2400" dirty="0">
                <a:effectLst/>
              </a:rPr>
              <a:t> </a:t>
            </a:r>
            <a:r>
              <a:rPr lang="en-US" sz="2400" dirty="0" err="1">
                <a:effectLst/>
              </a:rPr>
              <a:t>inflasi</a:t>
            </a:r>
            <a:endParaRPr lang="en-US" sz="2400" dirty="0">
              <a:effectLst/>
            </a:endParaRPr>
          </a:p>
        </p:txBody>
      </p:sp>
    </p:spTree>
    <p:extLst>
      <p:ext uri="{BB962C8B-B14F-4D97-AF65-F5344CB8AC3E}">
        <p14:creationId xmlns:p14="http://schemas.microsoft.com/office/powerpoint/2010/main" val="3802625761"/>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457200" y="304800"/>
            <a:ext cx="7315200" cy="685800"/>
          </a:xfrm>
        </p:spPr>
        <p:txBody>
          <a:bodyPr>
            <a:normAutofit fontScale="90000"/>
          </a:bodyPr>
          <a:lstStyle/>
          <a:p>
            <a:r>
              <a:rPr lang="en-US" dirty="0">
                <a:solidFill>
                  <a:srgbClr val="FF0000"/>
                </a:solidFill>
                <a:latin typeface="Berlin Sans FB" pitchFamily="34" charset="0"/>
              </a:rPr>
              <a:t>MENENTUKAN SUKU BUNGA</a:t>
            </a:r>
          </a:p>
        </p:txBody>
      </p:sp>
      <p:sp>
        <p:nvSpPr>
          <p:cNvPr id="392195" name="Rectangle 3"/>
          <p:cNvSpPr>
            <a:spLocks noGrp="1" noChangeArrowheads="1"/>
          </p:cNvSpPr>
          <p:nvPr>
            <p:ph idx="1"/>
          </p:nvPr>
        </p:nvSpPr>
        <p:spPr>
          <a:xfrm>
            <a:off x="228603" y="1143000"/>
            <a:ext cx="7924797" cy="5486400"/>
          </a:xfrm>
        </p:spPr>
        <p:txBody>
          <a:bodyPr/>
          <a:lstStyle/>
          <a:p>
            <a:pPr>
              <a:lnSpc>
                <a:spcPct val="90000"/>
              </a:lnSpc>
            </a:pPr>
            <a:r>
              <a:rPr lang="en-US" sz="2800" dirty="0" err="1">
                <a:solidFill>
                  <a:srgbClr val="000000"/>
                </a:solidFill>
                <a:latin typeface="Gill Sans MT" pitchFamily="34" charset="0"/>
                <a:cs typeface="Times New Roman" pitchFamily="18" charset="0"/>
              </a:rPr>
              <a:t>Jika</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Anda</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mengetahui</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arus</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kas</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dan</a:t>
            </a:r>
            <a:r>
              <a:rPr lang="en-US" sz="2800" dirty="0">
                <a:solidFill>
                  <a:srgbClr val="000000"/>
                </a:solidFill>
                <a:latin typeface="Gill Sans MT" pitchFamily="34" charset="0"/>
                <a:cs typeface="Times New Roman" pitchFamily="18" charset="0"/>
              </a:rPr>
              <a:t> PV </a:t>
            </a:r>
            <a:r>
              <a:rPr lang="en-US" sz="2800" dirty="0" err="1">
                <a:solidFill>
                  <a:srgbClr val="000000"/>
                </a:solidFill>
                <a:latin typeface="Gill Sans MT" pitchFamily="34" charset="0"/>
                <a:cs typeface="Times New Roman" pitchFamily="18" charset="0"/>
              </a:rPr>
              <a:t>atau</a:t>
            </a:r>
            <a:r>
              <a:rPr lang="en-US" sz="2800" dirty="0">
                <a:solidFill>
                  <a:srgbClr val="000000"/>
                </a:solidFill>
                <a:latin typeface="Gill Sans MT" pitchFamily="34" charset="0"/>
                <a:cs typeface="Times New Roman" pitchFamily="18" charset="0"/>
              </a:rPr>
              <a:t> FV </a:t>
            </a:r>
            <a:r>
              <a:rPr lang="en-US" sz="2800" dirty="0" err="1">
                <a:solidFill>
                  <a:srgbClr val="000000"/>
                </a:solidFill>
                <a:latin typeface="Gill Sans MT" pitchFamily="34" charset="0"/>
                <a:cs typeface="Times New Roman" pitchFamily="18" charset="0"/>
              </a:rPr>
              <a:t>dari</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aliran</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arus</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kas</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maka</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Anda</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dapat</a:t>
            </a:r>
            <a:r>
              <a:rPr lang="en-US" sz="2800" dirty="0">
                <a:solidFill>
                  <a:srgbClr val="000000"/>
                </a:solidFill>
                <a:latin typeface="Gill Sans MT" pitchFamily="34" charset="0"/>
                <a:cs typeface="Times New Roman" pitchFamily="18" charset="0"/>
              </a:rPr>
              <a:t> </a:t>
            </a:r>
            <a:r>
              <a:rPr lang="en-US" sz="2800" dirty="0" err="1">
                <a:solidFill>
                  <a:srgbClr val="0000FF"/>
                </a:solidFill>
                <a:latin typeface="Gill Sans MT" pitchFamily="34" charset="0"/>
                <a:cs typeface="Times New Roman" pitchFamily="18" charset="0"/>
              </a:rPr>
              <a:t>menentukan</a:t>
            </a:r>
            <a:r>
              <a:rPr lang="en-US" sz="2800" dirty="0">
                <a:solidFill>
                  <a:srgbClr val="0000FF"/>
                </a:solidFill>
                <a:latin typeface="Gill Sans MT" pitchFamily="34" charset="0"/>
                <a:cs typeface="Times New Roman" pitchFamily="18" charset="0"/>
              </a:rPr>
              <a:t> </a:t>
            </a:r>
            <a:r>
              <a:rPr lang="en-US" sz="2800" dirty="0" err="1">
                <a:solidFill>
                  <a:srgbClr val="0000FF"/>
                </a:solidFill>
                <a:latin typeface="Gill Sans MT" pitchFamily="34" charset="0"/>
                <a:cs typeface="Times New Roman" pitchFamily="18" charset="0"/>
              </a:rPr>
              <a:t>suku</a:t>
            </a:r>
            <a:r>
              <a:rPr lang="en-US" sz="2800" dirty="0">
                <a:solidFill>
                  <a:srgbClr val="0000FF"/>
                </a:solidFill>
                <a:latin typeface="Gill Sans MT" pitchFamily="34" charset="0"/>
                <a:cs typeface="Times New Roman" pitchFamily="18" charset="0"/>
              </a:rPr>
              <a:t> </a:t>
            </a:r>
            <a:r>
              <a:rPr lang="en-US" sz="2800" dirty="0" err="1">
                <a:solidFill>
                  <a:srgbClr val="0000FF"/>
                </a:solidFill>
                <a:latin typeface="Gill Sans MT" pitchFamily="34" charset="0"/>
                <a:cs typeface="Times New Roman" pitchFamily="18" charset="0"/>
              </a:rPr>
              <a:t>bunga</a:t>
            </a:r>
            <a:endParaRPr lang="en-US" sz="2800" dirty="0">
              <a:solidFill>
                <a:srgbClr val="0000FF"/>
              </a:solidFill>
              <a:latin typeface="Gill Sans MT" pitchFamily="34" charset="0"/>
              <a:cs typeface="Times New Roman" pitchFamily="18" charset="0"/>
            </a:endParaRPr>
          </a:p>
          <a:p>
            <a:pPr>
              <a:lnSpc>
                <a:spcPct val="90000"/>
              </a:lnSpc>
            </a:pPr>
            <a:r>
              <a:rPr lang="en-US" sz="2800" dirty="0" err="1">
                <a:solidFill>
                  <a:srgbClr val="000000"/>
                </a:solidFill>
                <a:latin typeface="Gill Sans MT" pitchFamily="34" charset="0"/>
                <a:cs typeface="Times New Roman" pitchFamily="18" charset="0"/>
              </a:rPr>
              <a:t>Misalnya</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jika</a:t>
            </a:r>
            <a:r>
              <a:rPr lang="en-US" sz="2800" dirty="0">
                <a:solidFill>
                  <a:srgbClr val="000000"/>
                </a:solidFill>
                <a:latin typeface="Gill Sans MT" pitchFamily="34" charset="0"/>
                <a:cs typeface="Times New Roman" pitchFamily="18" charset="0"/>
              </a:rPr>
              <a:t> Anda </a:t>
            </a:r>
            <a:r>
              <a:rPr lang="en-US" sz="2800" dirty="0" err="1">
                <a:solidFill>
                  <a:srgbClr val="000000"/>
                </a:solidFill>
                <a:latin typeface="Gill Sans MT" pitchFamily="34" charset="0"/>
                <a:cs typeface="Times New Roman" pitchFamily="18" charset="0"/>
              </a:rPr>
              <a:t>diberikan</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informasi</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tentang</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pinjaman</a:t>
            </a:r>
            <a:r>
              <a:rPr lang="en-US" sz="2800" dirty="0">
                <a:solidFill>
                  <a:srgbClr val="000000"/>
                </a:solidFill>
                <a:latin typeface="Gill Sans MT" pitchFamily="34" charset="0"/>
                <a:cs typeface="Times New Roman" pitchFamily="18" charset="0"/>
              </a:rPr>
              <a:t> yang </a:t>
            </a:r>
            <a:r>
              <a:rPr lang="en-US" sz="2800" dirty="0" err="1">
                <a:solidFill>
                  <a:srgbClr val="000000"/>
                </a:solidFill>
                <a:latin typeface="Gill Sans MT" pitchFamily="34" charset="0"/>
                <a:cs typeface="Times New Roman" pitchFamily="18" charset="0"/>
              </a:rPr>
              <a:t>dibayarkan</a:t>
            </a:r>
            <a:r>
              <a:rPr lang="en-US" sz="2800" dirty="0">
                <a:solidFill>
                  <a:srgbClr val="000000"/>
                </a:solidFill>
                <a:latin typeface="Gill Sans MT" pitchFamily="34" charset="0"/>
                <a:cs typeface="Times New Roman" pitchFamily="18" charset="0"/>
              </a:rPr>
              <a:t> pada </a:t>
            </a:r>
            <a:r>
              <a:rPr lang="en-US" sz="2800" dirty="0" err="1">
                <a:solidFill>
                  <a:srgbClr val="000000"/>
                </a:solidFill>
                <a:latin typeface="Gill Sans MT" pitchFamily="34" charset="0"/>
                <a:cs typeface="Times New Roman" pitchFamily="18" charset="0"/>
              </a:rPr>
              <a:t>akhir</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tahun</a:t>
            </a:r>
            <a:r>
              <a:rPr lang="en-US" sz="2800" dirty="0">
                <a:solidFill>
                  <a:srgbClr val="000000"/>
                </a:solidFill>
                <a:latin typeface="Gill Sans MT" pitchFamily="34" charset="0"/>
                <a:cs typeface="Times New Roman" pitchFamily="18" charset="0"/>
              </a:rPr>
              <a:t> ke-3 </a:t>
            </a:r>
            <a:r>
              <a:rPr lang="en-US" sz="2800" dirty="0" err="1">
                <a:solidFill>
                  <a:srgbClr val="000000"/>
                </a:solidFill>
                <a:latin typeface="Gill Sans MT" pitchFamily="34" charset="0"/>
                <a:cs typeface="Times New Roman" pitchFamily="18" charset="0"/>
              </a:rPr>
              <a:t>sebesar</a:t>
            </a:r>
            <a:r>
              <a:rPr lang="en-US" sz="2800" dirty="0">
                <a:solidFill>
                  <a:srgbClr val="000000"/>
                </a:solidFill>
                <a:latin typeface="Gill Sans MT" pitchFamily="34" charset="0"/>
                <a:cs typeface="Times New Roman" pitchFamily="18" charset="0"/>
              </a:rPr>
              <a:t> Rp 3.000 dan </a:t>
            </a:r>
            <a:r>
              <a:rPr lang="en-US" sz="2800" dirty="0" err="1">
                <a:solidFill>
                  <a:srgbClr val="000000"/>
                </a:solidFill>
                <a:latin typeface="Gill Sans MT" pitchFamily="34" charset="0"/>
                <a:cs typeface="Times New Roman" pitchFamily="18" charset="0"/>
              </a:rPr>
              <a:t>pinjaman</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tersebut</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mempunyai</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nilai</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sekarang</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sebesar</a:t>
            </a:r>
            <a:r>
              <a:rPr lang="en-US" sz="2800" dirty="0">
                <a:solidFill>
                  <a:srgbClr val="000000"/>
                </a:solidFill>
                <a:latin typeface="Gill Sans MT" pitchFamily="34" charset="0"/>
                <a:cs typeface="Times New Roman" pitchFamily="18" charset="0"/>
              </a:rPr>
              <a:t> Rp 2.775 </a:t>
            </a:r>
            <a:r>
              <a:rPr lang="en-US" sz="2800" dirty="0" err="1">
                <a:solidFill>
                  <a:srgbClr val="000000"/>
                </a:solidFill>
                <a:latin typeface="Gill Sans MT" pitchFamily="34" charset="0"/>
                <a:cs typeface="Times New Roman" pitchFamily="18" charset="0"/>
              </a:rPr>
              <a:t>maka</a:t>
            </a:r>
            <a:r>
              <a:rPr lang="en-US" sz="2800" dirty="0">
                <a:solidFill>
                  <a:srgbClr val="000000"/>
                </a:solidFill>
                <a:latin typeface="Gill Sans MT" pitchFamily="34" charset="0"/>
                <a:cs typeface="Times New Roman" pitchFamily="18" charset="0"/>
              </a:rPr>
              <a:t> Anda </a:t>
            </a:r>
            <a:r>
              <a:rPr lang="en-US" sz="2800" dirty="0" err="1">
                <a:solidFill>
                  <a:srgbClr val="000000"/>
                </a:solidFill>
                <a:latin typeface="Gill Sans MT" pitchFamily="34" charset="0"/>
                <a:cs typeface="Times New Roman" pitchFamily="18" charset="0"/>
              </a:rPr>
              <a:t>dapat</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menentukan</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suku</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bunga</a:t>
            </a:r>
            <a:r>
              <a:rPr lang="en-US" sz="2800" dirty="0">
                <a:solidFill>
                  <a:srgbClr val="000000"/>
                </a:solidFill>
                <a:latin typeface="Gill Sans MT" pitchFamily="34" charset="0"/>
                <a:cs typeface="Times New Roman" pitchFamily="18" charset="0"/>
              </a:rPr>
              <a:t> yang </a:t>
            </a:r>
            <a:r>
              <a:rPr lang="en-US" sz="2800" dirty="0" err="1">
                <a:solidFill>
                  <a:srgbClr val="000000"/>
                </a:solidFill>
                <a:latin typeface="Gill Sans MT" pitchFamily="34" charset="0"/>
                <a:cs typeface="Times New Roman" pitchFamily="18" charset="0"/>
              </a:rPr>
              <a:t>menyebabkan</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jumlah</a:t>
            </a:r>
            <a:r>
              <a:rPr lang="en-US" sz="2800" dirty="0">
                <a:solidFill>
                  <a:srgbClr val="000000"/>
                </a:solidFill>
                <a:latin typeface="Gill Sans MT" pitchFamily="34" charset="0"/>
                <a:cs typeface="Times New Roman" pitchFamily="18" charset="0"/>
              </a:rPr>
              <a:t> PV </a:t>
            </a:r>
            <a:r>
              <a:rPr lang="en-US" sz="2800" dirty="0" err="1">
                <a:solidFill>
                  <a:srgbClr val="000000"/>
                </a:solidFill>
                <a:latin typeface="Gill Sans MT" pitchFamily="34" charset="0"/>
                <a:cs typeface="Times New Roman" pitchFamily="18" charset="0"/>
              </a:rPr>
              <a:t>pembayaran</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sama</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dengan</a:t>
            </a:r>
            <a:r>
              <a:rPr lang="en-US" sz="2800" dirty="0">
                <a:solidFill>
                  <a:srgbClr val="000000"/>
                </a:solidFill>
                <a:latin typeface="Gill Sans MT" pitchFamily="34" charset="0"/>
                <a:cs typeface="Times New Roman" pitchFamily="18" charset="0"/>
              </a:rPr>
              <a:t> Rp 2.775</a:t>
            </a:r>
          </a:p>
        </p:txBody>
      </p:sp>
    </p:spTree>
    <p:extLst>
      <p:ext uri="{BB962C8B-B14F-4D97-AF65-F5344CB8AC3E}">
        <p14:creationId xmlns:p14="http://schemas.microsoft.com/office/powerpoint/2010/main" val="2236941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r>
              <a:rPr lang="id-ID" dirty="0"/>
              <a:t>PV		= FV/(1+i)</a:t>
            </a:r>
            <a:r>
              <a:rPr lang="en-US" dirty="0"/>
              <a:t>^</a:t>
            </a:r>
            <a:r>
              <a:rPr lang="id-ID" dirty="0"/>
              <a:t>n</a:t>
            </a:r>
          </a:p>
          <a:p>
            <a:r>
              <a:rPr lang="id-ID" dirty="0"/>
              <a:t>2</a:t>
            </a:r>
            <a:r>
              <a:rPr lang="en-US" dirty="0"/>
              <a:t>.</a:t>
            </a:r>
            <a:r>
              <a:rPr lang="id-ID" dirty="0"/>
              <a:t>775	= 3</a:t>
            </a:r>
            <a:r>
              <a:rPr lang="en-US" dirty="0"/>
              <a:t>.</a:t>
            </a:r>
            <a:r>
              <a:rPr lang="id-ID" dirty="0"/>
              <a:t>000 / (1+i)</a:t>
            </a:r>
            <a:r>
              <a:rPr lang="en-US" dirty="0"/>
              <a:t>^</a:t>
            </a:r>
            <a:r>
              <a:rPr lang="id-ID" dirty="0"/>
              <a:t>3</a:t>
            </a:r>
            <a:endParaRPr lang="en-US" dirty="0"/>
          </a:p>
          <a:p>
            <a:r>
              <a:rPr lang="id-ID" dirty="0"/>
              <a:t>(1+i)</a:t>
            </a:r>
            <a:r>
              <a:rPr lang="en-US" dirty="0"/>
              <a:t>^</a:t>
            </a:r>
            <a:r>
              <a:rPr lang="id-ID" dirty="0"/>
              <a:t>3</a:t>
            </a:r>
            <a:r>
              <a:rPr lang="en-US" dirty="0"/>
              <a:t> = 1,081</a:t>
            </a:r>
          </a:p>
          <a:p>
            <a:r>
              <a:rPr lang="en-US" dirty="0" err="1"/>
              <a:t>i</a:t>
            </a:r>
            <a:r>
              <a:rPr lang="en-US" dirty="0"/>
              <a:t>= 0,026=2,6%</a:t>
            </a:r>
            <a:endParaRPr lang="id-ID" dirty="0"/>
          </a:p>
          <a:p>
            <a:endParaRPr lang="id-ID" dirty="0"/>
          </a:p>
        </p:txBody>
      </p:sp>
    </p:spTree>
    <p:extLst>
      <p:ext uri="{BB962C8B-B14F-4D97-AF65-F5344CB8AC3E}">
        <p14:creationId xmlns:p14="http://schemas.microsoft.com/office/powerpoint/2010/main" val="3514075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83964-FAE0-0493-AC13-8FAAC2E96C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259BCF-76D2-F9CA-01AE-0D424829E57C}"/>
              </a:ext>
            </a:extLst>
          </p:cNvPr>
          <p:cNvSpPr>
            <a:spLocks noGrp="1"/>
          </p:cNvSpPr>
          <p:nvPr>
            <p:ph type="title"/>
          </p:nvPr>
        </p:nvSpPr>
        <p:spPr/>
        <p:txBody>
          <a:bodyPr/>
          <a:lstStyle/>
          <a:p>
            <a:r>
              <a:rPr lang="en-US" dirty="0"/>
              <a:t>Latihan!</a:t>
            </a:r>
            <a:endParaRPr lang="id-ID" dirty="0"/>
          </a:p>
        </p:txBody>
      </p:sp>
      <p:sp>
        <p:nvSpPr>
          <p:cNvPr id="3" name="Content Placeholder 2">
            <a:extLst>
              <a:ext uri="{FF2B5EF4-FFF2-40B4-BE49-F238E27FC236}">
                <a16:creationId xmlns:a16="http://schemas.microsoft.com/office/drawing/2014/main" id="{67A91BDA-6F2A-D6DC-B6C3-E0FD15CBD225}"/>
              </a:ext>
            </a:extLst>
          </p:cNvPr>
          <p:cNvSpPr>
            <a:spLocks noGrp="1"/>
          </p:cNvSpPr>
          <p:nvPr>
            <p:ph idx="1"/>
          </p:nvPr>
        </p:nvSpPr>
        <p:spPr/>
        <p:txBody>
          <a:bodyPr/>
          <a:lstStyle/>
          <a:p>
            <a:r>
              <a:rPr lang="en-US" dirty="0"/>
              <a:t>Ibu Siti </a:t>
            </a:r>
            <a:r>
              <a:rPr lang="en-US" dirty="0" err="1"/>
              <a:t>mendepositokan</a:t>
            </a:r>
            <a:r>
              <a:rPr lang="en-US" dirty="0"/>
              <a:t> uang </a:t>
            </a:r>
            <a:r>
              <a:rPr lang="en-US" dirty="0" err="1"/>
              <a:t>sebesar</a:t>
            </a:r>
            <a:r>
              <a:rPr lang="en-US" dirty="0"/>
              <a:t> Rp30juta </a:t>
            </a:r>
            <a:r>
              <a:rPr lang="en-US" dirty="0" err="1"/>
              <a:t>sekarang</a:t>
            </a:r>
            <a:r>
              <a:rPr lang="en-US" dirty="0"/>
              <a:t> pada </a:t>
            </a:r>
            <a:r>
              <a:rPr lang="en-US" dirty="0" err="1"/>
              <a:t>suatu</a:t>
            </a:r>
            <a:r>
              <a:rPr lang="en-US" dirty="0"/>
              <a:t> bank </a:t>
            </a:r>
            <a:r>
              <a:rPr lang="en-US" dirty="0" err="1"/>
              <a:t>dengan</a:t>
            </a:r>
            <a:r>
              <a:rPr lang="en-US" dirty="0"/>
              <a:t> Tingkat bunga </a:t>
            </a:r>
            <a:r>
              <a:rPr lang="en-US" dirty="0" err="1"/>
              <a:t>deposito</a:t>
            </a:r>
            <a:r>
              <a:rPr lang="en-US" dirty="0"/>
              <a:t> 3% per </a:t>
            </a:r>
            <a:r>
              <a:rPr lang="en-US" dirty="0" err="1"/>
              <a:t>tahun</a:t>
            </a:r>
            <a:r>
              <a:rPr lang="en-US" dirty="0"/>
              <a:t>. </a:t>
            </a:r>
            <a:r>
              <a:rPr lang="en-US" dirty="0" err="1"/>
              <a:t>Ia</a:t>
            </a:r>
            <a:r>
              <a:rPr lang="en-US" dirty="0"/>
              <a:t> </a:t>
            </a:r>
            <a:r>
              <a:rPr lang="en-US" dirty="0" err="1"/>
              <a:t>berencana</a:t>
            </a:r>
            <a:r>
              <a:rPr lang="en-US" dirty="0"/>
              <a:t> </a:t>
            </a:r>
            <a:r>
              <a:rPr lang="en-US" dirty="0" err="1"/>
              <a:t>mengambil</a:t>
            </a:r>
            <a:r>
              <a:rPr lang="en-US" dirty="0"/>
              <a:t> uang </a:t>
            </a:r>
            <a:r>
              <a:rPr lang="en-US" dirty="0" err="1"/>
              <a:t>tersebut</a:t>
            </a:r>
            <a:r>
              <a:rPr lang="en-US" dirty="0"/>
              <a:t> pada </a:t>
            </a:r>
            <a:r>
              <a:rPr lang="en-US" dirty="0" err="1"/>
              <a:t>tahun</a:t>
            </a:r>
            <a:r>
              <a:rPr lang="en-US" dirty="0"/>
              <a:t> ke-5. Pada </a:t>
            </a:r>
            <a:r>
              <a:rPr lang="en-US" dirty="0" err="1"/>
              <a:t>akhir</a:t>
            </a:r>
            <a:r>
              <a:rPr lang="en-US" dirty="0"/>
              <a:t> </a:t>
            </a:r>
            <a:r>
              <a:rPr lang="en-US" dirty="0" err="1"/>
              <a:t>tahun</a:t>
            </a:r>
            <a:r>
              <a:rPr lang="en-US" dirty="0"/>
              <a:t> ke-2, </a:t>
            </a:r>
            <a:r>
              <a:rPr lang="en-US" dirty="0" err="1"/>
              <a:t>ia</a:t>
            </a:r>
            <a:r>
              <a:rPr lang="en-US" dirty="0"/>
              <a:t> </a:t>
            </a:r>
            <a:r>
              <a:rPr lang="en-US" dirty="0" err="1"/>
              <a:t>menambahkan</a:t>
            </a:r>
            <a:r>
              <a:rPr lang="en-US" dirty="0"/>
              <a:t> </a:t>
            </a:r>
            <a:r>
              <a:rPr lang="en-US" dirty="0" err="1"/>
              <a:t>deposito</a:t>
            </a:r>
            <a:r>
              <a:rPr lang="en-US" dirty="0"/>
              <a:t> </a:t>
            </a:r>
            <a:r>
              <a:rPr lang="en-US" dirty="0" err="1"/>
              <a:t>sebesar</a:t>
            </a:r>
            <a:r>
              <a:rPr lang="en-US" dirty="0"/>
              <a:t> Rp10juta. </a:t>
            </a:r>
            <a:r>
              <a:rPr lang="en-US" dirty="0" err="1"/>
              <a:t>Berapa</a:t>
            </a:r>
            <a:r>
              <a:rPr lang="en-US" dirty="0"/>
              <a:t> </a:t>
            </a:r>
            <a:r>
              <a:rPr lang="en-US" dirty="0" err="1"/>
              <a:t>jumlah</a:t>
            </a:r>
            <a:r>
              <a:rPr lang="en-US" dirty="0"/>
              <a:t> uang yang </a:t>
            </a:r>
            <a:r>
              <a:rPr lang="en-US" dirty="0" err="1"/>
              <a:t>dapat</a:t>
            </a:r>
            <a:r>
              <a:rPr lang="en-US" dirty="0"/>
              <a:t> </a:t>
            </a:r>
            <a:r>
              <a:rPr lang="en-US" dirty="0" err="1"/>
              <a:t>diperoleh</a:t>
            </a:r>
            <a:r>
              <a:rPr lang="en-US" dirty="0"/>
              <a:t> </a:t>
            </a:r>
            <a:r>
              <a:rPr lang="en-US" dirty="0" err="1"/>
              <a:t>bu</a:t>
            </a:r>
            <a:r>
              <a:rPr lang="en-US" dirty="0"/>
              <a:t> Siti pada </a:t>
            </a:r>
            <a:r>
              <a:rPr lang="en-US" dirty="0" err="1"/>
              <a:t>akhir</a:t>
            </a:r>
            <a:r>
              <a:rPr lang="en-US" dirty="0"/>
              <a:t> </a:t>
            </a:r>
            <a:r>
              <a:rPr lang="en-US" dirty="0" err="1"/>
              <a:t>tahun</a:t>
            </a:r>
            <a:r>
              <a:rPr lang="en-US" dirty="0"/>
              <a:t> ke-5?</a:t>
            </a:r>
            <a:endParaRPr lang="id-ID" dirty="0"/>
          </a:p>
        </p:txBody>
      </p:sp>
    </p:spTree>
    <p:extLst>
      <p:ext uri="{BB962C8B-B14F-4D97-AF65-F5344CB8AC3E}">
        <p14:creationId xmlns:p14="http://schemas.microsoft.com/office/powerpoint/2010/main" val="2206223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0310B-23C0-2C9E-E713-DC0EFC0DDE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52D10-9E52-CD8B-9830-526C00052F10}"/>
              </a:ext>
            </a:extLst>
          </p:cNvPr>
          <p:cNvSpPr>
            <a:spLocks noGrp="1"/>
          </p:cNvSpPr>
          <p:nvPr>
            <p:ph type="title"/>
          </p:nvPr>
        </p:nvSpPr>
        <p:spPr/>
        <p:txBody>
          <a:bodyPr/>
          <a:lstStyle/>
          <a:p>
            <a:r>
              <a:rPr lang="en-US" dirty="0"/>
              <a:t>Latihan!</a:t>
            </a:r>
            <a:endParaRPr lang="id-ID" dirty="0"/>
          </a:p>
        </p:txBody>
      </p:sp>
      <p:sp>
        <p:nvSpPr>
          <p:cNvPr id="3" name="Content Placeholder 2">
            <a:extLst>
              <a:ext uri="{FF2B5EF4-FFF2-40B4-BE49-F238E27FC236}">
                <a16:creationId xmlns:a16="http://schemas.microsoft.com/office/drawing/2014/main" id="{D1AED42B-7734-0919-E95F-50705FC6FE4F}"/>
              </a:ext>
            </a:extLst>
          </p:cNvPr>
          <p:cNvSpPr>
            <a:spLocks noGrp="1"/>
          </p:cNvSpPr>
          <p:nvPr>
            <p:ph idx="1"/>
          </p:nvPr>
        </p:nvSpPr>
        <p:spPr/>
        <p:txBody>
          <a:bodyPr/>
          <a:lstStyle/>
          <a:p>
            <a:pPr algn="just"/>
            <a:r>
              <a:rPr lang="en-US" dirty="0"/>
              <a:t>Ibu Sekar </a:t>
            </a:r>
            <a:r>
              <a:rPr lang="en-US" dirty="0" err="1"/>
              <a:t>ingin</a:t>
            </a:r>
            <a:r>
              <a:rPr lang="en-US" dirty="0"/>
              <a:t> </a:t>
            </a:r>
            <a:r>
              <a:rPr lang="en-US" dirty="0" err="1"/>
              <a:t>mendepositokan</a:t>
            </a:r>
            <a:r>
              <a:rPr lang="en-US" dirty="0"/>
              <a:t> uang pada </a:t>
            </a:r>
            <a:r>
              <a:rPr lang="en-US" dirty="0" err="1"/>
              <a:t>suatu</a:t>
            </a:r>
            <a:r>
              <a:rPr lang="en-US" dirty="0"/>
              <a:t> bank </a:t>
            </a:r>
            <a:r>
              <a:rPr lang="en-US" dirty="0" err="1"/>
              <a:t>dengan</a:t>
            </a:r>
            <a:r>
              <a:rPr lang="en-US" dirty="0"/>
              <a:t> Tingkat bunga </a:t>
            </a:r>
            <a:r>
              <a:rPr lang="en-US" dirty="0" err="1"/>
              <a:t>deposito</a:t>
            </a:r>
            <a:r>
              <a:rPr lang="en-US" dirty="0"/>
              <a:t> 5% per </a:t>
            </a:r>
            <a:r>
              <a:rPr lang="en-US" dirty="0" err="1"/>
              <a:t>tahun</a:t>
            </a:r>
            <a:r>
              <a:rPr lang="en-US" dirty="0"/>
              <a:t>. </a:t>
            </a:r>
            <a:r>
              <a:rPr lang="en-US" dirty="0" err="1"/>
              <a:t>Ia</a:t>
            </a:r>
            <a:r>
              <a:rPr lang="en-US" dirty="0"/>
              <a:t> </a:t>
            </a:r>
            <a:r>
              <a:rPr lang="en-US" dirty="0" err="1"/>
              <a:t>membutuhkan</a:t>
            </a:r>
            <a:r>
              <a:rPr lang="en-US" dirty="0"/>
              <a:t> uang </a:t>
            </a:r>
            <a:r>
              <a:rPr lang="en-US" dirty="0" err="1"/>
              <a:t>sebesar</a:t>
            </a:r>
            <a:r>
              <a:rPr lang="en-US" dirty="0"/>
              <a:t> Rp85juta pada </a:t>
            </a:r>
            <a:r>
              <a:rPr lang="en-US" dirty="0" err="1"/>
              <a:t>akhir</a:t>
            </a:r>
            <a:r>
              <a:rPr lang="en-US" dirty="0"/>
              <a:t> </a:t>
            </a:r>
            <a:r>
              <a:rPr lang="en-US" dirty="0" err="1"/>
              <a:t>tahun</a:t>
            </a:r>
            <a:r>
              <a:rPr lang="en-US" dirty="0"/>
              <a:t> ke-5. Pada </a:t>
            </a:r>
            <a:r>
              <a:rPr lang="en-US" dirty="0" err="1"/>
              <a:t>akhir</a:t>
            </a:r>
            <a:r>
              <a:rPr lang="en-US" dirty="0"/>
              <a:t> </a:t>
            </a:r>
            <a:r>
              <a:rPr lang="en-US" dirty="0" err="1"/>
              <a:t>tahun</a:t>
            </a:r>
            <a:r>
              <a:rPr lang="en-US" dirty="0"/>
              <a:t> ke-2, </a:t>
            </a:r>
            <a:r>
              <a:rPr lang="en-US" dirty="0" err="1"/>
              <a:t>ia</a:t>
            </a:r>
            <a:r>
              <a:rPr lang="en-US" dirty="0"/>
              <a:t> </a:t>
            </a:r>
            <a:r>
              <a:rPr lang="en-US" dirty="0" err="1"/>
              <a:t>akan</a:t>
            </a:r>
            <a:r>
              <a:rPr lang="en-US" dirty="0"/>
              <a:t> </a:t>
            </a:r>
            <a:r>
              <a:rPr lang="en-US" dirty="0" err="1"/>
              <a:t>menambahkan</a:t>
            </a:r>
            <a:r>
              <a:rPr lang="en-US" dirty="0"/>
              <a:t> </a:t>
            </a:r>
            <a:r>
              <a:rPr lang="en-US" dirty="0" err="1"/>
              <a:t>deposito</a:t>
            </a:r>
            <a:r>
              <a:rPr lang="en-US" dirty="0"/>
              <a:t> </a:t>
            </a:r>
            <a:r>
              <a:rPr lang="en-US" dirty="0" err="1"/>
              <a:t>sebesar</a:t>
            </a:r>
            <a:r>
              <a:rPr lang="en-US" dirty="0"/>
              <a:t> Rp10juta </a:t>
            </a:r>
            <a:r>
              <a:rPr lang="en-US" dirty="0" err="1"/>
              <a:t>dari</a:t>
            </a:r>
            <a:r>
              <a:rPr lang="en-US" dirty="0"/>
              <a:t> </a:t>
            </a:r>
            <a:r>
              <a:rPr lang="en-US" dirty="0" err="1"/>
              <a:t>hasil</a:t>
            </a:r>
            <a:r>
              <a:rPr lang="en-US" dirty="0"/>
              <a:t> </a:t>
            </a:r>
            <a:r>
              <a:rPr lang="en-US" dirty="0" err="1"/>
              <a:t>rumah</a:t>
            </a:r>
            <a:r>
              <a:rPr lang="en-US" dirty="0"/>
              <a:t> </a:t>
            </a:r>
            <a:r>
              <a:rPr lang="en-US" dirty="0" err="1"/>
              <a:t>kontrakan</a:t>
            </a:r>
            <a:r>
              <a:rPr lang="en-US" dirty="0"/>
              <a:t>. </a:t>
            </a:r>
            <a:r>
              <a:rPr lang="en-US" dirty="0" err="1"/>
              <a:t>Berapa</a:t>
            </a:r>
            <a:r>
              <a:rPr lang="en-US" dirty="0"/>
              <a:t> </a:t>
            </a:r>
            <a:r>
              <a:rPr lang="en-US" dirty="0" err="1"/>
              <a:t>jumlah</a:t>
            </a:r>
            <a:r>
              <a:rPr lang="en-US" dirty="0"/>
              <a:t> uang  yang  </a:t>
            </a:r>
            <a:r>
              <a:rPr lang="en-US" dirty="0" err="1"/>
              <a:t>harus</a:t>
            </a:r>
            <a:r>
              <a:rPr lang="en-US" dirty="0"/>
              <a:t> </a:t>
            </a:r>
            <a:r>
              <a:rPr lang="en-US" dirty="0" err="1"/>
              <a:t>didepositokan</a:t>
            </a:r>
            <a:r>
              <a:rPr lang="en-US" dirty="0"/>
              <a:t> oleh Ibu Sekar agar </a:t>
            </a:r>
            <a:r>
              <a:rPr lang="en-US" dirty="0" err="1"/>
              <a:t>dapat</a:t>
            </a:r>
            <a:r>
              <a:rPr lang="en-US" dirty="0"/>
              <a:t> </a:t>
            </a:r>
            <a:r>
              <a:rPr lang="en-US" dirty="0" err="1"/>
              <a:t>memenuhi</a:t>
            </a:r>
            <a:r>
              <a:rPr lang="en-US" dirty="0"/>
              <a:t> </a:t>
            </a:r>
            <a:r>
              <a:rPr lang="en-US" dirty="0" err="1"/>
              <a:t>kebutuhannya</a:t>
            </a:r>
            <a:r>
              <a:rPr lang="en-US" dirty="0"/>
              <a:t> pada </a:t>
            </a:r>
            <a:r>
              <a:rPr lang="en-US" dirty="0" err="1"/>
              <a:t>akhir</a:t>
            </a:r>
            <a:r>
              <a:rPr lang="en-US" dirty="0"/>
              <a:t> </a:t>
            </a:r>
            <a:r>
              <a:rPr lang="en-US" dirty="0" err="1"/>
              <a:t>tahun</a:t>
            </a:r>
            <a:r>
              <a:rPr lang="en-US" dirty="0"/>
              <a:t> ke-5?</a:t>
            </a:r>
            <a:endParaRPr lang="id-ID" dirty="0"/>
          </a:p>
        </p:txBody>
      </p:sp>
    </p:spTree>
    <p:extLst>
      <p:ext uri="{BB962C8B-B14F-4D97-AF65-F5344CB8AC3E}">
        <p14:creationId xmlns:p14="http://schemas.microsoft.com/office/powerpoint/2010/main" val="1678138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17A25-E7F3-14F7-0AC1-C14DF5A232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0EC8F7-0932-13DC-03A6-0E53E6A135E3}"/>
              </a:ext>
            </a:extLst>
          </p:cNvPr>
          <p:cNvSpPr>
            <a:spLocks noGrp="1"/>
          </p:cNvSpPr>
          <p:nvPr>
            <p:ph type="title"/>
          </p:nvPr>
        </p:nvSpPr>
        <p:spPr/>
        <p:txBody>
          <a:bodyPr/>
          <a:lstStyle/>
          <a:p>
            <a:r>
              <a:rPr lang="en-US" dirty="0"/>
              <a:t>Latihan!</a:t>
            </a:r>
            <a:endParaRPr lang="id-ID" dirty="0"/>
          </a:p>
        </p:txBody>
      </p:sp>
      <p:sp>
        <p:nvSpPr>
          <p:cNvPr id="3" name="Content Placeholder 2">
            <a:extLst>
              <a:ext uri="{FF2B5EF4-FFF2-40B4-BE49-F238E27FC236}">
                <a16:creationId xmlns:a16="http://schemas.microsoft.com/office/drawing/2014/main" id="{A03763EE-7CFD-2040-167B-7467555DB179}"/>
              </a:ext>
            </a:extLst>
          </p:cNvPr>
          <p:cNvSpPr>
            <a:spLocks noGrp="1"/>
          </p:cNvSpPr>
          <p:nvPr>
            <p:ph idx="1"/>
          </p:nvPr>
        </p:nvSpPr>
        <p:spPr/>
        <p:txBody>
          <a:bodyPr/>
          <a:lstStyle/>
          <a:p>
            <a:pPr algn="just"/>
            <a:r>
              <a:rPr lang="en-US" dirty="0"/>
              <a:t>Bapak Andi </a:t>
            </a:r>
            <a:r>
              <a:rPr lang="en-US" dirty="0" err="1"/>
              <a:t>akan</a:t>
            </a:r>
            <a:r>
              <a:rPr lang="en-US" dirty="0"/>
              <a:t> </a:t>
            </a:r>
            <a:r>
              <a:rPr lang="en-US" dirty="0" err="1"/>
              <a:t>meminjam</a:t>
            </a:r>
            <a:r>
              <a:rPr lang="en-US" dirty="0"/>
              <a:t> uang di bank </a:t>
            </a:r>
            <a:r>
              <a:rPr lang="en-US" dirty="0" err="1"/>
              <a:t>sekarang</a:t>
            </a:r>
            <a:r>
              <a:rPr lang="en-US" dirty="0"/>
              <a:t> </a:t>
            </a:r>
            <a:r>
              <a:rPr lang="en-US" dirty="0" err="1"/>
              <a:t>untuk</a:t>
            </a:r>
            <a:r>
              <a:rPr lang="en-US" dirty="0"/>
              <a:t> </a:t>
            </a:r>
            <a:r>
              <a:rPr lang="en-US" dirty="0" err="1"/>
              <a:t>memenuhi</a:t>
            </a:r>
            <a:r>
              <a:rPr lang="en-US" dirty="0"/>
              <a:t> </a:t>
            </a:r>
            <a:r>
              <a:rPr lang="en-US" dirty="0" err="1"/>
              <a:t>kebutuhan</a:t>
            </a:r>
            <a:r>
              <a:rPr lang="en-US" dirty="0"/>
              <a:t> </a:t>
            </a:r>
            <a:r>
              <a:rPr lang="en-US" dirty="0" err="1"/>
              <a:t>usaha</a:t>
            </a:r>
            <a:r>
              <a:rPr lang="en-US" dirty="0"/>
              <a:t> yang </a:t>
            </a:r>
            <a:r>
              <a:rPr lang="en-US" dirty="0" err="1"/>
              <a:t>tidak</a:t>
            </a:r>
            <a:r>
              <a:rPr lang="en-US" dirty="0"/>
              <a:t> </a:t>
            </a:r>
            <a:r>
              <a:rPr lang="en-US" dirty="0" err="1"/>
              <a:t>terduga</a:t>
            </a:r>
            <a:r>
              <a:rPr lang="en-US" dirty="0"/>
              <a:t>, </a:t>
            </a:r>
            <a:r>
              <a:rPr lang="en-US" dirty="0" err="1"/>
              <a:t>dengan</a:t>
            </a:r>
            <a:r>
              <a:rPr lang="en-US" dirty="0"/>
              <a:t> </a:t>
            </a:r>
            <a:r>
              <a:rPr lang="en-US" dirty="0" err="1"/>
              <a:t>suku</a:t>
            </a:r>
            <a:r>
              <a:rPr lang="en-US" dirty="0"/>
              <a:t> bunga 3% per </a:t>
            </a:r>
            <a:r>
              <a:rPr lang="en-US" dirty="0" err="1"/>
              <a:t>tahun</a:t>
            </a:r>
            <a:r>
              <a:rPr lang="en-US" dirty="0"/>
              <a:t>. Pada </a:t>
            </a:r>
            <a:r>
              <a:rPr lang="en-US" dirty="0" err="1"/>
              <a:t>tahun</a:t>
            </a:r>
            <a:r>
              <a:rPr lang="en-US" dirty="0"/>
              <a:t> ke-3, </a:t>
            </a:r>
            <a:r>
              <a:rPr lang="en-US" dirty="0" err="1"/>
              <a:t>ia</a:t>
            </a:r>
            <a:r>
              <a:rPr lang="en-US" dirty="0"/>
              <a:t> </a:t>
            </a:r>
            <a:r>
              <a:rPr lang="en-US" dirty="0" err="1"/>
              <a:t>membutuhkan</a:t>
            </a:r>
            <a:r>
              <a:rPr lang="en-US" dirty="0"/>
              <a:t> Rp50juta </a:t>
            </a:r>
            <a:r>
              <a:rPr lang="en-US" dirty="0" err="1"/>
              <a:t>untuk</a:t>
            </a:r>
            <a:r>
              <a:rPr lang="en-US" dirty="0"/>
              <a:t> </a:t>
            </a:r>
            <a:r>
              <a:rPr lang="en-US" dirty="0" err="1"/>
              <a:t>perbaikan</a:t>
            </a:r>
            <a:r>
              <a:rPr lang="en-US" dirty="0"/>
              <a:t> Gedung. </a:t>
            </a:r>
            <a:r>
              <a:rPr lang="en-US" dirty="0" err="1"/>
              <a:t>Ia</a:t>
            </a:r>
            <a:r>
              <a:rPr lang="en-US" dirty="0"/>
              <a:t> </a:t>
            </a:r>
            <a:r>
              <a:rPr lang="en-US" dirty="0" err="1"/>
              <a:t>berencana</a:t>
            </a:r>
            <a:r>
              <a:rPr lang="en-US" dirty="0"/>
              <a:t> </a:t>
            </a:r>
            <a:r>
              <a:rPr lang="en-US" dirty="0" err="1"/>
              <a:t>membayar</a:t>
            </a:r>
            <a:r>
              <a:rPr lang="en-US" dirty="0"/>
              <a:t> </a:t>
            </a:r>
            <a:r>
              <a:rPr lang="en-US" dirty="0" err="1"/>
              <a:t>pinjaman</a:t>
            </a:r>
            <a:r>
              <a:rPr lang="en-US" dirty="0"/>
              <a:t> pada </a:t>
            </a:r>
            <a:r>
              <a:rPr lang="en-US" dirty="0" err="1"/>
              <a:t>akhir</a:t>
            </a:r>
            <a:r>
              <a:rPr lang="en-US" dirty="0"/>
              <a:t> </a:t>
            </a:r>
            <a:r>
              <a:rPr lang="en-US" dirty="0" err="1"/>
              <a:t>tahun</a:t>
            </a:r>
            <a:r>
              <a:rPr lang="en-US" dirty="0"/>
              <a:t> ke-6. Karena </a:t>
            </a:r>
            <a:r>
              <a:rPr lang="en-US" dirty="0" err="1"/>
              <a:t>ada</a:t>
            </a:r>
            <a:r>
              <a:rPr lang="en-US" dirty="0"/>
              <a:t> </a:t>
            </a:r>
            <a:r>
              <a:rPr lang="en-US" dirty="0" err="1"/>
              <a:t>pemasukkan</a:t>
            </a:r>
            <a:r>
              <a:rPr lang="en-US" dirty="0"/>
              <a:t> </a:t>
            </a:r>
            <a:r>
              <a:rPr lang="en-US" dirty="0" err="1"/>
              <a:t>lebih</a:t>
            </a:r>
            <a:r>
              <a:rPr lang="en-US" dirty="0"/>
              <a:t> </a:t>
            </a:r>
            <a:r>
              <a:rPr lang="en-US" dirty="0" err="1"/>
              <a:t>dari</a:t>
            </a:r>
            <a:r>
              <a:rPr lang="en-US" dirty="0"/>
              <a:t> </a:t>
            </a:r>
            <a:r>
              <a:rPr lang="en-US" dirty="0" err="1"/>
              <a:t>bisnisnya</a:t>
            </a:r>
            <a:r>
              <a:rPr lang="en-US" dirty="0"/>
              <a:t>, pada </a:t>
            </a:r>
            <a:r>
              <a:rPr lang="en-US" dirty="0" err="1"/>
              <a:t>akhir</a:t>
            </a:r>
            <a:r>
              <a:rPr lang="en-US" dirty="0"/>
              <a:t> </a:t>
            </a:r>
            <a:r>
              <a:rPr lang="en-US" dirty="0" err="1"/>
              <a:t>tahun</a:t>
            </a:r>
            <a:r>
              <a:rPr lang="en-US" dirty="0"/>
              <a:t> ke4 Bapak Andi </a:t>
            </a:r>
            <a:r>
              <a:rPr lang="en-US" dirty="0" err="1"/>
              <a:t>akan</a:t>
            </a:r>
            <a:r>
              <a:rPr lang="en-US" dirty="0"/>
              <a:t> </a:t>
            </a:r>
            <a:r>
              <a:rPr lang="en-US" dirty="0" err="1"/>
              <a:t>membayar</a:t>
            </a:r>
            <a:r>
              <a:rPr lang="en-US" dirty="0"/>
              <a:t> Sebagian </a:t>
            </a:r>
            <a:r>
              <a:rPr lang="en-US" dirty="0" err="1"/>
              <a:t>utangnya</a:t>
            </a:r>
            <a:r>
              <a:rPr lang="en-US" dirty="0"/>
              <a:t> </a:t>
            </a:r>
            <a:r>
              <a:rPr lang="en-US" dirty="0" err="1"/>
              <a:t>sebesar</a:t>
            </a:r>
            <a:r>
              <a:rPr lang="en-US" dirty="0"/>
              <a:t> Rp40juta. </a:t>
            </a:r>
            <a:r>
              <a:rPr lang="en-US" dirty="0" err="1"/>
              <a:t>Kemudian</a:t>
            </a:r>
            <a:r>
              <a:rPr lang="en-US" dirty="0"/>
              <a:t> pada </a:t>
            </a:r>
            <a:r>
              <a:rPr lang="en-US" dirty="0" err="1"/>
              <a:t>tahun</a:t>
            </a:r>
            <a:r>
              <a:rPr lang="en-US" dirty="0"/>
              <a:t> ke-5 </a:t>
            </a:r>
            <a:r>
              <a:rPr lang="en-US" dirty="0" err="1"/>
              <a:t>ia</a:t>
            </a:r>
            <a:r>
              <a:rPr lang="en-US" dirty="0"/>
              <a:t> </a:t>
            </a:r>
            <a:r>
              <a:rPr lang="en-US" dirty="0" err="1"/>
              <a:t>hanya</a:t>
            </a:r>
            <a:r>
              <a:rPr lang="en-US" dirty="0"/>
              <a:t> </a:t>
            </a:r>
            <a:r>
              <a:rPr lang="en-US" dirty="0" err="1"/>
              <a:t>mampu</a:t>
            </a:r>
            <a:r>
              <a:rPr lang="en-US" dirty="0"/>
              <a:t> </a:t>
            </a:r>
            <a:r>
              <a:rPr lang="en-US" dirty="0" err="1"/>
              <a:t>menyediakan</a:t>
            </a:r>
            <a:r>
              <a:rPr lang="en-US" dirty="0"/>
              <a:t> uang Rp120juta. Jika </a:t>
            </a:r>
            <a:r>
              <a:rPr lang="en-US" dirty="0" err="1"/>
              <a:t>hanya</a:t>
            </a:r>
            <a:r>
              <a:rPr lang="en-US" dirty="0"/>
              <a:t> </a:t>
            </a:r>
            <a:r>
              <a:rPr lang="en-US" dirty="0" err="1"/>
              <a:t>itu</a:t>
            </a:r>
            <a:r>
              <a:rPr lang="en-US" dirty="0"/>
              <a:t> </a:t>
            </a:r>
            <a:r>
              <a:rPr lang="en-US" dirty="0" err="1"/>
              <a:t>kemampuan</a:t>
            </a:r>
            <a:r>
              <a:rPr lang="en-US" dirty="0"/>
              <a:t> </a:t>
            </a:r>
            <a:r>
              <a:rPr lang="en-US" dirty="0" err="1"/>
              <a:t>keuangan</a:t>
            </a:r>
            <a:r>
              <a:rPr lang="en-US" dirty="0"/>
              <a:t> Bapak Andi, </a:t>
            </a:r>
            <a:r>
              <a:rPr lang="en-US" dirty="0" err="1"/>
              <a:t>maka</a:t>
            </a:r>
            <a:r>
              <a:rPr lang="en-US" dirty="0"/>
              <a:t> </a:t>
            </a:r>
            <a:r>
              <a:rPr lang="en-US" dirty="0" err="1"/>
              <a:t>berapa</a:t>
            </a:r>
            <a:r>
              <a:rPr lang="en-US" dirty="0"/>
              <a:t> uang yang </a:t>
            </a:r>
            <a:r>
              <a:rPr lang="en-US" dirty="0" err="1"/>
              <a:t>dapat</a:t>
            </a:r>
            <a:r>
              <a:rPr lang="en-US" dirty="0"/>
              <a:t> </a:t>
            </a:r>
            <a:r>
              <a:rPr lang="en-US" dirty="0" err="1"/>
              <a:t>ia</a:t>
            </a:r>
            <a:r>
              <a:rPr lang="en-US" dirty="0"/>
              <a:t> </a:t>
            </a:r>
            <a:r>
              <a:rPr lang="en-US" dirty="0" err="1"/>
              <a:t>pinjam</a:t>
            </a:r>
            <a:r>
              <a:rPr lang="en-US" dirty="0"/>
              <a:t> </a:t>
            </a:r>
            <a:r>
              <a:rPr lang="en-US" dirty="0" err="1"/>
              <a:t>skrng</a:t>
            </a:r>
            <a:r>
              <a:rPr lang="en-US" dirty="0"/>
              <a:t>?</a:t>
            </a:r>
            <a:endParaRPr lang="id-ID" dirty="0"/>
          </a:p>
        </p:txBody>
      </p:sp>
    </p:spTree>
    <p:extLst>
      <p:ext uri="{BB962C8B-B14F-4D97-AF65-F5344CB8AC3E}">
        <p14:creationId xmlns:p14="http://schemas.microsoft.com/office/powerpoint/2010/main" val="3946871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95600"/>
            <a:ext cx="7315200" cy="1143000"/>
          </a:xfrm>
        </p:spPr>
        <p:txBody>
          <a:bodyPr/>
          <a:lstStyle/>
          <a:p>
            <a:r>
              <a:rPr lang="id-ID" dirty="0"/>
              <a:t>Terima kasih...... </a:t>
            </a:r>
          </a:p>
        </p:txBody>
      </p:sp>
    </p:spTree>
    <p:extLst>
      <p:ext uri="{BB962C8B-B14F-4D97-AF65-F5344CB8AC3E}">
        <p14:creationId xmlns:p14="http://schemas.microsoft.com/office/powerpoint/2010/main" val="479497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438400" y="228600"/>
            <a:ext cx="6400800" cy="838200"/>
          </a:xfrm>
        </p:spPr>
        <p:txBody>
          <a:bodyPr/>
          <a:lstStyle/>
          <a:p>
            <a:pPr eaLnBrk="1" hangingPunct="1">
              <a:defRPr/>
            </a:pPr>
            <a:r>
              <a:rPr lang="id-ID" b="1" dirty="0">
                <a:effectLst/>
              </a:rPr>
              <a:t>EKUIVALENSI</a:t>
            </a:r>
            <a:endParaRPr lang="en-US" b="1" dirty="0">
              <a:effectLst/>
            </a:endParaRPr>
          </a:p>
        </p:txBody>
      </p:sp>
      <p:sp>
        <p:nvSpPr>
          <p:cNvPr id="18435" name="Rectangle 3"/>
          <p:cNvSpPr>
            <a:spLocks noGrp="1" noChangeArrowheads="1"/>
          </p:cNvSpPr>
          <p:nvPr>
            <p:ph type="body" idx="1"/>
          </p:nvPr>
        </p:nvSpPr>
        <p:spPr>
          <a:xfrm>
            <a:off x="2438400" y="1219200"/>
            <a:ext cx="6400800" cy="4876800"/>
          </a:xfrm>
        </p:spPr>
        <p:txBody>
          <a:bodyPr/>
          <a:lstStyle/>
          <a:p>
            <a:pPr algn="just" eaLnBrk="1" hangingPunct="1">
              <a:lnSpc>
                <a:spcPct val="80000"/>
              </a:lnSpc>
              <a:buFont typeface="Wingdings" pitchFamily="2" charset="2"/>
              <a:buChar char="§"/>
              <a:defRPr/>
            </a:pPr>
            <a:r>
              <a:rPr lang="en-US" sz="2000" dirty="0" err="1">
                <a:effectLst/>
              </a:rPr>
              <a:t>Ekuivalensi</a:t>
            </a:r>
            <a:r>
              <a:rPr lang="en-US" sz="2000" dirty="0">
                <a:effectLst/>
              </a:rPr>
              <a:t> </a:t>
            </a:r>
            <a:r>
              <a:rPr lang="en-US" sz="2000" dirty="0" err="1">
                <a:effectLst/>
              </a:rPr>
              <a:t>adalah</a:t>
            </a:r>
            <a:r>
              <a:rPr lang="en-US" sz="2000" dirty="0">
                <a:effectLst/>
              </a:rPr>
              <a:t> </a:t>
            </a:r>
            <a:r>
              <a:rPr lang="en-US" sz="2000" dirty="0" err="1">
                <a:effectLst/>
              </a:rPr>
              <a:t>perhitungan</a:t>
            </a:r>
            <a:r>
              <a:rPr lang="en-US" sz="2000" dirty="0">
                <a:effectLst/>
              </a:rPr>
              <a:t> yang </a:t>
            </a:r>
            <a:r>
              <a:rPr lang="en-US" sz="2000" dirty="0" err="1">
                <a:effectLst/>
              </a:rPr>
              <a:t>dilakukan</a:t>
            </a:r>
            <a:r>
              <a:rPr lang="en-US" sz="2000" dirty="0">
                <a:effectLst/>
              </a:rPr>
              <a:t> </a:t>
            </a:r>
            <a:r>
              <a:rPr lang="en-US" sz="2000" dirty="0" err="1">
                <a:effectLst/>
              </a:rPr>
              <a:t>untuk</a:t>
            </a:r>
            <a:r>
              <a:rPr lang="en-US" sz="2000" dirty="0">
                <a:effectLst/>
              </a:rPr>
              <a:t> </a:t>
            </a:r>
            <a:r>
              <a:rPr lang="en-US" sz="2000" dirty="0" err="1">
                <a:effectLst/>
              </a:rPr>
              <a:t>menyetarakan</a:t>
            </a:r>
            <a:r>
              <a:rPr lang="en-US" sz="2000" dirty="0">
                <a:effectLst/>
              </a:rPr>
              <a:t> </a:t>
            </a:r>
            <a:r>
              <a:rPr lang="en-US" sz="2000" dirty="0" err="1">
                <a:effectLst/>
              </a:rPr>
              <a:t>nilai</a:t>
            </a:r>
            <a:r>
              <a:rPr lang="en-US" sz="2000" dirty="0">
                <a:effectLst/>
              </a:rPr>
              <a:t> uang pada </a:t>
            </a:r>
            <a:r>
              <a:rPr lang="en-US" sz="2000" dirty="0" err="1">
                <a:effectLst/>
              </a:rPr>
              <a:t>waktu</a:t>
            </a:r>
            <a:r>
              <a:rPr lang="en-US" sz="2000" dirty="0">
                <a:effectLst/>
              </a:rPr>
              <a:t> </a:t>
            </a:r>
            <a:r>
              <a:rPr lang="en-US" sz="2000" dirty="0" err="1">
                <a:effectLst/>
              </a:rPr>
              <a:t>berbeda</a:t>
            </a:r>
            <a:r>
              <a:rPr lang="en-US" sz="2000" dirty="0">
                <a:effectLst/>
              </a:rPr>
              <a:t>. </a:t>
            </a:r>
            <a:r>
              <a:rPr lang="en-US" sz="2000" dirty="0" err="1">
                <a:effectLst/>
              </a:rPr>
              <a:t>Umumnya</a:t>
            </a:r>
            <a:r>
              <a:rPr lang="en-US" sz="2000" dirty="0">
                <a:effectLst/>
              </a:rPr>
              <a:t> </a:t>
            </a:r>
            <a:r>
              <a:rPr lang="en-US" sz="2000" dirty="0" err="1">
                <a:effectLst/>
              </a:rPr>
              <a:t>nilai</a:t>
            </a:r>
            <a:r>
              <a:rPr lang="en-US" sz="2000" dirty="0">
                <a:effectLst/>
              </a:rPr>
              <a:t> uang </a:t>
            </a:r>
            <a:r>
              <a:rPr lang="en-US" sz="2000" dirty="0" err="1">
                <a:effectLst/>
              </a:rPr>
              <a:t>selalu</a:t>
            </a:r>
            <a:r>
              <a:rPr lang="en-US" sz="2000" dirty="0">
                <a:effectLst/>
              </a:rPr>
              <a:t> </a:t>
            </a:r>
            <a:r>
              <a:rPr lang="en-US" sz="2000" dirty="0" err="1">
                <a:effectLst/>
              </a:rPr>
              <a:t>turun</a:t>
            </a:r>
            <a:r>
              <a:rPr lang="en-US" sz="2000" dirty="0">
                <a:effectLst/>
              </a:rPr>
              <a:t> </a:t>
            </a:r>
            <a:r>
              <a:rPr lang="en-US" sz="2000" dirty="0" err="1">
                <a:effectLst/>
              </a:rPr>
              <a:t>dari</a:t>
            </a:r>
            <a:r>
              <a:rPr lang="en-US" sz="2000" dirty="0">
                <a:effectLst/>
              </a:rPr>
              <a:t> </a:t>
            </a:r>
            <a:r>
              <a:rPr lang="en-US" sz="2000" dirty="0" err="1">
                <a:effectLst/>
              </a:rPr>
              <a:t>waktu</a:t>
            </a:r>
            <a:r>
              <a:rPr lang="en-US" sz="2000" dirty="0">
                <a:effectLst/>
              </a:rPr>
              <a:t> </a:t>
            </a:r>
            <a:r>
              <a:rPr lang="en-US" sz="2000" dirty="0" err="1">
                <a:effectLst/>
              </a:rPr>
              <a:t>ke</a:t>
            </a:r>
            <a:r>
              <a:rPr lang="en-US" sz="2000" dirty="0">
                <a:effectLst/>
              </a:rPr>
              <a:t> </a:t>
            </a:r>
            <a:r>
              <a:rPr lang="en-US" sz="2000" dirty="0" err="1">
                <a:effectLst/>
              </a:rPr>
              <a:t>waktu</a:t>
            </a:r>
            <a:r>
              <a:rPr lang="en-US" sz="2000" dirty="0">
                <a:effectLst/>
              </a:rPr>
              <a:t>. Jika </a:t>
            </a:r>
            <a:r>
              <a:rPr lang="en-US" sz="2000" dirty="0" err="1">
                <a:effectLst/>
              </a:rPr>
              <a:t>dalam</a:t>
            </a:r>
            <a:r>
              <a:rPr lang="en-US" sz="2000" dirty="0">
                <a:effectLst/>
              </a:rPr>
              <a:t> </a:t>
            </a:r>
            <a:r>
              <a:rPr lang="en-US" sz="2000" dirty="0" err="1">
                <a:effectLst/>
              </a:rPr>
              <a:t>analisis</a:t>
            </a:r>
            <a:r>
              <a:rPr lang="en-US" sz="2000" dirty="0">
                <a:effectLst/>
              </a:rPr>
              <a:t> cashflow </a:t>
            </a:r>
            <a:r>
              <a:rPr lang="en-US" sz="2000" dirty="0" err="1">
                <a:effectLst/>
              </a:rPr>
              <a:t>ditemukan</a:t>
            </a:r>
            <a:r>
              <a:rPr lang="en-US" sz="2000" dirty="0">
                <a:effectLst/>
              </a:rPr>
              <a:t> </a:t>
            </a:r>
            <a:r>
              <a:rPr lang="en-US" sz="2000" dirty="0" err="1">
                <a:effectLst/>
              </a:rPr>
              <a:t>aliran</a:t>
            </a:r>
            <a:r>
              <a:rPr lang="en-US" sz="2000" dirty="0">
                <a:effectLst/>
              </a:rPr>
              <a:t> kas pada </a:t>
            </a:r>
            <a:r>
              <a:rPr lang="en-US" sz="2000" dirty="0" err="1">
                <a:effectLst/>
              </a:rPr>
              <a:t>periode</a:t>
            </a:r>
            <a:r>
              <a:rPr lang="en-US" sz="2000" dirty="0">
                <a:effectLst/>
              </a:rPr>
              <a:t> yang </a:t>
            </a:r>
            <a:r>
              <a:rPr lang="en-US" sz="2000" dirty="0" err="1">
                <a:effectLst/>
              </a:rPr>
              <a:t>berbeda</a:t>
            </a:r>
            <a:r>
              <a:rPr lang="en-US" sz="2000" dirty="0">
                <a:effectLst/>
              </a:rPr>
              <a:t>, </a:t>
            </a:r>
            <a:r>
              <a:rPr lang="en-US" sz="2000" dirty="0" err="1">
                <a:effectLst/>
              </a:rPr>
              <a:t>harus</a:t>
            </a:r>
            <a:r>
              <a:rPr lang="en-US" sz="2000" dirty="0">
                <a:effectLst/>
              </a:rPr>
              <a:t> </a:t>
            </a:r>
            <a:r>
              <a:rPr lang="en-US" sz="2000" dirty="0" err="1">
                <a:effectLst/>
              </a:rPr>
              <a:t>dilakukan</a:t>
            </a:r>
            <a:r>
              <a:rPr lang="en-US" sz="2000" dirty="0">
                <a:effectLst/>
              </a:rPr>
              <a:t> </a:t>
            </a:r>
            <a:r>
              <a:rPr lang="en-US" sz="2000" dirty="0" err="1">
                <a:effectLst/>
              </a:rPr>
              <a:t>penyetaraan</a:t>
            </a:r>
            <a:r>
              <a:rPr lang="en-US" sz="2000" dirty="0">
                <a:effectLst/>
              </a:rPr>
              <a:t> </a:t>
            </a:r>
            <a:r>
              <a:rPr lang="en-US" sz="2000" dirty="0" err="1">
                <a:effectLst/>
              </a:rPr>
              <a:t>nilai</a:t>
            </a:r>
            <a:r>
              <a:rPr lang="en-US" sz="2000" dirty="0">
                <a:effectLst/>
              </a:rPr>
              <a:t> </a:t>
            </a:r>
            <a:r>
              <a:rPr lang="en-US" sz="2000" dirty="0" err="1">
                <a:effectLst/>
              </a:rPr>
              <a:t>sebelum</a:t>
            </a:r>
            <a:r>
              <a:rPr lang="en-US" sz="2000" dirty="0">
                <a:effectLst/>
              </a:rPr>
              <a:t> </a:t>
            </a:r>
            <a:r>
              <a:rPr lang="en-US" sz="2000" dirty="0" err="1">
                <a:effectLst/>
              </a:rPr>
              <a:t>perhitungan</a:t>
            </a:r>
            <a:r>
              <a:rPr lang="en-US" sz="2000" dirty="0">
                <a:effectLst/>
              </a:rPr>
              <a:t> </a:t>
            </a:r>
            <a:r>
              <a:rPr lang="en-US" sz="2000" dirty="0" err="1">
                <a:effectLst/>
              </a:rPr>
              <a:t>dilakukan</a:t>
            </a:r>
            <a:r>
              <a:rPr lang="en-US" sz="2000" dirty="0">
                <a:effectLst/>
              </a:rPr>
              <a:t> </a:t>
            </a:r>
            <a:r>
              <a:rPr lang="en-US" sz="2000" dirty="0" err="1">
                <a:effectLst/>
              </a:rPr>
              <a:t>lebih</a:t>
            </a:r>
            <a:r>
              <a:rPr lang="en-US" sz="2000" dirty="0">
                <a:effectLst/>
              </a:rPr>
              <a:t> </a:t>
            </a:r>
            <a:r>
              <a:rPr lang="en-US" sz="2000" dirty="0" err="1">
                <a:effectLst/>
              </a:rPr>
              <a:t>lanjut</a:t>
            </a:r>
            <a:r>
              <a:rPr lang="en-US" sz="2000" dirty="0">
                <a:effectLst/>
              </a:rPr>
              <a:t>. Oleh </a:t>
            </a:r>
            <a:r>
              <a:rPr lang="en-US" sz="2000" dirty="0" err="1">
                <a:effectLst/>
              </a:rPr>
              <a:t>karena</a:t>
            </a:r>
            <a:r>
              <a:rPr lang="en-US" sz="2000" dirty="0">
                <a:effectLst/>
              </a:rPr>
              <a:t> </a:t>
            </a:r>
            <a:r>
              <a:rPr lang="en-US" sz="2000" dirty="0" err="1">
                <a:effectLst/>
              </a:rPr>
              <a:t>itu</a:t>
            </a:r>
            <a:r>
              <a:rPr lang="en-US" sz="2000" dirty="0">
                <a:effectLst/>
              </a:rPr>
              <a:t>, </a:t>
            </a:r>
            <a:r>
              <a:rPr lang="en-US" sz="2000" dirty="0" err="1">
                <a:effectLst/>
              </a:rPr>
              <a:t>diperlukan</a:t>
            </a:r>
            <a:r>
              <a:rPr lang="en-US" sz="2000" dirty="0">
                <a:effectLst/>
              </a:rPr>
              <a:t> </a:t>
            </a:r>
            <a:r>
              <a:rPr lang="en-US" sz="2000" dirty="0" err="1">
                <a:effectLst/>
              </a:rPr>
              <a:t>perhitungan</a:t>
            </a:r>
            <a:r>
              <a:rPr lang="en-US" sz="2000" dirty="0">
                <a:effectLst/>
              </a:rPr>
              <a:t> </a:t>
            </a:r>
            <a:r>
              <a:rPr lang="en-US" sz="2000" dirty="0" err="1">
                <a:effectLst/>
              </a:rPr>
              <a:t>ekuivalensi</a:t>
            </a:r>
            <a:r>
              <a:rPr lang="en-US" sz="2000" dirty="0">
                <a:effectLst/>
              </a:rPr>
              <a:t> </a:t>
            </a:r>
            <a:r>
              <a:rPr lang="en-US" sz="2000" dirty="0" err="1">
                <a:effectLst/>
              </a:rPr>
              <a:t>dalam</a:t>
            </a:r>
            <a:r>
              <a:rPr lang="en-US" sz="2000" dirty="0">
                <a:effectLst/>
              </a:rPr>
              <a:t> </a:t>
            </a:r>
            <a:r>
              <a:rPr lang="en-US" sz="2000" dirty="0" err="1">
                <a:effectLst/>
              </a:rPr>
              <a:t>penyetaraan</a:t>
            </a:r>
            <a:r>
              <a:rPr lang="en-US" sz="2000" dirty="0">
                <a:effectLst/>
              </a:rPr>
              <a:t> </a:t>
            </a:r>
            <a:r>
              <a:rPr lang="en-US" sz="2000" dirty="0" err="1">
                <a:effectLst/>
              </a:rPr>
              <a:t>nilai</a:t>
            </a:r>
            <a:r>
              <a:rPr lang="en-US" sz="2000" dirty="0">
                <a:effectLst/>
              </a:rPr>
              <a:t> uang pada </a:t>
            </a:r>
            <a:r>
              <a:rPr lang="en-US" sz="2000" dirty="0" err="1">
                <a:effectLst/>
              </a:rPr>
              <a:t>waktu</a:t>
            </a:r>
            <a:r>
              <a:rPr lang="en-US" sz="2000" dirty="0">
                <a:effectLst/>
              </a:rPr>
              <a:t> yang </a:t>
            </a:r>
            <a:r>
              <a:rPr lang="en-US" sz="2000" dirty="0" err="1">
                <a:effectLst/>
              </a:rPr>
              <a:t>berbeda</a:t>
            </a:r>
            <a:r>
              <a:rPr lang="en-US" sz="2000" dirty="0">
                <a:effectLst/>
              </a:rPr>
              <a:t>.</a:t>
            </a:r>
            <a:endParaRPr lang="id-ID" sz="2000" dirty="0">
              <a:effectLst/>
            </a:endParaRPr>
          </a:p>
          <a:p>
            <a:pPr eaLnBrk="1" hangingPunct="1">
              <a:lnSpc>
                <a:spcPct val="80000"/>
              </a:lnSpc>
              <a:buFont typeface="Wingdings" pitchFamily="2" charset="2"/>
              <a:buChar char="§"/>
              <a:defRPr/>
            </a:pPr>
            <a:r>
              <a:rPr lang="en-US" sz="2000" dirty="0" err="1">
                <a:effectLst/>
              </a:rPr>
              <a:t>Tahun</a:t>
            </a:r>
            <a:r>
              <a:rPr lang="en-US" sz="2000" dirty="0">
                <a:effectLst/>
              </a:rPr>
              <a:t> </a:t>
            </a:r>
            <a:r>
              <a:rPr lang="en-US" sz="2000" dirty="0" err="1">
                <a:effectLst/>
              </a:rPr>
              <a:t>sekarang</a:t>
            </a:r>
            <a:r>
              <a:rPr lang="en-US" sz="2000" dirty="0">
                <a:effectLst/>
              </a:rPr>
              <a:t>, </a:t>
            </a:r>
            <a:r>
              <a:rPr lang="en-US" sz="2000" dirty="0" err="1">
                <a:effectLst/>
              </a:rPr>
              <a:t>harga</a:t>
            </a:r>
            <a:r>
              <a:rPr lang="en-US" sz="2000" dirty="0">
                <a:effectLst/>
              </a:rPr>
              <a:t> </a:t>
            </a:r>
            <a:r>
              <a:rPr lang="en-US" sz="2000" dirty="0" err="1">
                <a:effectLst/>
              </a:rPr>
              <a:t>suatu</a:t>
            </a:r>
            <a:r>
              <a:rPr lang="en-US" sz="2000" dirty="0">
                <a:effectLst/>
              </a:rPr>
              <a:t> </a:t>
            </a:r>
            <a:r>
              <a:rPr lang="en-US" sz="2000" dirty="0" err="1">
                <a:effectLst/>
              </a:rPr>
              <a:t>barang</a:t>
            </a:r>
            <a:r>
              <a:rPr lang="en-US" sz="2000" dirty="0">
                <a:effectLst/>
              </a:rPr>
              <a:t> </a:t>
            </a:r>
            <a:r>
              <a:rPr lang="id-ID" sz="2000" dirty="0">
                <a:effectLst/>
              </a:rPr>
              <a:t>Rp. X</a:t>
            </a:r>
            <a:r>
              <a:rPr lang="en-US" sz="2000" dirty="0">
                <a:effectLst/>
              </a:rPr>
              <a:t>, lima </a:t>
            </a:r>
            <a:r>
              <a:rPr lang="en-US" sz="2000" dirty="0" err="1">
                <a:effectLst/>
              </a:rPr>
              <a:t>thn</a:t>
            </a:r>
            <a:r>
              <a:rPr lang="en-US" sz="2000" dirty="0">
                <a:effectLst/>
              </a:rPr>
              <a:t> yang </a:t>
            </a:r>
            <a:r>
              <a:rPr lang="en-US" sz="2000" dirty="0" err="1">
                <a:effectLst/>
              </a:rPr>
              <a:t>akan</a:t>
            </a:r>
            <a:r>
              <a:rPr lang="en-US" sz="2000" dirty="0">
                <a:effectLst/>
              </a:rPr>
              <a:t> </a:t>
            </a:r>
            <a:r>
              <a:rPr lang="en-US" sz="2000" dirty="0" err="1">
                <a:effectLst/>
              </a:rPr>
              <a:t>datang</a:t>
            </a:r>
            <a:r>
              <a:rPr lang="en-US" sz="2000" dirty="0">
                <a:effectLst/>
              </a:rPr>
              <a:t> </a:t>
            </a:r>
            <a:r>
              <a:rPr lang="en-US" sz="2000" dirty="0" err="1">
                <a:effectLst/>
              </a:rPr>
              <a:t>menjadi</a:t>
            </a:r>
            <a:r>
              <a:rPr lang="en-US" sz="2000" dirty="0">
                <a:effectLst/>
              </a:rPr>
              <a:t> </a:t>
            </a:r>
            <a:r>
              <a:rPr lang="id-ID" sz="2000" dirty="0">
                <a:effectLst/>
              </a:rPr>
              <a:t>Rp. Y</a:t>
            </a:r>
            <a:r>
              <a:rPr lang="en-US" sz="2000" dirty="0">
                <a:effectLst/>
              </a:rPr>
              <a:t> (</a:t>
            </a:r>
            <a:r>
              <a:rPr lang="en-US" sz="2000" dirty="0" err="1">
                <a:effectLst/>
              </a:rPr>
              <a:t>nilai</a:t>
            </a:r>
            <a:r>
              <a:rPr lang="en-US" sz="2000" dirty="0">
                <a:effectLst/>
              </a:rPr>
              <a:t> </a:t>
            </a:r>
            <a:r>
              <a:rPr lang="en-US" sz="2000" dirty="0" err="1">
                <a:effectLst/>
              </a:rPr>
              <a:t>uang</a:t>
            </a:r>
            <a:r>
              <a:rPr lang="en-US" sz="2000" dirty="0">
                <a:effectLst/>
              </a:rPr>
              <a:t> </a:t>
            </a:r>
            <a:r>
              <a:rPr lang="en-US" sz="2000" dirty="0" err="1">
                <a:effectLst/>
              </a:rPr>
              <a:t>berubah</a:t>
            </a:r>
            <a:r>
              <a:rPr lang="en-US" sz="2000" dirty="0">
                <a:effectLst/>
              </a:rPr>
              <a:t> </a:t>
            </a:r>
            <a:r>
              <a:rPr lang="en-US" sz="2000" dirty="0" err="1">
                <a:effectLst/>
              </a:rPr>
              <a:t>turun</a:t>
            </a:r>
            <a:r>
              <a:rPr lang="en-US" sz="2000" dirty="0">
                <a:effectLst/>
              </a:rPr>
              <a:t> </a:t>
            </a:r>
            <a:r>
              <a:rPr lang="en-US" sz="2000" dirty="0" err="1">
                <a:effectLst/>
              </a:rPr>
              <a:t>dengan</a:t>
            </a:r>
            <a:r>
              <a:rPr lang="en-US" sz="2000" dirty="0">
                <a:effectLst/>
              </a:rPr>
              <a:t> </a:t>
            </a:r>
            <a:r>
              <a:rPr lang="en-US" sz="2000" dirty="0" err="1">
                <a:effectLst/>
              </a:rPr>
              <a:t>berjalannya</a:t>
            </a:r>
            <a:r>
              <a:rPr lang="en-US" sz="2000" dirty="0">
                <a:effectLst/>
              </a:rPr>
              <a:t> </a:t>
            </a:r>
            <a:r>
              <a:rPr lang="en-US" sz="2000" dirty="0" err="1">
                <a:effectLst/>
              </a:rPr>
              <a:t>waktu</a:t>
            </a:r>
            <a:r>
              <a:rPr lang="en-US" sz="2000" dirty="0">
                <a:effectLst/>
              </a:rPr>
              <a:t>) </a:t>
            </a:r>
            <a:r>
              <a:rPr lang="en-US" sz="2000" b="1" dirty="0">
                <a:effectLst/>
              </a:rPr>
              <a:t>“</a:t>
            </a:r>
            <a:r>
              <a:rPr lang="en-US" sz="2000" b="1" dirty="0" err="1">
                <a:effectLst/>
              </a:rPr>
              <a:t>Inflasi</a:t>
            </a:r>
            <a:r>
              <a:rPr lang="en-US" sz="2000" b="1" dirty="0">
                <a:effectLst/>
              </a:rPr>
              <a:t>”</a:t>
            </a:r>
            <a:endParaRPr lang="id-ID" sz="2000" b="1" dirty="0">
              <a:effectLst/>
            </a:endParaRPr>
          </a:p>
          <a:p>
            <a:pPr eaLnBrk="1" hangingPunct="1">
              <a:lnSpc>
                <a:spcPct val="80000"/>
              </a:lnSpc>
              <a:buFont typeface="Wingdings" pitchFamily="2" charset="2"/>
              <a:buChar char="§"/>
              <a:defRPr/>
            </a:pPr>
            <a:r>
              <a:rPr lang="en-US" sz="2000" dirty="0">
                <a:effectLst/>
              </a:rPr>
              <a:t>lima </a:t>
            </a:r>
            <a:r>
              <a:rPr lang="en-US" sz="2000" dirty="0" err="1">
                <a:effectLst/>
              </a:rPr>
              <a:t>thn</a:t>
            </a:r>
            <a:r>
              <a:rPr lang="en-US" sz="2000" dirty="0">
                <a:effectLst/>
              </a:rPr>
              <a:t> yang </a:t>
            </a:r>
            <a:r>
              <a:rPr lang="en-US" sz="2000" dirty="0" err="1">
                <a:effectLst/>
              </a:rPr>
              <a:t>lalu</a:t>
            </a:r>
            <a:r>
              <a:rPr lang="en-US" sz="2000" dirty="0">
                <a:effectLst/>
              </a:rPr>
              <a:t>, </a:t>
            </a:r>
            <a:r>
              <a:rPr lang="en-US" sz="2000" dirty="0" err="1">
                <a:effectLst/>
              </a:rPr>
              <a:t>investasi</a:t>
            </a:r>
            <a:r>
              <a:rPr lang="en-US" sz="2000" dirty="0">
                <a:effectLst/>
              </a:rPr>
              <a:t> </a:t>
            </a:r>
            <a:r>
              <a:rPr lang="en-US" sz="2000" dirty="0" err="1">
                <a:effectLst/>
              </a:rPr>
              <a:t>uang</a:t>
            </a:r>
            <a:r>
              <a:rPr lang="id-ID" sz="2000" dirty="0">
                <a:effectLst/>
              </a:rPr>
              <a:t> Rp. X</a:t>
            </a:r>
            <a:r>
              <a:rPr lang="en-US" sz="2000" dirty="0">
                <a:effectLst/>
              </a:rPr>
              <a:t>, </a:t>
            </a:r>
            <a:r>
              <a:rPr lang="en-US" sz="2000" dirty="0" err="1">
                <a:effectLst/>
              </a:rPr>
              <a:t>saat</a:t>
            </a:r>
            <a:r>
              <a:rPr lang="en-US" sz="2000" dirty="0">
                <a:effectLst/>
              </a:rPr>
              <a:t> </a:t>
            </a:r>
            <a:r>
              <a:rPr lang="en-US" sz="2000" dirty="0" err="1">
                <a:effectLst/>
              </a:rPr>
              <a:t>ini</a:t>
            </a:r>
            <a:r>
              <a:rPr lang="en-US" sz="2000" dirty="0">
                <a:effectLst/>
              </a:rPr>
              <a:t> </a:t>
            </a:r>
            <a:r>
              <a:rPr lang="en-US" sz="2000" dirty="0" err="1">
                <a:effectLst/>
              </a:rPr>
              <a:t>menjadi</a:t>
            </a:r>
            <a:r>
              <a:rPr lang="en-US" sz="2000" dirty="0">
                <a:effectLst/>
              </a:rPr>
              <a:t> </a:t>
            </a:r>
            <a:r>
              <a:rPr lang="id-ID" sz="2000" dirty="0">
                <a:effectLst/>
              </a:rPr>
              <a:t>Rp. </a:t>
            </a:r>
            <a:r>
              <a:rPr lang="en-US" sz="2000" dirty="0">
                <a:effectLst/>
              </a:rPr>
              <a:t>[x + i(</a:t>
            </a:r>
            <a:r>
              <a:rPr lang="en-US" sz="2000" dirty="0" err="1">
                <a:effectLst/>
              </a:rPr>
              <a:t>bunga</a:t>
            </a:r>
            <a:r>
              <a:rPr lang="en-US" sz="2000" dirty="0">
                <a:effectLst/>
              </a:rPr>
              <a:t>)]</a:t>
            </a:r>
            <a:r>
              <a:rPr lang="id-ID" sz="2000" dirty="0">
                <a:effectLst/>
              </a:rPr>
              <a:t> </a:t>
            </a:r>
            <a:r>
              <a:rPr lang="id-ID" sz="2000" dirty="0">
                <a:effectLst/>
                <a:sym typeface="Wingdings" pitchFamily="2" charset="2"/>
              </a:rPr>
              <a:t> </a:t>
            </a:r>
            <a:r>
              <a:rPr lang="en-US" sz="2000" dirty="0">
                <a:effectLst/>
              </a:rPr>
              <a:t>(</a:t>
            </a:r>
            <a:r>
              <a:rPr lang="en-US" sz="2000" dirty="0" err="1">
                <a:effectLst/>
              </a:rPr>
              <a:t>uang</a:t>
            </a:r>
            <a:r>
              <a:rPr lang="en-US" sz="2000" dirty="0">
                <a:effectLst/>
              </a:rPr>
              <a:t> </a:t>
            </a:r>
            <a:r>
              <a:rPr lang="id-ID" sz="2000" dirty="0">
                <a:effectLst/>
              </a:rPr>
              <a:t>Rp. X</a:t>
            </a:r>
            <a:r>
              <a:rPr lang="en-US" sz="2000" dirty="0">
                <a:effectLst/>
              </a:rPr>
              <a:t> </a:t>
            </a:r>
            <a:r>
              <a:rPr lang="en-US" sz="2000" dirty="0" err="1">
                <a:effectLst/>
              </a:rPr>
              <a:t>pada</a:t>
            </a:r>
            <a:r>
              <a:rPr lang="en-US" sz="2000" dirty="0">
                <a:effectLst/>
              </a:rPr>
              <a:t> lima </a:t>
            </a:r>
            <a:r>
              <a:rPr lang="en-US" sz="2000" dirty="0" err="1">
                <a:effectLst/>
              </a:rPr>
              <a:t>thn</a:t>
            </a:r>
            <a:r>
              <a:rPr lang="en-US" sz="2000" dirty="0">
                <a:effectLst/>
              </a:rPr>
              <a:t> yang </a:t>
            </a:r>
            <a:r>
              <a:rPr lang="en-US" sz="2000" dirty="0" err="1">
                <a:effectLst/>
              </a:rPr>
              <a:t>lalu</a:t>
            </a:r>
            <a:r>
              <a:rPr lang="en-US" sz="2000" dirty="0">
                <a:effectLst/>
              </a:rPr>
              <a:t> </a:t>
            </a:r>
            <a:r>
              <a:rPr lang="en-US" sz="2000" dirty="0" err="1">
                <a:effectLst/>
              </a:rPr>
              <a:t>scr</a:t>
            </a:r>
            <a:r>
              <a:rPr lang="en-US" sz="2000" dirty="0">
                <a:effectLst/>
              </a:rPr>
              <a:t> </a:t>
            </a:r>
            <a:r>
              <a:rPr lang="en-US" sz="2000" dirty="0" err="1">
                <a:effectLst/>
              </a:rPr>
              <a:t>finansial</a:t>
            </a:r>
            <a:r>
              <a:rPr lang="en-US" sz="2000" dirty="0">
                <a:effectLst/>
              </a:rPr>
              <a:t> </a:t>
            </a:r>
            <a:r>
              <a:rPr lang="en-US" sz="2000" dirty="0" err="1">
                <a:effectLst/>
              </a:rPr>
              <a:t>sama</a:t>
            </a:r>
            <a:r>
              <a:rPr lang="en-US" sz="2000" dirty="0">
                <a:effectLst/>
              </a:rPr>
              <a:t> </a:t>
            </a:r>
            <a:r>
              <a:rPr lang="en-US" sz="2000" dirty="0" err="1">
                <a:effectLst/>
              </a:rPr>
              <a:t>dengan</a:t>
            </a:r>
            <a:r>
              <a:rPr lang="en-US" sz="2000" dirty="0">
                <a:effectLst/>
              </a:rPr>
              <a:t> (x + </a:t>
            </a:r>
            <a:r>
              <a:rPr lang="id-ID" sz="2000" dirty="0">
                <a:effectLst/>
              </a:rPr>
              <a:t>i</a:t>
            </a:r>
            <a:r>
              <a:rPr lang="en-US" sz="2000" dirty="0">
                <a:effectLst/>
              </a:rPr>
              <a:t>) </a:t>
            </a:r>
            <a:r>
              <a:rPr lang="en-US" sz="2000" dirty="0" err="1">
                <a:effectLst/>
              </a:rPr>
              <a:t>pada</a:t>
            </a:r>
            <a:r>
              <a:rPr lang="en-US" sz="2000" dirty="0">
                <a:effectLst/>
              </a:rPr>
              <a:t> </a:t>
            </a:r>
            <a:r>
              <a:rPr lang="en-US" sz="2000" dirty="0" err="1">
                <a:effectLst/>
              </a:rPr>
              <a:t>saat</a:t>
            </a:r>
            <a:r>
              <a:rPr lang="en-US" sz="2000" dirty="0">
                <a:effectLst/>
              </a:rPr>
              <a:t> </a:t>
            </a:r>
            <a:r>
              <a:rPr lang="en-US" sz="2000" dirty="0" err="1">
                <a:effectLst/>
              </a:rPr>
              <a:t>ini</a:t>
            </a:r>
            <a:r>
              <a:rPr lang="en-US" sz="2000" dirty="0">
                <a:effectLst/>
              </a:rPr>
              <a:t>.</a:t>
            </a:r>
            <a:endParaRPr lang="id-ID" sz="2000" dirty="0">
              <a:effectLst/>
            </a:endParaRPr>
          </a:p>
          <a:p>
            <a:pPr eaLnBrk="1" hangingPunct="1">
              <a:lnSpc>
                <a:spcPct val="80000"/>
              </a:lnSpc>
              <a:buFont typeface="Wingdings" pitchFamily="2" charset="2"/>
              <a:buChar char="§"/>
              <a:defRPr/>
            </a:pPr>
            <a:r>
              <a:rPr lang="en-US" sz="2000" dirty="0" err="1">
                <a:effectLst/>
              </a:rPr>
              <a:t>Kesamaan</a:t>
            </a:r>
            <a:r>
              <a:rPr lang="en-US" sz="2000" dirty="0">
                <a:effectLst/>
              </a:rPr>
              <a:t> </a:t>
            </a:r>
            <a:r>
              <a:rPr lang="en-US" sz="2000" dirty="0" err="1">
                <a:effectLst/>
              </a:rPr>
              <a:t>nilai</a:t>
            </a:r>
            <a:r>
              <a:rPr lang="en-US" sz="2000" dirty="0">
                <a:effectLst/>
              </a:rPr>
              <a:t> </a:t>
            </a:r>
            <a:r>
              <a:rPr lang="en-US" sz="2000" dirty="0" err="1">
                <a:effectLst/>
              </a:rPr>
              <a:t>finansial</a:t>
            </a:r>
            <a:r>
              <a:rPr lang="en-US" sz="2000" dirty="0">
                <a:effectLst/>
              </a:rPr>
              <a:t>  </a:t>
            </a:r>
            <a:r>
              <a:rPr lang="en-US" sz="2000" b="1" dirty="0">
                <a:effectLst/>
              </a:rPr>
              <a:t>“</a:t>
            </a:r>
            <a:r>
              <a:rPr lang="en-US" sz="2000" b="1" dirty="0" err="1">
                <a:effectLst/>
              </a:rPr>
              <a:t>Ekivalensi</a:t>
            </a:r>
            <a:r>
              <a:rPr lang="en-US" sz="2000" b="1" dirty="0">
                <a:effectLst/>
              </a:rPr>
              <a:t>”</a:t>
            </a:r>
            <a:endParaRPr lang="en-US" sz="2000" dirty="0">
              <a:effectLst/>
            </a:endParaRPr>
          </a:p>
          <a:p>
            <a:pPr eaLnBrk="1" hangingPunct="1">
              <a:lnSpc>
                <a:spcPct val="80000"/>
              </a:lnSpc>
              <a:defRPr/>
            </a:pPr>
            <a:endParaRPr lang="en-US" sz="2800" dirty="0"/>
          </a:p>
        </p:txBody>
      </p:sp>
    </p:spTree>
    <p:extLst>
      <p:ext uri="{BB962C8B-B14F-4D97-AF65-F5344CB8AC3E}">
        <p14:creationId xmlns:p14="http://schemas.microsoft.com/office/powerpoint/2010/main" val="114253950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1066800"/>
            <a:ext cx="6400800" cy="5029200"/>
          </a:xfrm>
        </p:spPr>
        <p:txBody>
          <a:bodyPr/>
          <a:lstStyle/>
          <a:p>
            <a:pPr marL="0" lvl="0" indent="0" eaLnBrk="1" fontAlgn="auto" hangingPunct="1">
              <a:spcAft>
                <a:spcPts val="0"/>
              </a:spcAft>
              <a:buClr>
                <a:srgbClr val="873624"/>
              </a:buClr>
              <a:buSzTx/>
              <a:buNone/>
              <a:defRPr/>
            </a:pPr>
            <a:r>
              <a:rPr lang="id-ID" sz="2400" b="1" kern="1200" dirty="0">
                <a:solidFill>
                  <a:prstClr val="black">
                    <a:lumMod val="85000"/>
                    <a:lumOff val="15000"/>
                  </a:prstClr>
                </a:solidFill>
                <a:effectLst/>
                <a:cs typeface="DilleniaUPC" pitchFamily="18" charset="-34"/>
              </a:rPr>
              <a:t>Definisi ekuivalensi : semua cara pembayaran yg memiliki daya tarik yg sama bagi peminjam untuk membayar kembali pokok pinjaman dan bunga.</a:t>
            </a:r>
          </a:p>
          <a:p>
            <a:pPr marL="0" indent="0">
              <a:buNone/>
            </a:pPr>
            <a:endParaRPr lang="id-ID" sz="2400" dirty="0">
              <a:solidFill>
                <a:schemeClr val="tx1">
                  <a:lumMod val="85000"/>
                  <a:lumOff val="15000"/>
                </a:schemeClr>
              </a:solidFill>
              <a:effectLst/>
              <a:cs typeface="DilleniaUPC" pitchFamily="18" charset="-34"/>
            </a:endParaRPr>
          </a:p>
          <a:p>
            <a:pPr marL="0" indent="0">
              <a:buNone/>
            </a:pPr>
            <a:r>
              <a:rPr lang="id-ID" sz="2400" dirty="0">
                <a:solidFill>
                  <a:schemeClr val="tx1">
                    <a:lumMod val="85000"/>
                    <a:lumOff val="15000"/>
                  </a:schemeClr>
                </a:solidFill>
                <a:effectLst/>
                <a:cs typeface="DilleniaUPC" pitchFamily="18" charset="-34"/>
              </a:rPr>
              <a:t>Ekuivalensi tergantung pada</a:t>
            </a:r>
          </a:p>
          <a:p>
            <a:r>
              <a:rPr lang="id-ID" sz="2400" dirty="0">
                <a:solidFill>
                  <a:schemeClr val="tx1">
                    <a:lumMod val="85000"/>
                    <a:lumOff val="15000"/>
                  </a:schemeClr>
                </a:solidFill>
                <a:effectLst/>
                <a:cs typeface="DilleniaUPC" pitchFamily="18" charset="-34"/>
              </a:rPr>
              <a:t>Tingkat suku bunga </a:t>
            </a:r>
          </a:p>
          <a:p>
            <a:r>
              <a:rPr lang="id-ID" sz="2400" dirty="0">
                <a:solidFill>
                  <a:schemeClr val="tx1">
                    <a:lumMod val="85000"/>
                    <a:lumOff val="15000"/>
                  </a:schemeClr>
                </a:solidFill>
                <a:effectLst/>
                <a:cs typeface="DilleniaUPC" pitchFamily="18" charset="-34"/>
              </a:rPr>
              <a:t>Jumlah uang yg terlibat</a:t>
            </a:r>
          </a:p>
          <a:p>
            <a:r>
              <a:rPr lang="id-ID" sz="2400" dirty="0">
                <a:solidFill>
                  <a:schemeClr val="tx1">
                    <a:lumMod val="85000"/>
                    <a:lumOff val="15000"/>
                  </a:schemeClr>
                </a:solidFill>
                <a:effectLst/>
                <a:cs typeface="DilleniaUPC" pitchFamily="18" charset="-34"/>
              </a:rPr>
              <a:t>Waktu penerimaan /pengeluaran barang</a:t>
            </a:r>
          </a:p>
          <a:p>
            <a:endParaRPr lang="id-ID" dirty="0"/>
          </a:p>
        </p:txBody>
      </p:sp>
    </p:spTree>
    <p:extLst>
      <p:ext uri="{BB962C8B-B14F-4D97-AF65-F5344CB8AC3E}">
        <p14:creationId xmlns:p14="http://schemas.microsoft.com/office/powerpoint/2010/main" val="91834172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dirty="0" err="1">
                <a:effectLst/>
              </a:rPr>
              <a:t>Contoh</a:t>
            </a:r>
            <a:r>
              <a:rPr lang="en-US" dirty="0">
                <a:effectLst/>
              </a:rPr>
              <a:t> :</a:t>
            </a:r>
          </a:p>
        </p:txBody>
      </p:sp>
      <p:sp>
        <p:nvSpPr>
          <p:cNvPr id="25603" name="Rectangle 3"/>
          <p:cNvSpPr>
            <a:spLocks noGrp="1" noChangeArrowheads="1"/>
          </p:cNvSpPr>
          <p:nvPr>
            <p:ph type="body" idx="1"/>
          </p:nvPr>
        </p:nvSpPr>
        <p:spPr/>
        <p:txBody>
          <a:bodyPr/>
          <a:lstStyle/>
          <a:p>
            <a:pPr eaLnBrk="1" hangingPunct="1">
              <a:defRPr/>
            </a:pPr>
            <a:r>
              <a:rPr lang="en-US" sz="2400" dirty="0" err="1">
                <a:effectLst/>
              </a:rPr>
              <a:t>Pada</a:t>
            </a:r>
            <a:r>
              <a:rPr lang="en-US" sz="2400" dirty="0">
                <a:effectLst/>
              </a:rPr>
              <a:t> </a:t>
            </a:r>
            <a:r>
              <a:rPr lang="en-US" sz="2400" dirty="0" err="1">
                <a:effectLst/>
              </a:rPr>
              <a:t>thn</a:t>
            </a:r>
            <a:r>
              <a:rPr lang="en-US" sz="2400" dirty="0">
                <a:effectLst/>
              </a:rPr>
              <a:t> 1990 </a:t>
            </a:r>
            <a:r>
              <a:rPr lang="en-US" sz="2400" dirty="0" err="1">
                <a:effectLst/>
              </a:rPr>
              <a:t>harga</a:t>
            </a:r>
            <a:r>
              <a:rPr lang="en-US" sz="2400" dirty="0">
                <a:effectLst/>
              </a:rPr>
              <a:t> 1 kg </a:t>
            </a:r>
            <a:r>
              <a:rPr lang="en-US" sz="2400" dirty="0" err="1">
                <a:effectLst/>
              </a:rPr>
              <a:t>beras</a:t>
            </a:r>
            <a:r>
              <a:rPr lang="en-US" sz="2400" dirty="0">
                <a:effectLst/>
              </a:rPr>
              <a:t> </a:t>
            </a:r>
            <a:r>
              <a:rPr lang="en-US" sz="2400" dirty="0" err="1">
                <a:effectLst/>
              </a:rPr>
              <a:t>Rp</a:t>
            </a:r>
            <a:r>
              <a:rPr lang="en-US" sz="2400" dirty="0">
                <a:effectLst/>
              </a:rPr>
              <a:t> 600, </a:t>
            </a:r>
            <a:r>
              <a:rPr lang="en-US" sz="2400" dirty="0" err="1">
                <a:effectLst/>
              </a:rPr>
              <a:t>pada</a:t>
            </a:r>
            <a:r>
              <a:rPr lang="en-US" sz="2400" dirty="0">
                <a:effectLst/>
              </a:rPr>
              <a:t> </a:t>
            </a:r>
            <a:r>
              <a:rPr lang="en-US" sz="2400" dirty="0" err="1">
                <a:effectLst/>
              </a:rPr>
              <a:t>thn</a:t>
            </a:r>
            <a:r>
              <a:rPr lang="en-US" sz="2400" dirty="0">
                <a:effectLst/>
              </a:rPr>
              <a:t> 1995 </a:t>
            </a:r>
            <a:r>
              <a:rPr lang="en-US" sz="2400" dirty="0" err="1">
                <a:effectLst/>
              </a:rPr>
              <a:t>harga</a:t>
            </a:r>
            <a:r>
              <a:rPr lang="en-US" sz="2400" dirty="0">
                <a:effectLst/>
              </a:rPr>
              <a:t> </a:t>
            </a:r>
            <a:r>
              <a:rPr lang="en-US" sz="2400" dirty="0" err="1">
                <a:effectLst/>
              </a:rPr>
              <a:t>menjadi</a:t>
            </a:r>
            <a:r>
              <a:rPr lang="en-US" sz="2400" dirty="0">
                <a:effectLst/>
              </a:rPr>
              <a:t> </a:t>
            </a:r>
            <a:r>
              <a:rPr lang="en-US" sz="2400" dirty="0" err="1">
                <a:effectLst/>
              </a:rPr>
              <a:t>Rp</a:t>
            </a:r>
            <a:r>
              <a:rPr lang="en-US" sz="2400" dirty="0">
                <a:effectLst/>
              </a:rPr>
              <a:t> 800 </a:t>
            </a:r>
            <a:r>
              <a:rPr lang="en-US" sz="2400" dirty="0" err="1">
                <a:effectLst/>
              </a:rPr>
              <a:t>dan</a:t>
            </a:r>
            <a:r>
              <a:rPr lang="en-US" sz="2400" dirty="0">
                <a:effectLst/>
              </a:rPr>
              <a:t> </a:t>
            </a:r>
            <a:r>
              <a:rPr lang="en-US" sz="2400" dirty="0" err="1">
                <a:effectLst/>
              </a:rPr>
              <a:t>pada</a:t>
            </a:r>
            <a:r>
              <a:rPr lang="en-US" sz="2400" dirty="0">
                <a:effectLst/>
              </a:rPr>
              <a:t> </a:t>
            </a:r>
            <a:r>
              <a:rPr lang="en-US" sz="2400" dirty="0" err="1">
                <a:effectLst/>
              </a:rPr>
              <a:t>thn</a:t>
            </a:r>
            <a:r>
              <a:rPr lang="en-US" sz="2400" dirty="0">
                <a:effectLst/>
              </a:rPr>
              <a:t> 2000 </a:t>
            </a:r>
            <a:r>
              <a:rPr lang="en-US" sz="2400" dirty="0" err="1">
                <a:effectLst/>
              </a:rPr>
              <a:t>harga</a:t>
            </a:r>
            <a:r>
              <a:rPr lang="en-US" sz="2400" dirty="0">
                <a:effectLst/>
              </a:rPr>
              <a:t> </a:t>
            </a:r>
            <a:r>
              <a:rPr lang="en-US" sz="2400" dirty="0" err="1">
                <a:effectLst/>
              </a:rPr>
              <a:t>menjadi</a:t>
            </a:r>
            <a:r>
              <a:rPr lang="en-US" sz="2400" dirty="0">
                <a:effectLst/>
              </a:rPr>
              <a:t> </a:t>
            </a:r>
            <a:r>
              <a:rPr lang="en-US" sz="2400" dirty="0" err="1">
                <a:effectLst/>
              </a:rPr>
              <a:t>Rp</a:t>
            </a:r>
            <a:r>
              <a:rPr lang="en-US" sz="2400" dirty="0">
                <a:effectLst/>
              </a:rPr>
              <a:t> 1200</a:t>
            </a:r>
          </a:p>
          <a:p>
            <a:pPr eaLnBrk="1" hangingPunct="1">
              <a:defRPr/>
            </a:pPr>
            <a:r>
              <a:rPr lang="en-US" sz="2400" dirty="0" err="1">
                <a:effectLst/>
              </a:rPr>
              <a:t>Bila</a:t>
            </a:r>
            <a:r>
              <a:rPr lang="en-US" sz="2400" dirty="0">
                <a:effectLst/>
              </a:rPr>
              <a:t> </a:t>
            </a:r>
            <a:r>
              <a:rPr lang="en-US" sz="2400" dirty="0" err="1">
                <a:effectLst/>
              </a:rPr>
              <a:t>kita</a:t>
            </a:r>
            <a:r>
              <a:rPr lang="en-US" sz="2400" dirty="0">
                <a:effectLst/>
              </a:rPr>
              <a:t> </a:t>
            </a:r>
            <a:r>
              <a:rPr lang="en-US" sz="2400" dirty="0" err="1">
                <a:effectLst/>
              </a:rPr>
              <a:t>meminjam</a:t>
            </a:r>
            <a:r>
              <a:rPr lang="en-US" sz="2400" dirty="0">
                <a:effectLst/>
              </a:rPr>
              <a:t> </a:t>
            </a:r>
            <a:r>
              <a:rPr lang="en-US" sz="2400" dirty="0" err="1">
                <a:effectLst/>
              </a:rPr>
              <a:t>uang</a:t>
            </a:r>
            <a:r>
              <a:rPr lang="en-US" sz="2400" dirty="0">
                <a:effectLst/>
              </a:rPr>
              <a:t> </a:t>
            </a:r>
            <a:r>
              <a:rPr lang="id-ID" sz="2400" dirty="0">
                <a:effectLst/>
              </a:rPr>
              <a:t>Rp.</a:t>
            </a:r>
            <a:r>
              <a:rPr lang="en-US" sz="2400" dirty="0">
                <a:effectLst/>
              </a:rPr>
              <a:t>10</a:t>
            </a:r>
            <a:r>
              <a:rPr lang="id-ID" sz="2400" dirty="0">
                <a:effectLst/>
              </a:rPr>
              <a:t>.</a:t>
            </a:r>
            <a:r>
              <a:rPr lang="en-US" sz="2400" dirty="0">
                <a:effectLst/>
              </a:rPr>
              <a:t>000 </a:t>
            </a:r>
            <a:r>
              <a:rPr lang="en-US" sz="2400" dirty="0" err="1">
                <a:effectLst/>
              </a:rPr>
              <a:t>sebulan</a:t>
            </a:r>
            <a:r>
              <a:rPr lang="en-US" sz="2400" dirty="0">
                <a:effectLst/>
              </a:rPr>
              <a:t> </a:t>
            </a:r>
            <a:r>
              <a:rPr lang="en-US" sz="2400" dirty="0" err="1">
                <a:effectLst/>
              </a:rPr>
              <a:t>yg</a:t>
            </a:r>
            <a:r>
              <a:rPr lang="en-US" sz="2400" dirty="0">
                <a:effectLst/>
              </a:rPr>
              <a:t> </a:t>
            </a:r>
            <a:r>
              <a:rPr lang="en-US" sz="2400" dirty="0" err="1">
                <a:effectLst/>
              </a:rPr>
              <a:t>lalu</a:t>
            </a:r>
            <a:r>
              <a:rPr lang="en-US" sz="2400" dirty="0">
                <a:effectLst/>
              </a:rPr>
              <a:t> </a:t>
            </a:r>
            <a:r>
              <a:rPr lang="en-US" sz="2400" dirty="0" err="1">
                <a:effectLst/>
              </a:rPr>
              <a:t>maka</a:t>
            </a:r>
            <a:r>
              <a:rPr lang="en-US" sz="2400" dirty="0">
                <a:effectLst/>
              </a:rPr>
              <a:t> </a:t>
            </a:r>
            <a:r>
              <a:rPr lang="en-US" sz="2400" dirty="0" err="1">
                <a:effectLst/>
              </a:rPr>
              <a:t>hutang</a:t>
            </a:r>
            <a:r>
              <a:rPr lang="en-US" sz="2400" dirty="0">
                <a:effectLst/>
              </a:rPr>
              <a:t> </a:t>
            </a:r>
            <a:r>
              <a:rPr lang="en-US" sz="2400" dirty="0" err="1">
                <a:effectLst/>
              </a:rPr>
              <a:t>kita</a:t>
            </a:r>
            <a:r>
              <a:rPr lang="en-US" sz="2400" dirty="0">
                <a:effectLst/>
              </a:rPr>
              <a:t> </a:t>
            </a:r>
            <a:r>
              <a:rPr lang="en-US" sz="2400" dirty="0" err="1">
                <a:effectLst/>
              </a:rPr>
              <a:t>saat</a:t>
            </a:r>
            <a:r>
              <a:rPr lang="en-US" sz="2400" dirty="0">
                <a:effectLst/>
              </a:rPr>
              <a:t> </a:t>
            </a:r>
            <a:r>
              <a:rPr lang="en-US" sz="2400" dirty="0" err="1">
                <a:effectLst/>
              </a:rPr>
              <a:t>ini</a:t>
            </a:r>
            <a:r>
              <a:rPr lang="en-US" sz="2400" dirty="0">
                <a:effectLst/>
              </a:rPr>
              <a:t> </a:t>
            </a:r>
            <a:r>
              <a:rPr lang="en-US" sz="2400" dirty="0" err="1">
                <a:effectLst/>
              </a:rPr>
              <a:t>mungkin</a:t>
            </a:r>
            <a:r>
              <a:rPr lang="en-US" sz="2400" dirty="0">
                <a:effectLst/>
              </a:rPr>
              <a:t> </a:t>
            </a:r>
            <a:r>
              <a:rPr lang="en-US" sz="2400" dirty="0" err="1">
                <a:effectLst/>
              </a:rPr>
              <a:t>telah</a:t>
            </a:r>
            <a:r>
              <a:rPr lang="en-US" sz="2400" dirty="0">
                <a:effectLst/>
              </a:rPr>
              <a:t> </a:t>
            </a:r>
            <a:r>
              <a:rPr lang="en-US" sz="2400" dirty="0" err="1">
                <a:effectLst/>
              </a:rPr>
              <a:t>menjadi</a:t>
            </a:r>
            <a:r>
              <a:rPr lang="en-US" sz="2400" dirty="0">
                <a:effectLst/>
              </a:rPr>
              <a:t> </a:t>
            </a:r>
            <a:r>
              <a:rPr lang="id-ID" sz="2400" dirty="0">
                <a:effectLst/>
              </a:rPr>
              <a:t>Rp. </a:t>
            </a:r>
            <a:r>
              <a:rPr lang="en-US" sz="2400" dirty="0">
                <a:effectLst/>
              </a:rPr>
              <a:t>10</a:t>
            </a:r>
            <a:r>
              <a:rPr lang="id-ID" sz="2400" dirty="0">
                <a:effectLst/>
              </a:rPr>
              <a:t>.</a:t>
            </a:r>
            <a:r>
              <a:rPr lang="en-US" sz="2400" dirty="0">
                <a:effectLst/>
              </a:rPr>
              <a:t>100</a:t>
            </a:r>
          </a:p>
          <a:p>
            <a:pPr eaLnBrk="1" hangingPunct="1">
              <a:defRPr/>
            </a:pPr>
            <a:r>
              <a:rPr lang="en-US" sz="2400" dirty="0" err="1">
                <a:effectLst/>
              </a:rPr>
              <a:t>Bila</a:t>
            </a:r>
            <a:r>
              <a:rPr lang="en-US" sz="2400" dirty="0">
                <a:effectLst/>
              </a:rPr>
              <a:t> </a:t>
            </a:r>
            <a:r>
              <a:rPr lang="en-US" sz="2400" dirty="0" err="1">
                <a:effectLst/>
              </a:rPr>
              <a:t>kita</a:t>
            </a:r>
            <a:r>
              <a:rPr lang="en-US" sz="2400" dirty="0">
                <a:effectLst/>
              </a:rPr>
              <a:t> </a:t>
            </a:r>
            <a:r>
              <a:rPr lang="en-US" sz="2400" dirty="0" err="1">
                <a:effectLst/>
              </a:rPr>
              <a:t>menginvestasikan</a:t>
            </a:r>
            <a:r>
              <a:rPr lang="en-US" sz="2400" dirty="0">
                <a:effectLst/>
              </a:rPr>
              <a:t> 1 </a:t>
            </a:r>
            <a:r>
              <a:rPr lang="en-US" sz="2400" dirty="0" err="1">
                <a:effectLst/>
              </a:rPr>
              <a:t>juta</a:t>
            </a:r>
            <a:r>
              <a:rPr lang="en-US" sz="2400" dirty="0">
                <a:effectLst/>
              </a:rPr>
              <a:t> </a:t>
            </a:r>
            <a:r>
              <a:rPr lang="en-US" sz="2400" dirty="0" err="1">
                <a:effectLst/>
              </a:rPr>
              <a:t>setahun</a:t>
            </a:r>
            <a:r>
              <a:rPr lang="en-US" sz="2400" dirty="0">
                <a:effectLst/>
              </a:rPr>
              <a:t> </a:t>
            </a:r>
            <a:r>
              <a:rPr lang="en-US" sz="2400" dirty="0" err="1">
                <a:effectLst/>
              </a:rPr>
              <a:t>lalu</a:t>
            </a:r>
            <a:r>
              <a:rPr lang="en-US" sz="2400" dirty="0">
                <a:effectLst/>
              </a:rPr>
              <a:t> </a:t>
            </a:r>
            <a:r>
              <a:rPr lang="en-US" sz="2400" dirty="0" err="1">
                <a:effectLst/>
              </a:rPr>
              <a:t>dalam</a:t>
            </a:r>
            <a:r>
              <a:rPr lang="en-US" sz="2400" dirty="0">
                <a:effectLst/>
              </a:rPr>
              <a:t> </a:t>
            </a:r>
            <a:r>
              <a:rPr lang="en-US" sz="2400" dirty="0" err="1">
                <a:effectLst/>
              </a:rPr>
              <a:t>deposito</a:t>
            </a:r>
            <a:r>
              <a:rPr lang="en-US" sz="2400" dirty="0">
                <a:effectLst/>
              </a:rPr>
              <a:t> </a:t>
            </a:r>
            <a:r>
              <a:rPr lang="en-US" sz="2400" dirty="0" err="1">
                <a:effectLst/>
              </a:rPr>
              <a:t>maka</a:t>
            </a:r>
            <a:r>
              <a:rPr lang="en-US" sz="2400" dirty="0">
                <a:effectLst/>
              </a:rPr>
              <a:t> </a:t>
            </a:r>
            <a:r>
              <a:rPr lang="en-US" sz="2400" dirty="0" err="1">
                <a:effectLst/>
              </a:rPr>
              <a:t>mungkin</a:t>
            </a:r>
            <a:r>
              <a:rPr lang="en-US" sz="2400" dirty="0">
                <a:effectLst/>
              </a:rPr>
              <a:t> </a:t>
            </a:r>
            <a:r>
              <a:rPr lang="en-US" sz="2400" dirty="0" err="1">
                <a:effectLst/>
              </a:rPr>
              <a:t>uang</a:t>
            </a:r>
            <a:r>
              <a:rPr lang="en-US" sz="2400" dirty="0">
                <a:effectLst/>
              </a:rPr>
              <a:t> </a:t>
            </a:r>
            <a:r>
              <a:rPr lang="en-US" sz="2400" dirty="0" err="1">
                <a:effectLst/>
              </a:rPr>
              <a:t>kita</a:t>
            </a:r>
            <a:r>
              <a:rPr lang="en-US" sz="2400" dirty="0">
                <a:effectLst/>
              </a:rPr>
              <a:t> </a:t>
            </a:r>
            <a:r>
              <a:rPr lang="en-US" sz="2400" dirty="0" err="1">
                <a:effectLst/>
              </a:rPr>
              <a:t>sekarang</a:t>
            </a:r>
            <a:r>
              <a:rPr lang="en-US" sz="2400" dirty="0">
                <a:effectLst/>
              </a:rPr>
              <a:t> </a:t>
            </a:r>
            <a:r>
              <a:rPr lang="en-US" sz="2400" dirty="0" err="1">
                <a:effectLst/>
              </a:rPr>
              <a:t>menjadi</a:t>
            </a:r>
            <a:r>
              <a:rPr lang="en-US" sz="2400" dirty="0">
                <a:effectLst/>
              </a:rPr>
              <a:t> 1,150 </a:t>
            </a:r>
            <a:r>
              <a:rPr lang="en-US" sz="2400" dirty="0" err="1">
                <a:effectLst/>
              </a:rPr>
              <a:t>juta</a:t>
            </a:r>
            <a:endParaRPr lang="en-US" sz="2400" dirty="0">
              <a:effectLst/>
            </a:endParaRPr>
          </a:p>
        </p:txBody>
      </p:sp>
    </p:spTree>
    <p:extLst>
      <p:ext uri="{BB962C8B-B14F-4D97-AF65-F5344CB8AC3E}">
        <p14:creationId xmlns:p14="http://schemas.microsoft.com/office/powerpoint/2010/main" val="81827150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2209800" y="762000"/>
            <a:ext cx="6477000" cy="5029200"/>
          </a:xfrm>
        </p:spPr>
        <p:txBody>
          <a:bodyPr/>
          <a:lstStyle/>
          <a:p>
            <a:pPr eaLnBrk="1" hangingPunct="1">
              <a:buFont typeface="Wingdings" pitchFamily="2" charset="2"/>
              <a:buNone/>
              <a:defRPr/>
            </a:pPr>
            <a:r>
              <a:rPr lang="en-US" dirty="0"/>
              <a:t>	</a:t>
            </a:r>
            <a:r>
              <a:rPr lang="en-US" sz="2400" dirty="0">
                <a:effectLst/>
              </a:rPr>
              <a:t>Dari </a:t>
            </a:r>
            <a:r>
              <a:rPr lang="en-US" sz="2400" dirty="0" err="1">
                <a:effectLst/>
              </a:rPr>
              <a:t>ketiga</a:t>
            </a:r>
            <a:r>
              <a:rPr lang="en-US" sz="2400" dirty="0">
                <a:effectLst/>
              </a:rPr>
              <a:t> </a:t>
            </a:r>
            <a:r>
              <a:rPr lang="en-US" sz="2400" dirty="0" err="1">
                <a:effectLst/>
              </a:rPr>
              <a:t>fenomena</a:t>
            </a:r>
            <a:r>
              <a:rPr lang="en-US" sz="2400" dirty="0">
                <a:effectLst/>
              </a:rPr>
              <a:t> </a:t>
            </a:r>
            <a:r>
              <a:rPr lang="en-US" sz="2400" dirty="0" err="1">
                <a:effectLst/>
              </a:rPr>
              <a:t>diatas</a:t>
            </a:r>
            <a:r>
              <a:rPr lang="en-US" sz="2400" dirty="0">
                <a:effectLst/>
              </a:rPr>
              <a:t> </a:t>
            </a:r>
            <a:r>
              <a:rPr lang="en-US" sz="2400" dirty="0" err="1">
                <a:effectLst/>
              </a:rPr>
              <a:t>dapat</a:t>
            </a:r>
            <a:r>
              <a:rPr lang="en-US" sz="2400" dirty="0">
                <a:effectLst/>
              </a:rPr>
              <a:t> </a:t>
            </a:r>
            <a:r>
              <a:rPr lang="en-US" sz="2400" dirty="0" err="1">
                <a:effectLst/>
              </a:rPr>
              <a:t>kita</a:t>
            </a:r>
            <a:r>
              <a:rPr lang="en-US" sz="2400" dirty="0">
                <a:effectLst/>
              </a:rPr>
              <a:t> </a:t>
            </a:r>
            <a:r>
              <a:rPr lang="en-US" sz="2400" dirty="0" err="1">
                <a:effectLst/>
              </a:rPr>
              <a:t>lihat</a:t>
            </a:r>
            <a:r>
              <a:rPr lang="en-US" sz="2400" dirty="0">
                <a:effectLst/>
              </a:rPr>
              <a:t> </a:t>
            </a:r>
            <a:r>
              <a:rPr lang="en-US" sz="2400" dirty="0" err="1">
                <a:effectLst/>
              </a:rPr>
              <a:t>bahwa</a:t>
            </a:r>
            <a:r>
              <a:rPr lang="en-US" sz="2400" dirty="0">
                <a:effectLst/>
              </a:rPr>
              <a:t> </a:t>
            </a:r>
            <a:r>
              <a:rPr lang="en-US" sz="2400" dirty="0" err="1">
                <a:effectLst/>
              </a:rPr>
              <a:t>nilai</a:t>
            </a:r>
            <a:r>
              <a:rPr lang="en-US" sz="2400" dirty="0">
                <a:effectLst/>
              </a:rPr>
              <a:t> </a:t>
            </a:r>
            <a:r>
              <a:rPr lang="en-US" sz="2400" dirty="0" err="1">
                <a:effectLst/>
              </a:rPr>
              <a:t>uang</a:t>
            </a:r>
            <a:r>
              <a:rPr lang="en-US" sz="2400" dirty="0">
                <a:effectLst/>
              </a:rPr>
              <a:t> </a:t>
            </a:r>
            <a:r>
              <a:rPr lang="en-US" sz="2400" dirty="0" err="1">
                <a:effectLst/>
              </a:rPr>
              <a:t>senantiasa</a:t>
            </a:r>
            <a:r>
              <a:rPr lang="en-US" sz="2400" dirty="0">
                <a:effectLst/>
              </a:rPr>
              <a:t> </a:t>
            </a:r>
            <a:r>
              <a:rPr lang="en-US" sz="2400" dirty="0" err="1">
                <a:effectLst/>
              </a:rPr>
              <a:t>berubah</a:t>
            </a:r>
            <a:r>
              <a:rPr lang="en-US" sz="2400" dirty="0">
                <a:effectLst/>
              </a:rPr>
              <a:t> (</a:t>
            </a:r>
            <a:r>
              <a:rPr lang="en-US" sz="2400" dirty="0" err="1">
                <a:effectLst/>
              </a:rPr>
              <a:t>turun</a:t>
            </a:r>
            <a:r>
              <a:rPr lang="en-US" sz="2400" dirty="0">
                <a:effectLst/>
              </a:rPr>
              <a:t>) </a:t>
            </a:r>
            <a:r>
              <a:rPr lang="en-US" sz="2400" dirty="0" err="1">
                <a:effectLst/>
              </a:rPr>
              <a:t>dengan</a:t>
            </a:r>
            <a:r>
              <a:rPr lang="en-US" sz="2400" dirty="0">
                <a:effectLst/>
              </a:rPr>
              <a:t> </a:t>
            </a:r>
            <a:r>
              <a:rPr lang="en-US" sz="2400" dirty="0" err="1">
                <a:effectLst/>
              </a:rPr>
              <a:t>berjalannya</a:t>
            </a:r>
            <a:r>
              <a:rPr lang="en-US" sz="2400" dirty="0">
                <a:effectLst/>
              </a:rPr>
              <a:t> </a:t>
            </a:r>
            <a:r>
              <a:rPr lang="en-US" sz="2400" dirty="0" err="1">
                <a:effectLst/>
              </a:rPr>
              <a:t>waktu</a:t>
            </a:r>
            <a:r>
              <a:rPr lang="en-US" sz="2400" dirty="0">
                <a:effectLst/>
              </a:rPr>
              <a:t>.</a:t>
            </a:r>
          </a:p>
          <a:p>
            <a:pPr eaLnBrk="1" hangingPunct="1">
              <a:buFont typeface="Wingdings" pitchFamily="2" charset="2"/>
              <a:buNone/>
              <a:defRPr/>
            </a:pPr>
            <a:r>
              <a:rPr lang="en-US" sz="2400" dirty="0">
                <a:effectLst/>
              </a:rPr>
              <a:t>	</a:t>
            </a:r>
            <a:endParaRPr lang="id-ID" sz="2400" dirty="0">
              <a:effectLst/>
            </a:endParaRPr>
          </a:p>
          <a:p>
            <a:pPr eaLnBrk="1" hangingPunct="1">
              <a:buFont typeface="Wingdings" pitchFamily="2" charset="2"/>
              <a:buNone/>
              <a:defRPr/>
            </a:pPr>
            <a:r>
              <a:rPr lang="id-ID" sz="2400" dirty="0">
                <a:effectLst/>
              </a:rPr>
              <a:t>	</a:t>
            </a:r>
            <a:r>
              <a:rPr lang="en-US" sz="2400" dirty="0" err="1">
                <a:effectLst/>
              </a:rPr>
              <a:t>Pada</a:t>
            </a:r>
            <a:r>
              <a:rPr lang="en-US" sz="2400" dirty="0">
                <a:effectLst/>
              </a:rPr>
              <a:t> </a:t>
            </a:r>
            <a:r>
              <a:rPr lang="en-US" sz="2400" dirty="0" err="1">
                <a:effectLst/>
              </a:rPr>
              <a:t>kasus</a:t>
            </a:r>
            <a:r>
              <a:rPr lang="en-US" sz="2400" dirty="0">
                <a:effectLst/>
              </a:rPr>
              <a:t> 1, u/ </a:t>
            </a:r>
            <a:r>
              <a:rPr lang="en-US" sz="2400" dirty="0" err="1">
                <a:effectLst/>
              </a:rPr>
              <a:t>mendapatkan</a:t>
            </a:r>
            <a:r>
              <a:rPr lang="en-US" sz="2400" dirty="0">
                <a:effectLst/>
              </a:rPr>
              <a:t> </a:t>
            </a:r>
            <a:r>
              <a:rPr lang="en-US" sz="2400" dirty="0" err="1">
                <a:effectLst/>
              </a:rPr>
              <a:t>barang</a:t>
            </a:r>
            <a:r>
              <a:rPr lang="en-US" sz="2400" dirty="0">
                <a:effectLst/>
              </a:rPr>
              <a:t> </a:t>
            </a:r>
            <a:r>
              <a:rPr lang="en-US" sz="2400" dirty="0" err="1">
                <a:effectLst/>
              </a:rPr>
              <a:t>yg</a:t>
            </a:r>
            <a:r>
              <a:rPr lang="en-US" sz="2400" dirty="0">
                <a:effectLst/>
              </a:rPr>
              <a:t> </a:t>
            </a:r>
            <a:r>
              <a:rPr lang="en-US" sz="2400" dirty="0" err="1">
                <a:effectLst/>
              </a:rPr>
              <a:t>sama</a:t>
            </a:r>
            <a:r>
              <a:rPr lang="en-US" sz="2400" dirty="0">
                <a:effectLst/>
              </a:rPr>
              <a:t> </a:t>
            </a:r>
            <a:r>
              <a:rPr lang="en-US" sz="2400" dirty="0" err="1">
                <a:effectLst/>
              </a:rPr>
              <a:t>jenis</a:t>
            </a:r>
            <a:r>
              <a:rPr lang="en-US" sz="2400" dirty="0">
                <a:effectLst/>
              </a:rPr>
              <a:t> &amp; </a:t>
            </a:r>
            <a:r>
              <a:rPr lang="en-US" sz="2400" dirty="0" err="1">
                <a:effectLst/>
              </a:rPr>
              <a:t>jmlh</a:t>
            </a:r>
            <a:r>
              <a:rPr lang="en-US" sz="2400" dirty="0">
                <a:effectLst/>
              </a:rPr>
              <a:t> </a:t>
            </a:r>
            <a:r>
              <a:rPr lang="en-US" sz="2400" dirty="0" err="1">
                <a:effectLst/>
              </a:rPr>
              <a:t>nya</a:t>
            </a:r>
            <a:r>
              <a:rPr lang="en-US" sz="2400" dirty="0">
                <a:effectLst/>
              </a:rPr>
              <a:t> </a:t>
            </a:r>
            <a:r>
              <a:rPr lang="en-US" sz="2400" dirty="0" err="1">
                <a:effectLst/>
              </a:rPr>
              <a:t>diperlukan</a:t>
            </a:r>
            <a:r>
              <a:rPr lang="en-US" sz="2400" dirty="0">
                <a:effectLst/>
              </a:rPr>
              <a:t> </a:t>
            </a:r>
            <a:r>
              <a:rPr lang="en-US" sz="2400" dirty="0" err="1">
                <a:effectLst/>
              </a:rPr>
              <a:t>uang</a:t>
            </a:r>
            <a:r>
              <a:rPr lang="en-US" sz="2400" dirty="0">
                <a:effectLst/>
              </a:rPr>
              <a:t> </a:t>
            </a:r>
            <a:r>
              <a:rPr lang="en-US" sz="2400" dirty="0" err="1">
                <a:effectLst/>
              </a:rPr>
              <a:t>yg</a:t>
            </a:r>
            <a:r>
              <a:rPr lang="en-US" sz="2400" dirty="0">
                <a:effectLst/>
              </a:rPr>
              <a:t> </a:t>
            </a:r>
            <a:r>
              <a:rPr lang="en-US" sz="2400" dirty="0" err="1">
                <a:effectLst/>
              </a:rPr>
              <a:t>semakin</a:t>
            </a:r>
            <a:r>
              <a:rPr lang="en-US" sz="2400" dirty="0">
                <a:effectLst/>
              </a:rPr>
              <a:t> </a:t>
            </a:r>
            <a:r>
              <a:rPr lang="en-US" sz="2400" dirty="0" err="1">
                <a:effectLst/>
              </a:rPr>
              <a:t>banyak</a:t>
            </a:r>
            <a:r>
              <a:rPr lang="en-US" sz="2400" dirty="0">
                <a:effectLst/>
              </a:rPr>
              <a:t>, </a:t>
            </a:r>
            <a:r>
              <a:rPr lang="en-US" sz="2400" dirty="0" err="1">
                <a:effectLst/>
              </a:rPr>
              <a:t>ini</a:t>
            </a:r>
            <a:r>
              <a:rPr lang="en-US" sz="2400" dirty="0">
                <a:effectLst/>
              </a:rPr>
              <a:t> </a:t>
            </a:r>
            <a:r>
              <a:rPr lang="en-US" sz="2400" dirty="0" err="1">
                <a:effectLst/>
              </a:rPr>
              <a:t>berarti</a:t>
            </a:r>
            <a:r>
              <a:rPr lang="en-US" sz="2400" dirty="0">
                <a:effectLst/>
              </a:rPr>
              <a:t> </a:t>
            </a:r>
            <a:r>
              <a:rPr lang="en-US" sz="2400" dirty="0" err="1">
                <a:effectLst/>
              </a:rPr>
              <a:t>daya</a:t>
            </a:r>
            <a:r>
              <a:rPr lang="en-US" sz="2400" dirty="0">
                <a:effectLst/>
              </a:rPr>
              <a:t> </a:t>
            </a:r>
            <a:r>
              <a:rPr lang="en-US" sz="2400" dirty="0" err="1">
                <a:effectLst/>
              </a:rPr>
              <a:t>beli</a:t>
            </a:r>
            <a:r>
              <a:rPr lang="en-US" sz="2400" dirty="0">
                <a:effectLst/>
              </a:rPr>
              <a:t> </a:t>
            </a:r>
            <a:r>
              <a:rPr lang="en-US" sz="2400" dirty="0" err="1">
                <a:effectLst/>
              </a:rPr>
              <a:t>uang</a:t>
            </a:r>
            <a:r>
              <a:rPr lang="en-US" sz="2400" dirty="0">
                <a:effectLst/>
              </a:rPr>
              <a:t> </a:t>
            </a:r>
            <a:r>
              <a:rPr lang="en-US" sz="2400" dirty="0" err="1">
                <a:effectLst/>
              </a:rPr>
              <a:t>senantiasa</a:t>
            </a:r>
            <a:r>
              <a:rPr lang="en-US" sz="2400" dirty="0">
                <a:effectLst/>
              </a:rPr>
              <a:t> </a:t>
            </a:r>
            <a:r>
              <a:rPr lang="en-US" sz="2400" dirty="0" err="1">
                <a:effectLst/>
              </a:rPr>
              <a:t>menurun</a:t>
            </a:r>
            <a:endParaRPr lang="en-US" sz="2400" dirty="0">
              <a:effectLst/>
            </a:endParaRPr>
          </a:p>
          <a:p>
            <a:pPr eaLnBrk="1" hangingPunct="1">
              <a:buFont typeface="Wingdings" pitchFamily="2" charset="2"/>
              <a:buNone/>
              <a:defRPr/>
            </a:pPr>
            <a:r>
              <a:rPr lang="en-US" sz="2400" dirty="0">
                <a:effectLst/>
              </a:rPr>
              <a:t>	</a:t>
            </a:r>
            <a:endParaRPr lang="id-ID" sz="2400" dirty="0">
              <a:effectLst/>
            </a:endParaRPr>
          </a:p>
          <a:p>
            <a:pPr eaLnBrk="1" hangingPunct="1">
              <a:buFont typeface="Wingdings" pitchFamily="2" charset="2"/>
              <a:buNone/>
              <a:defRPr/>
            </a:pPr>
            <a:r>
              <a:rPr lang="id-ID" sz="2400" dirty="0">
                <a:effectLst/>
              </a:rPr>
              <a:t>	</a:t>
            </a:r>
            <a:r>
              <a:rPr lang="en-US" sz="2400" dirty="0" err="1">
                <a:effectLst/>
              </a:rPr>
              <a:t>Kasus</a:t>
            </a:r>
            <a:r>
              <a:rPr lang="en-US" sz="2400" dirty="0">
                <a:effectLst/>
              </a:rPr>
              <a:t> 1, 2 &amp; 3 </a:t>
            </a:r>
            <a:r>
              <a:rPr lang="en-US" sz="2400" dirty="0" err="1">
                <a:effectLst/>
              </a:rPr>
              <a:t>merupakan</a:t>
            </a:r>
            <a:r>
              <a:rPr lang="en-US" sz="2400" dirty="0">
                <a:effectLst/>
              </a:rPr>
              <a:t> </a:t>
            </a:r>
            <a:r>
              <a:rPr lang="en-US" sz="2400" dirty="0" err="1">
                <a:effectLst/>
              </a:rPr>
              <a:t>wujud</a:t>
            </a:r>
            <a:r>
              <a:rPr lang="en-US" sz="2400" dirty="0">
                <a:effectLst/>
              </a:rPr>
              <a:t> </a:t>
            </a:r>
            <a:r>
              <a:rPr lang="en-US" sz="2400" dirty="0" err="1">
                <a:effectLst/>
              </a:rPr>
              <a:t>dari</a:t>
            </a:r>
            <a:r>
              <a:rPr lang="en-US" sz="2400" dirty="0">
                <a:effectLst/>
              </a:rPr>
              <a:t> </a:t>
            </a:r>
            <a:r>
              <a:rPr lang="en-US" sz="2400" dirty="0" err="1">
                <a:effectLst/>
              </a:rPr>
              <a:t>konsep</a:t>
            </a:r>
            <a:r>
              <a:rPr lang="en-US" sz="2400" dirty="0">
                <a:effectLst/>
              </a:rPr>
              <a:t> “</a:t>
            </a:r>
            <a:r>
              <a:rPr lang="en-US" sz="2400" b="1" i="1" dirty="0">
                <a:effectLst/>
              </a:rPr>
              <a:t>time value of money</a:t>
            </a:r>
            <a:r>
              <a:rPr lang="en-US" sz="2400" dirty="0">
                <a:effectLst/>
              </a:rPr>
              <a:t>”</a:t>
            </a:r>
          </a:p>
        </p:txBody>
      </p:sp>
    </p:spTree>
    <p:extLst>
      <p:ext uri="{BB962C8B-B14F-4D97-AF65-F5344CB8AC3E}">
        <p14:creationId xmlns:p14="http://schemas.microsoft.com/office/powerpoint/2010/main" val="408424820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i="1" dirty="0"/>
              <a:t>Cash Flow </a:t>
            </a:r>
            <a:r>
              <a:rPr lang="id-ID" dirty="0"/>
              <a:t>/ Aliran uang / Arus Kas</a:t>
            </a:r>
          </a:p>
        </p:txBody>
      </p:sp>
      <p:sp>
        <p:nvSpPr>
          <p:cNvPr id="3" name="Content Placeholder 2"/>
          <p:cNvSpPr>
            <a:spLocks noGrp="1"/>
          </p:cNvSpPr>
          <p:nvPr>
            <p:ph idx="1"/>
          </p:nvPr>
        </p:nvSpPr>
        <p:spPr/>
        <p:txBody>
          <a:bodyPr/>
          <a:lstStyle/>
          <a:p>
            <a:r>
              <a:rPr lang="id-ID" sz="2800" i="1" dirty="0"/>
              <a:t>cash flow </a:t>
            </a:r>
            <a:r>
              <a:rPr lang="id-ID" sz="2800" dirty="0"/>
              <a:t>adalah suatu laporan keuangan yang berisikan pengaruh kas dari kegiatan operasi, kegiatan transaksi investasi dan kegiatan transaksi pembiayaan/pendanaan serta kenaikan atau penurunan bersih dalam kas suatu perusahaan dalam satu periode.</a:t>
            </a:r>
          </a:p>
        </p:txBody>
      </p:sp>
    </p:spTree>
    <p:extLst>
      <p:ext uri="{BB962C8B-B14F-4D97-AF65-F5344CB8AC3E}">
        <p14:creationId xmlns:p14="http://schemas.microsoft.com/office/powerpoint/2010/main" val="1325569449"/>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PP_SAGRI_PRT_Coffee">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PPP_SAGRI_PRT_Coffe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SAGRI_PRT_Coffe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AGRI_PRT_Coffe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AGRI_PRT_Coffe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AGRI_PRT_Coffe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AGRI_PRT_Coffe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AGRI_PRT_Coffe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AGRI_PRT_Coffe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8.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5621</TotalTime>
  <Words>2254</Words>
  <Application>Microsoft Office PowerPoint</Application>
  <PresentationFormat>On-screen Show (4:3)</PresentationFormat>
  <Paragraphs>235</Paragraphs>
  <Slides>45</Slides>
  <Notes>2</Notes>
  <HiddenSlides>1</HiddenSlides>
  <MMClips>0</MMClips>
  <ScaleCrop>false</ScaleCrop>
  <HeadingPairs>
    <vt:vector size="8" baseType="variant">
      <vt:variant>
        <vt:lpstr>Fonts Used</vt:lpstr>
      </vt:variant>
      <vt:variant>
        <vt:i4>12</vt:i4>
      </vt:variant>
      <vt:variant>
        <vt:lpstr>Theme</vt:lpstr>
      </vt:variant>
      <vt:variant>
        <vt:i4>8</vt:i4>
      </vt:variant>
      <vt:variant>
        <vt:lpstr>Embedded OLE Servers</vt:lpstr>
      </vt:variant>
      <vt:variant>
        <vt:i4>1</vt:i4>
      </vt:variant>
      <vt:variant>
        <vt:lpstr>Slide Titles</vt:lpstr>
      </vt:variant>
      <vt:variant>
        <vt:i4>45</vt:i4>
      </vt:variant>
    </vt:vector>
  </HeadingPairs>
  <TitlesOfParts>
    <vt:vector size="66" baseType="lpstr">
      <vt:lpstr>Arial</vt:lpstr>
      <vt:lpstr>Berlin Sans FB</vt:lpstr>
      <vt:lpstr>Berlin Sans FB Demi</vt:lpstr>
      <vt:lpstr>Calibri</vt:lpstr>
      <vt:lpstr>Calibri Light</vt:lpstr>
      <vt:lpstr>Comic Sans MS</vt:lpstr>
      <vt:lpstr>Courier New</vt:lpstr>
      <vt:lpstr>DilleniaUPC</vt:lpstr>
      <vt:lpstr>Gill Sans MT</vt:lpstr>
      <vt:lpstr>Tahoma</vt:lpstr>
      <vt:lpstr>Times New Roman</vt:lpstr>
      <vt:lpstr>Wingdings</vt:lpstr>
      <vt:lpstr>Ocean</vt:lpstr>
      <vt:lpstr>Crayons</vt:lpstr>
      <vt:lpstr>Proposal</vt:lpstr>
      <vt:lpstr>2_PPP_SAGRI_PRT_Coffee</vt:lpstr>
      <vt:lpstr>2_Default Design</vt:lpstr>
      <vt:lpstr>Clarity</vt:lpstr>
      <vt:lpstr>Retrospect</vt:lpstr>
      <vt:lpstr>1_Retrospect</vt:lpstr>
      <vt:lpstr>Equation</vt:lpstr>
      <vt:lpstr>Ekonomi  Teknik SUKU BUNGA &amp; NILAI WAKTU UANG - Bagian 2 </vt:lpstr>
      <vt:lpstr>SUB-MATERI</vt:lpstr>
      <vt:lpstr>BUNGA MAJEMUK DISKRIT</vt:lpstr>
      <vt:lpstr>PowerPoint Presentation</vt:lpstr>
      <vt:lpstr>EKUIVALENSI</vt:lpstr>
      <vt:lpstr>PowerPoint Presentation</vt:lpstr>
      <vt:lpstr>Contoh :</vt:lpstr>
      <vt:lpstr>PowerPoint Presentation</vt:lpstr>
      <vt:lpstr>Cash Flow / Aliran uang / Arus Kas</vt:lpstr>
      <vt:lpstr>Fungsi Cash Flow</vt:lpstr>
      <vt:lpstr>Cash Flow Proyek</vt:lpstr>
      <vt:lpstr>Penyusunan Cash Flow</vt:lpstr>
      <vt:lpstr>Diagram Cash Flow</vt:lpstr>
      <vt:lpstr>Diagram cash flow</vt:lpstr>
      <vt:lpstr>Contoh Diagram cash flow</vt:lpstr>
      <vt:lpstr>Macam  Nilai Waktu Uang</vt:lpstr>
      <vt:lpstr>Future Value (FV) ….1</vt:lpstr>
      <vt:lpstr>Future Value (FV) ….2</vt:lpstr>
      <vt:lpstr>Contoh FV</vt:lpstr>
      <vt:lpstr>Nilai Akan Datang/Majemuk  (FV / Future Value)</vt:lpstr>
      <vt:lpstr>Contoh FV</vt:lpstr>
      <vt:lpstr>Contoh :  Anda menyimpan Rp. 500 dalam rekening tabungan dengan pembayaran bunga majemuk 10% per tahun. Berapa yang anda peroleh dalam lima tahun? </vt:lpstr>
      <vt:lpstr>Latihan :</vt:lpstr>
      <vt:lpstr>JAWABAN</vt:lpstr>
      <vt:lpstr>Present Value (PV) ….1</vt:lpstr>
      <vt:lpstr>Present Value (PV) ….2</vt:lpstr>
      <vt:lpstr>Nilai Sekarang  (PV / Present Value)</vt:lpstr>
      <vt:lpstr>Contoh </vt:lpstr>
      <vt:lpstr>CONTOH :</vt:lpstr>
      <vt:lpstr>Latihan</vt:lpstr>
      <vt:lpstr>PowerPoint Presentation</vt:lpstr>
      <vt:lpstr>Contoh!</vt:lpstr>
      <vt:lpstr>PEMAJEMUKAN</vt:lpstr>
      <vt:lpstr>PowerPoint Presentation</vt:lpstr>
      <vt:lpstr>PENDISKONTOAN</vt:lpstr>
      <vt:lpstr>PowerPoint Presentation</vt:lpstr>
      <vt:lpstr>RUMUS-RUMUS BUNGA MAJEMUK DAN EKIVALENSINYA  Notasi yang dipergunakan dalam rumus bunga, yaitu : i (Interest) = tingkat suku bunga per periode. n (Number) = jumlah periode bunga.   P (Present Value) = jumlah uang/modal pada saat           sekarang (awal periode/tahun). F (Future Value)  = jumlah uang/modal pada masa menda-                               tang (akhir periode/tahun). A (Annual Value) = pembayaran/penerimaan yang tetap pd                     tiap periode/tahun.  G (Gradient) = pembayaran/penerimaan   dimana  dari     satu periode ke  periode berikutnya ter-     jadi  penambahan/ pengurangan   yang     besarnya sama.  </vt:lpstr>
      <vt:lpstr>Bila digambarkan dalam bentuk grafik cash flow dari masing-masing notasi diatas adalah sebagai berikut :  Bila digambarkan dalam bentuk grafik cash flow dari masing-masing notasi diatas adalah sebagai berikut :</vt:lpstr>
      <vt:lpstr>Penerapan Ekuivalensi Dalam Analisis Ekonomi Teknik </vt:lpstr>
      <vt:lpstr>MENENTUKAN SUKU BUNGA</vt:lpstr>
      <vt:lpstr>PowerPoint Presentation</vt:lpstr>
      <vt:lpstr>Latihan!</vt:lpstr>
      <vt:lpstr>Latihan!</vt:lpstr>
      <vt:lpstr>Latihan!</vt:lpstr>
      <vt:lpstr>Terima kasih...... </vt:lpstr>
    </vt:vector>
  </TitlesOfParts>
  <Company>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PENDAHULUAN   Ekonomi  Teknik</dc:title>
  <dc:creator>Valued Acer Customer</dc:creator>
  <cp:lastModifiedBy>Petromindo Events 010</cp:lastModifiedBy>
  <cp:revision>101</cp:revision>
  <dcterms:created xsi:type="dcterms:W3CDTF">2010-03-11T04:31:08Z</dcterms:created>
  <dcterms:modified xsi:type="dcterms:W3CDTF">2025-10-31T13:40:39Z</dcterms:modified>
</cp:coreProperties>
</file>