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sldIdLst>
    <p:sldId id="256" r:id="rId2"/>
    <p:sldId id="280" r:id="rId3"/>
    <p:sldId id="278" r:id="rId4"/>
    <p:sldId id="285" r:id="rId5"/>
    <p:sldId id="279" r:id="rId6"/>
    <p:sldId id="281" r:id="rId7"/>
    <p:sldId id="282" r:id="rId8"/>
    <p:sldId id="284" r:id="rId9"/>
    <p:sldId id="283" r:id="rId10"/>
    <p:sldId id="286" r:id="rId11"/>
    <p:sldId id="258" r:id="rId12"/>
    <p:sldId id="269" r:id="rId13"/>
    <p:sldId id="295" r:id="rId14"/>
    <p:sldId id="287" r:id="rId15"/>
    <p:sldId id="296" r:id="rId16"/>
    <p:sldId id="291" r:id="rId17"/>
    <p:sldId id="272" r:id="rId18"/>
    <p:sldId id="270" r:id="rId19"/>
    <p:sldId id="271" r:id="rId20"/>
    <p:sldId id="290" r:id="rId21"/>
    <p:sldId id="297" r:id="rId22"/>
    <p:sldId id="298" r:id="rId23"/>
    <p:sldId id="273" r:id="rId24"/>
    <p:sldId id="293" r:id="rId25"/>
    <p:sldId id="294" r:id="rId26"/>
    <p:sldId id="299" r:id="rId27"/>
    <p:sldId id="300" r:id="rId28"/>
    <p:sldId id="27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25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205A-6671-2D74-2EC2-79F0DB92B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B2144-24C4-DF8A-F189-B42D9D44B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47D11-7CE8-85FB-653C-37A03BDAC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0C377-B8CB-DB2D-074D-7BA9AD942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07710-F8A6-3959-D228-76672930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776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FB89-1B81-879C-5615-B84941672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780B6-B6B6-3FE2-B8F0-25BE24C96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48F8C-21C8-2037-48BC-2F5E393C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C7A1E-A269-D104-D497-4C11F2CA0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3F0E4-829A-78C7-3ED0-23A6B1A20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477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D17364-F2E8-AE3C-B7BB-314788EF4A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2709B-A4D5-F50C-7CC5-CAF107F58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EC44A-EF35-54F7-AFF8-92D386B7B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30913-ABFD-651E-3B26-B37BF829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21033-CD9A-AD14-2BB9-C338C183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43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47127-09D9-5195-F409-7CF0663A1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76682-CF99-9849-1CE9-124421BA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D9EAA-89A2-27FF-9B6D-C734F7C5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8D5A-C313-606B-E4FD-8849A6BF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1F2B4-AD54-B4A1-F5E3-56453103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647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4AC5A-4628-02DD-72A3-16FAD13B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90753-F537-347C-0FE3-C92A50E69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893F0-7ED9-8BF6-9B76-508736E1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316E4-E620-DCA9-809F-7063E90A2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F9AD8-F32B-9F79-C15E-29FDA826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825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5558F-5FF0-342E-4E12-C2D46F66A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9D2FF-5069-3A26-4D50-384BDD747F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7F5EA-1657-BA96-82BB-0A7C67CCE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BDFC8-09CA-89BE-492E-BA4FF255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D396-1952-9BCB-DAA7-5CFD3B6E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88CDF-F231-6CDB-5010-0C29F1A95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729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19E9D-82B6-77A7-1F00-5D9095645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4C7BF-1DEC-F981-95F1-21241ABBB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71E47-DEFE-86C7-45CB-C70590AA3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0DBF4-6F71-9DBA-7502-5A559D49D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EEB337-5566-C099-52C8-A0A0D3697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6A61BF-5867-79AA-FE0C-1ADFCF51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585C1-0404-E93F-239B-C3443A67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C92209-0DF0-0D77-7B17-8582509F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53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C57E1-A211-488F-789D-07660C26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4EE5CD-A68E-A6BF-D753-34773D1CA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46E3C-3BF1-89BA-770E-EED046C48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713591-52ED-61CD-7C4E-06BEF272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1043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0E734-C60B-B7E1-F449-FD68F306D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366A64-5B31-16D2-663F-9D2617BCA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C8788-3452-1243-76B2-ADDCC10F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80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D29A4-FAA2-4BF9-96D4-B6F6B476C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9C4A7-AB08-96E8-C76C-2980C3AC7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145804-714B-2597-54EA-394B45987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560334-6CC9-12B3-896B-4F7D914BA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2E2CF-7470-0EC0-0A8D-C2A315B8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4AAEF-C44F-0D6F-EF09-EC8B0D7B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56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57724-13BE-8BC0-A24D-DE42DA52F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DCDD8-2E1A-C860-2D68-17F1C99D8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BB782-036F-9FDA-1391-3953A8CA5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A75A4-04BA-DA5A-566F-126A7872D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AC1C3-2011-0187-4627-4100AA750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4CEAF-81E3-01C6-5D3B-56150B821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679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BB7047-60FC-659A-8EE9-CD9A727EC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7E416-35B4-58DD-EE91-79AF1BE02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8E11-E2D4-C933-220B-7DC81EACEE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2B57F-25CE-44B8-BBE7-343BF4623C40}" type="datetimeFigureOut">
              <a:rPr lang="id-ID" smtClean="0"/>
              <a:t>27/10/2025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25D24-7B83-F10A-0B9B-42BEBA6FD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F3FA-1998-521F-8F19-91E513E0E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FB6F5-53E2-49E2-8E79-AD6AB26015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892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Kolom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Bertingkat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Sistem</a:t>
            </a:r>
            <a:r>
              <a:rPr lang="en-US" dirty="0"/>
              <a:t> Biner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52640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Specifications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dan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kemurnian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pengotor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yang </a:t>
            </a:r>
            <a:r>
              <a:rPr lang="en-US" dirty="0" err="1"/>
              <a:t>diperbolehkan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alih-alih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99,9%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,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tidak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0,1%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.</a:t>
            </a:r>
          </a:p>
          <a:p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7014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Distilasi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Data kesetimbangan biasanya dinyatakan dengan temperatur dan konsentrasi pada tekanan konstan (diagram T,x,y)</a:t>
            </a:r>
          </a:p>
          <a:p>
            <a:r>
              <a:rPr lang="id-ID" dirty="0"/>
              <a:t>Grafik konsentrasi fase uap, y dan konsentrasi fase liquid, x</a:t>
            </a:r>
          </a:p>
          <a:p>
            <a:r>
              <a:rPr lang="id-ID" dirty="0"/>
              <a:t>Diagram Titik Didih (T-x-y diagram)</a:t>
            </a:r>
          </a:p>
          <a:p>
            <a:pPr marL="0" indent="0">
              <a:buNone/>
            </a:pP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859887" y="4100975"/>
                <a:ext cx="274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d-ID" dirty="0"/>
                  <a:t>Hukum Roult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d-ID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sSubSup>
                      <m:sSubSup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id-ID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bSup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887" y="4100975"/>
                <a:ext cx="2749086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774" t="-11667" b="-2500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90536" y="4515830"/>
                <a:ext cx="12877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id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id-ID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d-ID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536" y="4515830"/>
                <a:ext cx="1287788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242803" y="4943564"/>
                <a:ext cx="19831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sSubSup>
                        <m:sSubSup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p>
                      </m:sSubSup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sSubSup>
                        <m:sSubSup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p>
                      </m:sSubSup>
                      <m:r>
                        <a:rPr lang="id-ID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803" y="4943564"/>
                <a:ext cx="1983107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bject 10"/>
          <p:cNvSpPr/>
          <p:nvPr/>
        </p:nvSpPr>
        <p:spPr>
          <a:xfrm>
            <a:off x="1236372" y="3616463"/>
            <a:ext cx="4198514" cy="30290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2286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Neraca Massa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d-ID" dirty="0"/>
                  <a:t>Neraca massa Total : </a:t>
                </a:r>
                <a14:m>
                  <m:oMath xmlns:m="http://schemas.openxmlformats.org/officeDocument/2006/math">
                    <m:r>
                      <a:rPr lang="id-ID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id-ID" dirty="0"/>
              </a:p>
              <a:p>
                <a:r>
                  <a:rPr lang="id-ID" dirty="0"/>
                  <a:t>Neraca massa komponen A :</a:t>
                </a:r>
                <a14:m>
                  <m:oMath xmlns:m="http://schemas.openxmlformats.org/officeDocument/2006/math">
                    <m:r>
                      <a:rPr lang="id-ID" b="0" i="1" smtClean="0">
                        <a:latin typeface="Cambria Math" panose="02040503050406030204" pitchFamily="18" charset="0"/>
                      </a:rPr>
                      <m:t>𝐹</m:t>
                    </m:r>
                    <m:sSub>
                      <m:sSubPr>
                        <m:ctrlPr>
                          <a:rPr lang="id-ID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id-ID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𝐷</m:t>
                    </m:r>
                    <m:sSub>
                      <m:sSubPr>
                        <m:ctrlPr>
                          <a:rPr lang="id-ID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id-ID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𝐵</m:t>
                    </m:r>
                    <m:sSub>
                      <m:sSubPr>
                        <m:ctrlPr>
                          <a:rPr lang="id-ID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id-ID" dirty="0"/>
              </a:p>
              <a:p>
                <a:r>
                  <a:rPr lang="id-ID" dirty="0"/>
                  <a:t>Maka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id-ID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</m:oMath>
                </a14:m>
                <a:endParaRPr lang="id-ID" dirty="0"/>
              </a:p>
              <a:p>
                <a:r>
                  <a:rPr lang="id-ID" dirty="0"/>
                  <a:t>Dan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id-ID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id-ID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id-ID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</m:oMath>
                </a14:m>
                <a:endParaRPr lang="id-ID" dirty="0"/>
              </a:p>
              <a:p>
                <a:r>
                  <a:rPr lang="id-ID" dirty="0"/>
                  <a:t>Bila konsentrasi masing-masing diketahui, maka jumlah produk atas dan produk bawah dapat ditentukan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979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D4A8-09A3-36FF-3950-0503B900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A14F7-F1BE-18D5-2709-214AAF02E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599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ID" dirty="0"/>
              <a:t>A distillation column is fed 750 </a:t>
            </a:r>
            <a:r>
              <a:rPr lang="en-ID" dirty="0" err="1"/>
              <a:t>kgmole</a:t>
            </a:r>
            <a:r>
              <a:rPr lang="en-ID" dirty="0"/>
              <a:t>/hr of a mixture containing 35 mole% benzene and the balance toluene. (a) Determine the distillate and bottoms product rates if the distillate must contain no more than 0.1 mole% toluene and the bottoms must contain no more than 0.5 mole% benzene. </a:t>
            </a:r>
          </a:p>
          <a:p>
            <a:r>
              <a:rPr lang="en-ID" dirty="0" err="1"/>
              <a:t>xD</a:t>
            </a:r>
            <a:r>
              <a:rPr lang="en-ID" dirty="0"/>
              <a:t> </a:t>
            </a:r>
            <a:r>
              <a:rPr lang="en-ID"/>
              <a:t>(benzene) </a:t>
            </a:r>
            <a:r>
              <a:rPr lang="en-ID" dirty="0"/>
              <a:t>= 1 - 0.001 = 0.999</a:t>
            </a:r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/>
              <a:t>Percent recovery of benzene : (0.999)(260)/(0.35)(750) = 0.989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3540E7-741E-0FA7-26DE-D0C5DCB53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296988"/>
            <a:ext cx="4734004" cy="138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76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Reflux Ratio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insinyur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kondensor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.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kesetimbangan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dan pada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, oleh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sangat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.</a:t>
            </a:r>
          </a:p>
          <a:p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oleh: 𝑅=𝐿/𝐷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Dimana 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, 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 (</a:t>
            </a:r>
            <a:r>
              <a:rPr lang="en-US" dirty="0" err="1"/>
              <a:t>kgmole</a:t>
            </a:r>
            <a:r>
              <a:rPr lang="en-US" dirty="0"/>
              <a:t>/jam), dan 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 (</a:t>
            </a:r>
            <a:r>
              <a:rPr lang="en-US" dirty="0" err="1"/>
              <a:t>kgmole</a:t>
            </a:r>
            <a:r>
              <a:rPr lang="en-US" dirty="0"/>
              <a:t>/jam).</a:t>
            </a:r>
          </a:p>
        </p:txBody>
      </p:sp>
    </p:spTree>
    <p:extLst>
      <p:ext uri="{BB962C8B-B14F-4D97-AF65-F5344CB8AC3E}">
        <p14:creationId xmlns:p14="http://schemas.microsoft.com/office/powerpoint/2010/main" val="335616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1DC56-8A4B-77B0-1BF7-C05F6CE13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Pressure Specification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FA6AC9-20E5-E649-9DF2-F80944EAEC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D" dirty="0"/>
                  <a:t>Tekanan </a:t>
                </a:r>
                <a:r>
                  <a:rPr lang="en-ID" dirty="0" err="1"/>
                  <a:t>dalam</a:t>
                </a:r>
                <a:r>
                  <a:rPr lang="en-ID" dirty="0"/>
                  <a:t> </a:t>
                </a:r>
                <a:r>
                  <a:rPr lang="en-ID" dirty="0" err="1"/>
                  <a:t>kolom</a:t>
                </a:r>
                <a:r>
                  <a:rPr lang="en-ID" dirty="0"/>
                  <a:t> </a:t>
                </a:r>
                <a:r>
                  <a:rPr lang="en-ID" dirty="0" err="1"/>
                  <a:t>menentukan</a:t>
                </a:r>
                <a:r>
                  <a:rPr lang="en-ID" dirty="0"/>
                  <a:t> </a:t>
                </a:r>
                <a:r>
                  <a:rPr lang="en-ID" dirty="0" err="1"/>
                  <a:t>kesetimbangan</a:t>
                </a:r>
                <a:r>
                  <a:rPr lang="en-ID" dirty="0"/>
                  <a:t> </a:t>
                </a:r>
                <a:r>
                  <a:rPr lang="en-ID" dirty="0" err="1"/>
                  <a:t>hubungan</a:t>
                </a:r>
                <a:r>
                  <a:rPr lang="en-ID" dirty="0"/>
                  <a:t> di </a:t>
                </a:r>
                <a:r>
                  <a:rPr lang="en-ID" dirty="0" err="1"/>
                  <a:t>kolom</a:t>
                </a:r>
                <a:r>
                  <a:rPr lang="en-ID" dirty="0"/>
                  <a:t>, </a:t>
                </a:r>
                <a:r>
                  <a:rPr lang="en-ID" dirty="0" err="1"/>
                  <a:t>yaitu</a:t>
                </a:r>
                <a:r>
                  <a:rPr lang="en-ID" dirty="0"/>
                  <a:t> </a:t>
                </a:r>
                <a:r>
                  <a:rPr lang="en-ID" dirty="0" err="1"/>
                  <a:t>hubungan</a:t>
                </a:r>
                <a:r>
                  <a:rPr lang="en-ID" dirty="0"/>
                  <a:t> </a:t>
                </a:r>
                <a:r>
                  <a:rPr lang="en-ID" dirty="0" err="1"/>
                  <a:t>antara</a:t>
                </a:r>
                <a:r>
                  <a:rPr lang="en-ID" dirty="0"/>
                  <a:t> </a:t>
                </a:r>
                <a:r>
                  <a:rPr lang="en-ID" dirty="0" err="1"/>
                  <a:t>komposisi</a:t>
                </a:r>
                <a:r>
                  <a:rPr lang="en-ID" dirty="0"/>
                  <a:t> </a:t>
                </a:r>
                <a:r>
                  <a:rPr lang="en-ID" dirty="0" err="1"/>
                  <a:t>uap</a:t>
                </a:r>
                <a:r>
                  <a:rPr lang="en-ID" dirty="0"/>
                  <a:t> dan </a:t>
                </a:r>
                <a:r>
                  <a:rPr lang="en-ID" dirty="0" err="1"/>
                  <a:t>cairan</a:t>
                </a:r>
                <a:r>
                  <a:rPr lang="en-ID" dirty="0"/>
                  <a:t> pada </a:t>
                </a:r>
                <a:r>
                  <a:rPr lang="en-ID" dirty="0" err="1"/>
                  <a:t>kesetimbangan</a:t>
                </a:r>
                <a:r>
                  <a:rPr lang="en-ID" dirty="0"/>
                  <a:t> pada </a:t>
                </a:r>
                <a:r>
                  <a:rPr lang="en-ID" dirty="0" err="1"/>
                  <a:t>setiap</a:t>
                </a:r>
                <a:r>
                  <a:rPr lang="en-ID" dirty="0"/>
                  <a:t> tray.</a:t>
                </a:r>
              </a:p>
              <a:p>
                <a:r>
                  <a:rPr lang="en-ID" dirty="0" err="1"/>
                  <a:t>Kebanyakan</a:t>
                </a:r>
                <a:r>
                  <a:rPr lang="en-ID" dirty="0"/>
                  <a:t> simulator proses </a:t>
                </a:r>
                <a:r>
                  <a:rPr lang="en-ID" dirty="0" err="1"/>
                  <a:t>melakukan</a:t>
                </a:r>
                <a:r>
                  <a:rPr lang="en-ID" dirty="0"/>
                  <a:t> </a:t>
                </a:r>
                <a:r>
                  <a:rPr lang="en-ID" dirty="0" err="1"/>
                  <a:t>perhitungan</a:t>
                </a:r>
                <a:r>
                  <a:rPr lang="en-ID" dirty="0"/>
                  <a:t>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asumsi</a:t>
                </a:r>
                <a:r>
                  <a:rPr lang="en-ID" dirty="0"/>
                  <a:t> </a:t>
                </a:r>
                <a:r>
                  <a:rPr lang="en-ID" dirty="0" err="1"/>
                  <a:t>demikian</a:t>
                </a:r>
                <a:r>
                  <a:rPr lang="en-ID" dirty="0"/>
                  <a:t> </a:t>
                </a:r>
                <a:r>
                  <a:rPr lang="en-ID" dirty="0" err="1"/>
                  <a:t>setiap</a:t>
                </a:r>
                <a:r>
                  <a:rPr lang="en-ID" dirty="0"/>
                  <a:t> tray </a:t>
                </a:r>
                <a:r>
                  <a:rPr lang="en-ID" dirty="0" err="1"/>
                  <a:t>merupakan</a:t>
                </a:r>
                <a:r>
                  <a:rPr lang="en-ID" dirty="0"/>
                  <a:t> </a:t>
                </a:r>
                <a:r>
                  <a:rPr lang="en-ID" dirty="0" err="1"/>
                  <a:t>tahap</a:t>
                </a:r>
                <a:r>
                  <a:rPr lang="en-ID" dirty="0"/>
                  <a:t> ideal </a:t>
                </a:r>
                <a:r>
                  <a:rPr lang="en-ID" dirty="0" err="1"/>
                  <a:t>atau</a:t>
                </a:r>
                <a:r>
                  <a:rPr lang="en-ID" dirty="0"/>
                  <a:t> </a:t>
                </a:r>
                <a:r>
                  <a:rPr lang="en-ID" dirty="0" err="1"/>
                  <a:t>keseimbangan</a:t>
                </a:r>
                <a:r>
                  <a:rPr lang="en-ID" dirty="0"/>
                  <a:t>.</a:t>
                </a:r>
              </a:p>
              <a:p>
                <a:r>
                  <a:rPr lang="en-ID" dirty="0" err="1"/>
                  <a:t>Dalam</a:t>
                </a:r>
                <a:r>
                  <a:rPr lang="en-ID" dirty="0"/>
                  <a:t> </a:t>
                </a:r>
                <a:r>
                  <a:rPr lang="en-ID" dirty="0" err="1"/>
                  <a:t>tahap</a:t>
                </a:r>
                <a:r>
                  <a:rPr lang="en-ID" dirty="0"/>
                  <a:t> </a:t>
                </a:r>
                <a:r>
                  <a:rPr lang="en-ID" dirty="0" err="1"/>
                  <a:t>seperti</a:t>
                </a:r>
                <a:r>
                  <a:rPr lang="en-ID" dirty="0"/>
                  <a:t> </a:t>
                </a:r>
                <a:r>
                  <a:rPr lang="en-ID" dirty="0" err="1"/>
                  <a:t>itu</a:t>
                </a:r>
                <a:r>
                  <a:rPr lang="en-ID" dirty="0"/>
                  <a:t> </a:t>
                </a:r>
                <a:r>
                  <a:rPr lang="en-ID" dirty="0" err="1"/>
                  <a:t>aliran</a:t>
                </a:r>
                <a:r>
                  <a:rPr lang="en-ID" dirty="0"/>
                  <a:t> </a:t>
                </a:r>
                <a:r>
                  <a:rPr lang="en-ID" dirty="0" err="1"/>
                  <a:t>uap</a:t>
                </a:r>
                <a:r>
                  <a:rPr lang="en-ID" dirty="0"/>
                  <a:t> dan </a:t>
                </a:r>
                <a:r>
                  <a:rPr lang="en-ID" dirty="0" err="1"/>
                  <a:t>cairan</a:t>
                </a:r>
                <a:r>
                  <a:rPr lang="en-ID" dirty="0"/>
                  <a:t> </a:t>
                </a:r>
                <a:r>
                  <a:rPr lang="en-ID" dirty="0" err="1"/>
                  <a:t>meninggalkan</a:t>
                </a:r>
                <a:r>
                  <a:rPr lang="en-ID" dirty="0"/>
                  <a:t> </a:t>
                </a:r>
                <a:r>
                  <a:rPr lang="en-ID" dirty="0" err="1"/>
                  <a:t>keseimbangan</a:t>
                </a:r>
                <a:r>
                  <a:rPr lang="en-ID" dirty="0"/>
                  <a:t> </a:t>
                </a:r>
                <a:r>
                  <a:rPr lang="en-ID" dirty="0" err="1"/>
                  <a:t>satu</a:t>
                </a:r>
                <a:r>
                  <a:rPr lang="en-ID" dirty="0"/>
                  <a:t> </a:t>
                </a:r>
                <a:r>
                  <a:rPr lang="en-ID" dirty="0" err="1"/>
                  <a:t>sama</a:t>
                </a:r>
                <a:r>
                  <a:rPr lang="en-ID" dirty="0"/>
                  <a:t> lain.</a:t>
                </a:r>
              </a:p>
              <a:p>
                <a:r>
                  <a:rPr lang="en-ID" dirty="0" err="1"/>
                  <a:t>Perubahan</a:t>
                </a:r>
                <a:r>
                  <a:rPr lang="en-ID" dirty="0"/>
                  <a:t> </a:t>
                </a:r>
                <a:r>
                  <a:rPr lang="en-ID" dirty="0" err="1"/>
                  <a:t>komposisi</a:t>
                </a:r>
                <a:r>
                  <a:rPr lang="en-ID" dirty="0"/>
                  <a:t> </a:t>
                </a:r>
                <a:r>
                  <a:rPr lang="en-ID" dirty="0" err="1"/>
                  <a:t>uap</a:t>
                </a:r>
                <a:r>
                  <a:rPr lang="en-ID" dirty="0"/>
                  <a:t> </a:t>
                </a:r>
                <a:r>
                  <a:rPr lang="en-ID" dirty="0" err="1"/>
                  <a:t>saat</a:t>
                </a:r>
                <a:r>
                  <a:rPr lang="en-ID" dirty="0"/>
                  <a:t> </a:t>
                </a:r>
                <a:r>
                  <a:rPr lang="en-ID" dirty="0" err="1"/>
                  <a:t>mengalir</a:t>
                </a:r>
                <a:r>
                  <a:rPr lang="en-ID" dirty="0"/>
                  <a:t> </a:t>
                </a:r>
                <a:r>
                  <a:rPr lang="en-ID" dirty="0" err="1"/>
                  <a:t>tahap</a:t>
                </a:r>
                <a:r>
                  <a:rPr lang="en-ID" dirty="0"/>
                  <a:t> </a:t>
                </a:r>
                <a:r>
                  <a:rPr lang="en-ID" dirty="0" err="1"/>
                  <a:t>keseimbangan</a:t>
                </a:r>
                <a:r>
                  <a:rPr lang="en-ID" dirty="0"/>
                  <a:t> </a:t>
                </a:r>
                <a:r>
                  <a:rPr lang="en-ID" dirty="0" err="1"/>
                  <a:t>adalah</a:t>
                </a:r>
                <a:r>
                  <a:rPr lang="en-ID" dirty="0"/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ID" dirty="0"/>
                  <a:t> dan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𝑠𝑎𝑡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endParaRPr lang="en-ID" dirty="0"/>
              </a:p>
              <a:p>
                <a:pPr marL="0" indent="0" algn="ctr">
                  <a:buNone/>
                </a:pPr>
                <a:endParaRPr lang="en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FA6AC9-20E5-E649-9DF2-F80944EAEC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56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4626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Lokasi Tray </a:t>
            </a:r>
            <a:r>
              <a:rPr lang="en-US" dirty="0" err="1"/>
              <a:t>Umpan</a:t>
            </a:r>
            <a:r>
              <a:rPr lang="en-US" dirty="0"/>
              <a:t> yang Optimal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pada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optimalnya</a:t>
            </a:r>
            <a:r>
              <a:rPr lang="en-US" dirty="0"/>
              <a:t>. </a:t>
            </a:r>
          </a:p>
          <a:p>
            <a:r>
              <a:rPr lang="en-US" dirty="0"/>
              <a:t>Karena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pencampuran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gagalnya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. </a:t>
            </a:r>
          </a:p>
          <a:p>
            <a:r>
              <a:rPr lang="en-US" dirty="0"/>
              <a:t>Lokasi tray </a:t>
            </a:r>
            <a:r>
              <a:rPr lang="en-US" dirty="0" err="1"/>
              <a:t>pengumpan</a:t>
            </a:r>
            <a:r>
              <a:rPr lang="en-US" dirty="0"/>
              <a:t> yang optimal </a:t>
            </a:r>
            <a:r>
              <a:rPr lang="en-US" dirty="0" err="1"/>
              <a:t>adalah</a:t>
            </a:r>
            <a:r>
              <a:rPr lang="en-US" dirty="0"/>
              <a:t> di mana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tray. </a:t>
            </a:r>
          </a:p>
          <a:p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jenuh</a:t>
            </a:r>
            <a:r>
              <a:rPr lang="en-US" dirty="0"/>
              <a:t> pada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komposisinya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pada tray,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jenuh</a:t>
            </a:r>
            <a:r>
              <a:rPr lang="en-US" dirty="0"/>
              <a:t>, </a:t>
            </a:r>
            <a:r>
              <a:rPr lang="en-US" dirty="0" err="1"/>
              <a:t>komposisinya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. </a:t>
            </a:r>
          </a:p>
          <a:p>
            <a:r>
              <a:rPr lang="en-US" dirty="0"/>
              <a:t>Pada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lain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rata-rata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dan </a:t>
            </a:r>
            <a:r>
              <a:rPr lang="en-US" dirty="0" err="1"/>
              <a:t>uap</a:t>
            </a:r>
            <a:r>
              <a:rPr lang="en-US" dirty="0"/>
              <a:t> pada feed tray, </a:t>
            </a:r>
            <a:r>
              <a:rPr lang="en-US" dirty="0" err="1"/>
              <a:t>ditimbang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parameter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q.</a:t>
            </a:r>
          </a:p>
        </p:txBody>
      </p:sp>
    </p:spTree>
    <p:extLst>
      <p:ext uri="{BB962C8B-B14F-4D97-AF65-F5344CB8AC3E}">
        <p14:creationId xmlns:p14="http://schemas.microsoft.com/office/powerpoint/2010/main" val="582521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FEED LINE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Arah feed line untuk berbagai harga q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feed dingin		q &gt; 1	</a:t>
            </a:r>
            <a:r>
              <a:rPr lang="en-US" dirty="0"/>
              <a:t>	</a:t>
            </a:r>
            <a:r>
              <a:rPr lang="id-ID" dirty="0"/>
              <a:t>+(&gt;1)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feed liquid jenuh		q = 1	</a:t>
            </a:r>
            <a:r>
              <a:rPr lang="en-US" dirty="0"/>
              <a:t>	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 campuran uap &amp; liquid  0 &lt; q &lt; 1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0 - ∞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 uap jenuh		q = 0		0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 uap lewat jenuh	q &lt; 0		+(&lt;1)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3382" y="1768108"/>
            <a:ext cx="4026526" cy="353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54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(stage)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Metode McCabe-Thiele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Bila panas pelarutan dan kehilangan panas tidak besar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Didasarkan pada garis operasi dan kurva kesetimbangan</a:t>
            </a:r>
          </a:p>
          <a:p>
            <a:r>
              <a:rPr lang="id-ID" dirty="0"/>
              <a:t>Metode Ponchon-Savarit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Memerlukan data enthalpi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Didasarkan pada tie line pada enthalpy-concentration chart dan kurva</a:t>
            </a:r>
          </a:p>
          <a:p>
            <a:r>
              <a:rPr lang="id-ID" dirty="0"/>
              <a:t>Metode Lewis-Sorel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Sistem multikomponen, perhitungan dengan komputer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d-ID" dirty="0"/>
              <a:t>Didasarkan pada perhitungan analitis dan kurva kesetimbangan</a:t>
            </a:r>
          </a:p>
        </p:txBody>
      </p:sp>
    </p:spTree>
    <p:extLst>
      <p:ext uri="{BB962C8B-B14F-4D97-AF65-F5344CB8AC3E}">
        <p14:creationId xmlns:p14="http://schemas.microsoft.com/office/powerpoint/2010/main" val="642645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Metode McCabe-Thiele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328875" cy="4351338"/>
          </a:xfrm>
        </p:spPr>
        <p:txBody>
          <a:bodyPr>
            <a:noAutofit/>
          </a:bodyPr>
          <a:lstStyle/>
          <a:p>
            <a:r>
              <a:rPr lang="en-US" sz="1500" dirty="0"/>
              <a:t>Pada </a:t>
            </a:r>
            <a:r>
              <a:rPr lang="en-US" sz="1500" dirty="0" err="1"/>
              <a:t>tahun</a:t>
            </a:r>
            <a:r>
              <a:rPr lang="en-US" sz="1500" dirty="0"/>
              <a:t> 1925 dua </a:t>
            </a:r>
            <a:r>
              <a:rPr lang="en-US" sz="1500" dirty="0" err="1"/>
              <a:t>mahasiswa</a:t>
            </a:r>
            <a:r>
              <a:rPr lang="en-US" sz="1500" dirty="0"/>
              <a:t> </a:t>
            </a:r>
            <a:r>
              <a:rPr lang="en-US" sz="1500" dirty="0" err="1"/>
              <a:t>pascasarjana</a:t>
            </a:r>
            <a:r>
              <a:rPr lang="en-US" sz="1500" dirty="0"/>
              <a:t> </a:t>
            </a:r>
            <a:r>
              <a:rPr lang="en-US" sz="1500" dirty="0" err="1"/>
              <a:t>teknik</a:t>
            </a:r>
            <a:r>
              <a:rPr lang="en-US" sz="1500" dirty="0"/>
              <a:t> </a:t>
            </a:r>
            <a:r>
              <a:rPr lang="en-US" sz="1500" dirty="0" err="1"/>
              <a:t>kimia</a:t>
            </a:r>
            <a:r>
              <a:rPr lang="en-US" sz="1500" dirty="0"/>
              <a:t>, McCabe dan Thiele (McCabe &amp; Thiele, 1925), </a:t>
            </a:r>
            <a:r>
              <a:rPr lang="en-US" sz="1500" dirty="0" err="1"/>
              <a:t>mengembangkan</a:t>
            </a:r>
            <a:r>
              <a:rPr lang="en-US" sz="1500" dirty="0"/>
              <a:t> </a:t>
            </a:r>
            <a:r>
              <a:rPr lang="en-US" sz="1500" dirty="0" err="1"/>
              <a:t>metode</a:t>
            </a:r>
            <a:r>
              <a:rPr lang="en-US" sz="1500" dirty="0"/>
              <a:t> </a:t>
            </a:r>
            <a:r>
              <a:rPr lang="en-US" sz="1500" dirty="0" err="1"/>
              <a:t>grafis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menentukan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</a:t>
            </a:r>
            <a:r>
              <a:rPr lang="en-US" sz="1500" dirty="0" err="1"/>
              <a:t>tahapan</a:t>
            </a:r>
            <a:r>
              <a:rPr lang="en-US" sz="1500" dirty="0"/>
              <a:t> </a:t>
            </a:r>
            <a:r>
              <a:rPr lang="en-US" sz="1500" dirty="0" err="1"/>
              <a:t>kesetimbangan</a:t>
            </a:r>
            <a:r>
              <a:rPr lang="en-US" sz="1500" dirty="0"/>
              <a:t> yang </a:t>
            </a:r>
            <a:r>
              <a:rPr lang="en-US" sz="1500" dirty="0" err="1"/>
              <a:t>diperlukan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kolom</a:t>
            </a:r>
            <a:r>
              <a:rPr lang="en-US" sz="1500" dirty="0"/>
              <a:t> </a:t>
            </a:r>
            <a:r>
              <a:rPr lang="en-US" sz="1500" dirty="0" err="1"/>
              <a:t>distilasi</a:t>
            </a:r>
            <a:r>
              <a:rPr lang="en-US" sz="1500" dirty="0"/>
              <a:t> biner. </a:t>
            </a:r>
          </a:p>
          <a:p>
            <a:r>
              <a:rPr lang="en-US" sz="1500" dirty="0" err="1"/>
              <a:t>Meskipun</a:t>
            </a:r>
            <a:r>
              <a:rPr lang="en-US" sz="1500" dirty="0"/>
              <a:t> </a:t>
            </a:r>
            <a:r>
              <a:rPr lang="en-US" sz="1500" dirty="0" err="1"/>
              <a:t>saat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kita</a:t>
            </a:r>
            <a:r>
              <a:rPr lang="en-US" sz="1500" dirty="0"/>
              <a:t> </a:t>
            </a:r>
            <a:r>
              <a:rPr lang="en-US" sz="1500" dirty="0" err="1"/>
              <a:t>memiliki</a:t>
            </a:r>
            <a:r>
              <a:rPr lang="en-US" sz="1500" dirty="0"/>
              <a:t> program </a:t>
            </a:r>
            <a:r>
              <a:rPr lang="en-US" sz="1500" dirty="0" err="1"/>
              <a:t>simulasi</a:t>
            </a:r>
            <a:r>
              <a:rPr lang="en-US" sz="1500" dirty="0"/>
              <a:t> yang </a:t>
            </a:r>
            <a:r>
              <a:rPr lang="en-US" sz="1500" dirty="0" err="1"/>
              <a:t>kuat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melakukan</a:t>
            </a:r>
            <a:r>
              <a:rPr lang="en-US" sz="1500" dirty="0"/>
              <a:t> </a:t>
            </a:r>
            <a:r>
              <a:rPr lang="en-US" sz="1500" dirty="0" err="1"/>
              <a:t>perhitungan</a:t>
            </a:r>
            <a:r>
              <a:rPr lang="en-US" sz="1500" dirty="0"/>
              <a:t> </a:t>
            </a:r>
            <a:r>
              <a:rPr lang="en-US" sz="1500" dirty="0" err="1"/>
              <a:t>distilasi</a:t>
            </a:r>
            <a:r>
              <a:rPr lang="en-US" sz="1500" dirty="0"/>
              <a:t> </a:t>
            </a:r>
            <a:r>
              <a:rPr lang="en-US" sz="1500" dirty="0" err="1"/>
              <a:t>secara</a:t>
            </a:r>
            <a:r>
              <a:rPr lang="en-US" sz="1500" dirty="0"/>
              <a:t> </a:t>
            </a:r>
            <a:r>
              <a:rPr lang="en-US" sz="1500" dirty="0" err="1"/>
              <a:t>rinci</a:t>
            </a:r>
            <a:r>
              <a:rPr lang="en-US" sz="1500" dirty="0"/>
              <a:t>, </a:t>
            </a:r>
            <a:r>
              <a:rPr lang="en-US" sz="1500" dirty="0" err="1"/>
              <a:t>metode</a:t>
            </a:r>
            <a:r>
              <a:rPr lang="en-US" sz="1500" dirty="0"/>
              <a:t> McCabe-Thiele </a:t>
            </a:r>
            <a:r>
              <a:rPr lang="en-US" sz="1500" dirty="0" err="1"/>
              <a:t>masih</a:t>
            </a:r>
            <a:r>
              <a:rPr lang="en-US" sz="1500" dirty="0"/>
              <a:t> </a:t>
            </a:r>
            <a:r>
              <a:rPr lang="en-US" sz="1500" dirty="0" err="1"/>
              <a:t>memberikan</a:t>
            </a:r>
            <a:r>
              <a:rPr lang="en-US" sz="1500" dirty="0"/>
              <a:t> </a:t>
            </a:r>
            <a:r>
              <a:rPr lang="en-US" sz="1500" dirty="0" err="1"/>
              <a:t>wawasan</a:t>
            </a:r>
            <a:r>
              <a:rPr lang="en-US" sz="1500" dirty="0"/>
              <a:t> </a:t>
            </a:r>
            <a:r>
              <a:rPr lang="en-US" sz="1500" dirty="0" err="1"/>
              <a:t>mengenai</a:t>
            </a:r>
            <a:r>
              <a:rPr lang="en-US" sz="1500" dirty="0"/>
              <a:t> </a:t>
            </a:r>
            <a:r>
              <a:rPr lang="en-US" sz="1500" dirty="0" err="1"/>
              <a:t>pengaruh</a:t>
            </a:r>
            <a:r>
              <a:rPr lang="en-US" sz="1500" dirty="0"/>
              <a:t> </a:t>
            </a:r>
            <a:r>
              <a:rPr lang="en-US" sz="1500" dirty="0" err="1"/>
              <a:t>berbagai</a:t>
            </a:r>
            <a:r>
              <a:rPr lang="en-US" sz="1500" dirty="0"/>
              <a:t> </a:t>
            </a:r>
            <a:r>
              <a:rPr lang="en-US" sz="1500" dirty="0" err="1"/>
              <a:t>spesifikasi</a:t>
            </a:r>
            <a:r>
              <a:rPr lang="en-US" sz="1500" dirty="0"/>
              <a:t> </a:t>
            </a:r>
            <a:r>
              <a:rPr lang="en-US" sz="1500" dirty="0" err="1"/>
              <a:t>desain</a:t>
            </a:r>
            <a:r>
              <a:rPr lang="en-US" sz="1500" dirty="0"/>
              <a:t> pada </a:t>
            </a:r>
            <a:r>
              <a:rPr lang="en-US" sz="1500" dirty="0" err="1"/>
              <a:t>ukuran</a:t>
            </a:r>
            <a:r>
              <a:rPr lang="en-US" sz="1500" dirty="0"/>
              <a:t> </a:t>
            </a:r>
            <a:r>
              <a:rPr lang="en-US" sz="1500" dirty="0" err="1"/>
              <a:t>kolom</a:t>
            </a:r>
            <a:r>
              <a:rPr lang="en-US" sz="1500" dirty="0"/>
              <a:t>.</a:t>
            </a:r>
          </a:p>
          <a:p>
            <a:r>
              <a:rPr lang="en-US" sz="1500" dirty="0"/>
              <a:t>Diagram </a:t>
            </a:r>
            <a:r>
              <a:rPr lang="en-US" sz="1500" dirty="0" err="1"/>
              <a:t>menunjukkan</a:t>
            </a:r>
            <a:r>
              <a:rPr lang="en-US" sz="1500" dirty="0"/>
              <a:t> garis </a:t>
            </a:r>
            <a:r>
              <a:rPr lang="en-US" sz="1500" dirty="0" err="1"/>
              <a:t>kesetimbangan</a:t>
            </a:r>
            <a:r>
              <a:rPr lang="en-US" sz="1500" dirty="0"/>
              <a:t> </a:t>
            </a:r>
            <a:r>
              <a:rPr lang="en-US" sz="1500" dirty="0" err="1"/>
              <a:t>sebagai</a:t>
            </a:r>
            <a:r>
              <a:rPr lang="en-US" sz="1500" dirty="0"/>
              <a:t> </a:t>
            </a:r>
            <a:r>
              <a:rPr lang="en-US" sz="1500" dirty="0" err="1"/>
              <a:t>fraksi</a:t>
            </a:r>
            <a:r>
              <a:rPr lang="en-US" sz="1500" dirty="0"/>
              <a:t> mol y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komponen</a:t>
            </a:r>
            <a:r>
              <a:rPr lang="en-US" sz="1500" dirty="0"/>
              <a:t> yang </a:t>
            </a:r>
            <a:r>
              <a:rPr lang="en-US" sz="1500" dirty="0" err="1"/>
              <a:t>lebih</a:t>
            </a:r>
            <a:r>
              <a:rPr lang="en-US" sz="1500" dirty="0"/>
              <a:t> </a:t>
            </a:r>
            <a:r>
              <a:rPr lang="en-US" sz="1500" dirty="0" err="1"/>
              <a:t>mudah</a:t>
            </a:r>
            <a:r>
              <a:rPr lang="en-US" sz="1500" dirty="0"/>
              <a:t> </a:t>
            </a:r>
            <a:r>
              <a:rPr lang="en-US" sz="1500" dirty="0" err="1"/>
              <a:t>menguap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uap</a:t>
            </a:r>
            <a:r>
              <a:rPr lang="en-US" sz="1500" dirty="0"/>
              <a:t> versus </a:t>
            </a:r>
            <a:r>
              <a:rPr lang="en-US" sz="1500" dirty="0" err="1"/>
              <a:t>fraksi</a:t>
            </a:r>
            <a:r>
              <a:rPr lang="en-US" sz="1500" dirty="0"/>
              <a:t> mol x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komponen</a:t>
            </a:r>
            <a:r>
              <a:rPr lang="en-US" sz="1500" dirty="0"/>
              <a:t> yang </a:t>
            </a:r>
            <a:r>
              <a:rPr lang="en-US" sz="1500" dirty="0" err="1"/>
              <a:t>sama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cairan</a:t>
            </a:r>
            <a:r>
              <a:rPr lang="en-US" sz="1500" dirty="0"/>
              <a:t>. </a:t>
            </a:r>
          </a:p>
          <a:p>
            <a:r>
              <a:rPr lang="en-US" sz="1500" dirty="0" err="1"/>
              <a:t>Ingatlah</a:t>
            </a:r>
            <a:r>
              <a:rPr lang="en-US" sz="1500" dirty="0"/>
              <a:t> </a:t>
            </a:r>
            <a:r>
              <a:rPr lang="en-US" sz="1500" dirty="0" err="1"/>
              <a:t>bahwa</a:t>
            </a:r>
            <a:r>
              <a:rPr lang="en-US" sz="1500" dirty="0"/>
              <a:t> </a:t>
            </a:r>
            <a:r>
              <a:rPr lang="en-US" sz="1500" dirty="0" err="1"/>
              <a:t>posisi</a:t>
            </a:r>
            <a:r>
              <a:rPr lang="en-US" sz="1500" dirty="0"/>
              <a:t> garis </a:t>
            </a:r>
            <a:r>
              <a:rPr lang="en-US" sz="1500" dirty="0" err="1"/>
              <a:t>kesetimbangan</a:t>
            </a:r>
            <a:r>
              <a:rPr lang="en-US" sz="1500" dirty="0"/>
              <a:t> </a:t>
            </a:r>
            <a:r>
              <a:rPr lang="en-US" sz="1500" dirty="0" err="1"/>
              <a:t>bergantung</a:t>
            </a:r>
            <a:r>
              <a:rPr lang="en-US" sz="1500" dirty="0"/>
              <a:t> pada </a:t>
            </a:r>
            <a:r>
              <a:rPr lang="en-US" sz="1500" dirty="0" err="1"/>
              <a:t>tekanan</a:t>
            </a:r>
            <a:r>
              <a:rPr lang="en-US" sz="1500" dirty="0"/>
              <a:t> </a:t>
            </a:r>
            <a:r>
              <a:rPr lang="en-US" sz="1500" dirty="0" err="1"/>
              <a:t>operasi</a:t>
            </a:r>
            <a:r>
              <a:rPr lang="en-US" sz="1500" dirty="0"/>
              <a:t> </a:t>
            </a:r>
            <a:r>
              <a:rPr lang="en-US" sz="1500" dirty="0" err="1"/>
              <a:t>kolom</a:t>
            </a:r>
            <a:r>
              <a:rPr lang="en-US" sz="1500" dirty="0"/>
              <a:t>; </a:t>
            </a:r>
            <a:r>
              <a:rPr lang="en-US" sz="1500" dirty="0" err="1"/>
              <a:t>semakin</a:t>
            </a:r>
            <a:r>
              <a:rPr lang="en-US" sz="1500" dirty="0"/>
              <a:t> </a:t>
            </a:r>
            <a:r>
              <a:rPr lang="en-US" sz="1500" dirty="0" err="1"/>
              <a:t>rendah</a:t>
            </a:r>
            <a:r>
              <a:rPr lang="en-US" sz="1500" dirty="0"/>
              <a:t> </a:t>
            </a:r>
            <a:r>
              <a:rPr lang="en-US" sz="1500" dirty="0" err="1"/>
              <a:t>tekanan</a:t>
            </a:r>
            <a:r>
              <a:rPr lang="en-US" sz="1500" dirty="0"/>
              <a:t> </a:t>
            </a:r>
            <a:r>
              <a:rPr lang="en-US" sz="1500" dirty="0" err="1"/>
              <a:t>maka</a:t>
            </a:r>
            <a:r>
              <a:rPr lang="en-US" sz="1500" dirty="0"/>
              <a:t> </a:t>
            </a:r>
            <a:r>
              <a:rPr lang="en-US" sz="1500" dirty="0" err="1"/>
              <a:t>semakin</a:t>
            </a:r>
            <a:r>
              <a:rPr lang="en-US" sz="1500" dirty="0"/>
              <a:t> </a:t>
            </a:r>
            <a:r>
              <a:rPr lang="en-US" sz="1500" dirty="0" err="1"/>
              <a:t>jauh</a:t>
            </a:r>
            <a:r>
              <a:rPr lang="en-US" sz="1500" dirty="0"/>
              <a:t> garis </a:t>
            </a:r>
            <a:r>
              <a:rPr lang="en-US" sz="1500" dirty="0" err="1"/>
              <a:t>kesetimbangan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garis diagonal. </a:t>
            </a:r>
          </a:p>
          <a:p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menentukan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</a:t>
            </a:r>
            <a:r>
              <a:rPr lang="en-US" sz="1500" dirty="0" err="1"/>
              <a:t>tahapan</a:t>
            </a:r>
            <a:r>
              <a:rPr lang="en-US" sz="1500" dirty="0"/>
              <a:t> </a:t>
            </a:r>
            <a:r>
              <a:rPr lang="en-US" sz="1500" dirty="0" err="1"/>
              <a:t>kesetimbangan</a:t>
            </a:r>
            <a:r>
              <a:rPr lang="en-US" sz="1500" dirty="0"/>
              <a:t> yang </a:t>
            </a:r>
            <a:r>
              <a:rPr lang="en-US" sz="1500" dirty="0" err="1"/>
              <a:t>diperlukan</a:t>
            </a:r>
            <a:r>
              <a:rPr lang="en-US" sz="1500" dirty="0"/>
              <a:t>, </a:t>
            </a:r>
            <a:r>
              <a:rPr lang="en-US" sz="1500" dirty="0" err="1"/>
              <a:t>kita</a:t>
            </a:r>
            <a:r>
              <a:rPr lang="en-US" sz="1500" dirty="0"/>
              <a:t> </a:t>
            </a:r>
            <a:r>
              <a:rPr lang="en-US" sz="1500" dirty="0" err="1"/>
              <a:t>harus</a:t>
            </a:r>
            <a:r>
              <a:rPr lang="en-US" sz="1500" dirty="0"/>
              <a:t> </a:t>
            </a:r>
            <a:r>
              <a:rPr lang="en-US" sz="1500" dirty="0" err="1"/>
              <a:t>menggambar</a:t>
            </a:r>
            <a:r>
              <a:rPr lang="en-US" sz="1500" dirty="0"/>
              <a:t> dua garis </a:t>
            </a:r>
            <a:r>
              <a:rPr lang="en-US" sz="1500" dirty="0" err="1"/>
              <a:t>operasi</a:t>
            </a:r>
            <a:r>
              <a:rPr lang="en-US" sz="1500" dirty="0"/>
              <a:t> </a:t>
            </a:r>
            <a:r>
              <a:rPr lang="en-US" sz="1500" dirty="0" err="1"/>
              <a:t>kolom</a:t>
            </a:r>
            <a:r>
              <a:rPr lang="en-US" sz="1500" dirty="0"/>
              <a:t> pada diagram, </a:t>
            </a:r>
            <a:r>
              <a:rPr lang="en-US" sz="1500" dirty="0" err="1"/>
              <a:t>satu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bagian</a:t>
            </a:r>
            <a:r>
              <a:rPr lang="en-US" sz="1500" dirty="0"/>
              <a:t> enriching dan </a:t>
            </a:r>
            <a:r>
              <a:rPr lang="en-US" sz="1500" dirty="0" err="1"/>
              <a:t>satu</a:t>
            </a:r>
            <a:r>
              <a:rPr lang="en-US" sz="1500" dirty="0"/>
              <a:t> </a:t>
            </a:r>
            <a:r>
              <a:rPr lang="en-US" sz="1500" dirty="0" err="1"/>
              <a:t>lagi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bagian</a:t>
            </a:r>
            <a:r>
              <a:rPr lang="en-US" sz="1500" dirty="0"/>
              <a:t> stripping.</a:t>
            </a:r>
          </a:p>
        </p:txBody>
      </p:sp>
      <p:pic>
        <p:nvPicPr>
          <p:cNvPr id="8194" name="Picture 2" descr="C:\Users\AXIOO\Documents\OTK\Screenshot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7427" y="1690688"/>
            <a:ext cx="4937448" cy="403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62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Pemaparan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 dirty="0"/>
              <a:t> pada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tray,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berlawanan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fasa</a:t>
            </a:r>
            <a:r>
              <a:rPr lang="en-US" dirty="0"/>
              <a:t> </a:t>
            </a:r>
            <a:r>
              <a:rPr lang="en-US" dirty="0" err="1"/>
              <a:t>cair</a:t>
            </a:r>
            <a:r>
              <a:rPr lang="en-US" dirty="0"/>
              <a:t> dan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tray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3079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Rectifying Operating Line.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Garis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garis </a:t>
            </a:r>
            <a:r>
              <a:rPr lang="en-US" dirty="0" err="1"/>
              <a:t>operasi</a:t>
            </a:r>
            <a:r>
              <a:rPr lang="en-US" dirty="0"/>
              <a:t> rectifying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total dan molar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(tray k)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114300" indent="0">
              <a:buNone/>
            </a:pPr>
            <a:r>
              <a:rPr lang="en-US" i="1" dirty="0"/>
              <a:t>	</a:t>
            </a:r>
            <a:r>
              <a:rPr lang="en-US" i="1" dirty="0" err="1"/>
              <a:t>Vk</a:t>
            </a:r>
            <a:r>
              <a:rPr lang="en-US" i="1" dirty="0"/>
              <a:t> </a:t>
            </a:r>
            <a:r>
              <a:rPr lang="en-US" dirty="0"/>
              <a:t>+1 = </a:t>
            </a:r>
            <a:r>
              <a:rPr lang="en-US" i="1" dirty="0" err="1"/>
              <a:t>Lk</a:t>
            </a:r>
            <a:r>
              <a:rPr lang="en-US" i="1" dirty="0"/>
              <a:t>  </a:t>
            </a:r>
            <a:r>
              <a:rPr lang="en-US" dirty="0"/>
              <a:t>+ </a:t>
            </a:r>
            <a:r>
              <a:rPr lang="en-US" i="1" dirty="0"/>
              <a:t>D</a:t>
            </a:r>
            <a:endParaRPr lang="en-US" dirty="0"/>
          </a:p>
          <a:p>
            <a:pPr marL="114300" indent="0">
              <a:buNone/>
            </a:pPr>
            <a:r>
              <a:rPr lang="en-US" i="1" dirty="0"/>
              <a:t>	</a:t>
            </a:r>
            <a:r>
              <a:rPr lang="en-US" i="1" dirty="0" err="1"/>
              <a:t>Vk</a:t>
            </a:r>
            <a:r>
              <a:rPr lang="en-US" i="1" dirty="0"/>
              <a:t> </a:t>
            </a:r>
            <a:r>
              <a:rPr lang="en-US" dirty="0"/>
              <a:t>+1 </a:t>
            </a:r>
            <a:r>
              <a:rPr lang="en-US" i="1" dirty="0" err="1"/>
              <a:t>yk</a:t>
            </a:r>
            <a:r>
              <a:rPr lang="en-US" i="1" dirty="0"/>
              <a:t> </a:t>
            </a:r>
            <a:r>
              <a:rPr lang="en-US" dirty="0"/>
              <a:t>+1 = </a:t>
            </a:r>
            <a:r>
              <a:rPr lang="en-US" i="1" dirty="0" err="1"/>
              <a:t>Lk</a:t>
            </a:r>
            <a:r>
              <a:rPr lang="en-US" i="1" dirty="0"/>
              <a:t> </a:t>
            </a:r>
            <a:r>
              <a:rPr lang="en-US" i="1" dirty="0" err="1"/>
              <a:t>xk</a:t>
            </a:r>
            <a:r>
              <a:rPr lang="en-US" i="1" dirty="0"/>
              <a:t>  </a:t>
            </a:r>
            <a:r>
              <a:rPr lang="en-US" dirty="0"/>
              <a:t>+ </a:t>
            </a:r>
            <a:r>
              <a:rPr lang="en-US" i="1" dirty="0" err="1"/>
              <a:t>DxD</a:t>
            </a:r>
            <a:endParaRPr lang="en-US" dirty="0"/>
          </a:p>
        </p:txBody>
      </p:sp>
      <p:pic>
        <p:nvPicPr>
          <p:cNvPr id="10242" name="Picture 2" descr="C:\Users\AXIOO\Documents\OTK\Screenshot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154" y="3638550"/>
            <a:ext cx="4771283" cy="285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1718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BA80-612D-4BB1-9106-A4A5137C7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Stripping Operating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0E453-E41C-181F-BC1D-7CB73C1DD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379" y="1864126"/>
            <a:ext cx="10515600" cy="4351338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garis </a:t>
            </a:r>
            <a:r>
              <a:rPr lang="en-ID" dirty="0" err="1"/>
              <a:t>operasi</a:t>
            </a:r>
            <a:r>
              <a:rPr lang="en-ID" dirty="0"/>
              <a:t> stripping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tuliskan</a:t>
            </a:r>
            <a:r>
              <a:rPr lang="en-ID" dirty="0"/>
              <a:t> </a:t>
            </a:r>
            <a:r>
              <a:rPr lang="en-ID" dirty="0" err="1"/>
              <a:t>neraca</a:t>
            </a:r>
            <a:r>
              <a:rPr lang="en-ID" dirty="0"/>
              <a:t> </a:t>
            </a:r>
            <a:r>
              <a:rPr lang="en-ID" dirty="0" err="1"/>
              <a:t>massa</a:t>
            </a:r>
            <a:r>
              <a:rPr lang="en-ID" dirty="0"/>
              <a:t> total dan </a:t>
            </a:r>
            <a:r>
              <a:rPr lang="en-ID" dirty="0" err="1"/>
              <a:t>komponen</a:t>
            </a:r>
            <a:r>
              <a:rPr lang="en-ID" dirty="0"/>
              <a:t> di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tray </a:t>
            </a:r>
            <a:r>
              <a:rPr lang="en-ID" dirty="0" err="1"/>
              <a:t>umpan</a:t>
            </a:r>
            <a:r>
              <a:rPr lang="en-ID" dirty="0"/>
              <a:t> (tray m)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EA2DC6-AF55-9D21-11A6-E4FC76CA5F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35" b="5095"/>
          <a:stretch/>
        </p:blipFill>
        <p:spPr>
          <a:xfrm>
            <a:off x="7840578" y="2774130"/>
            <a:ext cx="3445845" cy="31140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2D0598-F868-A5A6-4D0B-A779EEE0B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577" y="3226553"/>
            <a:ext cx="2843428" cy="135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67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BF6AD-FE47-806F-D757-4DF200385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Plotting the Operating Lines.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6024-ED2A-9EDF-6A8D-45966D88B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Karena garis </a:t>
            </a:r>
            <a:r>
              <a:rPr lang="en-ID" dirty="0" err="1"/>
              <a:t>operasinya</a:t>
            </a:r>
            <a:r>
              <a:rPr lang="en-ID" dirty="0"/>
              <a:t> </a:t>
            </a:r>
            <a:r>
              <a:rPr lang="en-ID" dirty="0" err="1"/>
              <a:t>lurus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dua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memplot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baris. </a:t>
            </a:r>
          </a:p>
          <a:p>
            <a:r>
              <a:rPr lang="en-ID" dirty="0" err="1"/>
              <a:t>Untuk</a:t>
            </a:r>
            <a:r>
              <a:rPr lang="en-ID" dirty="0"/>
              <a:t> garis rectifying,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8CEF8A-152E-8AE2-9C90-AAC6EF65F5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34" r="13881"/>
          <a:stretch/>
        </p:blipFill>
        <p:spPr>
          <a:xfrm>
            <a:off x="3546536" y="3183532"/>
            <a:ext cx="3710913" cy="153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050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Plotting the Operating Lines</a:t>
            </a:r>
            <a:endParaRPr lang="id-ID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id-ID" dirty="0"/>
                  <a:t>Plot kurva kesetimbangan sistem yang dimaksud </a:t>
                </a:r>
              </a:p>
              <a:p>
                <a:r>
                  <a:rPr lang="id-ID" dirty="0"/>
                  <a:t>Letakkan titik-titik XB, XF, dan XD pada garis diagonal’Hitung harga q sesuai kondisi feed, Slope Feed Line = </a:t>
                </a:r>
                <a14:m>
                  <m:oMath xmlns:m="http://schemas.openxmlformats.org/officeDocument/2006/math">
                    <m:r>
                      <a:rPr lang="id-ID" sz="3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id-ID" sz="3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3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num>
                      <m:den>
                        <m:r>
                          <a:rPr lang="id-ID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000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id-ID" sz="3000" dirty="0"/>
              </a:p>
              <a:p>
                <a:r>
                  <a:rPr lang="id-ID" dirty="0"/>
                  <a:t>Gambarkan feed line melalui titik XF pada diagonal</a:t>
                </a:r>
              </a:p>
              <a:p>
                <a:r>
                  <a:rPr lang="id-ID" dirty="0"/>
                  <a:t>Hitung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3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d-ID" sz="3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3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id-ID" sz="30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num>
                      <m:den>
                        <m:r>
                          <a:rPr lang="id-ID" sz="3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id-ID" sz="3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id-ID" sz="3000" dirty="0"/>
                  <a:t>, </a:t>
                </a:r>
                <a:r>
                  <a:rPr lang="id-ID" dirty="0"/>
                  <a:t>perpotongan garis operasi bagian rectifying dengan sumbu y</a:t>
                </a:r>
              </a:p>
              <a:p>
                <a:r>
                  <a:rPr lang="id-ID" dirty="0"/>
                  <a:t>Gambarkan garis operasi rectifying dari xd melalui feed line</a:t>
                </a:r>
              </a:p>
              <a:p>
                <a:r>
                  <a:rPr lang="id-ID" dirty="0"/>
                  <a:t>Gambarkan garis operadi stripping melalui XB pada diagonal dan titik perpotongan feed line dan rectifying line</a:t>
                </a:r>
              </a:p>
              <a:p>
                <a:r>
                  <a:rPr lang="id-ID" dirty="0"/>
                  <a:t>Jumlah plate ideal dapat diperoleh dengan konstruksi segitiga (step by step) diantara kurva kesetimbangan dan garis operasi</a:t>
                </a:r>
              </a:p>
              <a:p>
                <a:r>
                  <a:rPr lang="id-ID" dirty="0"/>
                  <a:t>Feed plate dinyatakan oleh segitiga dimana feed line melaluinya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371" r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019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 descr="C:\Users\AXIOO\Documents\OTK\Screenshot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405" y="360608"/>
            <a:ext cx="7199625" cy="636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9208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AXIOO\Documents\OTK\Screenshot0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02" y="296214"/>
            <a:ext cx="9899876" cy="6452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86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EB3-59D4-64B0-1C97-8AE65568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Partial Reboiler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EECBF-992F-ABED-6DD7-A2A53034D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Sebagian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reboiler </a:t>
            </a:r>
            <a:r>
              <a:rPr lang="en-ID" dirty="0" err="1"/>
              <a:t>parsial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 yang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reboiler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uap</a:t>
            </a:r>
            <a:r>
              <a:rPr lang="en-ID" dirty="0"/>
              <a:t> yang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dan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bawah</a:t>
            </a:r>
            <a:r>
              <a:rPr lang="en-ID" dirty="0"/>
              <a:t>. </a:t>
            </a:r>
          </a:p>
          <a:p>
            <a:r>
              <a:rPr lang="en-ID" dirty="0" err="1"/>
              <a:t>Umumnya</a:t>
            </a:r>
            <a:r>
              <a:rPr lang="en-ID" dirty="0"/>
              <a:t> </a:t>
            </a:r>
            <a:r>
              <a:rPr lang="en-ID" dirty="0" err="1"/>
              <a:t>diasumsikan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uap</a:t>
            </a:r>
            <a:r>
              <a:rPr lang="en-ID" dirty="0"/>
              <a:t> yang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reboiler </a:t>
            </a:r>
            <a:r>
              <a:rPr lang="en-ID" dirty="0" err="1"/>
              <a:t>berada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kesetimbangan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pemisahan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reboiler. </a:t>
            </a:r>
          </a:p>
          <a:p>
            <a:r>
              <a:rPr lang="en-ID" dirty="0" err="1"/>
              <a:t>Dengan</a:t>
            </a:r>
            <a:r>
              <a:rPr lang="en-ID" dirty="0"/>
              <a:t> kata lain, reboiler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keseimbangan</a:t>
            </a:r>
            <a:r>
              <a:rPr lang="en-ID" dirty="0"/>
              <a:t> dan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tray yang </a:t>
            </a:r>
            <a:r>
              <a:rPr lang="en-ID" dirty="0" err="1"/>
              <a:t>kurang</a:t>
            </a:r>
            <a:r>
              <a:rPr lang="en-ID" dirty="0"/>
              <a:t> ideal.</a:t>
            </a:r>
          </a:p>
        </p:txBody>
      </p:sp>
    </p:spTree>
    <p:extLst>
      <p:ext uri="{BB962C8B-B14F-4D97-AF65-F5344CB8AC3E}">
        <p14:creationId xmlns:p14="http://schemas.microsoft.com/office/powerpoint/2010/main" val="3017966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73632-142D-EE08-379B-87F1B9F4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Total Condenser.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5B2A0-ACA1-8A85-1C21-94B7F60B5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kondensor</a:t>
            </a:r>
            <a:r>
              <a:rPr lang="en-ID" dirty="0"/>
              <a:t> total,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uap</a:t>
            </a:r>
            <a:r>
              <a:rPr lang="en-ID" dirty="0"/>
              <a:t> yang </a:t>
            </a:r>
            <a:r>
              <a:rPr lang="en-ID" dirty="0" err="1"/>
              <a:t>meninggalkan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dikondensasikan</a:t>
            </a:r>
            <a:r>
              <a:rPr lang="en-ID" dirty="0"/>
              <a:t> dan </a:t>
            </a:r>
            <a:r>
              <a:rPr lang="en-ID" dirty="0" err="1"/>
              <a:t>kondensat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dipisahkan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refluks</a:t>
            </a:r>
            <a:r>
              <a:rPr lang="en-ID" dirty="0"/>
              <a:t> dan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distilat</a:t>
            </a:r>
            <a:r>
              <a:rPr lang="en-ID" dirty="0"/>
              <a:t>.</a:t>
            </a:r>
          </a:p>
          <a:p>
            <a:r>
              <a:rPr lang="en-ID" dirty="0" err="1"/>
              <a:t>Terkadang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sulingan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dihilangkan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uap</a:t>
            </a:r>
            <a:r>
              <a:rPr lang="en-ID" dirty="0"/>
              <a:t>. </a:t>
            </a:r>
            <a:r>
              <a:rPr lang="en-ID" dirty="0" err="1"/>
              <a:t>Kondensor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parsial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uap</a:t>
            </a:r>
            <a:r>
              <a:rPr lang="en-ID" dirty="0"/>
              <a:t> yang </a:t>
            </a:r>
            <a:r>
              <a:rPr lang="en-ID" dirty="0" err="1"/>
              <a:t>terkondensasi</a:t>
            </a:r>
            <a:r>
              <a:rPr lang="en-ID" dirty="0"/>
              <a:t> dan </a:t>
            </a:r>
            <a:r>
              <a:rPr lang="en-ID" dirty="0" err="1"/>
              <a:t>dikembalikan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refluks</a:t>
            </a:r>
            <a:r>
              <a:rPr lang="en-ID" dirty="0"/>
              <a:t>.</a:t>
            </a:r>
          </a:p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kondensor</a:t>
            </a:r>
            <a:r>
              <a:rPr lang="en-ID" dirty="0"/>
              <a:t> </a:t>
            </a:r>
            <a:r>
              <a:rPr lang="en-ID" dirty="0" err="1"/>
              <a:t>diasumsikan</a:t>
            </a:r>
            <a:r>
              <a:rPr lang="en-ID" dirty="0"/>
              <a:t> </a:t>
            </a:r>
            <a:r>
              <a:rPr lang="en-ID" dirty="0" err="1"/>
              <a:t>berada</a:t>
            </a:r>
            <a:r>
              <a:rPr lang="en-ID" dirty="0"/>
              <a:t> pada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kesetimbangan</a:t>
            </a:r>
            <a:r>
              <a:rPr lang="en-ID" dirty="0"/>
              <a:t> dan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baki</a:t>
            </a:r>
            <a:r>
              <a:rPr lang="en-ID" dirty="0"/>
              <a:t> yang </a:t>
            </a:r>
            <a:r>
              <a:rPr lang="en-ID" dirty="0" err="1"/>
              <a:t>kurang</a:t>
            </a:r>
            <a:r>
              <a:rPr lang="en-ID" dirty="0"/>
              <a:t> ideal.</a:t>
            </a:r>
          </a:p>
          <a:p>
            <a:r>
              <a:rPr lang="en-ID" dirty="0" err="1"/>
              <a:t>Perhatikan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kondensor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total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pemisahan</a:t>
            </a:r>
            <a:r>
              <a:rPr lang="en-ID" dirty="0"/>
              <a:t> dan </a:t>
            </a:r>
            <a:r>
              <a:rPr lang="en-ID" dirty="0" err="1"/>
              <a:t>uap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tray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komposisi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distilat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695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Soal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Dilakukan distilasi pada campuran benzene dan toluene dengan tekanan 101,32 kPa. Umpan masuk dengan laju 100 kg/ jam dan mengandung 45 % benzene dan 55 % toluene. Suhu umpan 327,6 K. Distilate menghasilkan 95 % mol benzene dan  5 % toluene. Sementara produk bottom mengandung 10 % mol benzene dan 90 % mol toluene. Reflux ratio 4 : 1. umpan masuk sebagai campuran uap dan liquid 60 : 40. Hitung :</a:t>
            </a:r>
          </a:p>
          <a:p>
            <a:r>
              <a:rPr lang="id-ID" dirty="0"/>
              <a:t>Jumlah produk dan distilat</a:t>
            </a:r>
          </a:p>
          <a:p>
            <a:r>
              <a:rPr lang="id-ID" dirty="0"/>
              <a:t>Jumlah tray teoritis</a:t>
            </a:r>
          </a:p>
        </p:txBody>
      </p:sp>
    </p:spTree>
    <p:extLst>
      <p:ext uri="{BB962C8B-B14F-4D97-AF65-F5344CB8AC3E}">
        <p14:creationId xmlns:p14="http://schemas.microsoft.com/office/powerpoint/2010/main" val="330516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volatilitasnya</a:t>
            </a:r>
            <a:r>
              <a:rPr lang="en-US" dirty="0"/>
              <a:t>.</a:t>
            </a:r>
          </a:p>
          <a:p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biner,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yang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dua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dua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  <a:p>
            <a:r>
              <a:rPr lang="en-US" dirty="0"/>
              <a:t>Hasil </a:t>
            </a:r>
            <a:r>
              <a:rPr lang="en-US" dirty="0" err="1"/>
              <a:t>distilat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dan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menguap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menguap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584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Column Specifications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20824"/>
            <a:ext cx="5907110" cy="407517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/>
              <a:t>Gambar 3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sketsa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dua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distilat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pada tray </a:t>
            </a:r>
            <a:r>
              <a:rPr lang="en-US" dirty="0" err="1"/>
              <a:t>umpan</a:t>
            </a:r>
            <a:r>
              <a:rPr lang="en-US" dirty="0"/>
              <a:t> dan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penyearah</a:t>
            </a:r>
            <a:r>
              <a:rPr lang="en-US" dirty="0"/>
              <a:t>.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memurnikan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mengontakkannya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tray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. Bagian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feed tray dan tray di </a:t>
            </a:r>
            <a:r>
              <a:rPr lang="en-US" dirty="0" err="1"/>
              <a:t>bawahnya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stripping.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mengontakkannya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tray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terkondensasi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di </a:t>
            </a:r>
            <a:r>
              <a:rPr lang="en-US" dirty="0" err="1"/>
              <a:t>kondensor</a:t>
            </a:r>
            <a:r>
              <a:rPr lang="en-US" dirty="0"/>
              <a:t> dan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dikembalikan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penyearah</a:t>
            </a:r>
            <a:r>
              <a:rPr lang="en-US" dirty="0"/>
              <a:t>.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refluks</a:t>
            </a:r>
            <a:r>
              <a:rPr lang="en-US" dirty="0"/>
              <a:t>.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diuapkan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di reboiler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pengupasan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pic>
        <p:nvPicPr>
          <p:cNvPr id="7170" name="Picture 2" descr="C:\Users\AXIOO\Documents\OTK\Screenshot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035" y="1844094"/>
            <a:ext cx="489585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71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Feed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Feed Rate</a:t>
            </a:r>
            <a:r>
              <a:rPr lang="en-US" dirty="0"/>
              <a:t>. </a:t>
            </a:r>
          </a:p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pengumpanan</a:t>
            </a:r>
            <a:r>
              <a:rPr lang="en-US" dirty="0"/>
              <a:t> tidak </a:t>
            </a:r>
            <a:r>
              <a:rPr lang="en-US" dirty="0" err="1"/>
              <a:t>berpengaruh</a:t>
            </a:r>
            <a:r>
              <a:rPr lang="en-US" dirty="0"/>
              <a:t> pada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(stages)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dan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pengumpanan</a:t>
            </a:r>
            <a:r>
              <a:rPr lang="en-US" dirty="0"/>
              <a:t>. </a:t>
            </a:r>
          </a:p>
          <a:p>
            <a:r>
              <a:rPr lang="en-US" dirty="0"/>
              <a:t>Jadi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dan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kondensor</a:t>
            </a:r>
            <a:r>
              <a:rPr lang="en-US" dirty="0"/>
              <a:t> dan reboiler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dan diameter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kuadrat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, </a:t>
            </a:r>
            <a:r>
              <a:rPr lang="el-GR" dirty="0"/>
              <a:t>π</a:t>
            </a:r>
            <a:r>
              <a:rPr lang="en-US" dirty="0"/>
              <a:t>D2/4,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.</a:t>
            </a:r>
          </a:p>
          <a:p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mengurutkan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multikomponen</a:t>
            </a:r>
            <a:r>
              <a:rPr lang="en-US" dirty="0"/>
              <a:t>,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strateginya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equimolal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930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Feed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Feed Composition. </a:t>
            </a:r>
          </a:p>
          <a:p>
            <a:r>
              <a:rPr lang="en-US" dirty="0"/>
              <a:t>Ketika data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dan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,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pada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.</a:t>
            </a:r>
          </a:p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mengkonversi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basis molar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. </a:t>
            </a:r>
          </a:p>
          <a:p>
            <a:r>
              <a:rPr lang="en-US" dirty="0"/>
              <a:t>Simulator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basa</a:t>
            </a:r>
            <a:r>
              <a:rPr lang="en-US" dirty="0"/>
              <a:t>—</a:t>
            </a:r>
            <a:r>
              <a:rPr lang="en-US" dirty="0" err="1"/>
              <a:t>fraksi</a:t>
            </a:r>
            <a:r>
              <a:rPr lang="en-US" dirty="0"/>
              <a:t> mol,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, </a:t>
            </a:r>
            <a:r>
              <a:rPr lang="en-US" dirty="0" err="1"/>
              <a:t>fraksi</a:t>
            </a:r>
            <a:r>
              <a:rPr lang="en-US" dirty="0"/>
              <a:t> volume, dan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molar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. </a:t>
            </a:r>
            <a:r>
              <a:rPr lang="en-US" dirty="0" err="1"/>
              <a:t>Insinyur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data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yang tidak </a:t>
            </a:r>
            <a:r>
              <a:rPr lang="en-US" dirty="0" err="1"/>
              <a:t>perlu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294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Feed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Feed Enthalpy. </a:t>
            </a:r>
          </a:p>
          <a:p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dan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pada tray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tray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. </a:t>
            </a:r>
          </a:p>
          <a:p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juga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optimal </a:t>
            </a:r>
            <a:r>
              <a:rPr lang="en-US" dirty="0" err="1"/>
              <a:t>dari</a:t>
            </a:r>
            <a:r>
              <a:rPr lang="en-US" dirty="0"/>
              <a:t> feed tray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nanti</a:t>
            </a:r>
            <a:r>
              <a:rPr lang="en-US" dirty="0"/>
              <a:t>. </a:t>
            </a:r>
          </a:p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nilainya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jenuhnya</a:t>
            </a:r>
            <a:r>
              <a:rPr lang="en-US" dirty="0"/>
              <a:t>—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gelembung</a:t>
            </a:r>
            <a:r>
              <a:rPr lang="en-US" dirty="0"/>
              <a:t>—dan </a:t>
            </a:r>
            <a:r>
              <a:rPr lang="en-US" dirty="0" err="1"/>
              <a:t>entalpi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pada </a:t>
            </a:r>
            <a:r>
              <a:rPr lang="en-US" dirty="0" err="1"/>
              <a:t>tekanan</a:t>
            </a:r>
            <a:r>
              <a:rPr lang="en-US" dirty="0"/>
              <a:t> pada tray </a:t>
            </a:r>
            <a:r>
              <a:rPr lang="en-US" dirty="0" err="1"/>
              <a:t>umpan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105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FeeD</a:t>
            </a:r>
            <a:r>
              <a:rPr lang="en-US" dirty="0"/>
              <a:t> VARIABLES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255" name="Picture 111" descr="C:\Users\AXIOO\Documents\OTK\Screensh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231" y="1613680"/>
            <a:ext cx="6452315" cy="4918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36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FeeD</a:t>
            </a:r>
            <a:r>
              <a:rPr lang="en-US" dirty="0"/>
              <a:t>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 algn="just">
              <a:buAutoNum type="alphaLcParenR"/>
            </a:pPr>
            <a:r>
              <a:rPr lang="en-US" b="1" dirty="0"/>
              <a:t>Sub-cooled liquid</a:t>
            </a:r>
            <a:r>
              <a:rPr lang="en-US" dirty="0"/>
              <a:t>. Jika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gelembungnya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 (pada </a:t>
            </a:r>
            <a:r>
              <a:rPr lang="en-US" dirty="0" err="1"/>
              <a:t>tekanan</a:t>
            </a:r>
            <a:r>
              <a:rPr lang="en-US" dirty="0"/>
              <a:t> tray),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mengembun</a:t>
            </a:r>
            <a:r>
              <a:rPr lang="en-US" dirty="0"/>
              <a:t> di tray </a:t>
            </a:r>
            <a:r>
              <a:rPr lang="en-US" dirty="0" err="1"/>
              <a:t>umpan</a:t>
            </a:r>
            <a:r>
              <a:rPr lang="en-US" dirty="0"/>
              <a:t> agar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didih</a:t>
            </a:r>
            <a:r>
              <a:rPr lang="en-US" dirty="0"/>
              <a:t>. Jadi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pada feed tray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feed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yang </a:t>
            </a:r>
            <a:r>
              <a:rPr lang="en-US" dirty="0" err="1"/>
              <a:t>terkondensasi</a:t>
            </a:r>
            <a:r>
              <a:rPr lang="en-US" dirty="0"/>
              <a:t> pada tray.</a:t>
            </a:r>
          </a:p>
          <a:p>
            <a:pPr marL="457200" indent="-457200" algn="just">
              <a:buAutoNum type="alphaLcParenR"/>
            </a:pPr>
            <a:r>
              <a:rPr lang="en-US" b="1" dirty="0"/>
              <a:t>Saturated liquid</a:t>
            </a:r>
            <a:r>
              <a:rPr lang="en-US" dirty="0"/>
              <a:t>. Jika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pada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gelembung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tidak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melewati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.</a:t>
            </a:r>
          </a:p>
          <a:p>
            <a:pPr marL="457200" indent="-457200" algn="just">
              <a:buAutoNum type="alphaLcParenR"/>
            </a:pPr>
            <a:r>
              <a:rPr lang="en-US" b="1" dirty="0"/>
              <a:t>Partially vaporized</a:t>
            </a:r>
            <a:r>
              <a:rPr lang="en-US" dirty="0"/>
              <a:t>. Jika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diuapkan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cair</a:t>
            </a:r>
            <a:r>
              <a:rPr lang="en-US" dirty="0"/>
              <a:t>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.</a:t>
            </a:r>
          </a:p>
          <a:p>
            <a:pPr marL="457200" indent="-457200" algn="just">
              <a:buAutoNum type="alphaLcParenR"/>
            </a:pPr>
            <a:r>
              <a:rPr lang="en-US" b="1" dirty="0"/>
              <a:t>Saturated vapor</a:t>
            </a:r>
            <a:r>
              <a:rPr lang="en-US" dirty="0"/>
              <a:t>. Jika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pada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embun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tidak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.</a:t>
            </a:r>
          </a:p>
          <a:p>
            <a:pPr marL="457200" indent="-457200" algn="just">
              <a:buAutoNum type="alphaLcParenR"/>
            </a:pPr>
            <a:r>
              <a:rPr lang="en-US" b="1" dirty="0"/>
              <a:t>Superheated vapor</a:t>
            </a:r>
            <a:r>
              <a:rPr lang="en-US" dirty="0"/>
              <a:t>. Jika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embun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tray </a:t>
            </a:r>
            <a:r>
              <a:rPr lang="en-US" dirty="0" err="1"/>
              <a:t>umpan</a:t>
            </a:r>
            <a:r>
              <a:rPr lang="en-US" dirty="0"/>
              <a:t>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tray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menguap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mendinginkan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saturasi</a:t>
            </a:r>
            <a:r>
              <a:rPr lang="en-US" dirty="0"/>
              <a:t>.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dikurangi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yang </a:t>
            </a:r>
            <a:r>
              <a:rPr lang="en-US" dirty="0" err="1"/>
              <a:t>menguap</a:t>
            </a:r>
            <a:r>
              <a:rPr lang="en-US" dirty="0"/>
              <a:t> dan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uap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penguapan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64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</TotalTime>
  <Words>2050</Words>
  <Application>Microsoft Office PowerPoint</Application>
  <PresentationFormat>Widescreen</PresentationFormat>
  <Paragraphs>128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Kolom Distilasi Bertingkat  Sistem Biner</vt:lpstr>
      <vt:lpstr>Tujuan</vt:lpstr>
      <vt:lpstr>Introduction</vt:lpstr>
      <vt:lpstr>Column Specifications</vt:lpstr>
      <vt:lpstr>Feed Variables</vt:lpstr>
      <vt:lpstr>Feed Variables</vt:lpstr>
      <vt:lpstr>Feed Variables</vt:lpstr>
      <vt:lpstr>FeeD VARIABLES</vt:lpstr>
      <vt:lpstr>FeeD VARIABLES</vt:lpstr>
      <vt:lpstr>Separation Specifications</vt:lpstr>
      <vt:lpstr>Distilasi</vt:lpstr>
      <vt:lpstr>Neraca Massa</vt:lpstr>
      <vt:lpstr>PowerPoint Presentation</vt:lpstr>
      <vt:lpstr>Reflux Ratio</vt:lpstr>
      <vt:lpstr>Pressure Specification</vt:lpstr>
      <vt:lpstr>Lokasi Tray Umpan yang Optimal</vt:lpstr>
      <vt:lpstr>FEED LINE</vt:lpstr>
      <vt:lpstr>Metode perhitungan jumlah tahapan (stage)</vt:lpstr>
      <vt:lpstr>Metode McCabe-Thiele</vt:lpstr>
      <vt:lpstr>Rectifying Operating Line.</vt:lpstr>
      <vt:lpstr>Stripping Operating Line</vt:lpstr>
      <vt:lpstr>Plotting the Operating Lines. </vt:lpstr>
      <vt:lpstr>Plotting the Operating Lines</vt:lpstr>
      <vt:lpstr>PowerPoint Presentation</vt:lpstr>
      <vt:lpstr>PowerPoint Presentation</vt:lpstr>
      <vt:lpstr>Partial Reboiler</vt:lpstr>
      <vt:lpstr>Total Condenser. </vt:lpstr>
      <vt:lpstr>Contoh Soal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MUBI</dc:creator>
  <cp:lastModifiedBy>Bahtiar RS</cp:lastModifiedBy>
  <cp:revision>49</cp:revision>
  <dcterms:created xsi:type="dcterms:W3CDTF">2017-10-25T09:09:59Z</dcterms:created>
  <dcterms:modified xsi:type="dcterms:W3CDTF">2025-10-27T13:01:51Z</dcterms:modified>
</cp:coreProperties>
</file>