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64" r:id="rId3"/>
    <p:sldId id="259" r:id="rId4"/>
    <p:sldId id="260" r:id="rId5"/>
    <p:sldId id="261" r:id="rId6"/>
    <p:sldId id="265" r:id="rId7"/>
    <p:sldId id="263" r:id="rId8"/>
    <p:sldId id="266" r:id="rId9"/>
    <p:sldId id="267" r:id="rId10"/>
    <p:sldId id="262" r:id="rId11"/>
    <p:sldId id="268" r:id="rId12"/>
    <p:sldId id="269" r:id="rId13"/>
    <p:sldId id="270" r:id="rId14"/>
    <p:sldId id="271" r:id="rId15"/>
    <p:sldId id="272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chmad Fauzi" initials="AF" lastIdx="1" clrIdx="0">
    <p:extLst>
      <p:ext uri="{19B8F6BF-5375-455C-9EA6-DF929625EA0E}">
        <p15:presenceInfo xmlns:p15="http://schemas.microsoft.com/office/powerpoint/2012/main" userId="Achmad Fauz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6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D65D8-40B9-4314-9BC0-B8FBDC005310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0876D-2B4B-4FDB-876B-81B014C56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542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D65D8-40B9-4314-9BC0-B8FBDC005310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0876D-2B4B-4FDB-876B-81B014C56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965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D65D8-40B9-4314-9BC0-B8FBDC005310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0876D-2B4B-4FDB-876B-81B014C56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626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D65D8-40B9-4314-9BC0-B8FBDC005310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0876D-2B4B-4FDB-876B-81B014C56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736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D65D8-40B9-4314-9BC0-B8FBDC005310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0876D-2B4B-4FDB-876B-81B014C56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031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D65D8-40B9-4314-9BC0-B8FBDC005310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0876D-2B4B-4FDB-876B-81B014C56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682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D65D8-40B9-4314-9BC0-B8FBDC005310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0876D-2B4B-4FDB-876B-81B014C56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117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D65D8-40B9-4314-9BC0-B8FBDC005310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0876D-2B4B-4FDB-876B-81B014C56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88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D65D8-40B9-4314-9BC0-B8FBDC005310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0876D-2B4B-4FDB-876B-81B014C56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96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D65D8-40B9-4314-9BC0-B8FBDC005310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0876D-2B4B-4FDB-876B-81B014C56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557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D65D8-40B9-4314-9BC0-B8FBDC005310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0876D-2B4B-4FDB-876B-81B014C56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73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D65D8-40B9-4314-9BC0-B8FBDC005310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E0876D-2B4B-4FDB-876B-81B014C56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335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microsoft.com/office/2007/relationships/hdphoto" Target="../media/hdphoto13.wdp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2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24.jpeg"/><Relationship Id="rId5" Type="http://schemas.openxmlformats.org/officeDocument/2006/relationships/image" Target="../media/image21.png"/><Relationship Id="rId15" Type="http://schemas.microsoft.com/office/2007/relationships/hdphoto" Target="../media/hdphoto2.wdp"/><Relationship Id="rId10" Type="http://schemas.microsoft.com/office/2007/relationships/hdphoto" Target="../media/hdphoto5.wdp"/><Relationship Id="rId4" Type="http://schemas.openxmlformats.org/officeDocument/2006/relationships/image" Target="../media/image4.png"/><Relationship Id="rId9" Type="http://schemas.openxmlformats.org/officeDocument/2006/relationships/image" Target="../media/image23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12" Type="http://schemas.microsoft.com/office/2007/relationships/hdphoto" Target="../media/hdphoto4.wdp"/><Relationship Id="rId17" Type="http://schemas.microsoft.com/office/2007/relationships/hdphoto" Target="../media/hdphoto6.wdp"/><Relationship Id="rId2" Type="http://schemas.openxmlformats.org/officeDocument/2006/relationships/image" Target="../media/image2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2.png"/><Relationship Id="rId5" Type="http://schemas.openxmlformats.org/officeDocument/2006/relationships/image" Target="../media/image26.png"/><Relationship Id="rId15" Type="http://schemas.openxmlformats.org/officeDocument/2006/relationships/image" Target="../media/image24.jpeg"/><Relationship Id="rId10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openxmlformats.org/officeDocument/2006/relationships/image" Target="../media/image21.png"/><Relationship Id="rId1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3.png"/><Relationship Id="rId3" Type="http://schemas.openxmlformats.org/officeDocument/2006/relationships/image" Target="../media/image3.png"/><Relationship Id="rId7" Type="http://schemas.openxmlformats.org/officeDocument/2006/relationships/image" Target="../media/image29.jpeg"/><Relationship Id="rId12" Type="http://schemas.microsoft.com/office/2007/relationships/hdphoto" Target="../media/hdphoto9.wdp"/><Relationship Id="rId2" Type="http://schemas.openxmlformats.org/officeDocument/2006/relationships/image" Target="../media/image2.png"/><Relationship Id="rId16" Type="http://schemas.microsoft.com/office/2007/relationships/hdphoto" Target="../media/hdphoto11.wdp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5" Type="http://schemas.openxmlformats.org/officeDocument/2006/relationships/image" Target="../media/image34.png"/><Relationship Id="rId10" Type="http://schemas.microsoft.com/office/2007/relationships/hdphoto" Target="../media/hdphoto8.wdp"/><Relationship Id="rId4" Type="http://schemas.openxmlformats.org/officeDocument/2006/relationships/image" Target="../media/image4.png"/><Relationship Id="rId9" Type="http://schemas.openxmlformats.org/officeDocument/2006/relationships/image" Target="../media/image31.png"/><Relationship Id="rId14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gif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77A13CE-821D-41A4-9B68-9B87C638BC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38047"/>
            <a:ext cx="3648635" cy="5199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08D91A-7481-4FF9-BD1F-5718AB2174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4" t="9525" r="23628" b="11423"/>
          <a:stretch/>
        </p:blipFill>
        <p:spPr>
          <a:xfrm>
            <a:off x="8525435" y="42500"/>
            <a:ext cx="425955" cy="5911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F715AD-E5B2-4263-872C-845387EEFA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6" y="-68392"/>
            <a:ext cx="1083944" cy="81295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DC6CE1F-D27C-407B-A4B3-A62E4F785736}"/>
              </a:ext>
            </a:extLst>
          </p:cNvPr>
          <p:cNvSpPr txBox="1"/>
          <p:nvPr/>
        </p:nvSpPr>
        <p:spPr>
          <a:xfrm>
            <a:off x="2132724" y="2479478"/>
            <a:ext cx="5369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 Narrow" panose="020B0606020202030204" pitchFamily="34" charset="0"/>
              </a:rPr>
              <a:t>CRUDE OIL DISTILLATION</a:t>
            </a:r>
          </a:p>
        </p:txBody>
      </p:sp>
      <p:sp>
        <p:nvSpPr>
          <p:cNvPr id="511" name="TextBox 510">
            <a:extLst>
              <a:ext uri="{FF2B5EF4-FFF2-40B4-BE49-F238E27FC236}">
                <a16:creationId xmlns:a16="http://schemas.microsoft.com/office/drawing/2014/main" id="{1428FB88-280C-4B87-875F-639ECB044046}"/>
              </a:ext>
            </a:extLst>
          </p:cNvPr>
          <p:cNvSpPr txBox="1"/>
          <p:nvPr/>
        </p:nvSpPr>
        <p:spPr>
          <a:xfrm>
            <a:off x="3250783" y="3296785"/>
            <a:ext cx="2810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Ir. Achmad Fauzi, S.T, M.M (K3L)</a:t>
            </a:r>
          </a:p>
        </p:txBody>
      </p:sp>
      <p:sp>
        <p:nvSpPr>
          <p:cNvPr id="515" name="TextBox 514">
            <a:extLst>
              <a:ext uri="{FF2B5EF4-FFF2-40B4-BE49-F238E27FC236}">
                <a16:creationId xmlns:a16="http://schemas.microsoft.com/office/drawing/2014/main" id="{2E6081F1-3BEB-48BD-AE4F-AFBDAF018C43}"/>
              </a:ext>
            </a:extLst>
          </p:cNvPr>
          <p:cNvSpPr txBox="1"/>
          <p:nvPr/>
        </p:nvSpPr>
        <p:spPr>
          <a:xfrm>
            <a:off x="7267211" y="6350170"/>
            <a:ext cx="16841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NOVEMBER, 2025</a:t>
            </a:r>
          </a:p>
        </p:txBody>
      </p:sp>
    </p:spTree>
    <p:extLst>
      <p:ext uri="{BB962C8B-B14F-4D97-AF65-F5344CB8AC3E}">
        <p14:creationId xmlns:p14="http://schemas.microsoft.com/office/powerpoint/2010/main" val="1036274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38047"/>
            <a:ext cx="3648635" cy="5199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08D91A-7481-4FF9-BD1F-5718AB2174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4" t="9525" r="23628" b="11423"/>
          <a:stretch/>
        </p:blipFill>
        <p:spPr>
          <a:xfrm>
            <a:off x="8502393" y="42499"/>
            <a:ext cx="448997" cy="6231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F715AD-E5B2-4263-872C-845387EEFA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6" y="-68392"/>
            <a:ext cx="1083944" cy="81295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95DF89F-2BF3-4441-99BA-B0CD2B3FE2BE}"/>
              </a:ext>
            </a:extLst>
          </p:cNvPr>
          <p:cNvGrpSpPr/>
          <p:nvPr/>
        </p:nvGrpSpPr>
        <p:grpSpPr>
          <a:xfrm>
            <a:off x="103046" y="1246163"/>
            <a:ext cx="9040954" cy="5081617"/>
            <a:chOff x="875853" y="692196"/>
            <a:chExt cx="6233158" cy="547360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0854884-32DC-4E64-A568-7CA4E2D44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8" t="2307" r="2288" b="1672"/>
            <a:stretch/>
          </p:blipFill>
          <p:spPr>
            <a:xfrm>
              <a:off x="875853" y="692196"/>
              <a:ext cx="6233158" cy="5473607"/>
            </a:xfrm>
            <a:prstGeom prst="rect">
              <a:avLst/>
            </a:prstGeom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7569F62-EAC2-4C89-81E2-AEA14B32CD91}"/>
                </a:ext>
              </a:extLst>
            </p:cNvPr>
            <p:cNvSpPr/>
            <p:nvPr/>
          </p:nvSpPr>
          <p:spPr>
            <a:xfrm>
              <a:off x="3944471" y="1577788"/>
              <a:ext cx="385482" cy="17929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9592321-CB40-42F8-8F69-84D8D7306160}"/>
              </a:ext>
            </a:extLst>
          </p:cNvPr>
          <p:cNvSpPr txBox="1"/>
          <p:nvPr/>
        </p:nvSpPr>
        <p:spPr>
          <a:xfrm>
            <a:off x="60066" y="512950"/>
            <a:ext cx="82139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highlight>
                  <a:srgbClr val="00FF00"/>
                </a:highlight>
                <a:latin typeface="Bahnschrift" panose="020B0502040204020203" pitchFamily="34" charset="0"/>
              </a:rPr>
              <a:t>KASUS WATER CARRY DI DESALTER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B7EDEE-A8DA-475E-A22F-ACACC23522DA}"/>
              </a:ext>
            </a:extLst>
          </p:cNvPr>
          <p:cNvSpPr txBox="1"/>
          <p:nvPr/>
        </p:nvSpPr>
        <p:spPr>
          <a:xfrm>
            <a:off x="60066" y="2272120"/>
            <a:ext cx="1696173" cy="707886"/>
          </a:xfrm>
          <a:prstGeom prst="rect">
            <a:avLst/>
          </a:prstGeom>
          <a:solidFill>
            <a:schemeClr val="bg2"/>
          </a:solidFill>
          <a:ln w="127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Dalam </a:t>
            </a:r>
            <a:r>
              <a:rPr lang="en-US" sz="1000" dirty="0" err="1"/>
              <a:t>operasi</a:t>
            </a:r>
            <a:r>
              <a:rPr lang="en-US" sz="1000" dirty="0"/>
              <a:t> normal, crude yang </a:t>
            </a:r>
            <a:r>
              <a:rPr lang="en-US" sz="1000" dirty="0" err="1"/>
              <a:t>sudah</a:t>
            </a:r>
            <a:r>
              <a:rPr lang="en-US" sz="1000" dirty="0"/>
              <a:t> di-drain </a:t>
            </a:r>
            <a:r>
              <a:rPr lang="en-US" sz="1000" dirty="0" err="1"/>
              <a:t>masuk</a:t>
            </a:r>
            <a:r>
              <a:rPr lang="en-US" sz="1000" dirty="0"/>
              <a:t> </a:t>
            </a:r>
            <a:r>
              <a:rPr lang="en-US" sz="1000" dirty="0" err="1"/>
              <a:t>ke</a:t>
            </a:r>
            <a:r>
              <a:rPr lang="en-US" sz="1000" dirty="0"/>
              <a:t> </a:t>
            </a:r>
            <a:r>
              <a:rPr lang="en-US" sz="1000" b="1" dirty="0"/>
              <a:t>desalter</a:t>
            </a:r>
            <a:r>
              <a:rPr lang="en-US" sz="1000" dirty="0"/>
              <a:t> </a:t>
            </a:r>
            <a:r>
              <a:rPr lang="en-US" sz="1000" dirty="0" err="1"/>
              <a:t>untuk</a:t>
            </a:r>
            <a:r>
              <a:rPr lang="en-US" sz="1000" dirty="0"/>
              <a:t> </a:t>
            </a:r>
            <a:r>
              <a:rPr lang="en-US" sz="1000" dirty="0" err="1"/>
              <a:t>pemisahan</a:t>
            </a:r>
            <a:r>
              <a:rPr lang="en-US" sz="1000" dirty="0"/>
              <a:t> air &amp; garam </a:t>
            </a:r>
            <a:r>
              <a:rPr lang="en-US" sz="1000" dirty="0" err="1"/>
              <a:t>sisa</a:t>
            </a:r>
            <a:endParaRPr lang="en-US" sz="1000" dirty="0"/>
          </a:p>
        </p:txBody>
      </p:sp>
      <p:sp>
        <p:nvSpPr>
          <p:cNvPr id="4" name="Arrow: Curved Up 3">
            <a:extLst>
              <a:ext uri="{FF2B5EF4-FFF2-40B4-BE49-F238E27FC236}">
                <a16:creationId xmlns:a16="http://schemas.microsoft.com/office/drawing/2014/main" id="{F7F601A8-DA80-4640-8140-5ECFABA14222}"/>
              </a:ext>
            </a:extLst>
          </p:cNvPr>
          <p:cNvSpPr/>
          <p:nvPr/>
        </p:nvSpPr>
        <p:spPr>
          <a:xfrm rot="3067336">
            <a:off x="194266" y="3147820"/>
            <a:ext cx="385482" cy="241636"/>
          </a:xfrm>
          <a:prstGeom prst="curved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DD6E612-A981-440A-9303-0AAEDDDBDB6E}"/>
              </a:ext>
            </a:extLst>
          </p:cNvPr>
          <p:cNvSpPr/>
          <p:nvPr/>
        </p:nvSpPr>
        <p:spPr>
          <a:xfrm>
            <a:off x="611004" y="3073719"/>
            <a:ext cx="1191023" cy="40286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DE037FD2-AA68-4CCF-9D40-A5AB1B27C63B}"/>
              </a:ext>
            </a:extLst>
          </p:cNvPr>
          <p:cNvSpPr/>
          <p:nvPr/>
        </p:nvSpPr>
        <p:spPr>
          <a:xfrm>
            <a:off x="4260699" y="2151561"/>
            <a:ext cx="233891" cy="707886"/>
          </a:xfrm>
          <a:prstGeom prst="upArrow">
            <a:avLst/>
          </a:prstGeom>
          <a:solidFill>
            <a:srgbClr val="FF0000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5D2430-BFE1-42C7-BAF1-0A18091B00AD}"/>
              </a:ext>
            </a:extLst>
          </p:cNvPr>
          <p:cNvSpPr txBox="1"/>
          <p:nvPr/>
        </p:nvSpPr>
        <p:spPr>
          <a:xfrm>
            <a:off x="4377645" y="2382393"/>
            <a:ext cx="976104" cy="246221"/>
          </a:xfrm>
          <a:prstGeom prst="rect">
            <a:avLst/>
          </a:prstGeom>
          <a:solidFill>
            <a:schemeClr val="bg2"/>
          </a:solidFill>
          <a:ln w="127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P &gt;8 kg/cm²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7AAAB3-36CD-43B6-A922-83E4AC3858C4}"/>
              </a:ext>
            </a:extLst>
          </p:cNvPr>
          <p:cNvSpPr txBox="1"/>
          <p:nvPr/>
        </p:nvSpPr>
        <p:spPr>
          <a:xfrm>
            <a:off x="60066" y="5369334"/>
            <a:ext cx="2380457" cy="5539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000" dirty="0" err="1"/>
              <a:t>Investigasi</a:t>
            </a:r>
            <a:r>
              <a:rPr lang="en-US" sz="1000" dirty="0"/>
              <a:t> </a:t>
            </a:r>
            <a:r>
              <a:rPr lang="en-US" sz="1000" dirty="0" err="1"/>
              <a:t>menunjukkan</a:t>
            </a:r>
            <a:r>
              <a:rPr lang="en-US" sz="1000" dirty="0"/>
              <a:t> </a:t>
            </a:r>
            <a:r>
              <a:rPr lang="en-US" sz="1000" dirty="0" err="1"/>
              <a:t>adanya</a:t>
            </a:r>
            <a:r>
              <a:rPr lang="en-US" sz="1000" dirty="0"/>
              <a:t> </a:t>
            </a:r>
            <a:r>
              <a:rPr lang="en-US" sz="1000" b="1" dirty="0"/>
              <a:t>air </a:t>
            </a:r>
            <a:r>
              <a:rPr lang="en-US" sz="1000" b="1" dirty="0" err="1"/>
              <a:t>terbawa</a:t>
            </a:r>
            <a:r>
              <a:rPr lang="en-US" sz="1000" b="1" dirty="0"/>
              <a:t> (water carry)</a:t>
            </a:r>
            <a:r>
              <a:rPr lang="en-US" sz="1000" dirty="0"/>
              <a:t> </a:t>
            </a:r>
            <a:r>
              <a:rPr lang="en-US" sz="1000" dirty="0" err="1"/>
              <a:t>dari</a:t>
            </a:r>
            <a:r>
              <a:rPr lang="en-US" sz="1000" dirty="0"/>
              <a:t> desalter </a:t>
            </a:r>
            <a:r>
              <a:rPr lang="en-US" sz="1000" dirty="0" err="1"/>
              <a:t>menuju</a:t>
            </a:r>
            <a:r>
              <a:rPr lang="en-US" sz="1000" dirty="0"/>
              <a:t> furnace dan </a:t>
            </a:r>
            <a:r>
              <a:rPr lang="en-US" sz="1000" dirty="0" err="1"/>
              <a:t>kolom</a:t>
            </a:r>
            <a:endParaRPr lang="en-US" sz="1000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4ED63922-2850-4DF5-B22F-B9B3F38DEF08}"/>
              </a:ext>
            </a:extLst>
          </p:cNvPr>
          <p:cNvSpPr/>
          <p:nvPr/>
        </p:nvSpPr>
        <p:spPr>
          <a:xfrm>
            <a:off x="973553" y="4873096"/>
            <a:ext cx="1368357" cy="18357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24C78F7F-ABCA-4051-8C5C-40B7D6E6D007}"/>
              </a:ext>
            </a:extLst>
          </p:cNvPr>
          <p:cNvSpPr/>
          <p:nvPr/>
        </p:nvSpPr>
        <p:spPr>
          <a:xfrm>
            <a:off x="3168358" y="4585994"/>
            <a:ext cx="1209286" cy="22965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F65C1FE-0A4D-440C-A7D2-E1C5234B75F8}"/>
              </a:ext>
            </a:extLst>
          </p:cNvPr>
          <p:cNvSpPr txBox="1"/>
          <p:nvPr/>
        </p:nvSpPr>
        <p:spPr>
          <a:xfrm>
            <a:off x="4295189" y="3376485"/>
            <a:ext cx="1076662" cy="707886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i-FI" sz="1000" dirty="0"/>
              <a:t>kenaikan tekanan abnormal di kolom distilasi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811546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  <p:bldP spid="5" grpId="0" animBg="1"/>
      <p:bldP spid="6" grpId="0" animBg="1"/>
      <p:bldP spid="14" grpId="0" animBg="1"/>
      <p:bldP spid="15" grpId="0" animBg="1"/>
      <p:bldP spid="9" grpId="0" animBg="1"/>
      <p:bldP spid="19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38047"/>
            <a:ext cx="3648635" cy="5199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08D91A-7481-4FF9-BD1F-5718AB2174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4" t="9525" r="23628" b="11423"/>
          <a:stretch/>
        </p:blipFill>
        <p:spPr>
          <a:xfrm>
            <a:off x="8502393" y="42499"/>
            <a:ext cx="448997" cy="6231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F715AD-E5B2-4263-872C-845387EEFA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6" y="-68392"/>
            <a:ext cx="1083944" cy="81295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9592321-CB40-42F8-8F69-84D8D7306160}"/>
              </a:ext>
            </a:extLst>
          </p:cNvPr>
          <p:cNvSpPr txBox="1"/>
          <p:nvPr/>
        </p:nvSpPr>
        <p:spPr>
          <a:xfrm>
            <a:off x="127746" y="618474"/>
            <a:ext cx="56903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highlight>
                  <a:srgbClr val="00FF00"/>
                </a:highlight>
                <a:latin typeface="Bahnschrift" panose="020B0502040204020203" pitchFamily="34" charset="0"/>
              </a:rPr>
              <a:t>APA ITU WATER CARRY?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084AFC-9665-471E-9639-AB394BFF7C42}"/>
              </a:ext>
            </a:extLst>
          </p:cNvPr>
          <p:cNvSpPr txBox="1"/>
          <p:nvPr/>
        </p:nvSpPr>
        <p:spPr>
          <a:xfrm>
            <a:off x="127746" y="1214018"/>
            <a:ext cx="84717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Kondisi</a:t>
            </a:r>
            <a:r>
              <a:rPr lang="en-US" sz="1200" dirty="0"/>
              <a:t> </a:t>
            </a:r>
            <a:r>
              <a:rPr lang="en-US" sz="1200" dirty="0" err="1"/>
              <a:t>ketika</a:t>
            </a:r>
            <a:r>
              <a:rPr lang="en-US" sz="1200" dirty="0"/>
              <a:t> air </a:t>
            </a:r>
            <a:r>
              <a:rPr lang="en-US" sz="1200" dirty="0" err="1"/>
              <a:t>hasil</a:t>
            </a:r>
            <a:r>
              <a:rPr lang="en-US" sz="1200" dirty="0"/>
              <a:t> </a:t>
            </a:r>
            <a:r>
              <a:rPr lang="en-US" sz="1200" dirty="0" err="1"/>
              <a:t>pemisahan</a:t>
            </a:r>
            <a:r>
              <a:rPr lang="en-US" sz="1200" dirty="0"/>
              <a:t> </a:t>
            </a:r>
            <a:r>
              <a:rPr lang="en-US" sz="1200" b="1" dirty="0" err="1"/>
              <a:t>tidak</a:t>
            </a:r>
            <a:r>
              <a:rPr lang="en-US" sz="1200" b="1" dirty="0"/>
              <a:t> </a:t>
            </a:r>
            <a:r>
              <a:rPr lang="en-US" sz="1200" b="1" dirty="0" err="1"/>
              <a:t>seluruhnya</a:t>
            </a:r>
            <a:r>
              <a:rPr lang="en-US" sz="1200" b="1" dirty="0"/>
              <a:t> </a:t>
            </a:r>
            <a:r>
              <a:rPr lang="en-US" sz="1200" b="1" dirty="0" err="1"/>
              <a:t>turun</a:t>
            </a:r>
            <a:r>
              <a:rPr lang="en-US" sz="1200" b="1" dirty="0"/>
              <a:t> </a:t>
            </a:r>
            <a:r>
              <a:rPr lang="en-US" sz="1200" b="1" dirty="0" err="1"/>
              <a:t>sebagai</a:t>
            </a:r>
            <a:r>
              <a:rPr lang="en-US" sz="1200" b="1" dirty="0"/>
              <a:t> brine</a:t>
            </a:r>
            <a:r>
              <a:rPr lang="en-US" sz="1200" dirty="0"/>
              <a:t>, </a:t>
            </a:r>
            <a:r>
              <a:rPr lang="en-US" sz="1200" dirty="0" err="1"/>
              <a:t>melainkan</a:t>
            </a:r>
            <a:r>
              <a:rPr lang="en-US" sz="1200" dirty="0"/>
              <a:t> </a:t>
            </a:r>
            <a:r>
              <a:rPr lang="en-US" sz="1200" dirty="0" err="1"/>
              <a:t>ikut</a:t>
            </a:r>
            <a:r>
              <a:rPr lang="en-US" sz="1200" dirty="0"/>
              <a:t> </a:t>
            </a:r>
            <a:r>
              <a:rPr lang="en-US" sz="1200" dirty="0" err="1"/>
              <a:t>terbawa</a:t>
            </a:r>
            <a:r>
              <a:rPr lang="en-US" sz="1200" dirty="0"/>
              <a:t> </a:t>
            </a:r>
            <a:r>
              <a:rPr lang="en-US" sz="1200" dirty="0" err="1"/>
              <a:t>bersama</a:t>
            </a:r>
            <a:r>
              <a:rPr lang="en-US" sz="1200" dirty="0"/>
              <a:t> crude </a:t>
            </a:r>
            <a:r>
              <a:rPr lang="en-US" sz="1200" dirty="0" err="1"/>
              <a:t>keluar</a:t>
            </a:r>
            <a:r>
              <a:rPr lang="en-US" sz="1200" dirty="0"/>
              <a:t> </a:t>
            </a:r>
            <a:r>
              <a:rPr lang="en-US" sz="1200" dirty="0" err="1"/>
              <a:t>dari</a:t>
            </a:r>
            <a:r>
              <a:rPr lang="en-US" sz="1200" dirty="0"/>
              <a:t> desalter</a:t>
            </a:r>
          </a:p>
        </p:txBody>
      </p:sp>
      <p:pic>
        <p:nvPicPr>
          <p:cNvPr id="3076" name="Picture 4" descr="BILECTRIC HF High-frequency AC desalter - Gms Interneer">
            <a:extLst>
              <a:ext uri="{FF2B5EF4-FFF2-40B4-BE49-F238E27FC236}">
                <a16:creationId xmlns:a16="http://schemas.microsoft.com/office/drawing/2014/main" id="{C1ADD8EA-EA43-4914-846E-B98618D3F4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" r="1184" b="5145"/>
          <a:stretch/>
        </p:blipFill>
        <p:spPr bwMode="auto">
          <a:xfrm>
            <a:off x="156882" y="2805953"/>
            <a:ext cx="8830236" cy="353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00008CB-C227-4BA3-9FC6-D9760F13E1FA}"/>
              </a:ext>
            </a:extLst>
          </p:cNvPr>
          <p:cNvSpPr txBox="1"/>
          <p:nvPr/>
        </p:nvSpPr>
        <p:spPr>
          <a:xfrm>
            <a:off x="156882" y="1598421"/>
            <a:ext cx="7129183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highlight>
                  <a:srgbClr val="00FFFF"/>
                </a:highlight>
              </a:rPr>
              <a:t>Biasanya</a:t>
            </a:r>
            <a:r>
              <a:rPr lang="en-US" sz="1400" dirty="0">
                <a:highlight>
                  <a:srgbClr val="00FFFF"/>
                </a:highlight>
              </a:rPr>
              <a:t> </a:t>
            </a:r>
            <a:r>
              <a:rPr lang="en-US" sz="1400" dirty="0" err="1">
                <a:highlight>
                  <a:srgbClr val="00FFFF"/>
                </a:highlight>
              </a:rPr>
              <a:t>terjadi</a:t>
            </a:r>
            <a:r>
              <a:rPr lang="en-US" sz="1400" dirty="0">
                <a:highlight>
                  <a:srgbClr val="00FFFF"/>
                </a:highlight>
              </a:rPr>
              <a:t> </a:t>
            </a:r>
            <a:r>
              <a:rPr lang="en-US" sz="1400" dirty="0" err="1">
                <a:highlight>
                  <a:srgbClr val="00FFFF"/>
                </a:highlight>
              </a:rPr>
              <a:t>karena</a:t>
            </a:r>
            <a:r>
              <a:rPr lang="en-US" sz="1200" dirty="0"/>
              <a:t>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/>
              <a:t>Water draining di TANK </a:t>
            </a:r>
            <a:r>
              <a:rPr lang="en-US" sz="1200" dirty="0" err="1"/>
              <a:t>tidak</a:t>
            </a:r>
            <a:r>
              <a:rPr lang="en-US" sz="1200" dirty="0"/>
              <a:t> </a:t>
            </a:r>
            <a:r>
              <a:rPr lang="en-US" sz="1200" dirty="0" err="1"/>
              <a:t>masksimal</a:t>
            </a:r>
            <a:r>
              <a:rPr lang="en-US" sz="1200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/>
              <a:t>Wash water </a:t>
            </a:r>
            <a:r>
              <a:rPr lang="en-US" sz="1200" dirty="0" err="1"/>
              <a:t>berlebih</a:t>
            </a:r>
            <a:r>
              <a:rPr lang="en-US" sz="1200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err="1"/>
              <a:t>Efektivitas</a:t>
            </a:r>
            <a:r>
              <a:rPr lang="en-US" sz="1200" dirty="0"/>
              <a:t> </a:t>
            </a:r>
            <a:r>
              <a:rPr lang="en-US" sz="1200" dirty="0" err="1"/>
              <a:t>medan</a:t>
            </a:r>
            <a:r>
              <a:rPr lang="en-US" sz="1200" dirty="0"/>
              <a:t> </a:t>
            </a:r>
            <a:r>
              <a:rPr lang="en-US" sz="1200" dirty="0" err="1"/>
              <a:t>listrik</a:t>
            </a:r>
            <a:r>
              <a:rPr lang="en-US" sz="1200" dirty="0"/>
              <a:t> </a:t>
            </a:r>
            <a:r>
              <a:rPr lang="en-US" sz="1200" dirty="0" err="1"/>
              <a:t>menurun</a:t>
            </a:r>
            <a:r>
              <a:rPr lang="en-US" sz="1200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/>
              <a:t>Crude </a:t>
            </a:r>
            <a:r>
              <a:rPr lang="en-US" sz="1200" dirty="0" err="1"/>
              <a:t>berat</a:t>
            </a:r>
            <a:r>
              <a:rPr lang="en-US" sz="1200" dirty="0"/>
              <a:t> (SG </a:t>
            </a:r>
            <a:r>
              <a:rPr lang="en-US" sz="1200" dirty="0" err="1"/>
              <a:t>tinggi</a:t>
            </a:r>
            <a:r>
              <a:rPr lang="en-US" sz="1200" dirty="0"/>
              <a:t>, asphaltene </a:t>
            </a:r>
            <a:r>
              <a:rPr lang="en-US" sz="1200" dirty="0" err="1"/>
              <a:t>tinggi</a:t>
            </a:r>
            <a:r>
              <a:rPr lang="en-US" sz="12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7373066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38047"/>
            <a:ext cx="3648635" cy="5199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08D91A-7481-4FF9-BD1F-5718AB2174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4" t="9525" r="23628" b="11423"/>
          <a:stretch/>
        </p:blipFill>
        <p:spPr>
          <a:xfrm>
            <a:off x="8502393" y="42499"/>
            <a:ext cx="448997" cy="6231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F715AD-E5B2-4263-872C-845387EEFA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6" y="-68392"/>
            <a:ext cx="1083944" cy="81295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9592321-CB40-42F8-8F69-84D8D7306160}"/>
              </a:ext>
            </a:extLst>
          </p:cNvPr>
          <p:cNvSpPr txBox="1"/>
          <p:nvPr/>
        </p:nvSpPr>
        <p:spPr>
          <a:xfrm>
            <a:off x="-42582" y="618474"/>
            <a:ext cx="88593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highlight>
                  <a:srgbClr val="00FF00"/>
                </a:highlight>
                <a:latin typeface="Bahnschrift" panose="020B0502040204020203" pitchFamily="34" charset="0"/>
              </a:rPr>
              <a:t>MEKANISME TERJADINYA WATER CARRY?</a:t>
            </a:r>
          </a:p>
        </p:txBody>
      </p:sp>
      <p:pic>
        <p:nvPicPr>
          <p:cNvPr id="3076" name="Picture 4" descr="BILECTRIC HF High-frequency AC desalter - Gms Interneer">
            <a:extLst>
              <a:ext uri="{FF2B5EF4-FFF2-40B4-BE49-F238E27FC236}">
                <a16:creationId xmlns:a16="http://schemas.microsoft.com/office/drawing/2014/main" id="{C1ADD8EA-EA43-4914-846E-B98618D3F4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" r="1184" b="5145"/>
          <a:stretch/>
        </p:blipFill>
        <p:spPr bwMode="auto">
          <a:xfrm>
            <a:off x="156882" y="1506071"/>
            <a:ext cx="8830236" cy="483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D01CC5-73CE-4E9A-8988-2CBC426401CE}"/>
              </a:ext>
            </a:extLst>
          </p:cNvPr>
          <p:cNvSpPr txBox="1"/>
          <p:nvPr/>
        </p:nvSpPr>
        <p:spPr>
          <a:xfrm>
            <a:off x="156882" y="4504942"/>
            <a:ext cx="1475815" cy="830997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/>
              <a:t>Crude &amp; wash water </a:t>
            </a:r>
            <a:r>
              <a:rPr lang="en-US" sz="1200" dirty="0" err="1"/>
              <a:t>bercampur</a:t>
            </a:r>
            <a:r>
              <a:rPr lang="en-US" sz="1200" dirty="0"/>
              <a:t> → </a:t>
            </a:r>
            <a:r>
              <a:rPr lang="en-US" sz="1200" dirty="0" err="1"/>
              <a:t>membentuk</a:t>
            </a:r>
            <a:r>
              <a:rPr lang="en-US" sz="1200" dirty="0"/>
              <a:t> </a:t>
            </a:r>
            <a:r>
              <a:rPr lang="en-US" sz="1200" dirty="0" err="1"/>
              <a:t>emulsi</a:t>
            </a:r>
            <a:r>
              <a:rPr lang="en-US" sz="1200" dirty="0"/>
              <a:t> di mix valve.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864FED5-EDEC-4256-9DFC-0913E55AEA1F}"/>
              </a:ext>
            </a:extLst>
          </p:cNvPr>
          <p:cNvSpPr/>
          <p:nvPr/>
        </p:nvSpPr>
        <p:spPr>
          <a:xfrm>
            <a:off x="2330825" y="5265784"/>
            <a:ext cx="923364" cy="830996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E0F059-6E24-4FC9-AD27-28114C86FA19}"/>
              </a:ext>
            </a:extLst>
          </p:cNvPr>
          <p:cNvSpPr txBox="1"/>
          <p:nvPr/>
        </p:nvSpPr>
        <p:spPr>
          <a:xfrm>
            <a:off x="602038" y="2256791"/>
            <a:ext cx="1600200" cy="553998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000" dirty="0"/>
              <a:t>Medan </a:t>
            </a:r>
            <a:r>
              <a:rPr lang="en-US" sz="1000" dirty="0" err="1"/>
              <a:t>listrik</a:t>
            </a:r>
            <a:r>
              <a:rPr lang="en-US" sz="1000" dirty="0"/>
              <a:t> di desalter </a:t>
            </a:r>
            <a:r>
              <a:rPr lang="en-US" sz="1000" dirty="0" err="1"/>
              <a:t>seharusnya</a:t>
            </a:r>
            <a:r>
              <a:rPr lang="en-US" sz="1000" dirty="0"/>
              <a:t> </a:t>
            </a:r>
            <a:r>
              <a:rPr lang="en-US" sz="1000" dirty="0" err="1"/>
              <a:t>membuat</a:t>
            </a:r>
            <a:r>
              <a:rPr lang="en-US" sz="1000" dirty="0"/>
              <a:t> air </a:t>
            </a:r>
            <a:r>
              <a:rPr lang="en-US" sz="1000" dirty="0" err="1"/>
              <a:t>turun</a:t>
            </a:r>
            <a:r>
              <a:rPr lang="en-US" sz="1000" dirty="0"/>
              <a:t> (coalescence)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C50FE7A-723F-45B1-8035-2E71B78F19C8}"/>
              </a:ext>
            </a:extLst>
          </p:cNvPr>
          <p:cNvSpPr/>
          <p:nvPr/>
        </p:nvSpPr>
        <p:spPr>
          <a:xfrm>
            <a:off x="2429436" y="2256790"/>
            <a:ext cx="564776" cy="756121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C03EFEB-3D7B-4127-B809-BA3BFBA84F6C}"/>
              </a:ext>
            </a:extLst>
          </p:cNvPr>
          <p:cNvSpPr/>
          <p:nvPr/>
        </p:nvSpPr>
        <p:spPr>
          <a:xfrm>
            <a:off x="3523130" y="2266913"/>
            <a:ext cx="564776" cy="756121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3C3C04-A763-4117-A721-061364014234}"/>
              </a:ext>
            </a:extLst>
          </p:cNvPr>
          <p:cNvSpPr txBox="1"/>
          <p:nvPr/>
        </p:nvSpPr>
        <p:spPr>
          <a:xfrm>
            <a:off x="7521748" y="3613168"/>
            <a:ext cx="1600200" cy="553998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000" dirty="0" err="1"/>
              <a:t>Tapi</a:t>
            </a:r>
            <a:r>
              <a:rPr lang="en-US" sz="1000" dirty="0"/>
              <a:t> </a:t>
            </a:r>
            <a:r>
              <a:rPr lang="en-US" sz="1000" b="1" dirty="0" err="1"/>
              <a:t>emulsi</a:t>
            </a:r>
            <a:r>
              <a:rPr lang="en-US" sz="1000" dirty="0"/>
              <a:t> </a:t>
            </a:r>
            <a:r>
              <a:rPr lang="en-US" sz="1000" dirty="0" err="1"/>
              <a:t>terlalu</a:t>
            </a:r>
            <a:r>
              <a:rPr lang="en-US" sz="1000" dirty="0"/>
              <a:t> </a:t>
            </a:r>
            <a:r>
              <a:rPr lang="en-US" sz="1000" dirty="0" err="1"/>
              <a:t>stabil</a:t>
            </a:r>
            <a:r>
              <a:rPr lang="en-US" sz="1000" dirty="0"/>
              <a:t> → droplet </a:t>
            </a:r>
            <a:r>
              <a:rPr lang="en-US" sz="1000" dirty="0" err="1"/>
              <a:t>kecil</a:t>
            </a:r>
            <a:r>
              <a:rPr lang="en-US" sz="1000" dirty="0"/>
              <a:t> </a:t>
            </a:r>
            <a:r>
              <a:rPr lang="en-US" sz="1000" dirty="0" err="1"/>
              <a:t>tidak</a:t>
            </a:r>
            <a:r>
              <a:rPr lang="en-US" sz="1000" dirty="0"/>
              <a:t> </a:t>
            </a:r>
            <a:r>
              <a:rPr lang="en-US" sz="1000" dirty="0" err="1"/>
              <a:t>sempat</a:t>
            </a:r>
            <a:r>
              <a:rPr lang="en-US" sz="1000" dirty="0"/>
              <a:t> </a:t>
            </a:r>
            <a:r>
              <a:rPr lang="en-US" sz="1000" dirty="0" err="1"/>
              <a:t>turun</a:t>
            </a:r>
            <a:endParaRPr lang="en-US" sz="1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D71F6C-DE00-40C9-B6D4-2D5DDF6A57AB}"/>
              </a:ext>
            </a:extLst>
          </p:cNvPr>
          <p:cNvSpPr txBox="1"/>
          <p:nvPr/>
        </p:nvSpPr>
        <p:spPr>
          <a:xfrm>
            <a:off x="224116" y="3743437"/>
            <a:ext cx="562268" cy="24622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000" b="1" dirty="0" err="1"/>
              <a:t>emulsi</a:t>
            </a:r>
            <a:endParaRPr lang="en-US" sz="10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98A7D0-A7AA-485E-AB28-EBB75FEB832A}"/>
              </a:ext>
            </a:extLst>
          </p:cNvPr>
          <p:cNvSpPr txBox="1"/>
          <p:nvPr/>
        </p:nvSpPr>
        <p:spPr>
          <a:xfrm>
            <a:off x="1121004" y="3743437"/>
            <a:ext cx="562268" cy="24622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000" b="1" dirty="0" err="1"/>
              <a:t>emulsi</a:t>
            </a:r>
            <a:endParaRPr lang="en-US" sz="10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571850-89B6-421A-B0E7-27293CBB0763}"/>
              </a:ext>
            </a:extLst>
          </p:cNvPr>
          <p:cNvSpPr txBox="1"/>
          <p:nvPr/>
        </p:nvSpPr>
        <p:spPr>
          <a:xfrm>
            <a:off x="2049691" y="3743437"/>
            <a:ext cx="562268" cy="24622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000" b="1" dirty="0" err="1"/>
              <a:t>emulsi</a:t>
            </a:r>
            <a:endParaRPr lang="en-US" sz="10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D8CF2B-DA40-4B3A-8315-8F360071747C}"/>
              </a:ext>
            </a:extLst>
          </p:cNvPr>
          <p:cNvSpPr txBox="1"/>
          <p:nvPr/>
        </p:nvSpPr>
        <p:spPr>
          <a:xfrm>
            <a:off x="3006939" y="3743437"/>
            <a:ext cx="562268" cy="24622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000" b="1" dirty="0" err="1"/>
              <a:t>emulsi</a:t>
            </a:r>
            <a:endParaRPr lang="en-US" sz="10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5EFF7BC-F5C0-4154-B18A-3B4C9F116382}"/>
              </a:ext>
            </a:extLst>
          </p:cNvPr>
          <p:cNvSpPr txBox="1"/>
          <p:nvPr/>
        </p:nvSpPr>
        <p:spPr>
          <a:xfrm>
            <a:off x="3895792" y="3740342"/>
            <a:ext cx="562268" cy="24622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000" b="1" dirty="0" err="1"/>
              <a:t>emulsi</a:t>
            </a:r>
            <a:endParaRPr lang="en-US" sz="10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63A5F6-89B9-4BC6-9A57-FAEC26BEAE69}"/>
              </a:ext>
            </a:extLst>
          </p:cNvPr>
          <p:cNvSpPr txBox="1"/>
          <p:nvPr/>
        </p:nvSpPr>
        <p:spPr>
          <a:xfrm>
            <a:off x="4919920" y="3740342"/>
            <a:ext cx="562268" cy="24622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000" b="1" dirty="0" err="1"/>
              <a:t>emulsi</a:t>
            </a:r>
            <a:endParaRPr lang="en-US" sz="10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0779396-3A01-4E6A-8194-4FE64B79CA10}"/>
              </a:ext>
            </a:extLst>
          </p:cNvPr>
          <p:cNvSpPr txBox="1"/>
          <p:nvPr/>
        </p:nvSpPr>
        <p:spPr>
          <a:xfrm>
            <a:off x="6067970" y="3749932"/>
            <a:ext cx="562268" cy="24622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000" b="1" dirty="0" err="1"/>
              <a:t>emulsi</a:t>
            </a:r>
            <a:endParaRPr lang="en-US" sz="10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6B9F1F2-1EC0-4916-AB91-E838863E976A}"/>
              </a:ext>
            </a:extLst>
          </p:cNvPr>
          <p:cNvSpPr txBox="1"/>
          <p:nvPr/>
        </p:nvSpPr>
        <p:spPr>
          <a:xfrm>
            <a:off x="7094309" y="3767057"/>
            <a:ext cx="562268" cy="24622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000" b="1" dirty="0" err="1"/>
              <a:t>emulsi</a:t>
            </a:r>
            <a:endParaRPr lang="en-US" sz="10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43852E3-FF97-473A-AAD5-D708C9B5DDC0}"/>
              </a:ext>
            </a:extLst>
          </p:cNvPr>
          <p:cNvSpPr txBox="1"/>
          <p:nvPr/>
        </p:nvSpPr>
        <p:spPr>
          <a:xfrm>
            <a:off x="5201054" y="1604755"/>
            <a:ext cx="1600200" cy="553998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000" dirty="0"/>
              <a:t>Level interface naik → </a:t>
            </a:r>
            <a:r>
              <a:rPr lang="en-US" sz="1000" dirty="0" err="1"/>
              <a:t>sebagian</a:t>
            </a:r>
            <a:r>
              <a:rPr lang="en-US" sz="1000" dirty="0"/>
              <a:t> air </a:t>
            </a:r>
            <a:r>
              <a:rPr lang="en-US" sz="1000" dirty="0" err="1"/>
              <a:t>ikut</a:t>
            </a:r>
            <a:r>
              <a:rPr lang="en-US" sz="1000" dirty="0"/>
              <a:t> </a:t>
            </a:r>
            <a:r>
              <a:rPr lang="en-US" sz="1000" dirty="0" err="1"/>
              <a:t>terbawa</a:t>
            </a:r>
            <a:r>
              <a:rPr lang="en-US" sz="1000" dirty="0"/>
              <a:t> </a:t>
            </a:r>
            <a:r>
              <a:rPr lang="en-US" sz="1000" dirty="0" err="1"/>
              <a:t>ke</a:t>
            </a:r>
            <a:r>
              <a:rPr lang="en-US" sz="1000" dirty="0"/>
              <a:t> crude outlet</a:t>
            </a:r>
          </a:p>
        </p:txBody>
      </p:sp>
    </p:spTree>
    <p:extLst>
      <p:ext uri="{BB962C8B-B14F-4D97-AF65-F5344CB8AC3E}">
        <p14:creationId xmlns:p14="http://schemas.microsoft.com/office/powerpoint/2010/main" val="11645105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15" grpId="0" animBg="1"/>
      <p:bldP spid="16" grpId="0" animBg="1"/>
      <p:bldP spid="17" grpId="0" animBg="1"/>
      <p:bldP spid="19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38047"/>
            <a:ext cx="3648635" cy="5199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08D91A-7481-4FF9-BD1F-5718AB2174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4" t="9525" r="23628" b="11423"/>
          <a:stretch/>
        </p:blipFill>
        <p:spPr>
          <a:xfrm>
            <a:off x="8502393" y="42499"/>
            <a:ext cx="448997" cy="6231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F715AD-E5B2-4263-872C-845387EEFA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6" y="-68392"/>
            <a:ext cx="1083944" cy="81295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9592321-CB40-42F8-8F69-84D8D7306160}"/>
              </a:ext>
            </a:extLst>
          </p:cNvPr>
          <p:cNvSpPr txBox="1"/>
          <p:nvPr/>
        </p:nvSpPr>
        <p:spPr>
          <a:xfrm>
            <a:off x="-42582" y="618474"/>
            <a:ext cx="88593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highlight>
                  <a:srgbClr val="00FF00"/>
                </a:highlight>
              </a:rPr>
              <a:t>Dampak</a:t>
            </a:r>
            <a:r>
              <a:rPr lang="en-US" sz="3600" dirty="0">
                <a:highlight>
                  <a:srgbClr val="00FF00"/>
                </a:highlight>
              </a:rPr>
              <a:t> Water Carry </a:t>
            </a:r>
            <a:r>
              <a:rPr lang="en-US" sz="3600" dirty="0" err="1">
                <a:highlight>
                  <a:srgbClr val="00FF00"/>
                </a:highlight>
              </a:rPr>
              <a:t>terhadap</a:t>
            </a:r>
            <a:r>
              <a:rPr lang="en-US" sz="3600" dirty="0">
                <a:highlight>
                  <a:srgbClr val="00FF00"/>
                </a:highlight>
              </a:rPr>
              <a:t> </a:t>
            </a:r>
            <a:r>
              <a:rPr lang="en-US" sz="3600" dirty="0" err="1">
                <a:highlight>
                  <a:srgbClr val="00FF00"/>
                </a:highlight>
              </a:rPr>
              <a:t>Sistem</a:t>
            </a:r>
            <a:r>
              <a:rPr lang="en-US" sz="3600" dirty="0">
                <a:highlight>
                  <a:srgbClr val="00FF00"/>
                </a:highlight>
              </a:rPr>
              <a:t> CDU</a:t>
            </a:r>
            <a:endParaRPr lang="en-US" sz="3600" dirty="0">
              <a:highlight>
                <a:srgbClr val="00FF00"/>
              </a:highlight>
              <a:latin typeface="Bahnschrift" panose="020B0502040204020203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E45EAC4-66EF-4187-9AF3-4D77D7F60725}"/>
              </a:ext>
            </a:extLst>
          </p:cNvPr>
          <p:cNvGrpSpPr/>
          <p:nvPr/>
        </p:nvGrpSpPr>
        <p:grpSpPr>
          <a:xfrm>
            <a:off x="103046" y="1246163"/>
            <a:ext cx="9040954" cy="5081617"/>
            <a:chOff x="875853" y="692196"/>
            <a:chExt cx="6233158" cy="547360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788449B-5DB7-4080-8D95-B287F346C1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8" t="2307" r="2288" b="1672"/>
            <a:stretch/>
          </p:blipFill>
          <p:spPr>
            <a:xfrm>
              <a:off x="875853" y="692196"/>
              <a:ext cx="6233158" cy="5473607"/>
            </a:xfrm>
            <a:prstGeom prst="rect">
              <a:avLst/>
            </a:prstGeom>
          </p:spPr>
        </p:pic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9BB2106F-2569-4730-A3E2-1C160019CBBD}"/>
                </a:ext>
              </a:extLst>
            </p:cNvPr>
            <p:cNvSpPr/>
            <p:nvPr/>
          </p:nvSpPr>
          <p:spPr>
            <a:xfrm>
              <a:off x="3944471" y="1577788"/>
              <a:ext cx="385482" cy="17929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C11D2399-AFF9-47C4-9E72-D8AC06C0F1CB}"/>
              </a:ext>
            </a:extLst>
          </p:cNvPr>
          <p:cNvSpPr txBox="1"/>
          <p:nvPr/>
        </p:nvSpPr>
        <p:spPr>
          <a:xfrm>
            <a:off x="2424953" y="4602759"/>
            <a:ext cx="632012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800" dirty="0"/>
              <a:t>Air </a:t>
            </a:r>
            <a:r>
              <a:rPr lang="en-US" sz="800" dirty="0" err="1"/>
              <a:t>menguap</a:t>
            </a:r>
            <a:r>
              <a:rPr lang="en-US" sz="800" dirty="0"/>
              <a:t> di Furnace</a:t>
            </a:r>
          </a:p>
        </p:txBody>
      </p:sp>
      <p:sp>
        <p:nvSpPr>
          <p:cNvPr id="34" name="Arrow: Up 33">
            <a:extLst>
              <a:ext uri="{FF2B5EF4-FFF2-40B4-BE49-F238E27FC236}">
                <a16:creationId xmlns:a16="http://schemas.microsoft.com/office/drawing/2014/main" id="{E2C08C0E-5355-4945-A881-93CC5FCC506E}"/>
              </a:ext>
            </a:extLst>
          </p:cNvPr>
          <p:cNvSpPr/>
          <p:nvPr/>
        </p:nvSpPr>
        <p:spPr>
          <a:xfrm>
            <a:off x="4260699" y="2151561"/>
            <a:ext cx="233891" cy="707886"/>
          </a:xfrm>
          <a:prstGeom prst="upArrow">
            <a:avLst/>
          </a:prstGeom>
          <a:solidFill>
            <a:srgbClr val="FF0000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814F44-6B45-4346-A14C-67B117F77FB1}"/>
              </a:ext>
            </a:extLst>
          </p:cNvPr>
          <p:cNvSpPr txBox="1"/>
          <p:nvPr/>
        </p:nvSpPr>
        <p:spPr>
          <a:xfrm>
            <a:off x="4377645" y="2382393"/>
            <a:ext cx="976104" cy="246221"/>
          </a:xfrm>
          <a:prstGeom prst="rect">
            <a:avLst/>
          </a:prstGeom>
          <a:solidFill>
            <a:schemeClr val="bg2"/>
          </a:solidFill>
          <a:ln w="127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P &gt;8 kg/cm²</a:t>
            </a:r>
          </a:p>
        </p:txBody>
      </p:sp>
      <p:sp>
        <p:nvSpPr>
          <p:cNvPr id="36" name="Arrow: Up 35">
            <a:extLst>
              <a:ext uri="{FF2B5EF4-FFF2-40B4-BE49-F238E27FC236}">
                <a16:creationId xmlns:a16="http://schemas.microsoft.com/office/drawing/2014/main" id="{BEAD5B93-745E-49BF-9764-88D058AA6901}"/>
              </a:ext>
            </a:extLst>
          </p:cNvPr>
          <p:cNvSpPr/>
          <p:nvPr/>
        </p:nvSpPr>
        <p:spPr>
          <a:xfrm rot="10800000">
            <a:off x="38837" y="1597728"/>
            <a:ext cx="233891" cy="707886"/>
          </a:xfrm>
          <a:prstGeom prst="upArrow">
            <a:avLst/>
          </a:prstGeom>
          <a:solidFill>
            <a:srgbClr val="FF0000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488FB03-46CB-4DDF-AECC-3BC417C610FD}"/>
              </a:ext>
            </a:extLst>
          </p:cNvPr>
          <p:cNvSpPr txBox="1"/>
          <p:nvPr/>
        </p:nvSpPr>
        <p:spPr>
          <a:xfrm>
            <a:off x="-1" y="2382392"/>
            <a:ext cx="976104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000" dirty="0" err="1"/>
              <a:t>Umpan</a:t>
            </a:r>
            <a:r>
              <a:rPr lang="en-US" sz="1000" dirty="0"/>
              <a:t> Feed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00837D0-9B9A-453A-9721-FAEB63C36317}"/>
              </a:ext>
            </a:extLst>
          </p:cNvPr>
          <p:cNvSpPr txBox="1"/>
          <p:nvPr/>
        </p:nvSpPr>
        <p:spPr>
          <a:xfrm>
            <a:off x="7115553" y="1159066"/>
            <a:ext cx="1763133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000" dirty="0"/>
              <a:t>Potensi korosi di overhead (karena HCl dari air + garam).</a:t>
            </a:r>
            <a:endParaRPr lang="en-US" sz="10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4CADC52-68EA-4C44-9DBA-046344AADA61}"/>
              </a:ext>
            </a:extLst>
          </p:cNvPr>
          <p:cNvSpPr txBox="1"/>
          <p:nvPr/>
        </p:nvSpPr>
        <p:spPr>
          <a:xfrm>
            <a:off x="1615575" y="5476669"/>
            <a:ext cx="2250768" cy="2154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800" dirty="0"/>
              <a:t>Furnace duty </a:t>
            </a:r>
            <a:r>
              <a:rPr lang="en-US" sz="800" dirty="0" err="1"/>
              <a:t>meningkat</a:t>
            </a:r>
            <a:r>
              <a:rPr lang="en-US" sz="800" dirty="0"/>
              <a:t> (</a:t>
            </a:r>
            <a:r>
              <a:rPr lang="en-US" sz="800" dirty="0" err="1"/>
              <a:t>panas</a:t>
            </a:r>
            <a:r>
              <a:rPr lang="en-US" sz="800" dirty="0"/>
              <a:t> </a:t>
            </a:r>
            <a:r>
              <a:rPr lang="en-US" sz="800" dirty="0" err="1"/>
              <a:t>terserap</a:t>
            </a:r>
            <a:r>
              <a:rPr lang="en-US" sz="800" dirty="0"/>
              <a:t> </a:t>
            </a:r>
            <a:r>
              <a:rPr lang="en-US" sz="800" dirty="0" err="1"/>
              <a:t>uap</a:t>
            </a:r>
            <a:r>
              <a:rPr lang="en-US" sz="800" dirty="0"/>
              <a:t> air).</a:t>
            </a:r>
          </a:p>
        </p:txBody>
      </p:sp>
    </p:spTree>
    <p:extLst>
      <p:ext uri="{BB962C8B-B14F-4D97-AF65-F5344CB8AC3E}">
        <p14:creationId xmlns:p14="http://schemas.microsoft.com/office/powerpoint/2010/main" val="23600394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08D91A-7481-4FF9-BD1F-5718AB2174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4" t="9525" r="23628" b="11423"/>
          <a:stretch/>
        </p:blipFill>
        <p:spPr>
          <a:xfrm>
            <a:off x="8502393" y="42499"/>
            <a:ext cx="448997" cy="6231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F715AD-E5B2-4263-872C-845387EEFA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6" y="-68392"/>
            <a:ext cx="1083944" cy="81295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9592321-CB40-42F8-8F69-84D8D7306160}"/>
              </a:ext>
            </a:extLst>
          </p:cNvPr>
          <p:cNvSpPr txBox="1"/>
          <p:nvPr/>
        </p:nvSpPr>
        <p:spPr>
          <a:xfrm>
            <a:off x="-42582" y="618474"/>
            <a:ext cx="88593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highlight>
                  <a:srgbClr val="00FF00"/>
                </a:highlight>
              </a:rPr>
              <a:t>STRATEGI MITIGASI</a:t>
            </a:r>
            <a:endParaRPr lang="en-US" sz="3600" dirty="0">
              <a:highlight>
                <a:srgbClr val="00FF00"/>
              </a:highlight>
              <a:latin typeface="Bahnschrift" panose="020B0502040204020203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A1D4EAD-BC12-4783-B097-7FB53594AD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97" r="589" b="7582"/>
          <a:stretch/>
        </p:blipFill>
        <p:spPr>
          <a:xfrm>
            <a:off x="255160" y="1510600"/>
            <a:ext cx="2237844" cy="19184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E6FF710-346D-4682-8705-E35BFE7323CA}"/>
              </a:ext>
            </a:extLst>
          </p:cNvPr>
          <p:cNvSpPr txBox="1"/>
          <p:nvPr/>
        </p:nvSpPr>
        <p:spPr>
          <a:xfrm>
            <a:off x="4474847" y="2102578"/>
            <a:ext cx="46885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 err="1">
                <a:cs typeface="Times New Roman" panose="02020603050405020304" pitchFamily="18" charset="0"/>
              </a:rPr>
              <a:t>Kurangi</a:t>
            </a:r>
            <a:r>
              <a:rPr lang="en-US" sz="1400" dirty="0"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cs typeface="Times New Roman" panose="02020603050405020304" pitchFamily="18" charset="0"/>
              </a:rPr>
              <a:t>proporsi</a:t>
            </a:r>
            <a:r>
              <a:rPr lang="en-US" sz="1400" dirty="0">
                <a:cs typeface="Times New Roman" panose="02020603050405020304" pitchFamily="18" charset="0"/>
              </a:rPr>
              <a:t> crude yang </a:t>
            </a:r>
            <a:r>
              <a:rPr lang="en-US" sz="1400" dirty="0" err="1">
                <a:cs typeface="Times New Roman" panose="02020603050405020304" pitchFamily="18" charset="0"/>
              </a:rPr>
              <a:t>dicurigai</a:t>
            </a:r>
            <a:r>
              <a:rPr lang="en-US" sz="1400" dirty="0"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cs typeface="Times New Roman" panose="02020603050405020304" pitchFamily="18" charset="0"/>
              </a:rPr>
              <a:t>memiliki</a:t>
            </a:r>
            <a:r>
              <a:rPr lang="en-US" sz="1400" dirty="0">
                <a:cs typeface="Times New Roman" panose="02020603050405020304" pitchFamily="18" charset="0"/>
              </a:rPr>
              <a:t> water </a:t>
            </a:r>
            <a:r>
              <a:rPr lang="en-US" sz="1400" dirty="0" err="1">
                <a:cs typeface="Times New Roman" panose="02020603050405020304" pitchFamily="18" charset="0"/>
              </a:rPr>
              <a:t>tinggi</a:t>
            </a:r>
            <a:r>
              <a:rPr lang="en-US" sz="1400" dirty="0"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9" name="Picture 4" descr="BILECTRIC HF High-frequency AC desalter - Gms Interneer">
            <a:extLst>
              <a:ext uri="{FF2B5EF4-FFF2-40B4-BE49-F238E27FC236}">
                <a16:creationId xmlns:a16="http://schemas.microsoft.com/office/drawing/2014/main" id="{1C644C89-8F00-482B-8903-30F0912F8F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" r="1184" b="5145"/>
          <a:stretch/>
        </p:blipFill>
        <p:spPr bwMode="auto">
          <a:xfrm>
            <a:off x="140749" y="3912382"/>
            <a:ext cx="4083423" cy="223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70B858C-A141-4288-B5C4-3FF0D1982935}"/>
              </a:ext>
            </a:extLst>
          </p:cNvPr>
          <p:cNvSpPr txBox="1"/>
          <p:nvPr/>
        </p:nvSpPr>
        <p:spPr>
          <a:xfrm>
            <a:off x="4478210" y="4141602"/>
            <a:ext cx="39265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Stop </a:t>
            </a:r>
            <a:r>
              <a:rPr lang="en-US" sz="1400" dirty="0" err="1"/>
              <a:t>sementara</a:t>
            </a:r>
            <a:r>
              <a:rPr lang="en-US" sz="1400" dirty="0"/>
              <a:t> wash water injection.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3770C1-2C11-4040-B01A-D53DAAB46CC2}"/>
              </a:ext>
            </a:extLst>
          </p:cNvPr>
          <p:cNvSpPr txBox="1"/>
          <p:nvPr/>
        </p:nvSpPr>
        <p:spPr>
          <a:xfrm>
            <a:off x="4474848" y="4518057"/>
            <a:ext cx="39265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/>
              <a:t>Pertahankan operasi desalter &amp; injeksi chemical.</a:t>
            </a:r>
            <a:endParaRPr lang="en-US" sz="1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7D545D-2957-4955-82F8-56E92CE7CD22}"/>
              </a:ext>
            </a:extLst>
          </p:cNvPr>
          <p:cNvSpPr txBox="1"/>
          <p:nvPr/>
        </p:nvSpPr>
        <p:spPr>
          <a:xfrm>
            <a:off x="4474847" y="5480209"/>
            <a:ext cx="39265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/>
              <a:t>Tunggu</a:t>
            </a:r>
            <a:r>
              <a:rPr lang="en-US" sz="1400" dirty="0"/>
              <a:t> </a:t>
            </a:r>
            <a:r>
              <a:rPr lang="en-US" sz="1400" dirty="0" err="1"/>
              <a:t>sistem</a:t>
            </a:r>
            <a:r>
              <a:rPr lang="en-US" sz="1400" dirty="0"/>
              <a:t> </a:t>
            </a:r>
            <a:r>
              <a:rPr lang="en-US" sz="1400" dirty="0" err="1"/>
              <a:t>stabil</a:t>
            </a:r>
            <a:r>
              <a:rPr lang="en-US" sz="1400" dirty="0"/>
              <a:t> (water settling </a:t>
            </a:r>
            <a:r>
              <a:rPr lang="en-US" sz="1400" dirty="0" err="1"/>
              <a:t>alami</a:t>
            </a:r>
            <a:r>
              <a:rPr lang="en-US" sz="1400" dirty="0"/>
              <a:t>).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2EC607-F31F-4EFD-A4FF-E6DF2B00F2CB}"/>
              </a:ext>
            </a:extLst>
          </p:cNvPr>
          <p:cNvSpPr txBox="1"/>
          <p:nvPr/>
        </p:nvSpPr>
        <p:spPr>
          <a:xfrm>
            <a:off x="4488291" y="5859815"/>
            <a:ext cx="45149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Setelah </a:t>
            </a:r>
            <a:r>
              <a:rPr lang="en-US" sz="1400" dirty="0" err="1"/>
              <a:t>tekanan</a:t>
            </a:r>
            <a:r>
              <a:rPr lang="en-US" sz="1400" dirty="0"/>
              <a:t> normal → wash water </a:t>
            </a:r>
            <a:r>
              <a:rPr lang="en-US" sz="1400" dirty="0" err="1"/>
              <a:t>diaktifkan</a:t>
            </a:r>
            <a:r>
              <a:rPr lang="en-US" sz="1400" dirty="0"/>
              <a:t> </a:t>
            </a:r>
            <a:r>
              <a:rPr lang="en-US" sz="1400" dirty="0" err="1"/>
              <a:t>bertahap</a:t>
            </a:r>
            <a:endParaRPr lang="en-US" sz="1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7EF6B8E-F45B-470B-ABA1-13BFC67AD4CB}"/>
              </a:ext>
            </a:extLst>
          </p:cNvPr>
          <p:cNvSpPr txBox="1"/>
          <p:nvPr/>
        </p:nvSpPr>
        <p:spPr>
          <a:xfrm>
            <a:off x="4772588" y="4822645"/>
            <a:ext cx="42306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highlight>
                  <a:srgbClr val="00FFFF"/>
                </a:highlight>
              </a:rPr>
              <a:t>Demulsifier</a:t>
            </a:r>
            <a:r>
              <a:rPr lang="en-US" sz="1400" dirty="0">
                <a:highlight>
                  <a:srgbClr val="00FFFF"/>
                </a:highlight>
              </a:rPr>
              <a:t> </a:t>
            </a:r>
            <a:r>
              <a:rPr lang="en-US" sz="1400" dirty="0"/>
              <a:t>= </a:t>
            </a:r>
            <a:r>
              <a:rPr lang="en-US" sz="1400" dirty="0" err="1"/>
              <a:t>Memecah</a:t>
            </a:r>
            <a:r>
              <a:rPr lang="en-US" sz="1400" dirty="0"/>
              <a:t> </a:t>
            </a:r>
            <a:r>
              <a:rPr lang="en-US" sz="1400" dirty="0" err="1"/>
              <a:t>emulsi</a:t>
            </a:r>
            <a:r>
              <a:rPr lang="en-US" sz="1400" dirty="0"/>
              <a:t> crude-oil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A6F78C5-8C6A-4D04-9F1D-F95718E4207B}"/>
              </a:ext>
            </a:extLst>
          </p:cNvPr>
          <p:cNvSpPr txBox="1"/>
          <p:nvPr/>
        </p:nvSpPr>
        <p:spPr>
          <a:xfrm>
            <a:off x="2253394" y="1333483"/>
            <a:ext cx="1900518" cy="2123658"/>
          </a:xfrm>
          <a:prstGeom prst="leftArrow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A: 18.00 %  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 : 3.16 % 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 : 11.03 %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 : 3.01 %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: 0.08 %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F: 12.52 %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 : 2.08 %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 :47.28 %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G: 0.31 %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 : 0.94 %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I: 1.60 %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A42C8CF-2D22-4A18-962C-50E6D939E15C}"/>
              </a:ext>
            </a:extLst>
          </p:cNvPr>
          <p:cNvSpPr txBox="1"/>
          <p:nvPr/>
        </p:nvSpPr>
        <p:spPr>
          <a:xfrm>
            <a:off x="4781553" y="5122092"/>
            <a:ext cx="40352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highlight>
                  <a:srgbClr val="00FFFF"/>
                </a:highlight>
              </a:rPr>
              <a:t>Anti-Foulant</a:t>
            </a:r>
            <a:r>
              <a:rPr lang="en-US" sz="1400" dirty="0"/>
              <a:t> = Anti deposit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70B0A6A-DD6A-4AC9-AE24-F06034009F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38047"/>
            <a:ext cx="3648635" cy="51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3119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  <p:bldP spid="23" grpId="0"/>
      <p:bldP spid="24" grpId="0"/>
      <p:bldP spid="28" grpId="0"/>
      <p:bldP spid="41" grpId="0" animBg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0C08347-74D7-48BD-84D5-ADB9F4EBC8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08D91A-7481-4FF9-BD1F-5718AB2174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4" t="9525" r="23628" b="11423"/>
          <a:stretch/>
        </p:blipFill>
        <p:spPr>
          <a:xfrm>
            <a:off x="8502393" y="42499"/>
            <a:ext cx="448997" cy="6231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F715AD-E5B2-4263-872C-845387EEFA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6" y="-68392"/>
            <a:ext cx="1083944" cy="81295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70B0A6A-DD6A-4AC9-AE24-F06034009F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38047"/>
            <a:ext cx="3648635" cy="51995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24AAFC8-F7CB-44F9-A354-F5FF1752D87E}"/>
              </a:ext>
            </a:extLst>
          </p:cNvPr>
          <p:cNvSpPr txBox="1"/>
          <p:nvPr/>
        </p:nvSpPr>
        <p:spPr>
          <a:xfrm>
            <a:off x="2132724" y="2479478"/>
            <a:ext cx="5369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Narrow" panose="020B0606020202030204" pitchFamily="34" charset="0"/>
              </a:rPr>
              <a:t>TERIMAKASIH</a:t>
            </a:r>
          </a:p>
        </p:txBody>
      </p:sp>
    </p:spTree>
    <p:extLst>
      <p:ext uri="{BB962C8B-B14F-4D97-AF65-F5344CB8AC3E}">
        <p14:creationId xmlns:p14="http://schemas.microsoft.com/office/powerpoint/2010/main" val="3170980981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38047"/>
            <a:ext cx="3648635" cy="5199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08D91A-7481-4FF9-BD1F-5718AB2174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4" t="9525" r="23628" b="11423"/>
          <a:stretch/>
        </p:blipFill>
        <p:spPr>
          <a:xfrm>
            <a:off x="8525435" y="42500"/>
            <a:ext cx="425955" cy="5911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F715AD-E5B2-4263-872C-845387EEFA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6" y="-68392"/>
            <a:ext cx="1083944" cy="812958"/>
          </a:xfrm>
          <a:prstGeom prst="rect">
            <a:avLst/>
          </a:prstGeom>
        </p:spPr>
      </p:pic>
      <p:pic>
        <p:nvPicPr>
          <p:cNvPr id="9" name="Picture 5" descr="Factory Pipe Silhouette PNG Images, Factory Clipart, Factory, Refinery PNG  Transparent Background - Pngtree">
            <a:extLst>
              <a:ext uri="{FF2B5EF4-FFF2-40B4-BE49-F238E27FC236}">
                <a16:creationId xmlns:a16="http://schemas.microsoft.com/office/drawing/2014/main" id="{65EAA9FA-512D-4339-ACA4-9BCBEDA20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17504"/>
            <a:ext cx="9118913" cy="273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CBE11A-6583-44B5-A91E-A8FA96D52D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941" y="654599"/>
            <a:ext cx="2285431" cy="3278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9FC798-4F09-46FD-A2D3-9217015C14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5979" y="1245434"/>
            <a:ext cx="2994212" cy="5650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C12B3C-F663-413D-B67A-2C6449AF0C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5979" y="1938818"/>
            <a:ext cx="2994212" cy="5911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DA0332-2A50-44A0-B112-3A7A64C9E6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37014" y="2676217"/>
            <a:ext cx="2994212" cy="5911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E2BD86C-CF94-44D2-B684-6ACC093A0C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33849" y="3369269"/>
            <a:ext cx="2994212" cy="5911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D0245B7-9740-4239-ABFE-423B9D4243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10" y="1243667"/>
            <a:ext cx="3451325" cy="27326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E88BB1D-E1C1-43FF-9AE5-B1797E1BB98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24161" y="4225947"/>
            <a:ext cx="1559859" cy="143580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AB37FA1-FC8A-4DA0-A43A-BA0BF7F16CF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2538" y="4258184"/>
            <a:ext cx="1545460" cy="132891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AB0C9AD-6E7C-4D88-BD03-22B04D00AB8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565" y="5652504"/>
            <a:ext cx="2088889" cy="103622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4099DCC-578A-4A7A-98B9-9AD2F3D7771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99409" y="4221997"/>
            <a:ext cx="1682524" cy="138832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0CD7AF4-06E5-494E-9E67-09D0C6F63E1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33849" y="5620871"/>
            <a:ext cx="2185967" cy="110526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0204EBD-455C-45B9-9313-68147283A6B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84732" y="4224414"/>
            <a:ext cx="1700932" cy="13964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D5C583B-F0EE-42D3-B139-AFF50046AA0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35737" y="5638270"/>
            <a:ext cx="2024889" cy="1045531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757B0384-C039-4BA5-A0A2-7AA3B1BEBC64}"/>
              </a:ext>
            </a:extLst>
          </p:cNvPr>
          <p:cNvSpPr txBox="1"/>
          <p:nvPr/>
        </p:nvSpPr>
        <p:spPr>
          <a:xfrm>
            <a:off x="2573247" y="720173"/>
            <a:ext cx="6471188" cy="3231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1500" dirty="0"/>
              <a:t>Jakarta, 1995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8FB560A1-35AE-4B3F-AC49-203E7B590D2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140885" y="5700922"/>
            <a:ext cx="1903550" cy="98287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2440BC2-BBF5-43B9-B038-8BD64CE9E5FA}"/>
              </a:ext>
            </a:extLst>
          </p:cNvPr>
          <p:cNvSpPr txBox="1"/>
          <p:nvPr/>
        </p:nvSpPr>
        <p:spPr>
          <a:xfrm>
            <a:off x="-7239819" y="2546562"/>
            <a:ext cx="6633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>
                <a:latin typeface="Bahnschrift" panose="020B0502040204020203" pitchFamily="34" charset="0"/>
              </a:rPr>
              <a:t>APA ITU CRUDE OIL 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8D566D7-F40B-43EC-B2B2-F78A07DE0673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06" t="15409" r="16382" b="14614"/>
          <a:stretch/>
        </p:blipFill>
        <p:spPr>
          <a:xfrm>
            <a:off x="6770342" y="7147181"/>
            <a:ext cx="2348570" cy="354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05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Factory Pipe Silhouette PNG Images, Factory Clipart, Factory, Refinery PNG  Transparent Background - Pngtree">
            <a:extLst>
              <a:ext uri="{FF2B5EF4-FFF2-40B4-BE49-F238E27FC236}">
                <a16:creationId xmlns:a16="http://schemas.microsoft.com/office/drawing/2014/main" id="{93A4E1D6-742B-47B3-8CEB-FCEA02E3F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17504"/>
            <a:ext cx="9118913" cy="273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38047"/>
            <a:ext cx="3648635" cy="5199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08D91A-7481-4FF9-BD1F-5718AB2174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4" t="9525" r="23628" b="11423"/>
          <a:stretch/>
        </p:blipFill>
        <p:spPr>
          <a:xfrm>
            <a:off x="8525435" y="42500"/>
            <a:ext cx="425955" cy="5911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F715AD-E5B2-4263-872C-845387EEFA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6" y="-68392"/>
            <a:ext cx="1083944" cy="8129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9F1A68-74E2-4CB0-B61E-3C7BE9EA24D8}"/>
              </a:ext>
            </a:extLst>
          </p:cNvPr>
          <p:cNvSpPr txBox="1"/>
          <p:nvPr/>
        </p:nvSpPr>
        <p:spPr>
          <a:xfrm>
            <a:off x="1324946" y="2546562"/>
            <a:ext cx="6633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>
                <a:latin typeface="Bahnschrift" panose="020B0502040204020203" pitchFamily="34" charset="0"/>
              </a:rPr>
              <a:t>APA ITU CRUDE OIL 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8C8F7F-8BD6-4208-9FC6-3F8355E8B74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06" t="15409" r="16382" b="14614"/>
          <a:stretch/>
        </p:blipFill>
        <p:spPr>
          <a:xfrm>
            <a:off x="6770342" y="2803781"/>
            <a:ext cx="2348570" cy="354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174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38047"/>
            <a:ext cx="3648635" cy="5199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08D91A-7481-4FF9-BD1F-5718AB2174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4" t="9525" r="23628" b="11423"/>
          <a:stretch/>
        </p:blipFill>
        <p:spPr>
          <a:xfrm>
            <a:off x="8525435" y="42500"/>
            <a:ext cx="425955" cy="5911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F715AD-E5B2-4263-872C-845387EEFA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6" y="-68392"/>
            <a:ext cx="1083944" cy="8129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9F1A68-74E2-4CB0-B61E-3C7BE9EA24D8}"/>
              </a:ext>
            </a:extLst>
          </p:cNvPr>
          <p:cNvSpPr txBox="1"/>
          <p:nvPr/>
        </p:nvSpPr>
        <p:spPr>
          <a:xfrm>
            <a:off x="-618564" y="633674"/>
            <a:ext cx="4159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highlight>
                  <a:srgbClr val="00FF00"/>
                </a:highlight>
                <a:latin typeface="Bahnschrift" panose="020B0502040204020203" pitchFamily="34" charset="0"/>
              </a:rPr>
              <a:t>CRUDE OIL 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22AA88-4F12-4E58-A82C-D89A19C1E2FF}"/>
              </a:ext>
            </a:extLst>
          </p:cNvPr>
          <p:cNvSpPr txBox="1"/>
          <p:nvPr/>
        </p:nvSpPr>
        <p:spPr>
          <a:xfrm>
            <a:off x="60066" y="1280005"/>
            <a:ext cx="8757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Campuran</a:t>
            </a:r>
            <a:r>
              <a:rPr lang="en-US" sz="1400" dirty="0"/>
              <a:t> </a:t>
            </a:r>
            <a:r>
              <a:rPr lang="en-US" sz="1400" dirty="0" err="1"/>
              <a:t>kompleks</a:t>
            </a:r>
            <a:r>
              <a:rPr lang="en-US" sz="1400" dirty="0"/>
              <a:t> yang </a:t>
            </a:r>
            <a:r>
              <a:rPr lang="en-US" sz="1400" dirty="0" err="1"/>
              <a:t>terdiri</a:t>
            </a:r>
            <a:r>
              <a:rPr lang="en-US" sz="1400" dirty="0"/>
              <a:t> </a:t>
            </a:r>
            <a:r>
              <a:rPr lang="en-US" sz="1400" dirty="0" err="1"/>
              <a:t>senyawa</a:t>
            </a:r>
            <a:r>
              <a:rPr lang="en-US" sz="1400" dirty="0"/>
              <a:t> </a:t>
            </a:r>
            <a:r>
              <a:rPr lang="en-US" sz="1400" b="1" dirty="0" err="1"/>
              <a:t>Hidrokarbon</a:t>
            </a:r>
            <a:r>
              <a:rPr lang="en-US" sz="1400" dirty="0"/>
              <a:t>, dan </a:t>
            </a:r>
            <a:r>
              <a:rPr lang="en-US" sz="1400" b="1" dirty="0" err="1"/>
              <a:t>impuritiesnya</a:t>
            </a:r>
            <a:r>
              <a:rPr lang="en-US" sz="1400" dirty="0"/>
              <a:t> (</a:t>
            </a:r>
            <a:r>
              <a:rPr lang="en-US" sz="1400" dirty="0" err="1"/>
              <a:t>Organik</a:t>
            </a:r>
            <a:r>
              <a:rPr lang="en-US" sz="1400" dirty="0"/>
              <a:t> </a:t>
            </a:r>
            <a:r>
              <a:rPr lang="en-US" sz="1400" dirty="0" err="1"/>
              <a:t>dari</a:t>
            </a:r>
            <a:r>
              <a:rPr lang="en-US" sz="1400" dirty="0"/>
              <a:t> Sulfur, </a:t>
            </a:r>
            <a:r>
              <a:rPr lang="en-US" sz="1400" dirty="0" err="1"/>
              <a:t>Oksigen</a:t>
            </a:r>
            <a:r>
              <a:rPr lang="en-US" sz="1400" dirty="0"/>
              <a:t>, Nitrogen dan </a:t>
            </a:r>
            <a:r>
              <a:rPr lang="en-US" sz="1400" dirty="0" err="1"/>
              <a:t>senyawa-senyawa</a:t>
            </a:r>
            <a:r>
              <a:rPr lang="en-US" sz="1400" dirty="0"/>
              <a:t> yang </a:t>
            </a:r>
            <a:r>
              <a:rPr lang="en-US" sz="1400" dirty="0" err="1"/>
              <a:t>mengandung</a:t>
            </a:r>
            <a:r>
              <a:rPr lang="en-US" sz="1400" dirty="0"/>
              <a:t> </a:t>
            </a:r>
            <a:r>
              <a:rPr lang="en-US" sz="1400" dirty="0" err="1"/>
              <a:t>logam</a:t>
            </a:r>
            <a:r>
              <a:rPr lang="en-US" sz="1400" dirty="0"/>
              <a:t>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AD61278-589A-4B42-AFB5-368A14E636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92" y="1937062"/>
            <a:ext cx="2662557" cy="247080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3CD923-5267-41B4-8BFA-86B816607B7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1" t="22458" r="3883" b="21647"/>
          <a:stretch/>
        </p:blipFill>
        <p:spPr>
          <a:xfrm>
            <a:off x="2614485" y="5516371"/>
            <a:ext cx="1723179" cy="702630"/>
          </a:xfrm>
          <a:prstGeom prst="rect">
            <a:avLst/>
          </a:prstGeom>
        </p:spPr>
      </p:pic>
      <p:pic>
        <p:nvPicPr>
          <p:cNvPr id="3084" name="Picture 12" descr="Oil refinery flat design front view energy production animation  monochromatic color scheme | Premium AI-generated image">
            <a:extLst>
              <a:ext uri="{FF2B5EF4-FFF2-40B4-BE49-F238E27FC236}">
                <a16:creationId xmlns:a16="http://schemas.microsoft.com/office/drawing/2014/main" id="{441A420D-DEAC-49E8-8E61-A5E8C2626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96" t="-7515" r="7403" b="14428"/>
          <a:stretch/>
        </p:blipFill>
        <p:spPr bwMode="auto">
          <a:xfrm>
            <a:off x="6008241" y="4919125"/>
            <a:ext cx="2985796" cy="183977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1,000+ Crude Oil Spill Stock Illustrations, Royalty-Free Vector Graphics &amp;  Clip Art - iStock | Oil barrel">
            <a:extLst>
              <a:ext uri="{FF2B5EF4-FFF2-40B4-BE49-F238E27FC236}">
                <a16:creationId xmlns:a16="http://schemas.microsoft.com/office/drawing/2014/main" id="{09A74C7E-2D26-41F1-921E-9640BBC8C7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" t="22907" r="897" b="15562"/>
          <a:stretch/>
        </p:blipFill>
        <p:spPr bwMode="auto">
          <a:xfrm>
            <a:off x="3071415" y="3989707"/>
            <a:ext cx="2734663" cy="134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3F0AAF-0C10-4E3B-B9E3-F154ABBF664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746" y="5332524"/>
            <a:ext cx="1246095" cy="1246095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Arrow: Curved Left 5">
            <a:extLst>
              <a:ext uri="{FF2B5EF4-FFF2-40B4-BE49-F238E27FC236}">
                <a16:creationId xmlns:a16="http://schemas.microsoft.com/office/drawing/2014/main" id="{8F0B6891-A01E-4D71-A418-ACEDB14EE588}"/>
              </a:ext>
            </a:extLst>
          </p:cNvPr>
          <p:cNvSpPr/>
          <p:nvPr/>
        </p:nvSpPr>
        <p:spPr>
          <a:xfrm rot="17331883">
            <a:off x="3651273" y="2191617"/>
            <a:ext cx="601141" cy="1496892"/>
          </a:xfrm>
          <a:prstGeom prst="curved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Arrow: Curved Left 13">
            <a:extLst>
              <a:ext uri="{FF2B5EF4-FFF2-40B4-BE49-F238E27FC236}">
                <a16:creationId xmlns:a16="http://schemas.microsoft.com/office/drawing/2014/main" id="{AEE7AEC9-DE9F-4F11-AB60-09D32981F33D}"/>
              </a:ext>
            </a:extLst>
          </p:cNvPr>
          <p:cNvSpPr/>
          <p:nvPr/>
        </p:nvSpPr>
        <p:spPr>
          <a:xfrm rot="17698035">
            <a:off x="6135238" y="3306441"/>
            <a:ext cx="601141" cy="1496892"/>
          </a:xfrm>
          <a:prstGeom prst="curved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A462C0-53D7-4E12-AD87-D1EAAD12B632}"/>
              </a:ext>
            </a:extLst>
          </p:cNvPr>
          <p:cNvSpPr txBox="1"/>
          <p:nvPr/>
        </p:nvSpPr>
        <p:spPr>
          <a:xfrm>
            <a:off x="1324946" y="-1050078"/>
            <a:ext cx="6633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>
                <a:latin typeface="Bahnschrift" panose="020B0502040204020203" pitchFamily="34" charset="0"/>
              </a:rPr>
              <a:t>APA ITU CRUDE OIL 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E7ABF7D-C664-4E82-8DDD-7920E0D3047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06" t="15409" r="16382" b="14614"/>
          <a:stretch/>
        </p:blipFill>
        <p:spPr>
          <a:xfrm>
            <a:off x="6770342" y="7177661"/>
            <a:ext cx="2348570" cy="354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481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38047"/>
            <a:ext cx="3648635" cy="5199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08D91A-7481-4FF9-BD1F-5718AB2174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4" t="9525" r="23628" b="11423"/>
          <a:stretch/>
        </p:blipFill>
        <p:spPr>
          <a:xfrm>
            <a:off x="8502393" y="42499"/>
            <a:ext cx="448997" cy="6231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F715AD-E5B2-4263-872C-845387EEFA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6" y="-68392"/>
            <a:ext cx="1083944" cy="8129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9F1A68-74E2-4CB0-B61E-3C7BE9EA24D8}"/>
              </a:ext>
            </a:extLst>
          </p:cNvPr>
          <p:cNvSpPr txBox="1"/>
          <p:nvPr/>
        </p:nvSpPr>
        <p:spPr>
          <a:xfrm>
            <a:off x="-273425" y="617923"/>
            <a:ext cx="7844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highlight>
                  <a:srgbClr val="00FF00"/>
                </a:highlight>
                <a:latin typeface="Bahnschrift" panose="020B0502040204020203" pitchFamily="34" charset="0"/>
              </a:rPr>
              <a:t>Karakteristik</a:t>
            </a:r>
            <a:r>
              <a:rPr lang="en-US" sz="3600" dirty="0">
                <a:highlight>
                  <a:srgbClr val="00FF00"/>
                </a:highlight>
                <a:latin typeface="Bahnschrift" panose="020B0502040204020203" pitchFamily="34" charset="0"/>
              </a:rPr>
              <a:t> dan </a:t>
            </a:r>
            <a:r>
              <a:rPr lang="en-US" sz="3600" dirty="0" err="1">
                <a:highlight>
                  <a:srgbClr val="00FF00"/>
                </a:highlight>
                <a:latin typeface="Bahnschrift" panose="020B0502040204020203" pitchFamily="34" charset="0"/>
              </a:rPr>
              <a:t>Klasifikasi</a:t>
            </a:r>
            <a:r>
              <a:rPr lang="en-US" sz="3600" dirty="0">
                <a:highlight>
                  <a:srgbClr val="00FF00"/>
                </a:highlight>
                <a:latin typeface="Bahnschrift" panose="020B0502040204020203" pitchFamily="34" charset="0"/>
              </a:rPr>
              <a:t> Crude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22AA88-4F12-4E58-A82C-D89A19C1E2FF}"/>
              </a:ext>
            </a:extLst>
          </p:cNvPr>
          <p:cNvSpPr txBox="1"/>
          <p:nvPr/>
        </p:nvSpPr>
        <p:spPr>
          <a:xfrm>
            <a:off x="60066" y="1277185"/>
            <a:ext cx="8757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Crude oil yang </a:t>
            </a:r>
            <a:r>
              <a:rPr lang="en-US" sz="1400" dirty="0" err="1"/>
              <a:t>masuk</a:t>
            </a:r>
            <a:r>
              <a:rPr lang="en-US" sz="1400" dirty="0"/>
              <a:t> </a:t>
            </a:r>
            <a:r>
              <a:rPr lang="en-US" sz="1400" dirty="0" err="1"/>
              <a:t>ke</a:t>
            </a:r>
            <a:r>
              <a:rPr lang="en-US" sz="1400" dirty="0"/>
              <a:t> </a:t>
            </a:r>
            <a:r>
              <a:rPr lang="en-US" sz="1400" dirty="0" err="1"/>
              <a:t>kilang</a:t>
            </a:r>
            <a:r>
              <a:rPr lang="en-US" sz="1400" dirty="0"/>
              <a:t> punya </a:t>
            </a:r>
            <a:r>
              <a:rPr lang="en-US" sz="1400" dirty="0" err="1"/>
              <a:t>karakteristik</a:t>
            </a:r>
            <a:r>
              <a:rPr lang="en-US" sz="1400" dirty="0"/>
              <a:t> </a:t>
            </a:r>
            <a:r>
              <a:rPr lang="en-US" sz="1400" dirty="0" err="1"/>
              <a:t>fisik</a:t>
            </a:r>
            <a:r>
              <a:rPr lang="en-US" sz="1400" dirty="0"/>
              <a:t> dan </a:t>
            </a:r>
            <a:r>
              <a:rPr lang="en-US" sz="1400" dirty="0" err="1"/>
              <a:t>kimia</a:t>
            </a:r>
            <a:r>
              <a:rPr lang="en-US" sz="1400" dirty="0"/>
              <a:t> yang </a:t>
            </a:r>
            <a:r>
              <a:rPr lang="en-US" sz="1400" dirty="0" err="1"/>
              <a:t>berbeda-beda</a:t>
            </a:r>
            <a:r>
              <a:rPr lang="en-US" sz="1400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3C608A-5C3B-4FE4-A568-7F6651642697}"/>
              </a:ext>
            </a:extLst>
          </p:cNvPr>
          <p:cNvSpPr txBox="1"/>
          <p:nvPr/>
        </p:nvSpPr>
        <p:spPr>
          <a:xfrm>
            <a:off x="60066" y="1584962"/>
            <a:ext cx="8757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Parameter </a:t>
            </a:r>
            <a:r>
              <a:rPr lang="en-US" sz="1400" dirty="0" err="1"/>
              <a:t>utama</a:t>
            </a:r>
            <a:r>
              <a:rPr lang="en-US" sz="1400" dirty="0"/>
              <a:t> yang </a:t>
            </a:r>
            <a:r>
              <a:rPr lang="en-US" sz="1400" dirty="0" err="1"/>
              <a:t>menentukan</a:t>
            </a:r>
            <a:r>
              <a:rPr lang="en-US" sz="1400" dirty="0"/>
              <a:t> </a:t>
            </a:r>
            <a:r>
              <a:rPr lang="en-US" sz="1400" dirty="0" err="1"/>
              <a:t>kualitas</a:t>
            </a:r>
            <a:r>
              <a:rPr lang="en-US" sz="1400" dirty="0"/>
              <a:t> dan </a:t>
            </a:r>
            <a:r>
              <a:rPr lang="en-US" sz="1400" dirty="0" err="1"/>
              <a:t>kemudahan</a:t>
            </a:r>
            <a:r>
              <a:rPr lang="en-US" sz="1400" dirty="0"/>
              <a:t> </a:t>
            </a:r>
            <a:r>
              <a:rPr lang="en-US" sz="1400" dirty="0" err="1"/>
              <a:t>pengolahannya</a:t>
            </a:r>
            <a:r>
              <a:rPr lang="en-US" sz="1400" dirty="0"/>
              <a:t> </a:t>
            </a:r>
            <a:r>
              <a:rPr lang="en-US" sz="1400" dirty="0" err="1"/>
              <a:t>adalah</a:t>
            </a:r>
            <a:r>
              <a:rPr lang="en-US" sz="1400" dirty="0"/>
              <a:t> </a:t>
            </a:r>
            <a:r>
              <a:rPr lang="en-US" sz="1400" b="1" dirty="0" err="1"/>
              <a:t>densitas</a:t>
            </a:r>
            <a:r>
              <a:rPr lang="en-US" sz="1400" b="1" dirty="0"/>
              <a:t> (SG / API)</a:t>
            </a:r>
            <a:r>
              <a:rPr lang="en-US" sz="1400" dirty="0"/>
              <a:t>, </a:t>
            </a:r>
            <a:r>
              <a:rPr lang="en-US" sz="1400" b="1" dirty="0" err="1"/>
              <a:t>kadar</a:t>
            </a:r>
            <a:r>
              <a:rPr lang="en-US" sz="1400" b="1" dirty="0"/>
              <a:t> air</a:t>
            </a:r>
            <a:r>
              <a:rPr lang="en-US" sz="1400" dirty="0"/>
              <a:t>, </a:t>
            </a:r>
            <a:r>
              <a:rPr lang="en-US" sz="1400" b="1" dirty="0" err="1"/>
              <a:t>kadar</a:t>
            </a:r>
            <a:r>
              <a:rPr lang="en-US" sz="1400" b="1" dirty="0"/>
              <a:t> garam</a:t>
            </a:r>
            <a:r>
              <a:rPr lang="en-US" sz="1400" dirty="0"/>
              <a:t>, dan </a:t>
            </a:r>
            <a:r>
              <a:rPr lang="en-US" sz="1400" b="1" dirty="0" err="1"/>
              <a:t>kandungan</a:t>
            </a:r>
            <a:r>
              <a:rPr lang="en-US" sz="1400" b="1" dirty="0"/>
              <a:t> sulfur</a:t>
            </a:r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689927-24C5-4E5B-BCF5-D0E568D594A3}"/>
              </a:ext>
            </a:extLst>
          </p:cNvPr>
          <p:cNvSpPr txBox="1"/>
          <p:nvPr/>
        </p:nvSpPr>
        <p:spPr>
          <a:xfrm>
            <a:off x="218909" y="2231293"/>
            <a:ext cx="1832273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Specific Gravity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620B84-1617-44BE-ABFD-7BE68BFB3C99}"/>
              </a:ext>
            </a:extLst>
          </p:cNvPr>
          <p:cNvSpPr txBox="1"/>
          <p:nvPr/>
        </p:nvSpPr>
        <p:spPr>
          <a:xfrm>
            <a:off x="2067004" y="2256163"/>
            <a:ext cx="6750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Perbandingan</a:t>
            </a:r>
            <a:r>
              <a:rPr lang="en-US" sz="1400" dirty="0"/>
              <a:t> </a:t>
            </a:r>
            <a:r>
              <a:rPr lang="en-US" sz="1400" dirty="0" err="1"/>
              <a:t>berat</a:t>
            </a:r>
            <a:r>
              <a:rPr lang="en-US" sz="1400" dirty="0"/>
              <a:t> </a:t>
            </a:r>
            <a:r>
              <a:rPr lang="en-US" sz="1400" dirty="0" err="1"/>
              <a:t>jenis</a:t>
            </a:r>
            <a:r>
              <a:rPr lang="en-US" sz="1400" dirty="0"/>
              <a:t> </a:t>
            </a:r>
            <a:r>
              <a:rPr lang="en-US" sz="1400" dirty="0" err="1"/>
              <a:t>suatu</a:t>
            </a:r>
            <a:r>
              <a:rPr lang="en-US" sz="1400" dirty="0"/>
              <a:t> </a:t>
            </a:r>
            <a:r>
              <a:rPr lang="en-US" sz="1400" dirty="0" err="1"/>
              <a:t>fluida</a:t>
            </a:r>
            <a:r>
              <a:rPr lang="en-US" sz="1400" dirty="0"/>
              <a:t> </a:t>
            </a:r>
            <a:r>
              <a:rPr lang="en-US" sz="1400" dirty="0" err="1"/>
              <a:t>terhadap</a:t>
            </a:r>
            <a:r>
              <a:rPr lang="en-US" sz="1400" dirty="0"/>
              <a:t> air pada </a:t>
            </a:r>
            <a:r>
              <a:rPr lang="en-US" sz="1400" dirty="0" err="1"/>
              <a:t>temperatur</a:t>
            </a:r>
            <a:r>
              <a:rPr lang="en-US" sz="1400" dirty="0"/>
              <a:t> </a:t>
            </a:r>
            <a:r>
              <a:rPr lang="en-US" sz="1400" dirty="0" err="1"/>
              <a:t>referensi</a:t>
            </a:r>
            <a:r>
              <a:rPr lang="en-US" sz="1400" dirty="0"/>
              <a:t> </a:t>
            </a:r>
            <a:r>
              <a:rPr lang="en-US" sz="1400" dirty="0" err="1"/>
              <a:t>tertentu</a:t>
            </a:r>
            <a:r>
              <a:rPr lang="en-US" sz="1400" dirty="0"/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C70C23-46AC-4514-A80C-E29BF77D3A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09" y="2741072"/>
            <a:ext cx="3035278" cy="6133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B29DAC7-769C-4C65-8FCC-2D9975C355FB}"/>
              </a:ext>
            </a:extLst>
          </p:cNvPr>
          <p:cNvSpPr txBox="1"/>
          <p:nvPr/>
        </p:nvSpPr>
        <p:spPr>
          <a:xfrm>
            <a:off x="218909" y="3376849"/>
            <a:ext cx="1909484" cy="2616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/>
              <a:t>Kenapa</a:t>
            </a:r>
            <a:r>
              <a:rPr lang="en-US" sz="1100" dirty="0"/>
              <a:t> 60◦F (15,6 ◦C)?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D72226-F025-4D5D-8C67-748E8018FA7F}"/>
              </a:ext>
            </a:extLst>
          </p:cNvPr>
          <p:cNvSpPr txBox="1"/>
          <p:nvPr/>
        </p:nvSpPr>
        <p:spPr>
          <a:xfrm>
            <a:off x="147192" y="3818238"/>
            <a:ext cx="296712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400" dirty="0"/>
              <a:t>Karena </a:t>
            </a:r>
            <a:r>
              <a:rPr lang="en-US" sz="1400" dirty="0" err="1"/>
              <a:t>itu</a:t>
            </a:r>
            <a:r>
              <a:rPr lang="en-US" sz="1400" dirty="0"/>
              <a:t> </a:t>
            </a:r>
            <a:r>
              <a:rPr lang="en-US" sz="1400" dirty="0" err="1"/>
              <a:t>adalah</a:t>
            </a:r>
            <a:r>
              <a:rPr lang="en-US" sz="1400" dirty="0"/>
              <a:t> </a:t>
            </a:r>
            <a:r>
              <a:rPr lang="en-US" sz="1400" dirty="0" err="1"/>
              <a:t>standar</a:t>
            </a:r>
            <a:r>
              <a:rPr lang="en-US" sz="1400" dirty="0"/>
              <a:t> </a:t>
            </a:r>
            <a:r>
              <a:rPr lang="en-US" sz="1400" dirty="0" err="1"/>
              <a:t>internasional</a:t>
            </a:r>
            <a:r>
              <a:rPr lang="en-US" sz="1400" dirty="0"/>
              <a:t> API </a:t>
            </a:r>
            <a:r>
              <a:rPr lang="en-US" sz="1400" dirty="0" err="1"/>
              <a:t>untuk</a:t>
            </a:r>
            <a:r>
              <a:rPr lang="en-US" sz="1400" dirty="0"/>
              <a:t> </a:t>
            </a:r>
            <a:r>
              <a:rPr lang="en-US" sz="1400" dirty="0" err="1"/>
              <a:t>pengukuran</a:t>
            </a:r>
            <a:r>
              <a:rPr lang="en-US" sz="1400" dirty="0"/>
              <a:t> </a:t>
            </a:r>
            <a:r>
              <a:rPr lang="en-US" sz="1400" dirty="0" err="1"/>
              <a:t>densitas</a:t>
            </a:r>
            <a:r>
              <a:rPr lang="en-US" sz="1400" dirty="0"/>
              <a:t> </a:t>
            </a:r>
            <a:r>
              <a:rPr lang="en-US" sz="1400" dirty="0" err="1"/>
              <a:t>minyak</a:t>
            </a:r>
            <a:r>
              <a:rPr lang="en-US" sz="1400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Pada </a:t>
            </a:r>
            <a:r>
              <a:rPr lang="en-US" sz="1400" dirty="0" err="1"/>
              <a:t>suhu</a:t>
            </a:r>
            <a:r>
              <a:rPr lang="en-US" sz="1400" dirty="0"/>
              <a:t> </a:t>
            </a:r>
            <a:r>
              <a:rPr lang="en-US" sz="1400" dirty="0" err="1"/>
              <a:t>ini</a:t>
            </a:r>
            <a:r>
              <a:rPr lang="en-US" sz="1400" dirty="0"/>
              <a:t>, </a:t>
            </a:r>
            <a:r>
              <a:rPr lang="en-US" sz="1400" dirty="0" err="1"/>
              <a:t>perubahan</a:t>
            </a:r>
            <a:r>
              <a:rPr lang="en-US" sz="1400" dirty="0"/>
              <a:t> volume </a:t>
            </a:r>
            <a:r>
              <a:rPr lang="en-US" sz="1400" dirty="0" err="1"/>
              <a:t>akibat</a:t>
            </a:r>
            <a:r>
              <a:rPr lang="en-US" sz="1400" dirty="0"/>
              <a:t> </a:t>
            </a:r>
            <a:r>
              <a:rPr lang="en-US" sz="1400" dirty="0" err="1"/>
              <a:t>pemuaian</a:t>
            </a:r>
            <a:r>
              <a:rPr lang="en-US" sz="1400" dirty="0"/>
              <a:t>/</a:t>
            </a:r>
            <a:r>
              <a:rPr lang="en-US" sz="1400" dirty="0" err="1"/>
              <a:t>penyusutan</a:t>
            </a:r>
            <a:r>
              <a:rPr lang="en-US" sz="1400" dirty="0"/>
              <a:t> </a:t>
            </a:r>
            <a:r>
              <a:rPr lang="en-US" sz="1400" dirty="0" err="1"/>
              <a:t>masih</a:t>
            </a:r>
            <a:r>
              <a:rPr lang="en-US" sz="1400" dirty="0"/>
              <a:t> minimal, </a:t>
            </a:r>
            <a:r>
              <a:rPr lang="en-US" sz="1400" dirty="0" err="1"/>
              <a:t>sehingga</a:t>
            </a:r>
            <a:r>
              <a:rPr lang="en-US" sz="1400" dirty="0"/>
              <a:t> </a:t>
            </a:r>
            <a:r>
              <a:rPr lang="en-US" sz="1400" dirty="0" err="1"/>
              <a:t>hasilnya</a:t>
            </a:r>
            <a:r>
              <a:rPr lang="en-US" sz="1400" dirty="0"/>
              <a:t> </a:t>
            </a:r>
            <a:r>
              <a:rPr lang="en-US" sz="1400" dirty="0" err="1"/>
              <a:t>stabil</a:t>
            </a:r>
            <a:endParaRPr lang="en-US" sz="1400" dirty="0"/>
          </a:p>
        </p:txBody>
      </p:sp>
      <p:pic>
        <p:nvPicPr>
          <p:cNvPr id="57" name="Picture 5" descr="Factory Pipe Silhouette PNG Images, Factory Clipart, Factory, Refinery PNG  Transparent Background - Pngtree">
            <a:extLst>
              <a:ext uri="{FF2B5EF4-FFF2-40B4-BE49-F238E27FC236}">
                <a16:creationId xmlns:a16="http://schemas.microsoft.com/office/drawing/2014/main" id="{2ABB2811-0C65-4C66-86C5-C4B5A7C9F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2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31751"/>
            <a:ext cx="9118913" cy="273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5A6D028-4D83-47AD-BAD2-14E4B2D99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92" y="5478011"/>
            <a:ext cx="2735817" cy="762066"/>
          </a:xfrm>
          <a:prstGeom prst="rect">
            <a:avLst/>
          </a:prstGeom>
        </p:spPr>
      </p:pic>
      <p:graphicFrame>
        <p:nvGraphicFramePr>
          <p:cNvPr id="56" name="Table 55">
            <a:extLst>
              <a:ext uri="{FF2B5EF4-FFF2-40B4-BE49-F238E27FC236}">
                <a16:creationId xmlns:a16="http://schemas.microsoft.com/office/drawing/2014/main" id="{9E844BBF-DB3A-4E5B-8CED-96B7A28C93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579106"/>
              </p:ext>
            </p:extLst>
          </p:nvPr>
        </p:nvGraphicFramePr>
        <p:xfrm>
          <a:off x="3274044" y="3555554"/>
          <a:ext cx="5677346" cy="2786975"/>
        </p:xfrm>
        <a:graphic>
          <a:graphicData uri="http://schemas.openxmlformats.org/drawingml/2006/table">
            <a:tbl>
              <a:tblPr/>
              <a:tblGrid>
                <a:gridCol w="1594425">
                  <a:extLst>
                    <a:ext uri="{9D8B030D-6E8A-4147-A177-3AD203B41FA5}">
                      <a16:colId xmlns:a16="http://schemas.microsoft.com/office/drawing/2014/main" val="3523265618"/>
                    </a:ext>
                  </a:extLst>
                </a:gridCol>
                <a:gridCol w="4082921">
                  <a:extLst>
                    <a:ext uri="{9D8B030D-6E8A-4147-A177-3AD203B41FA5}">
                      <a16:colId xmlns:a16="http://schemas.microsoft.com/office/drawing/2014/main" val="4069284151"/>
                    </a:ext>
                  </a:extLst>
                </a:gridCol>
              </a:tblGrid>
              <a:tr h="3734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Parameter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Penjelasan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Operasional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274186"/>
                  </a:ext>
                </a:extLst>
              </a:tr>
              <a:tr h="4036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SG 60/60°F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Menentukan kategori berat–ringan crude. Jika terlalu tinggi → crude berat, heat duty meningkat.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9118125"/>
                  </a:ext>
                </a:extLst>
              </a:tr>
              <a:tr h="4036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Water Content (%vol)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Air berlebih bisa terbawa ke kolom dan menyebabkan </a:t>
                      </a:r>
                      <a:r>
                        <a:rPr lang="en-US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overpressure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8063816"/>
                  </a:ext>
                </a:extLst>
              </a:tr>
              <a:tr h="4036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BS&amp;W (%vol)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Basic Sediment &amp; Water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menunjukkan kebersihan crude.</a:t>
                      </a:r>
                      <a:endParaRPr lang="en-US" sz="11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1968350"/>
                  </a:ext>
                </a:extLst>
              </a:tr>
              <a:tr h="4036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CRTC (ppm)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Kandungan karbon residu total; mempengaruhi kecenderungan fouling.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012992"/>
                  </a:ext>
                </a:extLst>
              </a:tr>
              <a:tr h="4036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Salt (ptb)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Garam tinggi → korosi di furnace &amp; overhead. Dikontrol di desalter.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5765317"/>
                  </a:ext>
                </a:extLst>
              </a:tr>
              <a:tr h="3952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Sulfur (ppm)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Menentukan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sifat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korosif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&amp;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emisi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SO₂.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Butuh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perawatan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corrosion inhibitor.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0477374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983B3DB1-7F67-4DA7-8785-1188017A7D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2148" y="1937062"/>
            <a:ext cx="2662557" cy="247080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8FAA2F6-20C6-4F75-9531-604E414F964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1" t="22458" r="3883" b="21647"/>
          <a:stretch/>
        </p:blipFill>
        <p:spPr>
          <a:xfrm>
            <a:off x="2614485" y="10637011"/>
            <a:ext cx="1723179" cy="702630"/>
          </a:xfrm>
          <a:prstGeom prst="rect">
            <a:avLst/>
          </a:prstGeom>
        </p:spPr>
      </p:pic>
      <p:pic>
        <p:nvPicPr>
          <p:cNvPr id="19" name="Picture 12" descr="Oil refinery flat design front view energy production animation  monochromatic color scheme | Premium AI-generated image">
            <a:extLst>
              <a:ext uri="{FF2B5EF4-FFF2-40B4-BE49-F238E27FC236}">
                <a16:creationId xmlns:a16="http://schemas.microsoft.com/office/drawing/2014/main" id="{17ED148A-19A8-4450-9024-8F0DD7F887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96" t="-7515" r="7403" b="14428"/>
          <a:stretch/>
        </p:blipFill>
        <p:spPr bwMode="auto">
          <a:xfrm>
            <a:off x="10366881" y="4919125"/>
            <a:ext cx="2985796" cy="183977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" descr="1,000+ Crude Oil Spill Stock Illustrations, Royalty-Free Vector Graphics &amp;  Clip Art - iStock | Oil barrel">
            <a:extLst>
              <a:ext uri="{FF2B5EF4-FFF2-40B4-BE49-F238E27FC236}">
                <a16:creationId xmlns:a16="http://schemas.microsoft.com/office/drawing/2014/main" id="{D1A54D24-83FD-47FC-804A-5BAA337562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" t="22907" r="897" b="15562"/>
          <a:stretch/>
        </p:blipFill>
        <p:spPr bwMode="auto">
          <a:xfrm>
            <a:off x="3071415" y="9110347"/>
            <a:ext cx="2734663" cy="134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3FAB477-6BE9-4EBC-A6CF-0F13B81E804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746" y="10453164"/>
            <a:ext cx="1246095" cy="1246095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2" name="Arrow: Curved Left 21">
            <a:extLst>
              <a:ext uri="{FF2B5EF4-FFF2-40B4-BE49-F238E27FC236}">
                <a16:creationId xmlns:a16="http://schemas.microsoft.com/office/drawing/2014/main" id="{DA1D733D-1C0A-465E-BBC8-2ECB2639483D}"/>
              </a:ext>
            </a:extLst>
          </p:cNvPr>
          <p:cNvSpPr/>
          <p:nvPr/>
        </p:nvSpPr>
        <p:spPr>
          <a:xfrm rot="17331883">
            <a:off x="3651273" y="7312257"/>
            <a:ext cx="601141" cy="1496892"/>
          </a:xfrm>
          <a:prstGeom prst="curved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Arrow: Curved Left 22">
            <a:extLst>
              <a:ext uri="{FF2B5EF4-FFF2-40B4-BE49-F238E27FC236}">
                <a16:creationId xmlns:a16="http://schemas.microsoft.com/office/drawing/2014/main" id="{04307E53-63F3-47A8-8605-143F56974D94}"/>
              </a:ext>
            </a:extLst>
          </p:cNvPr>
          <p:cNvSpPr/>
          <p:nvPr/>
        </p:nvSpPr>
        <p:spPr>
          <a:xfrm rot="17698035">
            <a:off x="10493878" y="3306441"/>
            <a:ext cx="601141" cy="1496892"/>
          </a:xfrm>
          <a:prstGeom prst="curved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044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5" grpId="0" animBg="1"/>
      <p:bldP spid="9" grpId="0"/>
      <p:bldP spid="14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38047"/>
            <a:ext cx="3648635" cy="5199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08D91A-7481-4FF9-BD1F-5718AB2174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4" t="9525" r="23628" b="11423"/>
          <a:stretch/>
        </p:blipFill>
        <p:spPr>
          <a:xfrm>
            <a:off x="8502393" y="42499"/>
            <a:ext cx="448997" cy="6231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F715AD-E5B2-4263-872C-845387EEFA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6" y="-68392"/>
            <a:ext cx="1083944" cy="81295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9592321-CB40-42F8-8F69-84D8D7306160}"/>
              </a:ext>
            </a:extLst>
          </p:cNvPr>
          <p:cNvSpPr txBox="1"/>
          <p:nvPr/>
        </p:nvSpPr>
        <p:spPr>
          <a:xfrm>
            <a:off x="185978" y="607435"/>
            <a:ext cx="74340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highlight>
                  <a:srgbClr val="00FF00"/>
                </a:highlight>
                <a:latin typeface="Bahnschrift" panose="020B0502040204020203" pitchFamily="34" charset="0"/>
              </a:rPr>
              <a:t>PERALATAN PENDUKUNG UTAMA</a:t>
            </a:r>
          </a:p>
        </p:txBody>
      </p:sp>
      <p:pic>
        <p:nvPicPr>
          <p:cNvPr id="1026" name="Picture 2" descr="Storage oil tank cartoon icon 14167171 Vector Art at Vecteezy">
            <a:extLst>
              <a:ext uri="{FF2B5EF4-FFF2-40B4-BE49-F238E27FC236}">
                <a16:creationId xmlns:a16="http://schemas.microsoft.com/office/drawing/2014/main" id="{F6A1C31D-6257-4F99-B2BA-5704D11D94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56" t="15704" r="9703" b="16148"/>
          <a:stretch/>
        </p:blipFill>
        <p:spPr bwMode="auto">
          <a:xfrm>
            <a:off x="185978" y="1624089"/>
            <a:ext cx="1668488" cy="140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ump Cartoon Images – Browse 27,833 Stock Photos, Vectors, and Video |  Adobe Stock">
            <a:extLst>
              <a:ext uri="{FF2B5EF4-FFF2-40B4-BE49-F238E27FC236}">
                <a16:creationId xmlns:a16="http://schemas.microsoft.com/office/drawing/2014/main" id="{CF4438A5-57B9-4859-A29C-5E80CF0A0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846" y="1987227"/>
            <a:ext cx="1432001" cy="71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hell and Tube Heat Exchangers Animation of Shell and Tube Heat Exchangers  Animation">
            <a:extLst>
              <a:ext uri="{FF2B5EF4-FFF2-40B4-BE49-F238E27FC236}">
                <a16:creationId xmlns:a16="http://schemas.microsoft.com/office/drawing/2014/main" id="{719F5968-504C-470B-94C3-F94C6184F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828" y="1788025"/>
            <a:ext cx="2702560" cy="93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il Refinery De-salter Tank Objek 3D 2298288385 | Shutterstock">
            <a:extLst>
              <a:ext uri="{FF2B5EF4-FFF2-40B4-BE49-F238E27FC236}">
                <a16:creationId xmlns:a16="http://schemas.microsoft.com/office/drawing/2014/main" id="{C8B85ECB-1561-4E85-A0A3-43C7DA004B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83" t="26769" r="8282" b="13488"/>
          <a:stretch/>
        </p:blipFill>
        <p:spPr bwMode="auto">
          <a:xfrm>
            <a:off x="6958226" y="1332092"/>
            <a:ext cx="1862610" cy="152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Oil Refinery Furnace PNG Images &amp; PSDs for Download | PixelSquid -  S11605156E">
            <a:extLst>
              <a:ext uri="{FF2B5EF4-FFF2-40B4-BE49-F238E27FC236}">
                <a16:creationId xmlns:a16="http://schemas.microsoft.com/office/drawing/2014/main" id="{EA9F8D88-F6CD-487C-A782-C08489444F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71" t="5619" r="28855" b="8055"/>
          <a:stretch/>
        </p:blipFill>
        <p:spPr bwMode="auto">
          <a:xfrm>
            <a:off x="718954" y="3561516"/>
            <a:ext cx="1069885" cy="206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20+ Distillation Column Stock Illustrations, Royalty-Free Vector Graphics &amp;  Clip Art - iStock | Distillation tower, Refinery, Oil refinery">
            <a:extLst>
              <a:ext uri="{FF2B5EF4-FFF2-40B4-BE49-F238E27FC236}">
                <a16:creationId xmlns:a16="http://schemas.microsoft.com/office/drawing/2014/main" id="{91F3EB13-07C7-4975-9FF0-EB3513966D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55" t="20795" r="23520" b="7254"/>
          <a:stretch/>
        </p:blipFill>
        <p:spPr bwMode="auto">
          <a:xfrm>
            <a:off x="3355759" y="3493291"/>
            <a:ext cx="1954225" cy="257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Olmi air cooler | Alfa Laval">
            <a:extLst>
              <a:ext uri="{FF2B5EF4-FFF2-40B4-BE49-F238E27FC236}">
                <a16:creationId xmlns:a16="http://schemas.microsoft.com/office/drawing/2014/main" id="{78E074F3-33D5-4AD2-B9AF-6FF1A2F67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019" y="4000168"/>
            <a:ext cx="2631157" cy="172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1381D46-E46E-49FE-BF58-57C9CC92639D}"/>
              </a:ext>
            </a:extLst>
          </p:cNvPr>
          <p:cNvSpPr txBox="1"/>
          <p:nvPr/>
        </p:nvSpPr>
        <p:spPr>
          <a:xfrm>
            <a:off x="240061" y="3063627"/>
            <a:ext cx="1529808" cy="33855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Storage/Tank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306C7A-E415-4EB3-81A3-10E26E412F15}"/>
              </a:ext>
            </a:extLst>
          </p:cNvPr>
          <p:cNvSpPr txBox="1"/>
          <p:nvPr/>
        </p:nvSpPr>
        <p:spPr>
          <a:xfrm>
            <a:off x="2072896" y="3063627"/>
            <a:ext cx="1529808" cy="33855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Pump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4CB575-C10F-4D39-B396-EB6F39C78471}"/>
              </a:ext>
            </a:extLst>
          </p:cNvPr>
          <p:cNvSpPr txBox="1"/>
          <p:nvPr/>
        </p:nvSpPr>
        <p:spPr>
          <a:xfrm>
            <a:off x="4143522" y="3078345"/>
            <a:ext cx="2150173" cy="33855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Heat Exchanger/Heater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00ECFE-0FB2-44B1-B6C3-BF5505397BDE}"/>
              </a:ext>
            </a:extLst>
          </p:cNvPr>
          <p:cNvSpPr txBox="1"/>
          <p:nvPr/>
        </p:nvSpPr>
        <p:spPr>
          <a:xfrm>
            <a:off x="6679952" y="3086834"/>
            <a:ext cx="2150173" cy="33855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Desalter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DAFA20-BD93-4D0A-8CE7-857DB1059A5C}"/>
              </a:ext>
            </a:extLst>
          </p:cNvPr>
          <p:cNvSpPr txBox="1"/>
          <p:nvPr/>
        </p:nvSpPr>
        <p:spPr>
          <a:xfrm>
            <a:off x="574912" y="5631413"/>
            <a:ext cx="1497984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Furance</a:t>
            </a:r>
            <a:r>
              <a:rPr lang="en-US" sz="1600" dirty="0"/>
              <a:t>/ Fired Heater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33B329-42E1-4ADF-9F8A-384266324A3D}"/>
              </a:ext>
            </a:extLst>
          </p:cNvPr>
          <p:cNvSpPr txBox="1"/>
          <p:nvPr/>
        </p:nvSpPr>
        <p:spPr>
          <a:xfrm>
            <a:off x="3193322" y="5990717"/>
            <a:ext cx="2124709" cy="33855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Distillation </a:t>
            </a:r>
            <a:r>
              <a:rPr lang="en-US" sz="1600" dirty="0" err="1"/>
              <a:t>Colomn</a:t>
            </a:r>
            <a:endParaRPr lang="en-US" sz="1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A682C6-1A28-4255-85C6-581D9EEB19DB}"/>
              </a:ext>
            </a:extLst>
          </p:cNvPr>
          <p:cNvSpPr txBox="1"/>
          <p:nvPr/>
        </p:nvSpPr>
        <p:spPr>
          <a:xfrm>
            <a:off x="5994420" y="5895044"/>
            <a:ext cx="2124709" cy="33855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Fin-Fan/Cooler</a:t>
            </a:r>
          </a:p>
        </p:txBody>
      </p:sp>
    </p:spTree>
    <p:extLst>
      <p:ext uri="{BB962C8B-B14F-4D97-AF65-F5344CB8AC3E}">
        <p14:creationId xmlns:p14="http://schemas.microsoft.com/office/powerpoint/2010/main" val="6947326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38047"/>
            <a:ext cx="3648635" cy="5199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08D91A-7481-4FF9-BD1F-5718AB2174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4" t="9525" r="23628" b="11423"/>
          <a:stretch/>
        </p:blipFill>
        <p:spPr>
          <a:xfrm>
            <a:off x="8502393" y="42499"/>
            <a:ext cx="448997" cy="6231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F715AD-E5B2-4263-872C-845387EEFA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6" y="-68392"/>
            <a:ext cx="1083944" cy="812958"/>
          </a:xfrm>
          <a:prstGeom prst="rect">
            <a:avLst/>
          </a:prstGeom>
        </p:spPr>
      </p:pic>
      <p:pic>
        <p:nvPicPr>
          <p:cNvPr id="9" name="Picture 8" descr="A diagram of a chemical plant&#10;&#10;Description automatically generated">
            <a:extLst>
              <a:ext uri="{FF2B5EF4-FFF2-40B4-BE49-F238E27FC236}">
                <a16:creationId xmlns:a16="http://schemas.microsoft.com/office/drawing/2014/main" id="{D1FD1785-0F27-46F0-B4E9-483978C733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44566"/>
            <a:ext cx="9144001" cy="551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12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38047"/>
            <a:ext cx="3648635" cy="5199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08D91A-7481-4FF9-BD1F-5718AB2174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4" t="9525" r="23628" b="11423"/>
          <a:stretch/>
        </p:blipFill>
        <p:spPr>
          <a:xfrm>
            <a:off x="8502393" y="42499"/>
            <a:ext cx="448997" cy="6231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F715AD-E5B2-4263-872C-845387EEFA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6" y="-68392"/>
            <a:ext cx="1083944" cy="812958"/>
          </a:xfrm>
          <a:prstGeom prst="rect">
            <a:avLst/>
          </a:prstGeom>
        </p:spPr>
      </p:pic>
      <p:pic>
        <p:nvPicPr>
          <p:cNvPr id="6" name="Picture 5" descr="Factory Pipe Silhouette PNG Images, Factory Clipart, Factory, Refinery PNG  Transparent Background - Pngtree">
            <a:extLst>
              <a:ext uri="{FF2B5EF4-FFF2-40B4-BE49-F238E27FC236}">
                <a16:creationId xmlns:a16="http://schemas.microsoft.com/office/drawing/2014/main" id="{B8D987B3-B7F2-44FD-AFEB-E19B61782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31751"/>
            <a:ext cx="9118913" cy="273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82CDEF-B62C-4561-BEFA-1837EEB48393}"/>
              </a:ext>
            </a:extLst>
          </p:cNvPr>
          <p:cNvSpPr txBox="1"/>
          <p:nvPr/>
        </p:nvSpPr>
        <p:spPr>
          <a:xfrm>
            <a:off x="185978" y="6074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highlight>
                  <a:srgbClr val="00FF00"/>
                </a:highlight>
                <a:latin typeface="Bahnschrift" panose="020B0502040204020203" pitchFamily="34" charset="0"/>
              </a:rPr>
              <a:t>PRE-TREATMENT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73A6BD-1FB7-4B78-8277-F9022EA7D084}"/>
              </a:ext>
            </a:extLst>
          </p:cNvPr>
          <p:cNvSpPr txBox="1"/>
          <p:nvPr/>
        </p:nvSpPr>
        <p:spPr>
          <a:xfrm>
            <a:off x="-84000" y="1447606"/>
            <a:ext cx="38166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WATER DRAINING</a:t>
            </a:r>
            <a:endParaRPr lang="ko-KR" altLang="en-US" sz="3000" b="1" dirty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C2F045-CD17-4823-88CC-0A7D2105A5C5}"/>
              </a:ext>
            </a:extLst>
          </p:cNvPr>
          <p:cNvSpPr txBox="1"/>
          <p:nvPr/>
        </p:nvSpPr>
        <p:spPr>
          <a:xfrm>
            <a:off x="329412" y="1956806"/>
            <a:ext cx="542592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400" dirty="0"/>
              <a:t>Proses </a:t>
            </a:r>
            <a:r>
              <a:rPr lang="en-ID" sz="1400" dirty="0" err="1"/>
              <a:t>ini</a:t>
            </a:r>
            <a:r>
              <a:rPr lang="en-ID" sz="1400" dirty="0"/>
              <a:t> </a:t>
            </a:r>
            <a:r>
              <a:rPr lang="en-ID" sz="1400" dirty="0" err="1"/>
              <a:t>melibatkan</a:t>
            </a:r>
            <a:r>
              <a:rPr lang="en-ID" sz="1400" dirty="0"/>
              <a:t> </a:t>
            </a:r>
            <a:r>
              <a:rPr lang="en-ID" sz="1400" dirty="0" err="1"/>
              <a:t>pemisahan</a:t>
            </a:r>
            <a:r>
              <a:rPr lang="en-ID" sz="1400" dirty="0"/>
              <a:t> air </a:t>
            </a:r>
            <a:r>
              <a:rPr lang="en-ID" sz="1400" dirty="0" err="1"/>
              <a:t>bebas</a:t>
            </a:r>
            <a:r>
              <a:rPr lang="en-ID" sz="1400" dirty="0"/>
              <a:t> (free water) yang </a:t>
            </a:r>
            <a:r>
              <a:rPr lang="en-ID" sz="1400" dirty="0" err="1"/>
              <a:t>terkandung</a:t>
            </a:r>
            <a:r>
              <a:rPr lang="en-ID" sz="1400" dirty="0"/>
              <a:t> </a:t>
            </a:r>
            <a:r>
              <a:rPr lang="en-ID" sz="1400" dirty="0" err="1"/>
              <a:t>dalam</a:t>
            </a:r>
            <a:r>
              <a:rPr lang="en-ID" sz="1400" dirty="0"/>
              <a:t> </a:t>
            </a:r>
            <a:r>
              <a:rPr lang="en-ID" sz="1400" dirty="0" err="1"/>
              <a:t>bahan</a:t>
            </a:r>
            <a:r>
              <a:rPr lang="en-ID" sz="1400" dirty="0"/>
              <a:t> </a:t>
            </a:r>
            <a:r>
              <a:rPr lang="en-ID" sz="1400" dirty="0" err="1"/>
              <a:t>baku</a:t>
            </a:r>
            <a:r>
              <a:rPr lang="en-ID" sz="1400" dirty="0"/>
              <a:t>.</a:t>
            </a:r>
          </a:p>
          <a:p>
            <a:r>
              <a:rPr lang="en-ID" sz="1400" dirty="0" err="1"/>
              <a:t>Pemisahan</a:t>
            </a:r>
            <a:r>
              <a:rPr lang="en-ID" sz="1400" dirty="0"/>
              <a:t> </a:t>
            </a:r>
            <a:r>
              <a:rPr lang="en-ID" sz="1400" dirty="0" err="1"/>
              <a:t>dilakukan</a:t>
            </a:r>
            <a:r>
              <a:rPr lang="en-ID" sz="1400" dirty="0"/>
              <a:t> </a:t>
            </a:r>
            <a:r>
              <a:rPr lang="en-ID" sz="1400" dirty="0" err="1"/>
              <a:t>dengan</a:t>
            </a:r>
            <a:r>
              <a:rPr lang="en-ID" sz="1400" dirty="0"/>
              <a:t> </a:t>
            </a:r>
            <a:r>
              <a:rPr lang="en-ID" sz="1400" dirty="0" err="1"/>
              <a:t>perbedaan</a:t>
            </a:r>
            <a:r>
              <a:rPr lang="en-ID" sz="1400" dirty="0"/>
              <a:t> specific gravity di mana air yang </a:t>
            </a:r>
            <a:r>
              <a:rPr lang="en-ID" sz="1400" dirty="0" err="1"/>
              <a:t>lebih</a:t>
            </a:r>
            <a:r>
              <a:rPr lang="en-ID" sz="1400" dirty="0"/>
              <a:t> </a:t>
            </a:r>
            <a:r>
              <a:rPr lang="en-ID" sz="1400" dirty="0" err="1"/>
              <a:t>berat</a:t>
            </a:r>
            <a:r>
              <a:rPr lang="en-ID" sz="1400" dirty="0"/>
              <a:t> </a:t>
            </a:r>
            <a:r>
              <a:rPr lang="en-ID" sz="1400" dirty="0" err="1"/>
              <a:t>berada</a:t>
            </a:r>
            <a:r>
              <a:rPr lang="en-ID" sz="1400" dirty="0"/>
              <a:t> </a:t>
            </a:r>
            <a:r>
              <a:rPr lang="en-ID" sz="1400" dirty="0" err="1"/>
              <a:t>ke</a:t>
            </a:r>
            <a:r>
              <a:rPr lang="en-ID" sz="1400" dirty="0"/>
              <a:t> </a:t>
            </a:r>
            <a:r>
              <a:rPr lang="en-ID" sz="1400" dirty="0" err="1"/>
              <a:t>dasar</a:t>
            </a:r>
            <a:r>
              <a:rPr lang="en-ID" sz="1400" dirty="0"/>
              <a:t> </a:t>
            </a:r>
            <a:r>
              <a:rPr lang="en-ID" sz="1400" dirty="0" err="1"/>
              <a:t>tangki</a:t>
            </a:r>
            <a:r>
              <a:rPr lang="en-ID" sz="1400" dirty="0"/>
              <a:t> dan </a:t>
            </a:r>
            <a:r>
              <a:rPr lang="en-ID" sz="1400" dirty="0" err="1"/>
              <a:t>dapat</a:t>
            </a:r>
            <a:r>
              <a:rPr lang="en-ID" sz="1400" dirty="0"/>
              <a:t> </a:t>
            </a:r>
            <a:r>
              <a:rPr lang="en-ID" sz="1400" dirty="0" err="1"/>
              <a:t>dikeluarkan</a:t>
            </a:r>
            <a:r>
              <a:rPr lang="en-ID" sz="1400" dirty="0"/>
              <a:t> </a:t>
            </a:r>
            <a:r>
              <a:rPr lang="en-ID" sz="1400" dirty="0" err="1"/>
              <a:t>secara</a:t>
            </a:r>
            <a:r>
              <a:rPr lang="en-ID" sz="1400" dirty="0"/>
              <a:t> </a:t>
            </a:r>
            <a:r>
              <a:rPr lang="en-ID" sz="1400" dirty="0" err="1"/>
              <a:t>bertahap</a:t>
            </a:r>
            <a:endParaRPr lang="ko-KR" altLang="en-US" sz="1400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E47A4A-717C-4420-BDE4-605D79DC8516}"/>
              </a:ext>
            </a:extLst>
          </p:cNvPr>
          <p:cNvSpPr txBox="1"/>
          <p:nvPr/>
        </p:nvSpPr>
        <p:spPr>
          <a:xfrm>
            <a:off x="-1" y="3574606"/>
            <a:ext cx="24921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DESALTING</a:t>
            </a:r>
            <a:endParaRPr lang="ko-KR" altLang="en-US" sz="3000" b="1" dirty="0">
              <a:solidFill>
                <a:schemeClr val="tx2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52C82C-2A71-4AA8-AB2E-CB5057F32ABC}"/>
              </a:ext>
            </a:extLst>
          </p:cNvPr>
          <p:cNvSpPr txBox="1"/>
          <p:nvPr/>
        </p:nvSpPr>
        <p:spPr>
          <a:xfrm>
            <a:off x="270861" y="4035231"/>
            <a:ext cx="536793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400" dirty="0"/>
              <a:t>Proses </a:t>
            </a:r>
            <a:r>
              <a:rPr lang="en-ID" sz="1400" dirty="0" err="1"/>
              <a:t>ini</a:t>
            </a:r>
            <a:r>
              <a:rPr lang="en-ID" sz="1400" dirty="0"/>
              <a:t> </a:t>
            </a:r>
            <a:r>
              <a:rPr lang="en-ID" sz="1400" dirty="0" err="1"/>
              <a:t>digunakan</a:t>
            </a:r>
            <a:r>
              <a:rPr lang="en-ID" sz="1400" dirty="0"/>
              <a:t> </a:t>
            </a:r>
            <a:r>
              <a:rPr lang="en-ID" sz="1400" dirty="0" err="1"/>
              <a:t>untuk</a:t>
            </a:r>
            <a:r>
              <a:rPr lang="en-ID" sz="1400" dirty="0"/>
              <a:t> </a:t>
            </a:r>
            <a:r>
              <a:rPr lang="en-ID" sz="1400" dirty="0" err="1"/>
              <a:t>menghilangkan</a:t>
            </a:r>
            <a:r>
              <a:rPr lang="en-ID" sz="1400" dirty="0"/>
              <a:t> garam-garam </a:t>
            </a:r>
            <a:r>
              <a:rPr lang="en-ID" sz="1400" dirty="0" err="1"/>
              <a:t>anorganik</a:t>
            </a:r>
            <a:r>
              <a:rPr lang="en-ID" sz="1400" dirty="0"/>
              <a:t> (</a:t>
            </a:r>
            <a:r>
              <a:rPr lang="en-ID" sz="1400" dirty="0" err="1"/>
              <a:t>seperti</a:t>
            </a:r>
            <a:r>
              <a:rPr lang="en-ID" sz="1400" dirty="0"/>
              <a:t> natrium </a:t>
            </a:r>
            <a:r>
              <a:rPr lang="en-ID" sz="1400" dirty="0" err="1"/>
              <a:t>klorida</a:t>
            </a:r>
            <a:r>
              <a:rPr lang="en-ID" sz="1400" dirty="0"/>
              <a:t>) yang </a:t>
            </a:r>
            <a:r>
              <a:rPr lang="en-ID" sz="1400" dirty="0" err="1"/>
              <a:t>terlarut</a:t>
            </a:r>
            <a:r>
              <a:rPr lang="en-ID" sz="1400" dirty="0"/>
              <a:t> </a:t>
            </a:r>
            <a:r>
              <a:rPr lang="en-ID" sz="1400" dirty="0" err="1"/>
              <a:t>dalam</a:t>
            </a:r>
            <a:r>
              <a:rPr lang="en-ID" sz="1400" dirty="0"/>
              <a:t> air yang </a:t>
            </a:r>
            <a:r>
              <a:rPr lang="en-ID" sz="1400" dirty="0" err="1"/>
              <a:t>tersuspensi</a:t>
            </a:r>
            <a:r>
              <a:rPr lang="en-ID" sz="1400" dirty="0"/>
              <a:t> di </a:t>
            </a:r>
            <a:r>
              <a:rPr lang="en-ID" sz="1400" dirty="0" err="1"/>
              <a:t>dalam</a:t>
            </a:r>
            <a:r>
              <a:rPr lang="en-ID" sz="1400" dirty="0"/>
              <a:t> Crude Oil</a:t>
            </a:r>
          </a:p>
        </p:txBody>
      </p:sp>
      <p:pic>
        <p:nvPicPr>
          <p:cNvPr id="1026" name="Picture 2" descr="12+ Thousand Drain Tank Royalty-Free Images, Stock Photos &amp; Pictures |  Shutterstock">
            <a:extLst>
              <a:ext uri="{FF2B5EF4-FFF2-40B4-BE49-F238E27FC236}">
                <a16:creationId xmlns:a16="http://schemas.microsoft.com/office/drawing/2014/main" id="{42A3BFC8-9EC2-4A1F-8A19-6B869D0B5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032" y="1391350"/>
            <a:ext cx="2981556" cy="19877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786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38047"/>
            <a:ext cx="3648635" cy="5199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08D91A-7481-4FF9-BD1F-5718AB2174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4" t="9525" r="23628" b="11423"/>
          <a:stretch/>
        </p:blipFill>
        <p:spPr>
          <a:xfrm>
            <a:off x="8502393" y="42499"/>
            <a:ext cx="448997" cy="6231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F715AD-E5B2-4263-872C-845387EEFA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6" y="-68392"/>
            <a:ext cx="1083944" cy="812958"/>
          </a:xfrm>
          <a:prstGeom prst="rect">
            <a:avLst/>
          </a:prstGeom>
        </p:spPr>
      </p:pic>
      <p:pic>
        <p:nvPicPr>
          <p:cNvPr id="6" name="Picture 5" descr="Factory Pipe Silhouette PNG Images, Factory Clipart, Factory, Refinery PNG  Transparent Background - Pngtree">
            <a:extLst>
              <a:ext uri="{FF2B5EF4-FFF2-40B4-BE49-F238E27FC236}">
                <a16:creationId xmlns:a16="http://schemas.microsoft.com/office/drawing/2014/main" id="{B8D987B3-B7F2-44FD-AFEB-E19B61782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31751"/>
            <a:ext cx="9118913" cy="273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82CDEF-B62C-4561-BEFA-1837EEB48393}"/>
              </a:ext>
            </a:extLst>
          </p:cNvPr>
          <p:cNvSpPr txBox="1"/>
          <p:nvPr/>
        </p:nvSpPr>
        <p:spPr>
          <a:xfrm>
            <a:off x="185978" y="607435"/>
            <a:ext cx="57307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highlight>
                  <a:srgbClr val="00FF00"/>
                </a:highlight>
                <a:latin typeface="Bahnschrift" panose="020B0502040204020203" pitchFamily="34" charset="0"/>
              </a:rPr>
              <a:t>WATER DRANING, WHY?</a:t>
            </a:r>
          </a:p>
        </p:txBody>
      </p:sp>
      <p:sp>
        <p:nvSpPr>
          <p:cNvPr id="2" name="AutoShape 2" descr="Gambar ">
            <a:extLst>
              <a:ext uri="{FF2B5EF4-FFF2-40B4-BE49-F238E27FC236}">
                <a16:creationId xmlns:a16="http://schemas.microsoft.com/office/drawing/2014/main" id="{09AF8C4F-1E4A-40AC-835B-93EB8D7BDE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06640E-316B-4910-B071-87B0761B85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97" r="589" b="7582"/>
          <a:stretch/>
        </p:blipFill>
        <p:spPr>
          <a:xfrm>
            <a:off x="60066" y="1839111"/>
            <a:ext cx="4660950" cy="399561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37313B-BBFA-4C85-A96F-BE5908E0D85B}"/>
              </a:ext>
            </a:extLst>
          </p:cNvPr>
          <p:cNvSpPr txBox="1"/>
          <p:nvPr/>
        </p:nvSpPr>
        <p:spPr>
          <a:xfrm>
            <a:off x="185978" y="1192780"/>
            <a:ext cx="60153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/>
              <a:t>memastikan</a:t>
            </a:r>
            <a:r>
              <a:rPr lang="en-US" sz="1400" dirty="0"/>
              <a:t> </a:t>
            </a:r>
            <a:r>
              <a:rPr lang="en-US" sz="1400" dirty="0" err="1"/>
              <a:t>hanya</a:t>
            </a:r>
            <a:r>
              <a:rPr lang="en-US" sz="1400" dirty="0"/>
              <a:t> </a:t>
            </a:r>
            <a:r>
              <a:rPr lang="en-US" sz="1400" dirty="0" err="1"/>
              <a:t>minyak</a:t>
            </a:r>
            <a:r>
              <a:rPr lang="en-US" sz="1400" dirty="0"/>
              <a:t> yang </a:t>
            </a:r>
            <a:r>
              <a:rPr lang="en-US" sz="1400" dirty="0" err="1"/>
              <a:t>masuk</a:t>
            </a:r>
            <a:r>
              <a:rPr lang="en-US" sz="1400" dirty="0"/>
              <a:t> </a:t>
            </a:r>
            <a:r>
              <a:rPr lang="en-US" sz="1400" dirty="0" err="1"/>
              <a:t>ke</a:t>
            </a:r>
            <a:r>
              <a:rPr lang="en-US" sz="1400" dirty="0"/>
              <a:t> </a:t>
            </a:r>
            <a:r>
              <a:rPr lang="en-US" sz="1400" dirty="0" err="1"/>
              <a:t>sistem</a:t>
            </a:r>
            <a:r>
              <a:rPr lang="en-US" sz="1400" dirty="0"/>
              <a:t> proses — </a:t>
            </a:r>
            <a:r>
              <a:rPr lang="en-US" sz="1400" dirty="0" err="1"/>
              <a:t>bukan</a:t>
            </a:r>
            <a:r>
              <a:rPr lang="en-US" sz="1400" dirty="0"/>
              <a:t> </a:t>
            </a:r>
            <a:r>
              <a:rPr lang="en-US" sz="1400" dirty="0" err="1"/>
              <a:t>airnya</a:t>
            </a:r>
            <a:r>
              <a:rPr lang="en-US" sz="1400" dirty="0"/>
              <a:t> 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A4868C-C554-42FC-9E64-C705E5195865}"/>
              </a:ext>
            </a:extLst>
          </p:cNvPr>
          <p:cNvSpPr txBox="1"/>
          <p:nvPr/>
        </p:nvSpPr>
        <p:spPr>
          <a:xfrm>
            <a:off x="4379390" y="1895782"/>
            <a:ext cx="4572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b="1" dirty="0">
                <a:highlight>
                  <a:srgbClr val="00FF00"/>
                </a:highlight>
              </a:rPr>
              <a:t>FUNGSI UTAMA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400" dirty="0" err="1"/>
              <a:t>Membuang</a:t>
            </a:r>
            <a:r>
              <a:rPr lang="en-US" sz="1400" dirty="0"/>
              <a:t> </a:t>
            </a:r>
            <a:r>
              <a:rPr lang="en-US" sz="1400" i="1" dirty="0"/>
              <a:t>free water </a:t>
            </a:r>
            <a:r>
              <a:rPr lang="en-US" sz="1400" dirty="0"/>
              <a:t>yang </a:t>
            </a:r>
            <a:r>
              <a:rPr lang="en-US" sz="1400" dirty="0" err="1"/>
              <a:t>mengendap</a:t>
            </a:r>
            <a:r>
              <a:rPr lang="en-US" sz="1400" dirty="0"/>
              <a:t> di </a:t>
            </a:r>
            <a:r>
              <a:rPr lang="en-US" sz="1400" dirty="0" err="1"/>
              <a:t>dasar</a:t>
            </a:r>
            <a:r>
              <a:rPr lang="en-US" sz="1400" dirty="0"/>
              <a:t> </a:t>
            </a:r>
            <a:r>
              <a:rPr lang="en-US" sz="1400" dirty="0" err="1"/>
              <a:t>tangki</a:t>
            </a:r>
            <a:r>
              <a:rPr lang="en-US" sz="1400" dirty="0"/>
              <a:t>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400" dirty="0" err="1"/>
              <a:t>Menurunkan</a:t>
            </a:r>
            <a:r>
              <a:rPr lang="en-US" sz="1400" dirty="0"/>
              <a:t> </a:t>
            </a:r>
            <a:r>
              <a:rPr lang="en-US" sz="1400" i="1" dirty="0"/>
              <a:t>water content </a:t>
            </a:r>
            <a:r>
              <a:rPr lang="en-US" sz="1400" dirty="0" err="1"/>
              <a:t>sebelum</a:t>
            </a:r>
            <a:r>
              <a:rPr lang="en-US" sz="1400" dirty="0"/>
              <a:t> crude </a:t>
            </a:r>
            <a:r>
              <a:rPr lang="en-US" sz="1400" dirty="0" err="1"/>
              <a:t>dikirim</a:t>
            </a:r>
            <a:r>
              <a:rPr lang="en-US" sz="1400" dirty="0"/>
              <a:t> </a:t>
            </a:r>
            <a:r>
              <a:rPr lang="en-US" sz="1400" dirty="0" err="1"/>
              <a:t>ke</a:t>
            </a:r>
            <a:r>
              <a:rPr lang="en-US" sz="1400" dirty="0"/>
              <a:t> CDU.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400" dirty="0" err="1"/>
              <a:t>Mengurangi</a:t>
            </a:r>
            <a:r>
              <a:rPr lang="en-US" sz="1400" dirty="0"/>
              <a:t> </a:t>
            </a:r>
            <a:r>
              <a:rPr lang="en-US" sz="1400" dirty="0" err="1"/>
              <a:t>beban</a:t>
            </a:r>
            <a:r>
              <a:rPr lang="en-US" sz="1400" dirty="0"/>
              <a:t> </a:t>
            </a:r>
            <a:r>
              <a:rPr lang="en-US" sz="1400" dirty="0" err="1"/>
              <a:t>pemisahan</a:t>
            </a:r>
            <a:r>
              <a:rPr lang="en-US" sz="1400" dirty="0"/>
              <a:t> di Desalter.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400" dirty="0" err="1"/>
              <a:t>Mencegah</a:t>
            </a:r>
            <a:r>
              <a:rPr lang="en-US" sz="1400" dirty="0"/>
              <a:t> water slug </a:t>
            </a:r>
            <a:r>
              <a:rPr lang="en-US" sz="1400" dirty="0" err="1"/>
              <a:t>tiba-tiba</a:t>
            </a:r>
            <a:r>
              <a:rPr lang="en-US" sz="1400" dirty="0"/>
              <a:t> </a:t>
            </a:r>
            <a:r>
              <a:rPr lang="en-US" sz="1400" dirty="0" err="1"/>
              <a:t>masuk</a:t>
            </a:r>
            <a:r>
              <a:rPr lang="en-US" sz="1400" dirty="0"/>
              <a:t> </a:t>
            </a:r>
            <a:r>
              <a:rPr lang="en-US" sz="1400" dirty="0" err="1"/>
              <a:t>ke</a:t>
            </a:r>
            <a:r>
              <a:rPr lang="en-US" sz="1400" dirty="0"/>
              <a:t> </a:t>
            </a:r>
            <a:r>
              <a:rPr lang="en-US" sz="1400" dirty="0" err="1"/>
              <a:t>pompa</a:t>
            </a:r>
            <a:r>
              <a:rPr lang="en-US" sz="1400" dirty="0"/>
              <a:t> feed.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08F3A4-303E-44BA-818B-0D94323F54C1}"/>
              </a:ext>
            </a:extLst>
          </p:cNvPr>
          <p:cNvSpPr txBox="1"/>
          <p:nvPr/>
        </p:nvSpPr>
        <p:spPr>
          <a:xfrm>
            <a:off x="4419600" y="3587523"/>
            <a:ext cx="463027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 err="1">
                <a:highlight>
                  <a:srgbClr val="00FF00"/>
                </a:highlight>
              </a:rPr>
              <a:t>Mengapa</a:t>
            </a:r>
            <a:r>
              <a:rPr lang="en-US" sz="1400" b="1" dirty="0">
                <a:highlight>
                  <a:srgbClr val="00FF00"/>
                </a:highlight>
              </a:rPr>
              <a:t> </a:t>
            </a:r>
            <a:r>
              <a:rPr lang="en-US" sz="1400" b="1" dirty="0" err="1">
                <a:highlight>
                  <a:srgbClr val="00FF00"/>
                </a:highlight>
              </a:rPr>
              <a:t>perlu</a:t>
            </a:r>
            <a:r>
              <a:rPr lang="en-US" sz="1400" b="1" dirty="0">
                <a:highlight>
                  <a:srgbClr val="00FF00"/>
                </a:highlight>
              </a:rPr>
              <a:t>?</a:t>
            </a:r>
            <a:endParaRPr lang="en-US" sz="1400" dirty="0">
              <a:highlight>
                <a:srgbClr val="00FF00"/>
              </a:highlight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Air di </a:t>
            </a:r>
            <a:r>
              <a:rPr lang="en-US" sz="1400" dirty="0" err="1"/>
              <a:t>dasar</a:t>
            </a:r>
            <a:r>
              <a:rPr lang="en-US" sz="1400" dirty="0"/>
              <a:t> </a:t>
            </a:r>
            <a:r>
              <a:rPr lang="en-US" sz="1400" dirty="0" err="1"/>
              <a:t>tangki</a:t>
            </a:r>
            <a:r>
              <a:rPr lang="en-US" sz="1400" dirty="0"/>
              <a:t> </a:t>
            </a:r>
            <a:r>
              <a:rPr lang="en-US" sz="1400" dirty="0" err="1"/>
              <a:t>bisa</a:t>
            </a:r>
            <a:r>
              <a:rPr lang="en-US" sz="1400" dirty="0"/>
              <a:t> </a:t>
            </a:r>
            <a:r>
              <a:rPr lang="en-US" sz="1400" dirty="0" err="1"/>
              <a:t>bercampur</a:t>
            </a:r>
            <a:r>
              <a:rPr lang="en-US" sz="1400" dirty="0"/>
              <a:t> garam (NaCl, </a:t>
            </a:r>
            <a:r>
              <a:rPr lang="en-US" sz="1400" dirty="0" err="1"/>
              <a:t>MgCl</a:t>
            </a:r>
            <a:r>
              <a:rPr lang="en-US" sz="1400" dirty="0"/>
              <a:t>₂, </a:t>
            </a:r>
            <a:r>
              <a:rPr lang="en-US" sz="1400" dirty="0" err="1"/>
              <a:t>CaCl</a:t>
            </a:r>
            <a:r>
              <a:rPr lang="en-US" sz="1400" dirty="0"/>
              <a:t>₂).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err="1"/>
              <a:t>Bila</a:t>
            </a:r>
            <a:r>
              <a:rPr lang="en-US" sz="1400" dirty="0"/>
              <a:t> </a:t>
            </a:r>
            <a:r>
              <a:rPr lang="en-US" sz="1400" dirty="0" err="1"/>
              <a:t>ikut</a:t>
            </a:r>
            <a:r>
              <a:rPr lang="en-US" sz="1400" dirty="0"/>
              <a:t> </a:t>
            </a:r>
            <a:r>
              <a:rPr lang="en-US" sz="1400" dirty="0" err="1"/>
              <a:t>terbawa</a:t>
            </a:r>
            <a:r>
              <a:rPr lang="en-US" sz="1400" dirty="0"/>
              <a:t> → </a:t>
            </a:r>
            <a:r>
              <a:rPr lang="en-US" sz="1400" dirty="0" err="1"/>
              <a:t>meningkatkan</a:t>
            </a:r>
            <a:r>
              <a:rPr lang="en-US" sz="1400" dirty="0"/>
              <a:t> </a:t>
            </a:r>
            <a:r>
              <a:rPr lang="en-US" sz="1400" i="1" dirty="0"/>
              <a:t>salt content</a:t>
            </a:r>
            <a:r>
              <a:rPr lang="en-US" sz="1400" dirty="0"/>
              <a:t> &amp; </a:t>
            </a:r>
            <a:r>
              <a:rPr lang="en-US" sz="1400" dirty="0" err="1"/>
              <a:t>risiko</a:t>
            </a:r>
            <a:r>
              <a:rPr lang="en-US" sz="1400" dirty="0"/>
              <a:t> </a:t>
            </a:r>
            <a:r>
              <a:rPr lang="en-US" sz="1400" dirty="0" err="1"/>
              <a:t>korosi</a:t>
            </a:r>
            <a:r>
              <a:rPr lang="en-US" sz="1400" dirty="0"/>
              <a:t> di downstream.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Air juga </a:t>
            </a:r>
            <a:r>
              <a:rPr lang="en-US" sz="1400" dirty="0" err="1"/>
              <a:t>meningkatkan</a:t>
            </a:r>
            <a:r>
              <a:rPr lang="en-US" sz="1400" dirty="0"/>
              <a:t> </a:t>
            </a:r>
            <a:r>
              <a:rPr lang="en-US" sz="1400" dirty="0" err="1"/>
              <a:t>beban</a:t>
            </a:r>
            <a:r>
              <a:rPr lang="en-US" sz="1400" dirty="0"/>
              <a:t> </a:t>
            </a:r>
            <a:r>
              <a:rPr lang="en-US" sz="1400" dirty="0" err="1"/>
              <a:t>pemanasan</a:t>
            </a:r>
            <a:r>
              <a:rPr lang="en-US" sz="1400" dirty="0"/>
              <a:t> &amp; </a:t>
            </a:r>
            <a:r>
              <a:rPr lang="en-US" sz="1400" dirty="0" err="1"/>
              <a:t>mempercepat</a:t>
            </a:r>
            <a:r>
              <a:rPr lang="en-US" sz="1400" dirty="0"/>
              <a:t> fouling di heat exchanger.</a:t>
            </a:r>
          </a:p>
        </p:txBody>
      </p:sp>
    </p:spTree>
    <p:extLst>
      <p:ext uri="{BB962C8B-B14F-4D97-AF65-F5344CB8AC3E}">
        <p14:creationId xmlns:p14="http://schemas.microsoft.com/office/powerpoint/2010/main" val="1198972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1229</TotalTime>
  <Words>731</Words>
  <Application>Microsoft Office PowerPoint</Application>
  <PresentationFormat>On-screen Show (4:3)</PresentationFormat>
  <Paragraphs>107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Arial Narrow</vt:lpstr>
      <vt:lpstr>Bahnschrift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Panelman NPU</dc:creator>
  <cp:lastModifiedBy>Achmad Fauzi</cp:lastModifiedBy>
  <cp:revision>52</cp:revision>
  <dcterms:created xsi:type="dcterms:W3CDTF">2023-05-11T05:05:21Z</dcterms:created>
  <dcterms:modified xsi:type="dcterms:W3CDTF">2025-10-22T08:41:47Z</dcterms:modified>
</cp:coreProperties>
</file>