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3" r:id="rId15"/>
    <p:sldId id="276" r:id="rId16"/>
    <p:sldId id="278" r:id="rId17"/>
    <p:sldId id="279" r:id="rId18"/>
    <p:sldId id="280" r:id="rId19"/>
    <p:sldId id="28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3DCB-E186-2D45-B48A-BC0FABA17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C34BE-79BD-4D17-685C-55BDBF820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E3499-37C8-4E8A-4B58-3B8CD9F50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2A074-22C2-0F94-78D2-72DD80EB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0AE66-69D1-F31C-D31C-508CF2301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342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E2CFA-A679-ED25-16EE-1C55BE06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140952-1FA3-48C9-E968-8E2E37A99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B7C30-0276-DA6B-4EA0-50A1C72E5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975CC-F5DA-CF89-F543-EEE70517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81A2D-A4E6-EBB8-534E-805B4CFA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839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BAC61-E89F-0B08-F3C6-D30C5EBE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E5165-D493-E8B8-641D-4F3506217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BB423-4748-7C36-F588-667F3F13E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A682C-1CF3-E6DD-135B-403ECFAE6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79B94-CA7B-440D-791D-DD01432E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764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32309-F0CA-4955-EFED-BEF862F1F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D3641-26E3-CC24-D775-9B042A2E2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F2745-002A-63B0-47EC-6D4673F3D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EC6B1-6F12-3D67-FDC1-D2691F910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FF300-03A7-B9D5-388A-2D9D75F90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08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FDC25-0146-9715-D356-7CF596BA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13659-AD1C-0106-5BF6-C71CA5E93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2AA5F-2C43-9236-0ECB-A5874DB9E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B5C-882D-0EEF-8DF8-BFB90F4E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60B55-B22A-74BD-6FD7-4C6AB03EE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560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22A8A-D668-E53D-9EF5-3A342DEB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A54D4-05B2-33BB-5C83-15B3F6F8C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1CD5DC-7C2F-6373-3ED5-47E89C58A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0D6D-617F-1294-B624-91FB85744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3082-4340-C28F-B6FD-6DFBF21E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17275-45BC-C181-615A-773DF3345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093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2C2C8-420B-FA90-69D2-E45D5B86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9C161-5A00-F098-68C9-87AC6B48B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46920-37A4-AA71-F0A8-2158A1A56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D070E7-C742-B02D-0C06-7149DFBCB2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0332C4-3C00-6395-023B-EC4A574E5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A6A305-968A-7F1D-C764-D9A42B78C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6478EE-BBD4-E2F7-6D58-25309774D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0F7F23-A970-956A-DF07-5F466003B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001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CF4C-0F0B-1D30-3CBE-852F5C8A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ED361C-C6EA-70B0-16C4-41F7757D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2843A0-F7DE-5F7A-74BA-00879657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84D94-9319-DF09-B71A-1DFD14C3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257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019C6-9126-F4D5-136A-94F659F8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9D775-5558-CD0E-C124-04BFF1466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599C2-EEDE-1C05-F104-DAA5C36DF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378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D2DCD-AC0F-E0A7-9B46-2E3E84E90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88501-F8B3-9BE8-744A-C71B28C35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0D4C76-831C-1895-CB28-3DBB77DF6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814E5-B297-126F-16E8-5A929E99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0E110-6817-491B-35EC-E4B67DEB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6F054-8C5D-7016-4935-514FA31D0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721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07103-F27F-4137-7688-D27B144E6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736EE6-2D45-0684-CF37-D4C63D5CCD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131A5A-BEAB-8FA3-676E-5A11A6479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A584C-6E5D-218C-5679-B9A81AA6B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91347-8967-D5D9-7F72-1BDC37FBE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4286E-8811-FC74-4D53-294500EA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51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C313E9-90C4-3EAE-00CD-8555C5EA7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0D27C-9ED9-95EA-6278-72A668D12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D7129-DB43-50C1-E165-91D161032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8DCCC-EAE3-46D6-835B-A3E76F263926}" type="datetimeFigureOut">
              <a:rPr lang="en-ID" smtClean="0"/>
              <a:t>10/10/2025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550B0-BFCF-53C3-575F-3732C7C96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0644-1E57-1198-93AF-CC1D35D7F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16E8-A356-44F9-AF2F-F057AAC482D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115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youtu.be/Og2thLKq9m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767C-6DCC-559D-D457-952D39BC9E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Mekanika</a:t>
            </a:r>
            <a:r>
              <a:rPr lang="en-US" dirty="0"/>
              <a:t> </a:t>
            </a:r>
            <a:r>
              <a:rPr lang="en-US" dirty="0" err="1"/>
              <a:t>Fluida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6AA95-130E-8706-6807-5E408D32EB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658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D699-958E-9C63-0C1E-413F8B235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Application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areas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</a:t>
            </a:r>
            <a:r>
              <a:rPr lang="en-US" spc="-9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Fluid</a:t>
            </a:r>
            <a:r>
              <a:rPr lang="en-US" spc="-75" dirty="0">
                <a:solidFill>
                  <a:srgbClr val="000000"/>
                </a:solidFill>
              </a:rPr>
              <a:t> </a:t>
            </a:r>
            <a:r>
              <a:rPr lang="en-US" spc="-10" dirty="0">
                <a:solidFill>
                  <a:srgbClr val="000000"/>
                </a:solidFill>
              </a:rPr>
              <a:t>Mechanics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1483A-3BF4-E982-CB3B-BBC3DB430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115" indent="-272415">
              <a:lnSpc>
                <a:spcPct val="100000"/>
              </a:lnSpc>
              <a:spcBef>
                <a:spcPts val="105"/>
              </a:spcBef>
              <a:buClr>
                <a:srgbClr val="D16248"/>
              </a:buClr>
              <a:buSzPct val="84615"/>
              <a:buFont typeface="DejaVu Sans"/>
              <a:buChar char="⚫"/>
              <a:tabLst>
                <a:tab pos="285115" algn="l"/>
              </a:tabLst>
            </a:pPr>
            <a:r>
              <a:rPr lang="en-US" sz="2600" b="1" dirty="0">
                <a:solidFill>
                  <a:srgbClr val="FF0000"/>
                </a:solidFill>
                <a:latin typeface="Times New Roman"/>
                <a:cs typeface="Times New Roman"/>
              </a:rPr>
              <a:t>Mechanical</a:t>
            </a:r>
            <a:r>
              <a:rPr lang="en-US" sz="26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Engineering</a:t>
            </a:r>
            <a:endParaRPr lang="en-US" sz="2600" dirty="0">
              <a:latin typeface="Times New Roman"/>
              <a:cs typeface="Times New Roman"/>
            </a:endParaRPr>
          </a:p>
          <a:p>
            <a:pPr marL="560070" lvl="1" indent="-230504">
              <a:lnSpc>
                <a:spcPts val="2735"/>
              </a:lnSpc>
              <a:spcBef>
                <a:spcPts val="114"/>
              </a:spcBef>
              <a:buSzPct val="85416"/>
              <a:buFont typeface="DejaVu Sans"/>
              <a:buChar char="⚫"/>
              <a:tabLst>
                <a:tab pos="560070" algn="l"/>
                <a:tab pos="1557655" algn="l"/>
                <a:tab pos="1943735" algn="l"/>
                <a:tab pos="2963545" algn="l"/>
                <a:tab pos="4155440" algn="l"/>
                <a:tab pos="6242050" algn="l"/>
              </a:tabLst>
            </a:pPr>
            <a:r>
              <a:rPr lang="en-US" sz="2400" spc="-10" dirty="0">
                <a:latin typeface="Times New Roman"/>
                <a:cs typeface="Times New Roman"/>
              </a:rPr>
              <a:t>Design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25" dirty="0">
                <a:latin typeface="Times New Roman"/>
                <a:cs typeface="Times New Roman"/>
              </a:rPr>
              <a:t>of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10" dirty="0">
                <a:latin typeface="Times New Roman"/>
                <a:cs typeface="Times New Roman"/>
              </a:rPr>
              <a:t>pumps,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10" dirty="0">
                <a:latin typeface="Times New Roman"/>
                <a:cs typeface="Times New Roman"/>
              </a:rPr>
              <a:t>turbines,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25" dirty="0">
                <a:latin typeface="Times New Roman"/>
                <a:cs typeface="Times New Roman"/>
              </a:rPr>
              <a:t>air-</a:t>
            </a:r>
            <a:r>
              <a:rPr lang="en-US" sz="2400" spc="-10" dirty="0">
                <a:latin typeface="Times New Roman"/>
                <a:cs typeface="Times New Roman"/>
              </a:rPr>
              <a:t>conditioning</a:t>
            </a:r>
            <a:r>
              <a:rPr lang="en-US" sz="2400" dirty="0">
                <a:latin typeface="Times New Roman"/>
                <a:cs typeface="Times New Roman"/>
              </a:rPr>
              <a:t>	</a:t>
            </a:r>
            <a:r>
              <a:rPr lang="en-US" sz="2400" spc="-10" dirty="0">
                <a:latin typeface="Times New Roman"/>
                <a:cs typeface="Times New Roman"/>
              </a:rPr>
              <a:t>equipment,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pollution-</a:t>
            </a:r>
            <a:r>
              <a:rPr lang="en-US" sz="2400" dirty="0">
                <a:latin typeface="Times New Roman"/>
                <a:cs typeface="Times New Roman"/>
              </a:rPr>
              <a:t>control</a:t>
            </a:r>
            <a:r>
              <a:rPr lang="en-US" sz="2400" spc="-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equipment,</a:t>
            </a:r>
            <a:r>
              <a:rPr lang="en-US" sz="2400" spc="40" dirty="0">
                <a:latin typeface="Times New Roman"/>
                <a:cs typeface="Times New Roman"/>
              </a:rPr>
              <a:t> </a:t>
            </a:r>
            <a:r>
              <a:rPr lang="en-US" sz="2400" spc="-20" dirty="0">
                <a:latin typeface="Times New Roman"/>
                <a:cs typeface="Times New Roman"/>
              </a:rPr>
              <a:t>etc.</a:t>
            </a:r>
            <a:endParaRPr lang="en-US" sz="2400" dirty="0">
              <a:latin typeface="Times New Roman"/>
              <a:cs typeface="Times New Roman"/>
            </a:endParaRPr>
          </a:p>
          <a:p>
            <a:pPr marL="560705" marR="316865" lvl="1" indent="-231140">
              <a:lnSpc>
                <a:spcPct val="100000"/>
              </a:lnSpc>
              <a:spcBef>
                <a:spcPts val="405"/>
              </a:spcBef>
              <a:buSzPct val="85416"/>
              <a:buFont typeface="DejaVu Sans"/>
              <a:buChar char="⚫"/>
              <a:tabLst>
                <a:tab pos="560705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Design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and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analysis</a:t>
            </a:r>
            <a:r>
              <a:rPr lang="en-US" sz="2400" spc="-3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aircraft,</a:t>
            </a:r>
            <a:r>
              <a:rPr lang="en-US" sz="2400" spc="-5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boats,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submarines, </a:t>
            </a:r>
            <a:r>
              <a:rPr lang="en-US" sz="2400" dirty="0">
                <a:latin typeface="Times New Roman"/>
                <a:cs typeface="Times New Roman"/>
              </a:rPr>
              <a:t>rockets,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jet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engines,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wind turbines,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biomedical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devices, </a:t>
            </a:r>
            <a:r>
              <a:rPr lang="en-US" sz="2400" dirty="0">
                <a:latin typeface="Times New Roman"/>
                <a:cs typeface="Times New Roman"/>
              </a:rPr>
              <a:t>the</a:t>
            </a:r>
            <a:r>
              <a:rPr lang="en-US" sz="2400" spc="-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cooling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1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electronic</a:t>
            </a:r>
            <a:r>
              <a:rPr lang="en-US" sz="2400" spc="-4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components,</a:t>
            </a:r>
            <a:r>
              <a:rPr lang="en-US" sz="2400" spc="-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and</a:t>
            </a:r>
            <a:r>
              <a:rPr lang="en-US" sz="2400" spc="-5" dirty="0">
                <a:latin typeface="Times New Roman"/>
                <a:cs typeface="Times New Roman"/>
              </a:rPr>
              <a:t> </a:t>
            </a:r>
            <a:r>
              <a:rPr lang="en-US" sz="2400" spc="-25" dirty="0">
                <a:latin typeface="Times New Roman"/>
                <a:cs typeface="Times New Roman"/>
              </a:rPr>
              <a:t>the </a:t>
            </a:r>
            <a:r>
              <a:rPr lang="en-US" sz="2400" dirty="0">
                <a:latin typeface="Times New Roman"/>
                <a:cs typeface="Times New Roman"/>
              </a:rPr>
              <a:t>transportation</a:t>
            </a:r>
            <a:r>
              <a:rPr lang="en-US" sz="2400" spc="-6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water,</a:t>
            </a:r>
            <a:r>
              <a:rPr lang="en-US" sz="2400" spc="-4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crude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oil,</a:t>
            </a:r>
            <a:r>
              <a:rPr lang="en-US" sz="2400" spc="-5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and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natural</a:t>
            </a:r>
            <a:r>
              <a:rPr lang="en-US" sz="2400" spc="-55" dirty="0">
                <a:latin typeface="Times New Roman"/>
                <a:cs typeface="Times New Roman"/>
              </a:rPr>
              <a:t> </a:t>
            </a:r>
            <a:r>
              <a:rPr lang="en-US" sz="2400" spc="-20" dirty="0">
                <a:latin typeface="Times New Roman"/>
                <a:cs typeface="Times New Roman"/>
              </a:rPr>
              <a:t>gas.</a:t>
            </a:r>
            <a:endParaRPr lang="en-US" sz="2400" dirty="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285"/>
              </a:spcBef>
              <a:buClr>
                <a:srgbClr val="D16248"/>
              </a:buClr>
              <a:buSzPct val="84615"/>
              <a:buFont typeface="DejaVu Sans"/>
              <a:buChar char="⚫"/>
              <a:tabLst>
                <a:tab pos="285115" algn="l"/>
              </a:tabLst>
            </a:pPr>
            <a:r>
              <a:rPr lang="en-US" sz="2600" b="1" dirty="0">
                <a:solidFill>
                  <a:srgbClr val="FF0000"/>
                </a:solidFill>
                <a:latin typeface="Times New Roman"/>
                <a:cs typeface="Times New Roman"/>
              </a:rPr>
              <a:t>Civil</a:t>
            </a:r>
            <a:r>
              <a:rPr lang="en-US" sz="2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Engineering</a:t>
            </a:r>
            <a:endParaRPr lang="en-US" sz="2600" dirty="0">
              <a:latin typeface="Times New Roman"/>
              <a:cs typeface="Times New Roman"/>
            </a:endParaRPr>
          </a:p>
          <a:p>
            <a:pPr marL="560070" lvl="1" indent="-230504">
              <a:lnSpc>
                <a:spcPct val="100000"/>
              </a:lnSpc>
              <a:spcBef>
                <a:spcPts val="114"/>
              </a:spcBef>
              <a:buSzPct val="85416"/>
              <a:buFont typeface="DejaVu Sans"/>
              <a:buChar char="⚫"/>
              <a:tabLst>
                <a:tab pos="56007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Transport</a:t>
            </a:r>
            <a:r>
              <a:rPr lang="en-US" sz="2400" spc="-4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river</a:t>
            </a:r>
            <a:r>
              <a:rPr lang="en-US" sz="2400" spc="-50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sediments</a:t>
            </a:r>
            <a:endParaRPr lang="en-US" sz="2400" dirty="0">
              <a:latin typeface="Times New Roman"/>
              <a:cs typeface="Times New Roman"/>
            </a:endParaRPr>
          </a:p>
          <a:p>
            <a:pPr marL="560070" lvl="1" indent="-230504">
              <a:lnSpc>
                <a:spcPct val="100000"/>
              </a:lnSpc>
              <a:spcBef>
                <a:spcPts val="110"/>
              </a:spcBef>
              <a:buSzPct val="85416"/>
              <a:buFont typeface="DejaVu Sans"/>
              <a:buChar char="⚫"/>
              <a:tabLst>
                <a:tab pos="56007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Pollution</a:t>
            </a:r>
            <a:r>
              <a:rPr lang="en-US" sz="2400" spc="-4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air</a:t>
            </a:r>
            <a:r>
              <a:rPr lang="en-US" sz="2400" spc="-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and</a:t>
            </a:r>
            <a:r>
              <a:rPr lang="en-US" sz="2400" spc="5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water</a:t>
            </a:r>
            <a:endParaRPr lang="en-US" sz="2400" dirty="0">
              <a:latin typeface="Times New Roman"/>
              <a:cs typeface="Times New Roman"/>
            </a:endParaRPr>
          </a:p>
          <a:p>
            <a:pPr marL="560070" lvl="1" indent="-230504">
              <a:lnSpc>
                <a:spcPct val="100000"/>
              </a:lnSpc>
              <a:spcBef>
                <a:spcPts val="120"/>
              </a:spcBef>
              <a:buSzPct val="85416"/>
              <a:buFont typeface="DejaVu Sans"/>
              <a:buChar char="⚫"/>
              <a:tabLst>
                <a:tab pos="56007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Design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4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piping</a:t>
            </a:r>
            <a:r>
              <a:rPr lang="en-US" sz="2400" spc="-35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systems</a:t>
            </a:r>
            <a:endParaRPr lang="en-US" sz="2400" dirty="0">
              <a:latin typeface="Times New Roman"/>
              <a:cs typeface="Times New Roman"/>
            </a:endParaRPr>
          </a:p>
          <a:p>
            <a:pPr marL="560070" lvl="1" indent="-230504">
              <a:lnSpc>
                <a:spcPct val="100000"/>
              </a:lnSpc>
              <a:spcBef>
                <a:spcPts val="110"/>
              </a:spcBef>
              <a:buSzPct val="85416"/>
              <a:buFont typeface="DejaVu Sans"/>
              <a:buChar char="⚫"/>
              <a:tabLst>
                <a:tab pos="56007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Flood</a:t>
            </a:r>
            <a:r>
              <a:rPr lang="en-US" sz="2400" spc="-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control</a:t>
            </a:r>
            <a:r>
              <a:rPr lang="en-US" sz="2400" spc="-25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systems</a:t>
            </a:r>
            <a:endParaRPr lang="en-US" sz="2400" dirty="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31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115" algn="l"/>
              </a:tabLst>
            </a:pP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Chemical</a:t>
            </a:r>
            <a:r>
              <a:rPr lang="en-US" sz="24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Engineering</a:t>
            </a:r>
            <a:endParaRPr lang="en-US" sz="2400" dirty="0">
              <a:latin typeface="Times New Roman"/>
              <a:cs typeface="Times New Roman"/>
            </a:endParaRPr>
          </a:p>
          <a:p>
            <a:pPr marL="560070" lvl="1" indent="-230504">
              <a:lnSpc>
                <a:spcPct val="100000"/>
              </a:lnSpc>
              <a:spcBef>
                <a:spcPts val="110"/>
              </a:spcBef>
              <a:buSzPct val="85416"/>
              <a:buFont typeface="DejaVu Sans"/>
              <a:buChar char="⚫"/>
              <a:tabLst>
                <a:tab pos="560070" algn="l"/>
              </a:tabLst>
            </a:pPr>
            <a:r>
              <a:rPr lang="en-US" sz="2400" dirty="0">
                <a:latin typeface="Times New Roman"/>
                <a:cs typeface="Times New Roman"/>
              </a:rPr>
              <a:t>Design</a:t>
            </a:r>
            <a:r>
              <a:rPr lang="en-US" sz="2400" spc="-2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of</a:t>
            </a:r>
            <a:r>
              <a:rPr lang="en-US" sz="2400" spc="-35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chemical</a:t>
            </a:r>
            <a:r>
              <a:rPr lang="en-US" sz="2400" spc="-4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processing</a:t>
            </a:r>
            <a:r>
              <a:rPr lang="en-US" sz="2400" spc="-40" dirty="0">
                <a:latin typeface="Times New Roman"/>
                <a:cs typeface="Times New Roman"/>
              </a:rPr>
              <a:t> </a:t>
            </a:r>
            <a:r>
              <a:rPr lang="en-US" sz="2400" spc="-10" dirty="0">
                <a:latin typeface="Times New Roman"/>
                <a:cs typeface="Times New Roman"/>
              </a:rPr>
              <a:t>equipment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35047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2FA2F-4F25-9889-5B05-E43847407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Application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areas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</a:t>
            </a:r>
            <a:r>
              <a:rPr lang="en-US" spc="-9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Fluid</a:t>
            </a:r>
            <a:r>
              <a:rPr lang="en-US" spc="-75" dirty="0">
                <a:solidFill>
                  <a:srgbClr val="000000"/>
                </a:solidFill>
              </a:rPr>
              <a:t> </a:t>
            </a:r>
            <a:r>
              <a:rPr lang="en-US" spc="-10" dirty="0">
                <a:solidFill>
                  <a:srgbClr val="000000"/>
                </a:solidFill>
              </a:rPr>
              <a:t>Mechanics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649A7-F8A0-A6A2-E4A0-141E2B265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85115" indent="-272415">
              <a:lnSpc>
                <a:spcPct val="100000"/>
              </a:lnSpc>
              <a:spcBef>
                <a:spcPts val="705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115" algn="l"/>
              </a:tabLst>
            </a:pPr>
            <a:r>
              <a:rPr lang="en-ID"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Turbomachines:</a:t>
            </a:r>
            <a:r>
              <a:rPr lang="en-ID" sz="2800" b="1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pump,</a:t>
            </a:r>
            <a:r>
              <a:rPr lang="en-ID" sz="2800" spc="-5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turbine,</a:t>
            </a:r>
            <a:r>
              <a:rPr lang="en-ID" sz="2800" spc="-7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fan,</a:t>
            </a:r>
            <a:r>
              <a:rPr lang="en-ID" sz="2800" spc="-5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blower,</a:t>
            </a:r>
            <a:r>
              <a:rPr lang="en-ID" sz="2800" spc="-6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propeller,</a:t>
            </a:r>
            <a:r>
              <a:rPr lang="en-ID" sz="2800" spc="-90" dirty="0">
                <a:latin typeface="Times New Roman"/>
                <a:cs typeface="Times New Roman"/>
              </a:rPr>
              <a:t> </a:t>
            </a:r>
            <a:r>
              <a:rPr lang="en-ID" sz="2800" spc="-20" dirty="0">
                <a:latin typeface="Times New Roman"/>
                <a:cs typeface="Times New Roman"/>
              </a:rPr>
              <a:t>etc.</a:t>
            </a:r>
            <a:endParaRPr lang="en-ID" sz="2800" dirty="0">
              <a:latin typeface="Times New Roman"/>
              <a:cs typeface="Times New Roman"/>
            </a:endParaRPr>
          </a:p>
          <a:p>
            <a:pPr marL="285750" marR="5080" indent="-273685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750" algn="l"/>
              </a:tabLst>
            </a:pP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Military:</a:t>
            </a:r>
            <a:r>
              <a:rPr lang="en-ID" sz="2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Missile,</a:t>
            </a:r>
            <a:r>
              <a:rPr lang="en-ID" sz="2800" spc="-2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aircraft,</a:t>
            </a:r>
            <a:r>
              <a:rPr lang="en-ID" sz="2800" spc="-4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ship, underwater</a:t>
            </a:r>
            <a:r>
              <a:rPr lang="en-ID" sz="2800" spc="-2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vehicle,</a:t>
            </a:r>
            <a:r>
              <a:rPr lang="en-ID" sz="2800" spc="-30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dispersion </a:t>
            </a:r>
            <a:r>
              <a:rPr lang="en-ID" sz="2800" dirty="0">
                <a:latin typeface="Times New Roman"/>
                <a:cs typeface="Times New Roman"/>
              </a:rPr>
              <a:t>of</a:t>
            </a:r>
            <a:r>
              <a:rPr lang="en-ID" sz="2800" spc="-2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chemical</a:t>
            </a:r>
            <a:r>
              <a:rPr lang="en-ID" sz="2800" spc="-5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agents,</a:t>
            </a:r>
            <a:r>
              <a:rPr lang="en-ID" sz="2800" spc="-25" dirty="0">
                <a:latin typeface="Times New Roman"/>
                <a:cs typeface="Times New Roman"/>
              </a:rPr>
              <a:t> </a:t>
            </a:r>
            <a:r>
              <a:rPr lang="en-ID" sz="2800" spc="-20" dirty="0">
                <a:latin typeface="Times New Roman"/>
                <a:cs typeface="Times New Roman"/>
              </a:rPr>
              <a:t>etc.</a:t>
            </a:r>
            <a:endParaRPr lang="en-ID" sz="2800" dirty="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115" algn="l"/>
              </a:tabLst>
            </a:pP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Automobile:</a:t>
            </a:r>
            <a:r>
              <a:rPr lang="en-ID" sz="2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IC</a:t>
            </a:r>
            <a:r>
              <a:rPr lang="en-ID" sz="2800" spc="-2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engine,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air</a:t>
            </a:r>
            <a:r>
              <a:rPr lang="en-ID" sz="2800" spc="-4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conditioning,</a:t>
            </a:r>
            <a:r>
              <a:rPr lang="en-ID" sz="2800" spc="-5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fuel</a:t>
            </a:r>
            <a:r>
              <a:rPr lang="en-ID" sz="2800" spc="-20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flow,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external</a:t>
            </a:r>
            <a:r>
              <a:rPr lang="en-ID" spc="-1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aerodynamics,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spc="-20" dirty="0">
                <a:latin typeface="Times New Roman"/>
                <a:cs typeface="Times New Roman"/>
              </a:rPr>
              <a:t>etc.</a:t>
            </a:r>
            <a:endParaRPr lang="en-ID" sz="2800" dirty="0">
              <a:latin typeface="Times New Roman"/>
              <a:cs typeface="Times New Roman"/>
            </a:endParaRPr>
          </a:p>
          <a:p>
            <a:pPr marL="285750" marR="98425" indent="-273685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750" algn="l"/>
              </a:tabLst>
            </a:pP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Medicine:</a:t>
            </a:r>
            <a:r>
              <a:rPr lang="en-ID" sz="28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Heart</a:t>
            </a:r>
            <a:r>
              <a:rPr lang="en-ID" sz="2800" spc="1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assist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device,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artificial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heart</a:t>
            </a:r>
            <a:r>
              <a:rPr lang="en-ID" sz="2800" spc="-1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valve,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Lab-</a:t>
            </a:r>
            <a:r>
              <a:rPr lang="en-ID" sz="2800" spc="-10" dirty="0">
                <a:latin typeface="Times New Roman"/>
                <a:cs typeface="Times New Roman"/>
              </a:rPr>
              <a:t>on-</a:t>
            </a:r>
            <a:r>
              <a:rPr lang="en-ID" sz="2800" spc="-25" dirty="0">
                <a:latin typeface="Times New Roman"/>
                <a:cs typeface="Times New Roman"/>
              </a:rPr>
              <a:t>a- </a:t>
            </a:r>
            <a:r>
              <a:rPr lang="en-ID" sz="2800" dirty="0">
                <a:latin typeface="Times New Roman"/>
                <a:cs typeface="Times New Roman"/>
              </a:rPr>
              <a:t>Chip</a:t>
            </a:r>
            <a:r>
              <a:rPr lang="en-ID" sz="2800" spc="-3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device,</a:t>
            </a:r>
            <a:r>
              <a:rPr lang="en-ID" sz="2800" spc="-6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glucose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monitor,</a:t>
            </a:r>
            <a:r>
              <a:rPr lang="en-ID" sz="2800" spc="-4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controlled</a:t>
            </a:r>
            <a:r>
              <a:rPr lang="en-ID" sz="2800" spc="-7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drug</a:t>
            </a:r>
            <a:r>
              <a:rPr lang="en-ID" sz="2800" spc="-25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delivery,</a:t>
            </a:r>
            <a:r>
              <a:rPr lang="en-ID" sz="2800" spc="-65" dirty="0">
                <a:latin typeface="Times New Roman"/>
                <a:cs typeface="Times New Roman"/>
              </a:rPr>
              <a:t> </a:t>
            </a:r>
            <a:r>
              <a:rPr lang="en-ID" sz="2800" spc="-20" dirty="0">
                <a:latin typeface="Times New Roman"/>
                <a:cs typeface="Times New Roman"/>
              </a:rPr>
              <a:t>etc.</a:t>
            </a:r>
            <a:endParaRPr lang="en-ID" sz="2800" dirty="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115" algn="l"/>
              </a:tabLst>
            </a:pP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Electronics:</a:t>
            </a:r>
            <a:r>
              <a:rPr lang="en-ID" sz="28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Convective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cooling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of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generated</a:t>
            </a:r>
            <a:r>
              <a:rPr lang="en-ID" sz="2800" spc="-45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heat.</a:t>
            </a:r>
            <a:endParaRPr lang="en-ID" sz="2800" dirty="0">
              <a:latin typeface="Times New Roman"/>
              <a:cs typeface="Times New Roman"/>
            </a:endParaRPr>
          </a:p>
          <a:p>
            <a:pPr marL="285750" marR="874394" indent="-273685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750" algn="l"/>
              </a:tabLst>
            </a:pP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Energy:</a:t>
            </a:r>
            <a:r>
              <a:rPr lang="en-ID" sz="28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 err="1">
                <a:latin typeface="Times New Roman"/>
                <a:cs typeface="Times New Roman"/>
              </a:rPr>
              <a:t>Combuster</a:t>
            </a:r>
            <a:r>
              <a:rPr lang="en-ID" sz="2800" dirty="0">
                <a:latin typeface="Times New Roman"/>
                <a:cs typeface="Times New Roman"/>
              </a:rPr>
              <a:t>,</a:t>
            </a:r>
            <a:r>
              <a:rPr lang="en-ID" sz="2800" spc="-6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burner,</a:t>
            </a:r>
            <a:r>
              <a:rPr lang="en-ID" sz="2800" spc="-7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boiler,</a:t>
            </a:r>
            <a:r>
              <a:rPr lang="en-ID" sz="2800" spc="-9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gas,</a:t>
            </a:r>
            <a:r>
              <a:rPr lang="en-ID" sz="2800" spc="-6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hydro</a:t>
            </a:r>
            <a:r>
              <a:rPr lang="en-ID" sz="2800" spc="-7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and</a:t>
            </a:r>
            <a:r>
              <a:rPr lang="en-ID" sz="2800" spc="-60" dirty="0">
                <a:latin typeface="Times New Roman"/>
                <a:cs typeface="Times New Roman"/>
              </a:rPr>
              <a:t> </a:t>
            </a:r>
            <a:r>
              <a:rPr lang="en-ID" sz="2800" spc="-20" dirty="0">
                <a:latin typeface="Times New Roman"/>
                <a:cs typeface="Times New Roman"/>
              </a:rPr>
              <a:t>wind </a:t>
            </a:r>
            <a:r>
              <a:rPr lang="en-ID" sz="2800" dirty="0">
                <a:latin typeface="Times New Roman"/>
                <a:cs typeface="Times New Roman"/>
              </a:rPr>
              <a:t>turbine,</a:t>
            </a:r>
            <a:r>
              <a:rPr lang="en-ID" sz="2800" spc="-20" dirty="0">
                <a:latin typeface="Times New Roman"/>
                <a:cs typeface="Times New Roman"/>
              </a:rPr>
              <a:t> etc.</a:t>
            </a:r>
            <a:endParaRPr lang="en-ID" sz="2800" dirty="0">
              <a:latin typeface="Times New Roman"/>
              <a:cs typeface="Times New Roman"/>
            </a:endParaRPr>
          </a:p>
          <a:p>
            <a:pPr marL="285750" marR="680720" indent="-273685">
              <a:lnSpc>
                <a:spcPct val="100000"/>
              </a:lnSpc>
              <a:spcBef>
                <a:spcPts val="605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750" algn="l"/>
              </a:tabLst>
            </a:pP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Oil</a:t>
            </a:r>
            <a:r>
              <a:rPr lang="en-ID" sz="28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lang="en-ID" sz="28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Gas:</a:t>
            </a:r>
            <a:r>
              <a:rPr lang="en-ID"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Pipeline,</a:t>
            </a:r>
            <a:r>
              <a:rPr lang="en-ID" sz="2800" spc="-4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pump, valve,</a:t>
            </a:r>
            <a:r>
              <a:rPr lang="en-ID" sz="2800" spc="-3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offshore rig,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oil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spill </a:t>
            </a:r>
            <a:r>
              <a:rPr lang="en-ID" sz="2800" dirty="0">
                <a:latin typeface="Times New Roman"/>
                <a:cs typeface="Times New Roman"/>
              </a:rPr>
              <a:t>cleanup,</a:t>
            </a:r>
            <a:r>
              <a:rPr lang="en-ID" sz="2800" spc="-30" dirty="0">
                <a:latin typeface="Times New Roman"/>
                <a:cs typeface="Times New Roman"/>
              </a:rPr>
              <a:t> </a:t>
            </a:r>
            <a:r>
              <a:rPr lang="en-ID" sz="2800" spc="-20" dirty="0">
                <a:latin typeface="Times New Roman"/>
                <a:cs typeface="Times New Roman"/>
              </a:rPr>
              <a:t>etc.</a:t>
            </a:r>
            <a:endParaRPr lang="en-ID" sz="2800" dirty="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D16248"/>
              </a:buClr>
              <a:buSzPct val="85416"/>
              <a:buFont typeface="DejaVu Sans"/>
              <a:buChar char="⚫"/>
              <a:tabLst>
                <a:tab pos="285115" algn="l"/>
              </a:tabLst>
            </a:pPr>
            <a:r>
              <a:rPr lang="en-ID" sz="2800" dirty="0">
                <a:latin typeface="Times New Roman"/>
                <a:cs typeface="Times New Roman"/>
              </a:rPr>
              <a:t>Almost</a:t>
            </a:r>
            <a:r>
              <a:rPr lang="en-ID" sz="2800" spc="1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everything</a:t>
            </a:r>
            <a:r>
              <a:rPr lang="en-ID" sz="2800" spc="-4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in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our world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is</a:t>
            </a:r>
            <a:r>
              <a:rPr lang="en-ID" sz="2800" spc="-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either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in</a:t>
            </a:r>
            <a:r>
              <a:rPr lang="en-ID" sz="2800" spc="-1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contact</a:t>
            </a:r>
            <a:r>
              <a:rPr lang="en-ID" sz="2800" spc="-3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with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 </a:t>
            </a:r>
            <a:r>
              <a:rPr lang="en-ID" sz="2800" spc="-10" dirty="0">
                <a:latin typeface="Times New Roman"/>
                <a:cs typeface="Times New Roman"/>
              </a:rPr>
              <a:t>fluid </a:t>
            </a:r>
            <a:r>
              <a:rPr lang="en-ID" sz="2800" dirty="0">
                <a:latin typeface="Times New Roman"/>
                <a:cs typeface="Times New Roman"/>
              </a:rPr>
              <a:t>or</a:t>
            </a:r>
            <a:r>
              <a:rPr lang="en-ID" sz="2800" spc="-1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is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itself</a:t>
            </a:r>
            <a:r>
              <a:rPr lang="en-ID" sz="2800" spc="-40" dirty="0">
                <a:latin typeface="Times New Roman"/>
                <a:cs typeface="Times New Roman"/>
              </a:rPr>
              <a:t> </a:t>
            </a:r>
            <a:r>
              <a:rPr lang="en-ID" sz="2800" dirty="0">
                <a:latin typeface="Times New Roman"/>
                <a:cs typeface="Times New Roman"/>
              </a:rPr>
              <a:t>a</a:t>
            </a:r>
            <a:r>
              <a:rPr lang="en-ID" sz="2800" spc="-15" dirty="0">
                <a:latin typeface="Times New Roman"/>
                <a:cs typeface="Times New Roman"/>
              </a:rPr>
              <a:t> </a:t>
            </a:r>
            <a:r>
              <a:rPr lang="en-ID" sz="2800" spc="-10" dirty="0">
                <a:latin typeface="Times New Roman"/>
                <a:cs typeface="Times New Roman"/>
              </a:rPr>
              <a:t>fluid.</a:t>
            </a:r>
            <a:endParaRPr lang="en-ID" sz="28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15477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DDBFD-D0E3-567A-B0DF-CF020FE19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Application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areas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</a:t>
            </a:r>
            <a:r>
              <a:rPr lang="en-US" spc="-9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Fluid</a:t>
            </a:r>
            <a:r>
              <a:rPr lang="en-US" spc="-75" dirty="0">
                <a:solidFill>
                  <a:srgbClr val="000000"/>
                </a:solidFill>
              </a:rPr>
              <a:t> </a:t>
            </a:r>
            <a:r>
              <a:rPr lang="en-US" spc="-10" dirty="0">
                <a:solidFill>
                  <a:srgbClr val="000000"/>
                </a:solidFill>
              </a:rPr>
              <a:t>Mechanics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59EBF-8BDD-33B5-6776-402C77010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penerapan</a:t>
            </a:r>
            <a:r>
              <a:rPr lang="en-ID" sz="2400" dirty="0"/>
              <a:t> </a:t>
            </a:r>
            <a:r>
              <a:rPr lang="en-ID" sz="2400" dirty="0" err="1"/>
              <a:t>teknik</a:t>
            </a:r>
            <a:r>
              <a:rPr lang="en-ID" sz="2400" dirty="0"/>
              <a:t> </a:t>
            </a:r>
            <a:r>
              <a:rPr lang="en-ID" sz="2400" dirty="0" err="1"/>
              <a:t>fluida</a:t>
            </a:r>
            <a:r>
              <a:rPr lang="en-ID" sz="2400" dirty="0"/>
              <a:t> sangat </a:t>
            </a:r>
            <a:r>
              <a:rPr lang="en-ID" sz="2400" dirty="0" err="1"/>
              <a:t>banyak</a:t>
            </a:r>
            <a:r>
              <a:rPr lang="en-ID" sz="2400" dirty="0"/>
              <a:t>: </a:t>
            </a:r>
            <a:r>
              <a:rPr lang="en-ID" sz="2400" dirty="0" err="1"/>
              <a:t>pernapasan</a:t>
            </a:r>
            <a:r>
              <a:rPr lang="en-ID" sz="2400" dirty="0"/>
              <a:t>, </a:t>
            </a:r>
            <a:r>
              <a:rPr lang="en-ID" sz="2400" dirty="0" err="1"/>
              <a:t>aliran</a:t>
            </a:r>
            <a:r>
              <a:rPr lang="en-ID" sz="2400" dirty="0"/>
              <a:t> </a:t>
            </a:r>
            <a:r>
              <a:rPr lang="en-ID" sz="2400" dirty="0" err="1"/>
              <a:t>darah</a:t>
            </a:r>
            <a:r>
              <a:rPr lang="en-ID" sz="2400" dirty="0"/>
              <a:t>, </a:t>
            </a:r>
            <a:r>
              <a:rPr lang="en-ID" sz="2400" dirty="0" err="1"/>
              <a:t>renang</a:t>
            </a:r>
            <a:r>
              <a:rPr lang="en-ID" sz="2400" dirty="0"/>
              <a:t>, </a:t>
            </a:r>
            <a:r>
              <a:rPr lang="en-ID" sz="2400" dirty="0" err="1"/>
              <a:t>pompa</a:t>
            </a:r>
            <a:r>
              <a:rPr lang="en-ID" sz="2400" dirty="0"/>
              <a:t>, </a:t>
            </a:r>
            <a:r>
              <a:rPr lang="en-ID" sz="2400" dirty="0" err="1"/>
              <a:t>kipas</a:t>
            </a:r>
            <a:r>
              <a:rPr lang="en-ID" sz="2400" dirty="0"/>
              <a:t> </a:t>
            </a:r>
            <a:r>
              <a:rPr lang="en-ID" sz="2400" dirty="0" err="1"/>
              <a:t>angin</a:t>
            </a:r>
            <a:r>
              <a:rPr lang="en-ID" sz="2400" dirty="0"/>
              <a:t>, </a:t>
            </a:r>
            <a:r>
              <a:rPr lang="en-ID" sz="2400" dirty="0" err="1"/>
              <a:t>turbin</a:t>
            </a:r>
            <a:r>
              <a:rPr lang="en-ID" sz="2400" dirty="0"/>
              <a:t>, </a:t>
            </a:r>
            <a:r>
              <a:rPr lang="en-ID" sz="2400" dirty="0" err="1"/>
              <a:t>pesawat</a:t>
            </a:r>
            <a:r>
              <a:rPr lang="en-ID" sz="2400" dirty="0"/>
              <a:t> terbang, </a:t>
            </a:r>
            <a:r>
              <a:rPr lang="en-ID" sz="2400" dirty="0" err="1"/>
              <a:t>kapal</a:t>
            </a:r>
            <a:r>
              <a:rPr lang="en-ID" sz="2400" dirty="0"/>
              <a:t>, </a:t>
            </a:r>
            <a:r>
              <a:rPr lang="en-ID" sz="2400" dirty="0" err="1"/>
              <a:t>sungai</a:t>
            </a:r>
            <a:r>
              <a:rPr lang="en-ID" sz="2400" dirty="0"/>
              <a:t>, </a:t>
            </a:r>
            <a:r>
              <a:rPr lang="en-ID" sz="2400" dirty="0" err="1"/>
              <a:t>kincir</a:t>
            </a:r>
            <a:r>
              <a:rPr lang="en-ID" sz="2400" dirty="0"/>
              <a:t> </a:t>
            </a:r>
            <a:r>
              <a:rPr lang="en-ID" sz="2400" dirty="0" err="1"/>
              <a:t>angin</a:t>
            </a:r>
            <a:r>
              <a:rPr lang="en-ID" sz="2400" dirty="0"/>
              <a:t>, pipa, </a:t>
            </a:r>
            <a:r>
              <a:rPr lang="en-ID" sz="2400" dirty="0" err="1"/>
              <a:t>rudal</a:t>
            </a:r>
            <a:r>
              <a:rPr lang="en-ID" sz="2400" dirty="0"/>
              <a:t>, </a:t>
            </a:r>
            <a:r>
              <a:rPr lang="en-ID" sz="2400" dirty="0" err="1"/>
              <a:t>gunung</a:t>
            </a:r>
            <a:r>
              <a:rPr lang="en-ID" sz="2400" dirty="0"/>
              <a:t> es, </a:t>
            </a:r>
            <a:r>
              <a:rPr lang="en-ID" sz="2400" dirty="0" err="1"/>
              <a:t>mesin</a:t>
            </a:r>
            <a:r>
              <a:rPr lang="en-ID" sz="2400" dirty="0"/>
              <a:t>, filter, jet, dan </a:t>
            </a:r>
            <a:r>
              <a:rPr lang="en-ID" sz="2400" dirty="0" err="1"/>
              <a:t>alat</a:t>
            </a:r>
            <a:r>
              <a:rPr lang="en-ID" sz="2400" dirty="0"/>
              <a:t> </a:t>
            </a:r>
            <a:r>
              <a:rPr lang="en-ID" sz="2400" dirty="0" err="1"/>
              <a:t>penyiram</a:t>
            </a:r>
            <a:r>
              <a:rPr lang="en-ID" sz="2400" dirty="0"/>
              <a:t>, dan </a:t>
            </a:r>
            <a:r>
              <a:rPr lang="en-ID" sz="2400" dirty="0" err="1"/>
              <a:t>masih</a:t>
            </a:r>
            <a:r>
              <a:rPr lang="en-ID" sz="2400" dirty="0"/>
              <a:t> </a:t>
            </a:r>
            <a:r>
              <a:rPr lang="en-ID" sz="2400" dirty="0" err="1"/>
              <a:t>banyak</a:t>
            </a:r>
            <a:r>
              <a:rPr lang="en-ID" sz="2400" dirty="0"/>
              <a:t> </a:t>
            </a:r>
            <a:r>
              <a:rPr lang="en-ID" sz="2400" dirty="0" err="1"/>
              <a:t>lagi</a:t>
            </a:r>
            <a:r>
              <a:rPr lang="en-ID" sz="2400" dirty="0"/>
              <a:t>.</a:t>
            </a:r>
          </a:p>
          <a:p>
            <a:r>
              <a:rPr lang="en-ID" sz="2400" dirty="0" err="1"/>
              <a:t>Kalau</a:t>
            </a:r>
            <a:r>
              <a:rPr lang="en-ID" sz="2400" dirty="0"/>
              <a:t> </a:t>
            </a:r>
            <a:r>
              <a:rPr lang="en-ID" sz="2400" dirty="0" err="1"/>
              <a:t>dipikir-pikir</a:t>
            </a:r>
            <a:r>
              <a:rPr lang="en-ID" sz="2400" dirty="0"/>
              <a:t>, </a:t>
            </a:r>
            <a:r>
              <a:rPr lang="en-ID" sz="2400" dirty="0" err="1"/>
              <a:t>hampir</a:t>
            </a:r>
            <a:r>
              <a:rPr lang="en-ID" sz="2400" dirty="0"/>
              <a:t> </a:t>
            </a:r>
            <a:r>
              <a:rPr lang="en-ID" sz="2400" dirty="0" err="1"/>
              <a:t>semua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 di planet </a:t>
            </a:r>
            <a:r>
              <a:rPr lang="en-ID" sz="2400" dirty="0" err="1"/>
              <a:t>ini</a:t>
            </a:r>
            <a:r>
              <a:rPr lang="en-ID" sz="2400" dirty="0"/>
              <a:t> salah </a:t>
            </a:r>
            <a:r>
              <a:rPr lang="en-ID" sz="2400" dirty="0" err="1"/>
              <a:t>satunya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fluida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bergerak</a:t>
            </a:r>
            <a:r>
              <a:rPr lang="en-ID" sz="2400" dirty="0"/>
              <a:t> di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di </a:t>
            </a:r>
            <a:r>
              <a:rPr lang="en-ID" sz="2400" dirty="0" err="1"/>
              <a:t>dekat</a:t>
            </a:r>
            <a:r>
              <a:rPr lang="en-ID" sz="2400" dirty="0"/>
              <a:t> </a:t>
            </a:r>
            <a:r>
              <a:rPr lang="en-ID" sz="2400" dirty="0" err="1"/>
              <a:t>fluida</a:t>
            </a:r>
            <a:r>
              <a:rPr lang="en-ID" sz="2400" dirty="0"/>
              <a:t>.</a:t>
            </a:r>
          </a:p>
        </p:txBody>
      </p:sp>
      <p:grpSp>
        <p:nvGrpSpPr>
          <p:cNvPr id="4" name="object 3">
            <a:extLst>
              <a:ext uri="{FF2B5EF4-FFF2-40B4-BE49-F238E27FC236}">
                <a16:creationId xmlns:a16="http://schemas.microsoft.com/office/drawing/2014/main" id="{5ED0C3E4-068A-347E-32DA-EF7FA62D9A41}"/>
              </a:ext>
            </a:extLst>
          </p:cNvPr>
          <p:cNvGrpSpPr/>
          <p:nvPr/>
        </p:nvGrpSpPr>
        <p:grpSpPr>
          <a:xfrm>
            <a:off x="2565807" y="3884937"/>
            <a:ext cx="7131451" cy="2291804"/>
            <a:chOff x="146304" y="3788687"/>
            <a:chExt cx="8441996" cy="2878813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C46DD086-0FE8-B04F-EA6C-A4037F65D3EA}"/>
                </a:ext>
              </a:extLst>
            </p:cNvPr>
            <p:cNvSpPr/>
            <p:nvPr/>
          </p:nvSpPr>
          <p:spPr>
            <a:xfrm>
              <a:off x="146304" y="6210300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28600" y="0"/>
                  </a:moveTo>
                  <a:lnTo>
                    <a:pt x="182529" y="4644"/>
                  </a:lnTo>
                  <a:lnTo>
                    <a:pt x="139619" y="17964"/>
                  </a:lnTo>
                  <a:lnTo>
                    <a:pt x="100788" y="39041"/>
                  </a:lnTo>
                  <a:lnTo>
                    <a:pt x="66955" y="66955"/>
                  </a:lnTo>
                  <a:lnTo>
                    <a:pt x="39041" y="100788"/>
                  </a:lnTo>
                  <a:lnTo>
                    <a:pt x="17964" y="139619"/>
                  </a:lnTo>
                  <a:lnTo>
                    <a:pt x="4644" y="182529"/>
                  </a:lnTo>
                  <a:lnTo>
                    <a:pt x="0" y="228600"/>
                  </a:lnTo>
                  <a:lnTo>
                    <a:pt x="4644" y="274670"/>
                  </a:lnTo>
                  <a:lnTo>
                    <a:pt x="17964" y="317580"/>
                  </a:lnTo>
                  <a:lnTo>
                    <a:pt x="39041" y="356411"/>
                  </a:lnTo>
                  <a:lnTo>
                    <a:pt x="66955" y="390244"/>
                  </a:lnTo>
                  <a:lnTo>
                    <a:pt x="100788" y="418158"/>
                  </a:lnTo>
                  <a:lnTo>
                    <a:pt x="139619" y="439235"/>
                  </a:lnTo>
                  <a:lnTo>
                    <a:pt x="182529" y="452555"/>
                  </a:lnTo>
                  <a:lnTo>
                    <a:pt x="228600" y="457200"/>
                  </a:lnTo>
                  <a:lnTo>
                    <a:pt x="274670" y="452555"/>
                  </a:lnTo>
                  <a:lnTo>
                    <a:pt x="317580" y="439235"/>
                  </a:lnTo>
                  <a:lnTo>
                    <a:pt x="356411" y="418158"/>
                  </a:lnTo>
                  <a:lnTo>
                    <a:pt x="390244" y="390244"/>
                  </a:lnTo>
                  <a:lnTo>
                    <a:pt x="418158" y="356411"/>
                  </a:lnTo>
                  <a:lnTo>
                    <a:pt x="439235" y="317580"/>
                  </a:lnTo>
                  <a:lnTo>
                    <a:pt x="452555" y="274670"/>
                  </a:lnTo>
                  <a:lnTo>
                    <a:pt x="457200" y="228600"/>
                  </a:lnTo>
                  <a:lnTo>
                    <a:pt x="452555" y="182529"/>
                  </a:lnTo>
                  <a:lnTo>
                    <a:pt x="439235" y="139619"/>
                  </a:lnTo>
                  <a:lnTo>
                    <a:pt x="418158" y="100788"/>
                  </a:lnTo>
                  <a:lnTo>
                    <a:pt x="390244" y="66955"/>
                  </a:lnTo>
                  <a:lnTo>
                    <a:pt x="356411" y="39041"/>
                  </a:lnTo>
                  <a:lnTo>
                    <a:pt x="317580" y="17964"/>
                  </a:lnTo>
                  <a:lnTo>
                    <a:pt x="274670" y="4644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D162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5">
              <a:extLst>
                <a:ext uri="{FF2B5EF4-FFF2-40B4-BE49-F238E27FC236}">
                  <a16:creationId xmlns:a16="http://schemas.microsoft.com/office/drawing/2014/main" id="{B51EFAC2-9800-7513-DD09-F960B41910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33399" y="3788687"/>
              <a:ext cx="3421218" cy="2381026"/>
            </a:xfrm>
            <a:prstGeom prst="rect">
              <a:avLst/>
            </a:prstGeom>
          </p:spPr>
        </p:pic>
        <p:pic>
          <p:nvPicPr>
            <p:cNvPr id="7" name="object 6">
              <a:extLst>
                <a:ext uri="{FF2B5EF4-FFF2-40B4-BE49-F238E27FC236}">
                  <a16:creationId xmlns:a16="http://schemas.microsoft.com/office/drawing/2014/main" id="{96AB34F3-9186-EB35-31EB-E5495B80E20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85300" y="3934846"/>
              <a:ext cx="4403000" cy="22667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0434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236524" y="6331838"/>
            <a:ext cx="2870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88265">
              <a:lnSpc>
                <a:spcPts val="1650"/>
              </a:lnSpc>
            </a:pPr>
            <a:fld id="{81D60167-4931-47E6-BA6A-407CBD079E47}" type="slidenum">
              <a:rPr lang="en-ID" spc="-50" smtClean="0"/>
              <a:pPr marL="88265">
                <a:lnSpc>
                  <a:spcPts val="1650"/>
                </a:lnSpc>
              </a:pPr>
              <a:t>13</a:t>
            </a:fld>
            <a:endParaRPr spc="-25" dirty="0"/>
          </a:p>
        </p:txBody>
      </p:sp>
      <p:pic>
        <p:nvPicPr>
          <p:cNvPr id="7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0303" y="1402622"/>
            <a:ext cx="8717013" cy="5209006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EBBE6FFF-BDC3-B27F-CFD3-D4789A504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9B26F-49C5-EDDA-B60B-7498EE83C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Partisipatif</a:t>
            </a: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4700CB-1F23-5A2C-3334-CD02B307BBE1}"/>
              </a:ext>
            </a:extLst>
          </p:cNvPr>
          <p:cNvSpPr txBox="1"/>
          <p:nvPr/>
        </p:nvSpPr>
        <p:spPr>
          <a:xfrm>
            <a:off x="841675" y="1887423"/>
            <a:ext cx="1051559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800" dirty="0" err="1"/>
              <a:t>Kelompok</a:t>
            </a:r>
            <a:r>
              <a:rPr lang="en-ID" sz="2800" dirty="0"/>
              <a:t> 1:</a:t>
            </a:r>
          </a:p>
          <a:p>
            <a:pPr algn="just"/>
            <a:endParaRPr lang="en-ID" sz="2800" dirty="0"/>
          </a:p>
          <a:p>
            <a:pPr algn="just"/>
            <a:r>
              <a:rPr lang="en-ID" sz="2800" dirty="0"/>
              <a:t>Buat video </a:t>
            </a:r>
            <a:r>
              <a:rPr lang="en-ID" sz="2800" dirty="0" err="1"/>
              <a:t>penjelasan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fenomena</a:t>
            </a:r>
            <a:r>
              <a:rPr lang="en-ID" sz="2800" dirty="0"/>
              <a:t> </a:t>
            </a:r>
            <a:r>
              <a:rPr lang="en-ID" sz="2800" dirty="0" err="1"/>
              <a:t>berikut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:</a:t>
            </a:r>
          </a:p>
          <a:p>
            <a:pPr algn="just"/>
            <a:r>
              <a:rPr lang="en-ID" sz="2800" dirty="0" err="1"/>
              <a:t>Tumpukan</a:t>
            </a:r>
            <a:r>
              <a:rPr lang="en-ID" sz="2800" dirty="0"/>
              <a:t> gula dan </a:t>
            </a:r>
            <a:r>
              <a:rPr lang="en-ID" sz="2800" dirty="0" err="1"/>
              <a:t>tumpukan</a:t>
            </a:r>
            <a:r>
              <a:rPr lang="en-ID" sz="2800" dirty="0"/>
              <a:t> garam </a:t>
            </a:r>
            <a:r>
              <a:rPr lang="en-ID" sz="2800" dirty="0" err="1"/>
              <a:t>tampak</a:t>
            </a:r>
            <a:r>
              <a:rPr lang="en-ID" sz="2800" dirty="0"/>
              <a:t> </a:t>
            </a:r>
            <a:r>
              <a:rPr lang="en-ID" sz="2800" dirty="0" err="1"/>
              <a:t>cukup</a:t>
            </a:r>
            <a:r>
              <a:rPr lang="en-ID" sz="2800" dirty="0"/>
              <a:t> </a:t>
            </a:r>
            <a:r>
              <a:rPr lang="en-ID" sz="2800" dirty="0" err="1"/>
              <a:t>mirip</a:t>
            </a:r>
            <a:r>
              <a:rPr lang="en-ID" sz="2800" dirty="0"/>
              <a:t>, </a:t>
            </a:r>
            <a:r>
              <a:rPr lang="en-ID" sz="2800" dirty="0" err="1"/>
              <a:t>tetapi</a:t>
            </a:r>
            <a:r>
              <a:rPr lang="en-ID" sz="2800" dirty="0"/>
              <a:t> mana yang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berat</a:t>
            </a:r>
            <a:r>
              <a:rPr lang="en-ID" sz="2800" dirty="0"/>
              <a:t>? Jika volume </a:t>
            </a:r>
            <a:r>
              <a:rPr lang="en-ID" sz="2800" dirty="0" err="1"/>
              <a:t>kedua</a:t>
            </a:r>
            <a:r>
              <a:rPr lang="en-ID" sz="2800" dirty="0"/>
              <a:t> </a:t>
            </a:r>
            <a:r>
              <a:rPr lang="en-ID" sz="2800" dirty="0" err="1"/>
              <a:t>tumpukan</a:t>
            </a:r>
            <a:r>
              <a:rPr lang="en-ID" sz="2800" dirty="0"/>
              <a:t> </a:t>
            </a:r>
            <a:r>
              <a:rPr lang="en-ID" sz="2800" dirty="0" err="1"/>
              <a:t>sama</a:t>
            </a:r>
            <a:r>
              <a:rPr lang="en-ID" sz="2800" dirty="0"/>
              <a:t>, </a:t>
            </a:r>
            <a:r>
              <a:rPr lang="en-ID" sz="2800" dirty="0" err="1"/>
              <a:t>setiap</a:t>
            </a:r>
            <a:r>
              <a:rPr lang="en-ID" sz="2800" dirty="0"/>
              <a:t> </a:t>
            </a:r>
            <a:r>
              <a:rPr lang="en-ID" sz="2800" dirty="0" err="1"/>
              <a:t>perbedaan</a:t>
            </a:r>
            <a:r>
              <a:rPr lang="en-ID" sz="2800" dirty="0"/>
              <a:t> </a:t>
            </a:r>
            <a:r>
              <a:rPr lang="en-ID" sz="2800" dirty="0" err="1"/>
              <a:t>massa</a:t>
            </a:r>
            <a:r>
              <a:rPr lang="en-ID" sz="2800" dirty="0"/>
              <a:t> </a:t>
            </a:r>
            <a:r>
              <a:rPr lang="en-ID" sz="2800" dirty="0" err="1"/>
              <a:t>disebabkan</a:t>
            </a:r>
            <a:r>
              <a:rPr lang="en-ID" sz="2800" dirty="0"/>
              <a:t> oleh </a:t>
            </a:r>
            <a:r>
              <a:rPr lang="en-ID" sz="2800" dirty="0" err="1"/>
              <a:t>perbedaan</a:t>
            </a:r>
            <a:r>
              <a:rPr lang="en-ID" sz="2800" dirty="0"/>
              <a:t> </a:t>
            </a:r>
            <a:r>
              <a:rPr lang="en-ID" sz="2800" dirty="0" err="1"/>
              <a:t>kepadatannya</a:t>
            </a:r>
            <a:r>
              <a:rPr lang="en-ID" sz="2800" dirty="0"/>
              <a:t> (</a:t>
            </a:r>
            <a:r>
              <a:rPr lang="en-ID" sz="2800" dirty="0" err="1"/>
              <a:t>termasuk</a:t>
            </a:r>
            <a:r>
              <a:rPr lang="en-ID" sz="2800" dirty="0"/>
              <a:t> </a:t>
            </a:r>
            <a:r>
              <a:rPr lang="en-ID" sz="2800" dirty="0" err="1"/>
              <a:t>ruang</a:t>
            </a:r>
            <a:r>
              <a:rPr lang="en-ID" sz="2800" dirty="0"/>
              <a:t> </a:t>
            </a:r>
            <a:r>
              <a:rPr lang="en-ID" sz="2800" dirty="0" err="1"/>
              <a:t>udara</a:t>
            </a:r>
            <a:r>
              <a:rPr lang="en-ID" sz="2800" dirty="0"/>
              <a:t> di </a:t>
            </a:r>
            <a:r>
              <a:rPr lang="en-ID" sz="2800" dirty="0" err="1"/>
              <a:t>antara</a:t>
            </a:r>
            <a:r>
              <a:rPr lang="en-ID" sz="2800" dirty="0"/>
              <a:t> </a:t>
            </a:r>
            <a:r>
              <a:rPr lang="en-ID" sz="2800" dirty="0" err="1"/>
              <a:t>kristal</a:t>
            </a:r>
            <a:r>
              <a:rPr lang="en-ID" sz="2800" dirty="0"/>
              <a:t>). </a:t>
            </a:r>
            <a:r>
              <a:rPr lang="en-ID" sz="2800" dirty="0" err="1"/>
              <a:t>Menurut</a:t>
            </a:r>
            <a:r>
              <a:rPr lang="en-ID" sz="2800" dirty="0"/>
              <a:t> Anda, mana yang </a:t>
            </a:r>
            <a:r>
              <a:rPr lang="en-ID" sz="2800" dirty="0" err="1"/>
              <a:t>memiliki</a:t>
            </a:r>
            <a:r>
              <a:rPr lang="en-ID" sz="2800" dirty="0"/>
              <a:t> </a:t>
            </a:r>
            <a:r>
              <a:rPr lang="en-ID" sz="2800" dirty="0" err="1"/>
              <a:t>kepadatan</a:t>
            </a:r>
            <a:r>
              <a:rPr lang="en-ID" sz="2800" dirty="0"/>
              <a:t> </a:t>
            </a:r>
            <a:r>
              <a:rPr lang="en-ID" sz="2800" dirty="0" err="1"/>
              <a:t>lebih</a:t>
            </a:r>
            <a:r>
              <a:rPr lang="en-ID" sz="2800" dirty="0"/>
              <a:t> </a:t>
            </a:r>
            <a:r>
              <a:rPr lang="en-ID" sz="2800" dirty="0" err="1"/>
              <a:t>besar</a:t>
            </a:r>
            <a:r>
              <a:rPr lang="en-ID" sz="2800" dirty="0"/>
              <a:t>? Nilai </a:t>
            </a:r>
            <a:r>
              <a:rPr lang="en-ID" sz="2800" dirty="0" err="1"/>
              <a:t>apa</a:t>
            </a:r>
            <a:r>
              <a:rPr lang="en-ID" sz="2800" dirty="0"/>
              <a:t> yang Anda </a:t>
            </a:r>
            <a:r>
              <a:rPr lang="en-ID" sz="2800" dirty="0" err="1"/>
              <a:t>temukan</a:t>
            </a:r>
            <a:r>
              <a:rPr lang="en-ID" sz="2800" dirty="0"/>
              <a:t>? </a:t>
            </a:r>
            <a:r>
              <a:rPr lang="en-ID" sz="2800" dirty="0" err="1"/>
              <a:t>Metode</a:t>
            </a:r>
            <a:r>
              <a:rPr lang="en-ID" sz="2800" dirty="0"/>
              <a:t> </a:t>
            </a:r>
            <a:r>
              <a:rPr lang="en-ID" sz="2800" dirty="0" err="1"/>
              <a:t>apa</a:t>
            </a:r>
            <a:r>
              <a:rPr lang="en-ID" sz="2800" dirty="0"/>
              <a:t> yang Anda </a:t>
            </a:r>
            <a:r>
              <a:rPr lang="en-ID" sz="2800" dirty="0" err="1"/>
              <a:t>gunakan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menentukan</a:t>
            </a:r>
            <a:r>
              <a:rPr lang="en-ID" sz="2800" dirty="0"/>
              <a:t> </a:t>
            </a:r>
            <a:r>
              <a:rPr lang="en-ID" sz="2800" dirty="0" err="1"/>
              <a:t>nilai-nilai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31348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2FB13-133E-CCAE-3CE3-AAEB8C8C9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ID" sz="4400" dirty="0">
                <a:latin typeface="Arial" panose="020B0604020202020204" pitchFamily="34" charset="0"/>
                <a:cs typeface="Arial" panose="020B0604020202020204" pitchFamily="34" charset="0"/>
              </a:rPr>
              <a:t> 2:</a:t>
            </a: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308E19-D794-14A4-0A9B-296D64B7AD4F}"/>
              </a:ext>
            </a:extLst>
          </p:cNvPr>
          <p:cNvSpPr txBox="1"/>
          <p:nvPr/>
        </p:nvSpPr>
        <p:spPr>
          <a:xfrm>
            <a:off x="838200" y="1855598"/>
            <a:ext cx="10515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Buat video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Fajar dan Lita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mana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kental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air dan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jelantah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gelas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identik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mengisi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200 mL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menguji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viskositas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menjatuhkan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kelereng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gelas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mengukur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kelereng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gelas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 Amati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hasilnnya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percobaan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urutkan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kental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kelereng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lambat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jelantah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air?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percobaan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kelereng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menurutmu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berubah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alasanmu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viskositas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berperan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industri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makanan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pelumas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mesin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797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2E7A-A741-32A8-9780-7A889D8CC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ID" sz="4400" dirty="0">
                <a:latin typeface="Arial" panose="020B0604020202020204" pitchFamily="34" charset="0"/>
                <a:cs typeface="Arial" panose="020B0604020202020204" pitchFamily="34" charset="0"/>
              </a:rPr>
              <a:t> 3: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CCE75-766A-D4EC-8E84-428D60C6E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Buat video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ID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Rina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mengisi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ember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mencuci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pakaian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tangannya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air,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tangannya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rasakan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Penasaran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Rina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memutuskan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eksperimen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botol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plastik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bekas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identik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lubang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botol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ketinggian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tengah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mengisi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botol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penuh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mengamati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lubang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. Amati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endParaRPr lang="en-ID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air yang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lubang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kecepatan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lubang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tengah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kedalaman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fluida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titik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Jika Rina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mengganti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kental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goreng,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hidrostatis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bendungan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kapal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900" dirty="0" err="1">
                <a:latin typeface="Arial" panose="020B0604020202020204" pitchFamily="34" charset="0"/>
                <a:cs typeface="Arial" panose="020B0604020202020204" pitchFamily="34" charset="0"/>
              </a:rPr>
              <a:t>selam</a:t>
            </a:r>
            <a:r>
              <a:rPr lang="en-ID" sz="19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ID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81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2B487-3844-A052-6042-69E2D4A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Kelompok</a:t>
            </a:r>
            <a:r>
              <a:rPr lang="en-US" dirty="0"/>
              <a:t> 4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5161F-1E81-D82C-0036-DA216242E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Buat video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Budi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bermain</a:t>
            </a:r>
            <a:r>
              <a:rPr lang="en-ID" dirty="0"/>
              <a:t> di </a:t>
            </a:r>
            <a:r>
              <a:rPr lang="en-ID" dirty="0" err="1"/>
              <a:t>kolam</a:t>
            </a:r>
            <a:r>
              <a:rPr lang="en-ID" dirty="0"/>
              <a:t> </a:t>
            </a:r>
            <a:r>
              <a:rPr lang="en-ID" dirty="0" err="1"/>
              <a:t>renang</a:t>
            </a:r>
            <a:r>
              <a:rPr lang="en-ID" dirty="0"/>
              <a:t> dan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mengapungkan</a:t>
            </a:r>
            <a:r>
              <a:rPr lang="en-ID" dirty="0"/>
              <a:t> </a:t>
            </a:r>
            <a:r>
              <a:rPr lang="en-ID" dirty="0" err="1"/>
              <a:t>tubuhnya</a:t>
            </a:r>
            <a:r>
              <a:rPr lang="en-ID" dirty="0"/>
              <a:t> di air, </a:t>
            </a:r>
            <a:r>
              <a:rPr lang="en-ID" dirty="0" err="1"/>
              <a:t>rasanya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ringan</a:t>
            </a:r>
            <a:r>
              <a:rPr lang="en-ID" dirty="0"/>
              <a:t>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berdiri</a:t>
            </a:r>
            <a:r>
              <a:rPr lang="en-ID" dirty="0"/>
              <a:t> di </a:t>
            </a:r>
            <a:r>
              <a:rPr lang="en-ID" dirty="0" err="1"/>
              <a:t>darat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membuatnya</a:t>
            </a:r>
            <a:r>
              <a:rPr lang="en-ID" dirty="0"/>
              <a:t> </a:t>
            </a:r>
            <a:r>
              <a:rPr lang="en-ID" dirty="0" err="1"/>
              <a:t>penasaran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mengapung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tenggelam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air.</a:t>
            </a:r>
          </a:p>
          <a:p>
            <a:pPr marL="0" indent="0">
              <a:buNone/>
            </a:pP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 </a:t>
            </a:r>
            <a:r>
              <a:rPr lang="en-ID" dirty="0" err="1"/>
              <a:t>fenomena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Budi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massa</a:t>
            </a:r>
            <a:r>
              <a:rPr lang="en-ID" dirty="0"/>
              <a:t> yang </a:t>
            </a:r>
            <a:r>
              <a:rPr lang="en-ID" dirty="0" err="1"/>
              <a:t>hampir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berbahan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/>
              <a:t>Sebuah</a:t>
            </a:r>
            <a:r>
              <a:rPr lang="en-ID" b="1" dirty="0"/>
              <a:t> bola </a:t>
            </a:r>
            <a:r>
              <a:rPr lang="en-ID" b="1" dirty="0" err="1"/>
              <a:t>plastik</a:t>
            </a: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/>
              <a:t>Sebuah</a:t>
            </a:r>
            <a:r>
              <a:rPr lang="en-ID" b="1" dirty="0"/>
              <a:t> batu </a:t>
            </a:r>
            <a:r>
              <a:rPr lang="en-ID" b="1" dirty="0" err="1"/>
              <a:t>kecil</a:t>
            </a:r>
            <a:endParaRPr lang="en-ID" dirty="0"/>
          </a:p>
          <a:p>
            <a:pPr>
              <a:buFont typeface="Arial" panose="020B0604020202020204" pitchFamily="34" charset="0"/>
              <a:buChar char="•"/>
            </a:pPr>
            <a:r>
              <a:rPr lang="en-ID" b="1" dirty="0" err="1"/>
              <a:t>Sebuah</a:t>
            </a:r>
            <a:r>
              <a:rPr lang="en-ID" b="1" dirty="0"/>
              <a:t> </a:t>
            </a:r>
            <a:r>
              <a:rPr lang="en-ID" b="1" dirty="0" err="1"/>
              <a:t>potongan</a:t>
            </a:r>
            <a:r>
              <a:rPr lang="en-ID" b="1" dirty="0"/>
              <a:t> </a:t>
            </a:r>
            <a:r>
              <a:rPr lang="en-ID" b="1" dirty="0" err="1"/>
              <a:t>kayu</a:t>
            </a:r>
            <a:endParaRPr lang="en-ID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Mengapa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bola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plastik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mengapung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batu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tenggelam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kayu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melayang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air?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Apa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apakah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benda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mengapung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tenggelam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suatu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fluida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Jika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percobaan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mengganti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air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minyak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goreng,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apakah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hasilnya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sama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Mengapa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Bagaimana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prinsip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diterapkan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kehidupan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sehari-hari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seperti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kapal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balon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udara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kapal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marL="0" indent="0">
              <a:buNone/>
            </a:pPr>
            <a:endParaRPr lang="en-ID" b="1" dirty="0"/>
          </a:p>
          <a:p>
            <a:pPr>
              <a:buFont typeface="Arial" panose="020B0604020202020204" pitchFamily="34" charset="0"/>
              <a:buChar char="•"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69018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E6075-FEF5-C8F1-A7CB-901D5DA5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Kelompok</a:t>
            </a:r>
            <a:r>
              <a:rPr lang="en-US" dirty="0"/>
              <a:t> 5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C023B-220B-00DB-4615-EAF50C717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Buat video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Alya dan Riko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bermain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tetesan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air di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meja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kaca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tetesan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terlihat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hampir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bulat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menuangkan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goreng,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menyebar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dan tidak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tetesan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air.</a:t>
            </a:r>
          </a:p>
          <a:p>
            <a:pPr marL="0" indent="0">
              <a:buNone/>
            </a:pP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Penasaran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eksperimen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meneteskan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—air,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sabun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cair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goreng—di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permukaan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kaca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mengamati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tetesan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terbentuk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Amati dan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air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tetesan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sabun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cair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goreng?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Apa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tetesan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ketiga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eksperimen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permukaan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daun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talas,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alasannya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tegangan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permukaan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dimanfaatkan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sabun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serangga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air? </a:t>
            </a:r>
          </a:p>
          <a:p>
            <a:pPr marL="0" indent="0">
              <a:buNone/>
            </a:pP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303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FFC14-8BCA-34F6-2132-59EFB2D8E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Kelompok</a:t>
            </a:r>
            <a:r>
              <a:rPr lang="en-US" dirty="0"/>
              <a:t> 6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C604D-AEF3-75BB-81A3-1484ED173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Buat video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penjelasan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Rudi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ayahnya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mengecat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pagar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rumah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mencampurkan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cat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air agar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encer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mengaduknya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kuas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 Ketika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mengaduk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perlahan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cat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lambat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mengaduk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cat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tampak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mengalir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Penasaran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fenomena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Rudi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mencoba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eksperimen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lain.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menuangkan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cairan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piring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datar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menyapu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permukaannya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spatula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ID" sz="1500" b="1" dirty="0">
                <a:latin typeface="Arial" panose="020B0604020202020204" pitchFamily="34" charset="0"/>
                <a:cs typeface="Arial" panose="020B0604020202020204" pitchFamily="34" charset="0"/>
              </a:rPr>
              <a:t>Madu</a:t>
            </a:r>
            <a:endParaRPr lang="en-ID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Minyak</a:t>
            </a:r>
            <a:r>
              <a:rPr lang="en-ID" sz="1500" b="1" dirty="0">
                <a:latin typeface="Arial" panose="020B0604020202020204" pitchFamily="34" charset="0"/>
                <a:cs typeface="Arial" panose="020B0604020202020204" pitchFamily="34" charset="0"/>
              </a:rPr>
              <a:t> goreng</a:t>
            </a:r>
            <a:endParaRPr lang="en-ID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sz="1500" b="1" dirty="0">
                <a:latin typeface="Arial" panose="020B0604020202020204" pitchFamily="34" charset="0"/>
                <a:cs typeface="Arial" panose="020B0604020202020204" pitchFamily="34" charset="0"/>
              </a:rPr>
              <a:t>Air</a:t>
            </a:r>
          </a:p>
          <a:p>
            <a:pPr marL="0" indent="0"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Amati dan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Cairan mana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tahanan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terbesar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geser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mengetahuinya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percobaan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Apa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viskositas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geser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percobaan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madu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dipanaskan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diuji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alasannya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Sebutkan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gaya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geser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fluida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berperan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pelumas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mesin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adonan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kue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D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345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7337-C40C-1723-2EBA-5DCD73D18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Perkuliahan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290CA5-69CC-94F0-FB90-7D170887DB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528955"/>
              </p:ext>
            </p:extLst>
          </p:nvPr>
        </p:nvGraphicFramePr>
        <p:xfrm>
          <a:off x="914400" y="1690688"/>
          <a:ext cx="10048240" cy="3214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9840">
                  <a:extLst>
                    <a:ext uri="{9D8B030D-6E8A-4147-A177-3AD203B41FA5}">
                      <a16:colId xmlns:a16="http://schemas.microsoft.com/office/drawing/2014/main" val="916818992"/>
                    </a:ext>
                  </a:extLst>
                </a:gridCol>
                <a:gridCol w="1814037">
                  <a:extLst>
                    <a:ext uri="{9D8B030D-6E8A-4147-A177-3AD203B41FA5}">
                      <a16:colId xmlns:a16="http://schemas.microsoft.com/office/drawing/2014/main" val="2861617196"/>
                    </a:ext>
                  </a:extLst>
                </a:gridCol>
                <a:gridCol w="3164363">
                  <a:extLst>
                    <a:ext uri="{9D8B030D-6E8A-4147-A177-3AD203B41FA5}">
                      <a16:colId xmlns:a16="http://schemas.microsoft.com/office/drawing/2014/main" val="882288632"/>
                    </a:ext>
                  </a:extLst>
                </a:gridCol>
              </a:tblGrid>
              <a:tr h="50844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Nilai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Bobot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Deadline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Pengumpulan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763356"/>
                  </a:ext>
                </a:extLst>
              </a:tr>
              <a:tr h="877584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Tugas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5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soal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selama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semester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jadwal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UAS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216689"/>
                  </a:ext>
                </a:extLst>
              </a:tr>
              <a:tr h="50844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Aktivitas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Partisipatif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kali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semester (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minggu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kedua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minggu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kesembilan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893832"/>
                  </a:ext>
                </a:extLst>
              </a:tr>
              <a:tr h="508442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Proyek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kasus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kali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semester (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minggu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ketujuh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minggu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kelimabelas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446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25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B067-BB9D-77ED-1C3C-89C746DC2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5B836-3397-572A-A48C-1260D46DA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Mekanika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fisika</a:t>
            </a:r>
            <a:r>
              <a:rPr lang="en-ID" dirty="0"/>
              <a:t> </a:t>
            </a:r>
            <a:r>
              <a:rPr lang="en-ID" dirty="0" err="1"/>
              <a:t>tertua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diam</a:t>
            </a:r>
            <a:r>
              <a:rPr lang="en-ID" dirty="0"/>
              <a:t> dan </a:t>
            </a:r>
            <a:r>
              <a:rPr lang="en-ID" dirty="0" err="1"/>
              <a:t>bergerak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.</a:t>
            </a:r>
          </a:p>
          <a:p>
            <a:r>
              <a:rPr lang="en-ID" dirty="0"/>
              <a:t>Cabang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mekanika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diam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statika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cabang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bergerak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dinamika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diam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statika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yang </a:t>
            </a:r>
            <a:r>
              <a:rPr lang="en-ID" dirty="0" err="1"/>
              <a:t>bergerak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tekanan</a:t>
            </a:r>
            <a:r>
              <a:rPr lang="en-ID" dirty="0"/>
              <a:t> tidak </a:t>
            </a:r>
            <a:r>
              <a:rPr lang="en-ID" dirty="0" err="1"/>
              <a:t>diperhitungkan</a:t>
            </a:r>
            <a:r>
              <a:rPr lang="en-ID" dirty="0"/>
              <a:t>,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kinematika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dan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tekanan</a:t>
            </a:r>
            <a:r>
              <a:rPr lang="en-ID" dirty="0"/>
              <a:t> juga </a:t>
            </a:r>
            <a:r>
              <a:rPr lang="en-ID" dirty="0" err="1"/>
              <a:t>diperhitungkan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yang </a:t>
            </a:r>
            <a:r>
              <a:rPr lang="en-ID" dirty="0" err="1"/>
              <a:t>bergerak</a:t>
            </a:r>
            <a:r>
              <a:rPr lang="en-ID" dirty="0"/>
              <a:t>. </a:t>
            </a:r>
            <a:r>
              <a:rPr lang="en-ID" dirty="0" err="1"/>
              <a:t>cabang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dinamika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.</a:t>
            </a:r>
          </a:p>
          <a:p>
            <a:pPr marL="457200" lvl="1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4575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742F-70CB-26F4-FD60-D3DC78667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738CA-422A-0F16-C813-CD10E2E47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Mekanika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juga </a:t>
            </a:r>
            <a:r>
              <a:rPr lang="en-ID" dirty="0" err="1"/>
              <a:t>terbagi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kategori</a:t>
            </a:r>
            <a:r>
              <a:rPr lang="en-ID" dirty="0"/>
              <a:t>: </a:t>
            </a:r>
          </a:p>
          <a:p>
            <a:pPr lvl="1"/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gerak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yang </a:t>
            </a:r>
            <a:r>
              <a:rPr lang="en-ID" dirty="0" err="1"/>
              <a:t>praktis</a:t>
            </a:r>
            <a:r>
              <a:rPr lang="en-ID" dirty="0"/>
              <a:t> tidak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dimampatkan</a:t>
            </a:r>
            <a:r>
              <a:rPr lang="en-ID" dirty="0"/>
              <a:t>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air, dan gas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)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hidrodinamika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Subkategori</a:t>
            </a:r>
            <a:r>
              <a:rPr lang="en-ID" dirty="0"/>
              <a:t> </a:t>
            </a:r>
            <a:r>
              <a:rPr lang="en-ID" dirty="0" err="1"/>
              <a:t>hidrodinamika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hidrolika</a:t>
            </a:r>
            <a:r>
              <a:rPr lang="en-ID" dirty="0"/>
              <a:t>,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pipa dan </a:t>
            </a:r>
            <a:r>
              <a:rPr lang="en-ID" dirty="0" err="1"/>
              <a:t>saluran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.</a:t>
            </a:r>
          </a:p>
          <a:p>
            <a:r>
              <a:rPr lang="en-ID" dirty="0" err="1"/>
              <a:t>Dinamika</a:t>
            </a:r>
            <a:r>
              <a:rPr lang="en-ID" dirty="0"/>
              <a:t> gas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densitas</a:t>
            </a:r>
            <a:r>
              <a:rPr lang="en-ID" dirty="0"/>
              <a:t> yang </a:t>
            </a:r>
            <a:r>
              <a:rPr lang="en-ID" dirty="0" err="1"/>
              <a:t>signifikan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gas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nozel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.</a:t>
            </a:r>
          </a:p>
          <a:p>
            <a:r>
              <a:rPr lang="en-ID" dirty="0" err="1"/>
              <a:t>Kategori</a:t>
            </a:r>
            <a:r>
              <a:rPr lang="en-ID" dirty="0"/>
              <a:t> </a:t>
            </a:r>
            <a:r>
              <a:rPr lang="en-ID" dirty="0" err="1"/>
              <a:t>aerodinamika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gas (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udara</a:t>
            </a:r>
            <a:r>
              <a:rPr lang="en-ID" dirty="0"/>
              <a:t>) di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pesawat</a:t>
            </a:r>
            <a:r>
              <a:rPr lang="en-ID" dirty="0"/>
              <a:t> terbang, </a:t>
            </a:r>
            <a:r>
              <a:rPr lang="en-ID" dirty="0" err="1"/>
              <a:t>roket</a:t>
            </a:r>
            <a:r>
              <a:rPr lang="en-ID" dirty="0"/>
              <a:t>, dan </a:t>
            </a:r>
            <a:r>
              <a:rPr lang="en-ID" dirty="0" err="1"/>
              <a:t>mobil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.</a:t>
            </a:r>
          </a:p>
          <a:p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kategori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meteorologi</a:t>
            </a:r>
            <a:r>
              <a:rPr lang="en-ID" dirty="0"/>
              <a:t>, </a:t>
            </a:r>
            <a:r>
              <a:rPr lang="en-ID" dirty="0" err="1"/>
              <a:t>oseanografi</a:t>
            </a:r>
            <a:r>
              <a:rPr lang="en-ID" dirty="0"/>
              <a:t>, dan </a:t>
            </a:r>
            <a:r>
              <a:rPr lang="en-ID" dirty="0" err="1"/>
              <a:t>hidrologi</a:t>
            </a:r>
            <a:r>
              <a:rPr lang="en-ID" dirty="0"/>
              <a:t>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0389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4D497-66BD-6CB8-F9E7-24C2D672A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FF0000"/>
                </a:solidFill>
              </a:rPr>
              <a:t>What</a:t>
            </a:r>
            <a:r>
              <a:rPr lang="en-ID" spc="-4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is</a:t>
            </a:r>
            <a:r>
              <a:rPr lang="en-ID" spc="-3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a</a:t>
            </a:r>
            <a:r>
              <a:rPr lang="en-ID" spc="-25" dirty="0">
                <a:solidFill>
                  <a:srgbClr val="FF0000"/>
                </a:solidFill>
              </a:rPr>
              <a:t> </a:t>
            </a:r>
            <a:r>
              <a:rPr lang="en-ID" spc="-10" dirty="0">
                <a:solidFill>
                  <a:srgbClr val="FF0000"/>
                </a:solidFill>
              </a:rPr>
              <a:t>Fluid?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A5C17-DC19-395C-5EF9-61AD48A40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fase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: </a:t>
            </a:r>
            <a:r>
              <a:rPr lang="en-ID" dirty="0" err="1"/>
              <a:t>padat</a:t>
            </a:r>
            <a:r>
              <a:rPr lang="en-ID" dirty="0"/>
              <a:t>, </a:t>
            </a:r>
            <a:r>
              <a:rPr lang="en-ID" dirty="0" err="1"/>
              <a:t>cair</a:t>
            </a:r>
            <a:r>
              <a:rPr lang="en-ID" dirty="0"/>
              <a:t>, dan gas.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yang </a:t>
            </a:r>
            <a:r>
              <a:rPr lang="en-ID" dirty="0" err="1"/>
              <a:t>berwujud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gas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.</a:t>
            </a:r>
          </a:p>
          <a:p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padat</a:t>
            </a:r>
            <a:r>
              <a:rPr lang="en-ID" dirty="0"/>
              <a:t> dan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didasarkan</a:t>
            </a:r>
            <a:r>
              <a:rPr lang="en-ID" dirty="0"/>
              <a:t> pada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menahan</a:t>
            </a:r>
            <a:r>
              <a:rPr lang="en-ID" dirty="0"/>
              <a:t> </a:t>
            </a:r>
            <a:r>
              <a:rPr lang="en-ID" dirty="0" err="1"/>
              <a:t>tegangan</a:t>
            </a:r>
            <a:r>
              <a:rPr lang="en-ID" dirty="0"/>
              <a:t> </a:t>
            </a:r>
            <a:r>
              <a:rPr lang="en-ID" dirty="0" err="1"/>
              <a:t>geser</a:t>
            </a:r>
            <a:r>
              <a:rPr lang="en-ID" dirty="0"/>
              <a:t> (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tangensial</a:t>
            </a:r>
            <a:r>
              <a:rPr lang="en-ID" dirty="0"/>
              <a:t>) yang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bentuknya</a:t>
            </a:r>
            <a:r>
              <a:rPr lang="en-ID" dirty="0"/>
              <a:t>.</a:t>
            </a:r>
          </a:p>
          <a:p>
            <a:r>
              <a:rPr lang="en-ID" dirty="0"/>
              <a:t>Benda </a:t>
            </a:r>
            <a:r>
              <a:rPr lang="en-ID" dirty="0" err="1"/>
              <a:t>padat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menahan</a:t>
            </a:r>
            <a:r>
              <a:rPr lang="en-ID" dirty="0"/>
              <a:t> </a:t>
            </a:r>
            <a:r>
              <a:rPr lang="en-ID" dirty="0" err="1"/>
              <a:t>tegangan</a:t>
            </a:r>
            <a:r>
              <a:rPr lang="en-ID" dirty="0"/>
              <a:t> </a:t>
            </a:r>
            <a:r>
              <a:rPr lang="en-ID" dirty="0" err="1"/>
              <a:t>geser</a:t>
            </a:r>
            <a:r>
              <a:rPr lang="en-ID" dirty="0"/>
              <a:t> yang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deformasi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b="1"/>
              <a:t>terbatas</a:t>
            </a:r>
            <a:r>
              <a:rPr lang="en-ID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menerus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deformasi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tegangan</a:t>
            </a:r>
            <a:r>
              <a:rPr lang="en-ID" dirty="0"/>
              <a:t> </a:t>
            </a:r>
            <a:r>
              <a:rPr lang="en-ID" dirty="0" err="1"/>
              <a:t>geser</a:t>
            </a:r>
            <a:r>
              <a:rPr lang="en-ID" dirty="0"/>
              <a:t>, tidak </a:t>
            </a:r>
            <a:r>
              <a:rPr lang="en-ID" dirty="0" err="1"/>
              <a:t>peduli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kecilnya</a:t>
            </a:r>
            <a:r>
              <a:rPr lang="en-ID" dirty="0"/>
              <a:t>.</a:t>
            </a:r>
          </a:p>
          <a:p>
            <a:r>
              <a:rPr lang="en-ID" dirty="0"/>
              <a:t>Pada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padat</a:t>
            </a:r>
            <a:r>
              <a:rPr lang="en-ID" dirty="0"/>
              <a:t> </a:t>
            </a:r>
            <a:r>
              <a:rPr lang="en-ID" dirty="0" err="1"/>
              <a:t>tegangan</a:t>
            </a:r>
            <a:r>
              <a:rPr lang="en-ID" dirty="0"/>
              <a:t> </a:t>
            </a:r>
            <a:r>
              <a:rPr lang="en-ID" dirty="0" err="1"/>
              <a:t>sebanding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regangan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pada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tegangannya</a:t>
            </a:r>
            <a:r>
              <a:rPr lang="en-ID" dirty="0"/>
              <a:t> </a:t>
            </a:r>
            <a:r>
              <a:rPr lang="en-ID" dirty="0" err="1"/>
              <a:t>sebanding</a:t>
            </a:r>
            <a:r>
              <a:rPr lang="en-ID" dirty="0"/>
              <a:t> </a:t>
            </a:r>
            <a:r>
              <a:rPr lang="en-ID" dirty="0" err="1"/>
              <a:t>sebanding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laju</a:t>
            </a:r>
            <a:r>
              <a:rPr lang="en-ID" dirty="0"/>
              <a:t> </a:t>
            </a:r>
            <a:r>
              <a:rPr lang="en-ID" dirty="0" err="1"/>
              <a:t>regangan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54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5062E-0ABE-BD36-DDC2-2FB4BC0C5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FF0000"/>
                </a:solidFill>
              </a:rPr>
              <a:t>What</a:t>
            </a:r>
            <a:r>
              <a:rPr lang="en-ID" spc="-4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is</a:t>
            </a:r>
            <a:r>
              <a:rPr lang="en-ID" spc="-3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a</a:t>
            </a:r>
            <a:r>
              <a:rPr lang="en-ID" spc="-25" dirty="0">
                <a:solidFill>
                  <a:srgbClr val="FF0000"/>
                </a:solidFill>
              </a:rPr>
              <a:t> </a:t>
            </a:r>
            <a:r>
              <a:rPr lang="en-ID" spc="-10" dirty="0">
                <a:solidFill>
                  <a:srgbClr val="FF0000"/>
                </a:solidFill>
              </a:rPr>
              <a:t>Fluid?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0BD68-B65D-D0A8-7313-9053C98F1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86187" cy="4351338"/>
          </a:xfrm>
        </p:spPr>
        <p:txBody>
          <a:bodyPr>
            <a:normAutofit lnSpcReduction="10000"/>
          </a:bodyPr>
          <a:lstStyle/>
          <a:p>
            <a:r>
              <a:rPr lang="en-ID" dirty="0"/>
              <a:t>Ketika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geser</a:t>
            </a:r>
            <a:r>
              <a:rPr lang="en-ID" dirty="0"/>
              <a:t> </a:t>
            </a:r>
            <a:r>
              <a:rPr lang="en-ID" dirty="0" err="1"/>
              <a:t>konstan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, </a:t>
            </a:r>
            <a:r>
              <a:rPr lang="en-ID" dirty="0" err="1"/>
              <a:t>padatan</a:t>
            </a:r>
            <a:r>
              <a:rPr lang="en-ID" dirty="0"/>
              <a:t> </a:t>
            </a:r>
            <a:r>
              <a:rPr lang="en-ID" dirty="0" err="1"/>
              <a:t>akhirnya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, pada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regangan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tidak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dan </a:t>
            </a:r>
            <a:r>
              <a:rPr lang="en-ID" dirty="0" err="1"/>
              <a:t>mendekati</a:t>
            </a:r>
            <a:r>
              <a:rPr lang="en-ID" dirty="0"/>
              <a:t> </a:t>
            </a:r>
            <a:r>
              <a:rPr lang="en-ID" dirty="0" err="1"/>
              <a:t>laju</a:t>
            </a:r>
            <a:r>
              <a:rPr lang="en-ID" dirty="0"/>
              <a:t> </a:t>
            </a:r>
            <a:r>
              <a:rPr lang="en-ID" dirty="0" err="1"/>
              <a:t>regangan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r>
              <a:rPr lang="en-ID">
                <a:hlinkClick r:id="rId2"/>
              </a:rPr>
              <a:t>https://youtu.be/Og2thLKq9mw</a:t>
            </a:r>
            <a:r>
              <a:rPr lang="en-ID"/>
              <a:t> </a:t>
            </a:r>
            <a:endParaRPr lang="en-ID" dirty="0"/>
          </a:p>
        </p:txBody>
      </p:sp>
      <p:pic>
        <p:nvPicPr>
          <p:cNvPr id="7" name="object 6">
            <a:extLst>
              <a:ext uri="{FF2B5EF4-FFF2-40B4-BE49-F238E27FC236}">
                <a16:creationId xmlns:a16="http://schemas.microsoft.com/office/drawing/2014/main" id="{B405B37A-22BF-B7F0-BF7D-89EFA999C1B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25173" y="1940945"/>
            <a:ext cx="4399644" cy="25722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C5B2F56-726E-5D56-D30A-E72CE171E390}"/>
              </a:ext>
            </a:extLst>
          </p:cNvPr>
          <p:cNvSpPr txBox="1"/>
          <p:nvPr/>
        </p:nvSpPr>
        <p:spPr>
          <a:xfrm>
            <a:off x="5625173" y="4663787"/>
            <a:ext cx="6097604" cy="936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800" i="1" spc="-10" dirty="0">
                <a:latin typeface="Times New Roman"/>
                <a:cs typeface="Times New Roman"/>
              </a:rPr>
              <a:t>Gambar.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800" i="1" spc="-10" dirty="0" err="1">
                <a:latin typeface="Times New Roman"/>
                <a:cs typeface="Times New Roman"/>
              </a:rPr>
              <a:t>Deformasi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penghapus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karet</a:t>
            </a:r>
            <a:r>
              <a:rPr lang="en-US" sz="1800" i="1" spc="-10" dirty="0">
                <a:latin typeface="Times New Roman"/>
                <a:cs typeface="Times New Roman"/>
              </a:rPr>
              <a:t> yang </a:t>
            </a:r>
            <a:r>
              <a:rPr lang="en-US" sz="1800" i="1" spc="-10" dirty="0" err="1">
                <a:latin typeface="Times New Roman"/>
                <a:cs typeface="Times New Roman"/>
              </a:rPr>
              <a:t>ditempatkan</a:t>
            </a:r>
            <a:r>
              <a:rPr lang="en-US" sz="1800" i="1" spc="-10" dirty="0">
                <a:latin typeface="Times New Roman"/>
                <a:cs typeface="Times New Roman"/>
              </a:rPr>
              <a:t> di </a:t>
            </a:r>
            <a:r>
              <a:rPr lang="en-US" sz="1800" i="1" spc="-10" dirty="0" err="1">
                <a:latin typeface="Times New Roman"/>
                <a:cs typeface="Times New Roman"/>
              </a:rPr>
              <a:t>antara</a:t>
            </a:r>
            <a:r>
              <a:rPr lang="en-US" sz="1800" i="1" spc="-10" dirty="0">
                <a:latin typeface="Times New Roman"/>
                <a:cs typeface="Times New Roman"/>
              </a:rPr>
              <a:t> dua </a:t>
            </a:r>
            <a:r>
              <a:rPr lang="en-US" sz="1800" i="1" spc="-10" dirty="0" err="1">
                <a:latin typeface="Times New Roman"/>
                <a:cs typeface="Times New Roman"/>
              </a:rPr>
              <a:t>pelat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paralel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akibat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pengaruh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gaya</a:t>
            </a:r>
            <a:r>
              <a:rPr lang="en-US" sz="1800" i="1" spc="-10" dirty="0">
                <a:latin typeface="Times New Roman"/>
                <a:cs typeface="Times New Roman"/>
              </a:rPr>
              <a:t> </a:t>
            </a:r>
            <a:r>
              <a:rPr lang="en-US" sz="1800" i="1" spc="-10" dirty="0" err="1">
                <a:latin typeface="Times New Roman"/>
                <a:cs typeface="Times New Roman"/>
              </a:rPr>
              <a:t>geser</a:t>
            </a:r>
            <a:r>
              <a:rPr lang="en-US" sz="1800" i="1" spc="-10" dirty="0">
                <a:latin typeface="Times New Roman"/>
                <a:cs typeface="Times New Roman"/>
              </a:rPr>
              <a:t>.</a:t>
            </a:r>
            <a:endParaRPr lang="en-US"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0990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E594D-FBE1-38B8-87C3-429232CEB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FF0000"/>
                </a:solidFill>
              </a:rPr>
              <a:t>What</a:t>
            </a:r>
            <a:r>
              <a:rPr lang="en-ID" spc="-4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is</a:t>
            </a:r>
            <a:r>
              <a:rPr lang="en-ID" spc="-3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a</a:t>
            </a:r>
            <a:r>
              <a:rPr lang="en-ID" spc="-25" dirty="0">
                <a:solidFill>
                  <a:srgbClr val="FF0000"/>
                </a:solidFill>
              </a:rPr>
              <a:t> </a:t>
            </a:r>
            <a:r>
              <a:rPr lang="en-ID" spc="-10" dirty="0">
                <a:solidFill>
                  <a:srgbClr val="FF0000"/>
                </a:solidFill>
              </a:rPr>
              <a:t>Fluid?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D632B-A808-452F-C94C-3412A1A7C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698381" cy="4351338"/>
          </a:xfrm>
        </p:spPr>
        <p:txBody>
          <a:bodyPr>
            <a:normAutofit fontScale="77500" lnSpcReduction="20000"/>
          </a:bodyPr>
          <a:lstStyle/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, </a:t>
            </a:r>
            <a:r>
              <a:rPr lang="en-ID" dirty="0" err="1"/>
              <a:t>molekul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bergerak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lain,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volumenya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konstan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kuatnya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kohesif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molekul</a:t>
            </a:r>
            <a:r>
              <a:rPr lang="en-ID" dirty="0"/>
              <a:t>.</a:t>
            </a:r>
          </a:p>
          <a:p>
            <a:r>
              <a:rPr lang="en-ID" dirty="0" err="1"/>
              <a:t>Akibatnya</a:t>
            </a:r>
            <a:r>
              <a:rPr lang="en-ID" dirty="0"/>
              <a:t>,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wadahnya</a:t>
            </a:r>
            <a:r>
              <a:rPr lang="en-ID" dirty="0"/>
              <a:t>, dan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permukaan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wadah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medan</a:t>
            </a:r>
            <a:r>
              <a:rPr lang="en-ID" dirty="0"/>
              <a:t> </a:t>
            </a:r>
            <a:r>
              <a:rPr lang="en-ID" dirty="0" err="1"/>
              <a:t>gravitasi</a:t>
            </a:r>
            <a:r>
              <a:rPr lang="en-ID" dirty="0"/>
              <a:t>.</a:t>
            </a:r>
          </a:p>
          <a:p>
            <a:pPr algn="just"/>
            <a:r>
              <a:rPr lang="en-ID" dirty="0" err="1"/>
              <a:t>Sebaliknya</a:t>
            </a:r>
            <a:r>
              <a:rPr lang="en-ID" dirty="0"/>
              <a:t>, gas </a:t>
            </a:r>
            <a:r>
              <a:rPr lang="en-ID" dirty="0" err="1"/>
              <a:t>memuai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dinding</a:t>
            </a:r>
            <a:r>
              <a:rPr lang="en-ID" dirty="0"/>
              <a:t> </a:t>
            </a:r>
            <a:r>
              <a:rPr lang="en-ID" dirty="0" err="1"/>
              <a:t>wadah</a:t>
            </a:r>
            <a:r>
              <a:rPr lang="en-ID" dirty="0"/>
              <a:t> dan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yang </a:t>
            </a:r>
            <a:r>
              <a:rPr lang="en-ID" dirty="0" err="1"/>
              <a:t>tersedia</a:t>
            </a:r>
            <a:r>
              <a:rPr lang="en-ID" dirty="0"/>
              <a:t>.</a:t>
            </a:r>
          </a:p>
          <a:p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jarak</a:t>
            </a:r>
            <a:r>
              <a:rPr lang="en-ID" dirty="0"/>
              <a:t> </a:t>
            </a:r>
            <a:r>
              <a:rPr lang="en-ID" dirty="0" err="1"/>
              <a:t>molekul-molekul</a:t>
            </a:r>
            <a:r>
              <a:rPr lang="en-ID" dirty="0"/>
              <a:t> gas sangat </a:t>
            </a:r>
            <a:r>
              <a:rPr lang="en-ID" dirty="0" err="1"/>
              <a:t>jauh</a:t>
            </a:r>
            <a:r>
              <a:rPr lang="en-ID" dirty="0"/>
              <a:t>, dan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kohesif</a:t>
            </a:r>
            <a:r>
              <a:rPr lang="en-ID" dirty="0"/>
              <a:t> di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keduanya</a:t>
            </a:r>
            <a:r>
              <a:rPr lang="en-ID" dirty="0"/>
              <a:t> sangat </a:t>
            </a:r>
            <a:r>
              <a:rPr lang="en-ID" dirty="0" err="1"/>
              <a:t>kecil</a:t>
            </a:r>
            <a:r>
              <a:rPr lang="en-ID" dirty="0"/>
              <a:t>.</a:t>
            </a:r>
          </a:p>
          <a:p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zat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, gas tidak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permukaan</a:t>
            </a:r>
            <a:r>
              <a:rPr lang="en-ID" dirty="0"/>
              <a:t> </a:t>
            </a:r>
            <a:r>
              <a:rPr lang="en-ID" dirty="0" err="1"/>
              <a:t>bebas</a:t>
            </a:r>
            <a:endParaRPr lang="en-ID" dirty="0"/>
          </a:p>
        </p:txBody>
      </p:sp>
      <p:pic>
        <p:nvPicPr>
          <p:cNvPr id="4" name="object 6">
            <a:extLst>
              <a:ext uri="{FF2B5EF4-FFF2-40B4-BE49-F238E27FC236}">
                <a16:creationId xmlns:a16="http://schemas.microsoft.com/office/drawing/2014/main" id="{7AFB0F17-44DC-DA19-2FF4-96BF4266D2B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4920" y="1825625"/>
            <a:ext cx="3541938" cy="241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1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8A52A-D9CC-318A-A6D7-B4B0BBA20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>
                <a:solidFill>
                  <a:srgbClr val="FF0000"/>
                </a:solidFill>
              </a:rPr>
              <a:t>What</a:t>
            </a:r>
            <a:r>
              <a:rPr lang="en-ID" spc="-40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is</a:t>
            </a:r>
            <a:r>
              <a:rPr lang="en-ID" spc="-35" dirty="0">
                <a:solidFill>
                  <a:srgbClr val="FF0000"/>
                </a:solidFill>
              </a:rPr>
              <a:t> </a:t>
            </a:r>
            <a:r>
              <a:rPr lang="en-ID" dirty="0">
                <a:solidFill>
                  <a:srgbClr val="FF0000"/>
                </a:solidFill>
              </a:rPr>
              <a:t>a</a:t>
            </a:r>
            <a:r>
              <a:rPr lang="en-ID" spc="-40" dirty="0">
                <a:solidFill>
                  <a:srgbClr val="FF0000"/>
                </a:solidFill>
              </a:rPr>
              <a:t> </a:t>
            </a:r>
            <a:r>
              <a:rPr lang="en-ID" spc="-10" dirty="0">
                <a:solidFill>
                  <a:srgbClr val="FF0000"/>
                </a:solidFill>
              </a:rPr>
              <a:t>Fluid?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F98A2-8F52-7016-01B5-F21289F5D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Perbedaan zat cair dan gas</a:t>
            </a:r>
            <a:endParaRPr lang="en-ID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4D4A80F6-0353-4F5D-0A9A-651BFADF1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603011"/>
              </p:ext>
            </p:extLst>
          </p:nvPr>
        </p:nvGraphicFramePr>
        <p:xfrm>
          <a:off x="2316212" y="2432268"/>
          <a:ext cx="6858000" cy="4234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5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Liquid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Gases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pPr marL="91440" marR="4464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Sulit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dikompresi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dan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sering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dianggap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tidak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dapat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dikompresi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933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Mudah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dikompres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–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perubahan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volume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besar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biasanya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tidak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dapat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diabaikan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dan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berhubungan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suhu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91440" marR="424815" algn="just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nl-NL" sz="2000" dirty="0">
                          <a:latin typeface="Times New Roman"/>
                          <a:cs typeface="Times New Roman"/>
                        </a:rPr>
                        <a:t>Menempati volume tetap dan akan mengambil bentuk wadah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763905" algn="just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Tidak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ada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volume yang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tetap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, volume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berubah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untuk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mengembang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dan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mengisi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wadah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kontainer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91440" marR="356870" algn="just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nl-NL" sz="2000" dirty="0">
                          <a:latin typeface="Times New Roman"/>
                          <a:cs typeface="Times New Roman"/>
                        </a:rPr>
                        <a:t>Permukaan bebas terbentuk jika volume wadah lebih besar dari cairan.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3060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Isi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wadah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sepenuhnya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sehingga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tidak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terbentuk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permukaan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ID" sz="2000" dirty="0" err="1">
                          <a:latin typeface="Times New Roman"/>
                          <a:cs typeface="Times New Roman"/>
                        </a:rPr>
                        <a:t>kosong</a:t>
                      </a:r>
                      <a:r>
                        <a:rPr lang="en-ID" sz="2000" dirty="0">
                          <a:latin typeface="Times New Roman"/>
                          <a:cs typeface="Times New Roman"/>
                        </a:rPr>
                        <a:t>.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819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0CA71-31EC-2964-D199-72B495D9F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Application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areas</a:t>
            </a:r>
            <a:r>
              <a:rPr lang="en-US" spc="-7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</a:t>
            </a:r>
            <a:r>
              <a:rPr lang="en-US" spc="-9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Fluid</a:t>
            </a:r>
            <a:r>
              <a:rPr lang="en-US" spc="-75" dirty="0">
                <a:solidFill>
                  <a:srgbClr val="000000"/>
                </a:solidFill>
              </a:rPr>
              <a:t> </a:t>
            </a:r>
            <a:r>
              <a:rPr lang="en-US" spc="-10" dirty="0">
                <a:solidFill>
                  <a:srgbClr val="000000"/>
                </a:solidFill>
              </a:rPr>
              <a:t>Mechanics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A73E3-45F2-E6A9-CD02-0CD3475C4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 err="1"/>
              <a:t>Mekanika</a:t>
            </a:r>
            <a:r>
              <a:rPr lang="en-ID" dirty="0"/>
              <a:t> </a:t>
            </a:r>
            <a:r>
              <a:rPr lang="en-ID" dirty="0" err="1"/>
              <a:t>fluida</a:t>
            </a:r>
            <a:r>
              <a:rPr lang="en-ID" dirty="0"/>
              <a:t> sangat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dan sains. </a:t>
            </a:r>
            <a:r>
              <a:rPr lang="en-ID" dirty="0" err="1"/>
              <a:t>Contohnya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</a:t>
            </a:r>
          </a:p>
          <a:p>
            <a:r>
              <a:rPr lang="en-ID" dirty="0" err="1"/>
              <a:t>Biomekanik</a:t>
            </a:r>
            <a:endParaRPr lang="en-ID" dirty="0"/>
          </a:p>
          <a:p>
            <a:pPr lvl="1"/>
            <a:r>
              <a:rPr lang="en-ID" dirty="0"/>
              <a:t>Darah </a:t>
            </a:r>
            <a:r>
              <a:rPr lang="en-ID" dirty="0" err="1"/>
              <a:t>mengalir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arteri</a:t>
            </a:r>
            <a:r>
              <a:rPr lang="en-ID" dirty="0"/>
              <a:t> dan vena</a:t>
            </a:r>
          </a:p>
          <a:p>
            <a:pPr lvl="1"/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udara</a:t>
            </a:r>
            <a:r>
              <a:rPr lang="en-ID" dirty="0"/>
              <a:t> di </a:t>
            </a:r>
            <a:r>
              <a:rPr lang="en-ID" dirty="0" err="1"/>
              <a:t>paru-paru</a:t>
            </a:r>
            <a:endParaRPr lang="en-ID" dirty="0"/>
          </a:p>
          <a:p>
            <a:pPr lvl="1"/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cairan</a:t>
            </a:r>
            <a:r>
              <a:rPr lang="en-ID" dirty="0"/>
              <a:t> </a:t>
            </a:r>
            <a:r>
              <a:rPr lang="en-ID" dirty="0" err="1"/>
              <a:t>otak</a:t>
            </a:r>
            <a:endParaRPr lang="en-ID" dirty="0"/>
          </a:p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tangga</a:t>
            </a:r>
            <a:endParaRPr lang="en-ID" dirty="0"/>
          </a:p>
          <a:p>
            <a:pPr lvl="1"/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perpipaan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air </a:t>
            </a:r>
            <a:r>
              <a:rPr lang="en-ID" dirty="0" err="1"/>
              <a:t>dingin</a:t>
            </a:r>
            <a:r>
              <a:rPr lang="en-ID" dirty="0"/>
              <a:t>, gas </a:t>
            </a:r>
            <a:r>
              <a:rPr lang="en-ID" dirty="0" err="1"/>
              <a:t>alam</a:t>
            </a:r>
            <a:r>
              <a:rPr lang="en-ID" dirty="0"/>
              <a:t>, dan </a:t>
            </a:r>
            <a:r>
              <a:rPr lang="en-ID" dirty="0" err="1"/>
              <a:t>limbah</a:t>
            </a:r>
            <a:endParaRPr lang="en-ID" dirty="0"/>
          </a:p>
          <a:p>
            <a:pPr lvl="1"/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perpipaan</a:t>
            </a:r>
            <a:r>
              <a:rPr lang="en-ID" dirty="0"/>
              <a:t> dan </a:t>
            </a:r>
            <a:r>
              <a:rPr lang="en-ID" dirty="0" err="1"/>
              <a:t>saluran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pemanas</a:t>
            </a:r>
            <a:r>
              <a:rPr lang="en-ID" dirty="0"/>
              <a:t> dan </a:t>
            </a:r>
            <a:r>
              <a:rPr lang="en-ID" dirty="0" err="1"/>
              <a:t>pendingin</a:t>
            </a:r>
            <a:r>
              <a:rPr lang="en-ID" dirty="0"/>
              <a:t> </a:t>
            </a:r>
            <a:r>
              <a:rPr lang="en-ID" dirty="0" err="1"/>
              <a:t>udara</a:t>
            </a:r>
            <a:endParaRPr lang="en-ID" dirty="0"/>
          </a:p>
          <a:p>
            <a:pPr lvl="1"/>
            <a:r>
              <a:rPr lang="en-ID" dirty="0" err="1"/>
              <a:t>Kulkas</a:t>
            </a:r>
            <a:r>
              <a:rPr lang="en-ID" dirty="0"/>
              <a:t>, </a:t>
            </a:r>
            <a:r>
              <a:rPr lang="en-ID" dirty="0" err="1"/>
              <a:t>penyedot</a:t>
            </a:r>
            <a:r>
              <a:rPr lang="en-ID" dirty="0"/>
              <a:t> </a:t>
            </a:r>
            <a:r>
              <a:rPr lang="en-ID" dirty="0" err="1"/>
              <a:t>debu</a:t>
            </a:r>
            <a:r>
              <a:rPr lang="en-ID" dirty="0"/>
              <a:t>, </a:t>
            </a:r>
            <a:r>
              <a:rPr lang="en-ID" dirty="0" err="1"/>
              <a:t>mesin</a:t>
            </a:r>
            <a:r>
              <a:rPr lang="en-ID" dirty="0"/>
              <a:t> </a:t>
            </a:r>
            <a:r>
              <a:rPr lang="en-ID" dirty="0" err="1"/>
              <a:t>cuci</a:t>
            </a:r>
            <a:r>
              <a:rPr lang="en-ID" dirty="0"/>
              <a:t> </a:t>
            </a:r>
            <a:r>
              <a:rPr lang="en-ID" dirty="0" err="1"/>
              <a:t>piring</a:t>
            </a:r>
            <a:r>
              <a:rPr lang="en-ID" dirty="0"/>
              <a:t>, </a:t>
            </a:r>
            <a:r>
              <a:rPr lang="en-ID" dirty="0" err="1"/>
              <a:t>mesin</a:t>
            </a:r>
            <a:r>
              <a:rPr lang="en-ID" dirty="0"/>
              <a:t> </a:t>
            </a:r>
            <a:r>
              <a:rPr lang="en-ID" dirty="0" err="1"/>
              <a:t>cuci</a:t>
            </a:r>
            <a:r>
              <a:rPr lang="en-ID" dirty="0"/>
              <a:t>, </a:t>
            </a:r>
            <a:r>
              <a:rPr lang="en-ID" dirty="0" err="1"/>
              <a:t>meteran</a:t>
            </a:r>
            <a:r>
              <a:rPr lang="en-ID" dirty="0"/>
              <a:t> air, </a:t>
            </a:r>
            <a:r>
              <a:rPr lang="en-ID" dirty="0" err="1"/>
              <a:t>meteran</a:t>
            </a:r>
            <a:r>
              <a:rPr lang="en-ID" dirty="0"/>
              <a:t> gas </a:t>
            </a:r>
            <a:r>
              <a:rPr lang="en-ID" dirty="0" err="1"/>
              <a:t>alam</a:t>
            </a:r>
            <a:r>
              <a:rPr lang="en-ID" dirty="0"/>
              <a:t>, AC, radiator, </a:t>
            </a:r>
            <a:r>
              <a:rPr lang="en-ID" dirty="0" err="1"/>
              <a:t>dll</a:t>
            </a:r>
            <a:r>
              <a:rPr lang="en-ID" dirty="0"/>
              <a:t>.</a:t>
            </a:r>
          </a:p>
          <a:p>
            <a:r>
              <a:rPr lang="en-ID" dirty="0" err="1"/>
              <a:t>Meteorologi</a:t>
            </a:r>
            <a:r>
              <a:rPr lang="en-ID" dirty="0"/>
              <a:t> dan Teknik </a:t>
            </a:r>
            <a:r>
              <a:rPr lang="en-ID" dirty="0" err="1"/>
              <a:t>Kelautan</a:t>
            </a:r>
            <a:endParaRPr lang="en-ID" dirty="0"/>
          </a:p>
          <a:p>
            <a:pPr lvl="1"/>
            <a:r>
              <a:rPr lang="en-ID" dirty="0" err="1"/>
              <a:t>Pergerakan</a:t>
            </a:r>
            <a:r>
              <a:rPr lang="en-ID" dirty="0"/>
              <a:t> </a:t>
            </a:r>
            <a:r>
              <a:rPr lang="en-ID" dirty="0" err="1"/>
              <a:t>arus</a:t>
            </a:r>
            <a:r>
              <a:rPr lang="en-ID" dirty="0"/>
              <a:t> </a:t>
            </a:r>
            <a:r>
              <a:rPr lang="en-ID" dirty="0" err="1"/>
              <a:t>udara</a:t>
            </a:r>
            <a:r>
              <a:rPr lang="en-ID" dirty="0"/>
              <a:t> dan </a:t>
            </a:r>
            <a:r>
              <a:rPr lang="en-ID" dirty="0" err="1"/>
              <a:t>arus</a:t>
            </a:r>
            <a:r>
              <a:rPr lang="en-ID" dirty="0"/>
              <a:t> air</a:t>
            </a:r>
          </a:p>
        </p:txBody>
      </p:sp>
    </p:spTree>
    <p:extLst>
      <p:ext uri="{BB962C8B-B14F-4D97-AF65-F5344CB8AC3E}">
        <p14:creationId xmlns:p14="http://schemas.microsoft.com/office/powerpoint/2010/main" val="224207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2301</TotalTime>
  <Words>1856</Words>
  <Application>Microsoft Office PowerPoint</Application>
  <PresentationFormat>Widescreen</PresentationFormat>
  <Paragraphs>142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DejaVu Sans</vt:lpstr>
      <vt:lpstr>Times New Roman</vt:lpstr>
      <vt:lpstr>Office Theme</vt:lpstr>
      <vt:lpstr>Mekanika Fluida</vt:lpstr>
      <vt:lpstr>Kontrak Perkuliahan</vt:lpstr>
      <vt:lpstr>Introduction</vt:lpstr>
      <vt:lpstr>Introduction</vt:lpstr>
      <vt:lpstr>What is a Fluid?</vt:lpstr>
      <vt:lpstr>What is a Fluid?</vt:lpstr>
      <vt:lpstr>What is a Fluid?</vt:lpstr>
      <vt:lpstr>What is a Fluid?</vt:lpstr>
      <vt:lpstr>Application areas of Fluid Mechanics</vt:lpstr>
      <vt:lpstr>Application areas of Fluid Mechanics</vt:lpstr>
      <vt:lpstr>Application areas of Fluid Mechanics</vt:lpstr>
      <vt:lpstr>Application areas of Fluid Mechanics</vt:lpstr>
      <vt:lpstr>PowerPoint Presentation</vt:lpstr>
      <vt:lpstr>Tugas Aktivitas Partisipatif</vt:lpstr>
      <vt:lpstr>Kelompok 2:</vt:lpstr>
      <vt:lpstr>Kelompok 3:</vt:lpstr>
      <vt:lpstr>Kelompok 4</vt:lpstr>
      <vt:lpstr>Kelompok 5</vt:lpstr>
      <vt:lpstr>Kelompok 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Bahtiar RS</dc:creator>
  <cp:lastModifiedBy>Bahtiar RS</cp:lastModifiedBy>
  <cp:revision>19</cp:revision>
  <dcterms:created xsi:type="dcterms:W3CDTF">2024-03-25T06:43:15Z</dcterms:created>
  <dcterms:modified xsi:type="dcterms:W3CDTF">2025-10-10T12:04:25Z</dcterms:modified>
</cp:coreProperties>
</file>