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5" r:id="rId16"/>
    <p:sldId id="276" r:id="rId17"/>
    <p:sldId id="270" r:id="rId18"/>
    <p:sldId id="277" r:id="rId19"/>
    <p:sldId id="271" r:id="rId20"/>
    <p:sldId id="272" r:id="rId21"/>
    <p:sldId id="273" r:id="rId22"/>
    <p:sldId id="27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07F8E-4A10-1DB1-8068-3F06B9E50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98688D-AD5F-2366-9304-2D673FBFB4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CABD8-64A4-9B7A-BD68-B0ADE7FC4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5C1-0D42-4AED-B87B-73C1FD4CF032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E0774-2A13-9E75-197F-4FFD29F27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33CFD-B95D-95FB-0193-781100668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76F8-65CB-42DF-8E84-F1B34438550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22371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AAE46-325A-CADB-29D5-F8315E0C5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5AC5B3-8093-CF80-FD55-94DDA7E32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2A05BD-87A3-8A4E-B934-813FE738C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5C1-0D42-4AED-B87B-73C1FD4CF032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B1B2E-8488-BA80-D773-431746B77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348A8-2696-C7C7-3510-E163E1C99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76F8-65CB-42DF-8E84-F1B34438550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4267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2211C1-7756-3F67-3DE1-F1A16E5D8C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BF2191-D6B7-A075-162C-313583895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A2140-A55A-A74C-A018-A49DE5DD7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5C1-0D42-4AED-B87B-73C1FD4CF032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DC9BF-6CAF-A680-17D4-4BE5CD97A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FC488-6A68-B462-6076-D6458DD3D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76F8-65CB-42DF-8E84-F1B34438550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46955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3681A-8ECC-6EDA-480B-B68992E43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AC34A-48C5-F57E-BE4A-8CBF70511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E3244-2B32-5CB1-ADDB-D6F71DB5F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5C1-0D42-4AED-B87B-73C1FD4CF032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79859-3D66-6519-2AA4-786103D65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2D2B5-D640-1BB6-3031-12F445BE1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76F8-65CB-42DF-8E84-F1B34438550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94366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5FBBE-7A01-2272-14BA-939A784CB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6D69F-195D-EFDB-7F52-C17745401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C60B5D-DFAD-C99F-3A2A-974758A4E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5C1-0D42-4AED-B87B-73C1FD4CF032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89E69-1127-A8CB-4CB2-E31B60DB5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8D41E-41FE-1B4B-769C-90F81CF2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76F8-65CB-42DF-8E84-F1B34438550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73275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5EA18-AED6-A0A3-B5C6-731A40B4E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7370A-EE6C-41E3-5C5D-802134EC0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4FD5E3-66F8-5799-A840-8E38F01FD8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10B515-1E3C-A2C6-75AE-82FE7A4E6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5C1-0D42-4AED-B87B-73C1FD4CF032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3BF72A-8472-713B-73F8-FE6D2B05B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18C371-E738-E3D9-6A02-D74951E15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76F8-65CB-42DF-8E84-F1B34438550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70692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B4BD4-6CF1-7524-E9F9-B63218A39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00810-885B-A7DC-12F2-CDA0954557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0A004D-0312-4ED4-5289-38C778483D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6DDA67-EDD8-B924-6590-59A73A614E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B1EFF9-2D5E-1BC2-D060-1F310E1756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0301C1-7266-836F-86AA-CBD57797A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5C1-0D42-4AED-B87B-73C1FD4CF032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348725-225E-8082-5395-B732659A7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C3B7F2-7598-653D-BB2E-73D49065B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76F8-65CB-42DF-8E84-F1B34438550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18830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515C7-C166-152B-6C36-AD836ED99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9EAECF-F7E1-0468-2983-4DD0CA387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5C1-0D42-4AED-B87B-73C1FD4CF032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DF93C3-3005-C3D5-BA9C-574ADD714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10C869-4B3F-3391-B4F6-4DF973109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76F8-65CB-42DF-8E84-F1B34438550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15827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786E90-64A8-521E-EE40-6A39B56ED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5C1-0D42-4AED-B87B-73C1FD4CF032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2270C7-E8E9-F794-BD91-EF0513C30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1B857D-255D-FC55-AE2B-943DA51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76F8-65CB-42DF-8E84-F1B34438550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348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777E-DFF3-DCCE-79CC-DDFAFD9EB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78198-035B-C540-0518-548A7625A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84776C-AD87-5FA1-105E-0BFF3E371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8AB2C2-2B8F-5EFF-F232-3E887A0EB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5C1-0D42-4AED-B87B-73C1FD4CF032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EDAC-29B7-97A3-BD61-2B4A82869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CBEFFA-8FE1-A927-B5CD-D5450FB0B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76F8-65CB-42DF-8E84-F1B34438550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0569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2D254-7261-5F06-08A3-02F9AE544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4CFECA-8A33-0ADF-FD74-D491A5E97F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099BED-3CFB-BE00-4901-D216BD58A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6CD183-6C4D-409E-3D62-219C54BCF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5C1-0D42-4AED-B87B-73C1FD4CF032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461B1-B317-837D-252A-64BA99B21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A34195-BB76-7066-0708-80952CBE6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76F8-65CB-42DF-8E84-F1B34438550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2563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E684EC-DFBA-40CA-F21D-4FC28907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20241-BDA3-346D-747E-312F8962D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68813-D51B-22DE-0A90-EEDB83957C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A95C1-0D42-4AED-B87B-73C1FD4CF032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CD940-4540-58AE-E22B-47BA0855B8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0920C-A3B3-B360-83B0-A713B31AB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276F8-65CB-42DF-8E84-F1B34438550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84811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2DEE0-2304-CDDF-AC28-E43683722E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Persamaan</a:t>
            </a:r>
            <a:r>
              <a:rPr lang="en-US" dirty="0"/>
              <a:t> Energi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7ECA57-0BD8-9BFC-B39C-8397CE9393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0839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63A38-E47F-2598-6934-19DFA9D5F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Energy Analysis of Steady Flows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A643D-E056-16EF-4A69-A979FE3D2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r>
              <a:rPr lang="en-ID" dirty="0" err="1"/>
              <a:t>Persamaan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</a:t>
            </a:r>
            <a:r>
              <a:rPr lang="en-ID" dirty="0" err="1"/>
              <a:t>tunak</a:t>
            </a:r>
            <a:r>
              <a:rPr lang="en-ID" dirty="0"/>
              <a:t>:</a:t>
            </a:r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r>
              <a:rPr lang="fi-FI" dirty="0"/>
              <a:t>Untuk aliran ideal tanpa kehilangan mekanis:</a:t>
            </a:r>
          </a:p>
          <a:p>
            <a:pPr marL="0" indent="0">
              <a:buNone/>
            </a:pPr>
            <a:endParaRPr lang="en-ID" dirty="0"/>
          </a:p>
          <a:p>
            <a:endParaRPr lang="en-ID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657DF9A-4B17-A18B-8AED-5820ED789D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18579"/>
            <a:ext cx="2679621" cy="155135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422346B-C6D5-88A7-CFAE-7FFA52F8C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087" y="3955060"/>
            <a:ext cx="9148609" cy="126512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3CFB6DE-44D0-901C-862D-B276FF251B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714" y="5877019"/>
            <a:ext cx="2286461" cy="813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168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BABB0-B05A-5545-251D-F1CBA7211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Energy Analysis of Steady Flows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F7717-DE1B-7526-4831-B1CC3E9E8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Kerugian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</a:t>
            </a:r>
            <a:r>
              <a:rPr lang="en-ID" dirty="0" err="1"/>
              <a:t>mekanik</a:t>
            </a:r>
            <a:r>
              <a:rPr lang="en-ID" dirty="0"/>
              <a:t>:</a:t>
            </a:r>
          </a:p>
          <a:p>
            <a:pPr marL="0" indent="0">
              <a:buNone/>
            </a:pPr>
            <a:endParaRPr lang="en-ID" dirty="0"/>
          </a:p>
          <a:p>
            <a:endParaRPr lang="en-ID" dirty="0"/>
          </a:p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fase</a:t>
            </a:r>
            <a:r>
              <a:rPr lang="en-ID" dirty="0"/>
              <a:t>:</a:t>
            </a:r>
          </a:p>
          <a:p>
            <a:endParaRPr lang="en-ID" dirty="0"/>
          </a:p>
          <a:p>
            <a:pPr marL="0" indent="0">
              <a:buNone/>
            </a:pPr>
            <a:endParaRPr lang="en-ID" dirty="0"/>
          </a:p>
          <a:p>
            <a:r>
              <a:rPr lang="en-ID" dirty="0" err="1"/>
              <a:t>Persamaan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</a:t>
            </a:r>
            <a:r>
              <a:rPr lang="en-ID" dirty="0" err="1"/>
              <a:t>mekanik</a:t>
            </a:r>
            <a:r>
              <a:rPr lang="en-ID" dirty="0"/>
              <a:t>:</a:t>
            </a:r>
          </a:p>
          <a:p>
            <a:pPr marL="0" indent="0">
              <a:buNone/>
            </a:pP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5B45CD-79C4-6E42-1383-4CDB53BAF5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066" y="2268637"/>
            <a:ext cx="4490219" cy="81751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EBC23E1-F220-1581-DE77-9FCD1234A1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5928" y="3814043"/>
            <a:ext cx="4563208" cy="8175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F4C6A0C-B05B-76D3-B477-B0A5AFCE73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692" y="5359449"/>
            <a:ext cx="8812966" cy="1133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406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B9FA6-C812-BB3F-18F0-96F446FD7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Energy Analysis of Steady Flows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C5A32-F969-F7B5-409E-1E06346C8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Persamaan</a:t>
            </a:r>
            <a:r>
              <a:rPr lang="en-ID" dirty="0"/>
              <a:t> </a:t>
            </a:r>
            <a:r>
              <a:rPr lang="en-ID" dirty="0" err="1"/>
              <a:t>mekanik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ditulis</a:t>
            </a:r>
            <a:r>
              <a:rPr lang="en-ID" dirty="0"/>
              <a:t>:</a:t>
            </a:r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pPr marL="0" indent="0">
              <a:buNone/>
            </a:pP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CB7803-A1EF-3B9D-0BB3-04CCAF2DB2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211" y="2325610"/>
            <a:ext cx="8244191" cy="110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126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05E88-4B7C-E2AD-A258-A99DE80EE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Energy Analysis of Steady Flows</a:t>
            </a:r>
            <a:endParaRPr lang="en-ID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550310-279A-74CA-4E6B-E6C217C1D1D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ID" dirty="0"/>
                  <a:t>Di mana: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/>
                        </m:ctrlPr>
                      </m:sSubPr>
                      <m:e>
                        <m:r>
                          <a:rPr lang="ar-AE" i="1"/>
                          <m:t>𝑤</m:t>
                        </m:r>
                      </m:e>
                      <m:sub>
                        <m:r>
                          <a:rPr lang="ar-AE" i="1"/>
                          <m:t>𝑝𝑢𝑚𝑝</m:t>
                        </m:r>
                      </m:sub>
                    </m:sSub>
                  </m:oMath>
                </a14:m>
                <a:r>
                  <a:rPr lang="ar-AE" dirty="0"/>
                  <a:t>= </a:t>
                </a:r>
                <a:r>
                  <a:rPr lang="en-ID" dirty="0" err="1"/>
                  <a:t>kerja</a:t>
                </a:r>
                <a:r>
                  <a:rPr lang="en-ID" dirty="0"/>
                  <a:t> </a:t>
                </a:r>
                <a:r>
                  <a:rPr lang="en-ID" dirty="0" err="1"/>
                  <a:t>mekanik</a:t>
                </a:r>
                <a:r>
                  <a:rPr lang="en-ID" dirty="0"/>
                  <a:t> yang </a:t>
                </a:r>
                <a:r>
                  <a:rPr lang="en-ID" dirty="0" err="1"/>
                  <a:t>diberikan</a:t>
                </a:r>
                <a:r>
                  <a:rPr lang="en-ID" dirty="0"/>
                  <a:t> oleh </a:t>
                </a:r>
                <a:r>
                  <a:rPr lang="en-ID" dirty="0" err="1"/>
                  <a:t>pompa</a:t>
                </a:r>
                <a:endParaRPr lang="en-ID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/>
                        </m:ctrlPr>
                      </m:sSubPr>
                      <m:e>
                        <m:r>
                          <a:rPr lang="ar-AE" i="1"/>
                          <m:t>𝑤</m:t>
                        </m:r>
                      </m:e>
                      <m:sub>
                        <m:r>
                          <a:rPr lang="ar-AE" i="1"/>
                          <m:t>𝑡𝑢𝑟𝑏𝑖𝑛𝑒</m:t>
                        </m:r>
                      </m:sub>
                    </m:sSub>
                  </m:oMath>
                </a14:m>
                <a:r>
                  <a:rPr lang="ar-AE" dirty="0"/>
                  <a:t>= </a:t>
                </a:r>
                <a:r>
                  <a:rPr lang="en-ID" dirty="0" err="1"/>
                  <a:t>kerja</a:t>
                </a:r>
                <a:r>
                  <a:rPr lang="en-ID" dirty="0"/>
                  <a:t> </a:t>
                </a:r>
                <a:r>
                  <a:rPr lang="en-ID" dirty="0" err="1"/>
                  <a:t>mekanik</a:t>
                </a:r>
                <a:r>
                  <a:rPr lang="en-ID" dirty="0"/>
                  <a:t> yang </a:t>
                </a:r>
                <a:r>
                  <a:rPr lang="en-ID" dirty="0" err="1"/>
                  <a:t>diambil</a:t>
                </a:r>
                <a:r>
                  <a:rPr lang="en-ID" dirty="0"/>
                  <a:t> oleh </a:t>
                </a:r>
                <a:r>
                  <a:rPr lang="en-ID" dirty="0" err="1"/>
                  <a:t>turbin</a:t>
                </a:r>
                <a:endParaRPr lang="en-ID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/>
                        </m:ctrlPr>
                      </m:sSubPr>
                      <m:e>
                        <m:r>
                          <a:rPr lang="ar-AE" i="1"/>
                          <m:t>𝑒</m:t>
                        </m:r>
                      </m:e>
                      <m:sub>
                        <m:r>
                          <a:rPr lang="ar-AE" i="1"/>
                          <m:t>𝑚𝑒𝑐</m:t>
                        </m:r>
                        <m:r>
                          <a:rPr lang="ar-AE" i="1"/>
                          <m:t>h</m:t>
                        </m:r>
                        <m:r>
                          <a:rPr lang="ar-AE"/>
                          <m:t>,</m:t>
                        </m:r>
                        <m:r>
                          <a:rPr lang="ar-AE" i="1"/>
                          <m:t>𝑙𝑜𝑠𝑠</m:t>
                        </m:r>
                      </m:sub>
                    </m:sSub>
                  </m:oMath>
                </a14:m>
                <a:r>
                  <a:rPr lang="ar-AE" dirty="0"/>
                  <a:t>= </a:t>
                </a:r>
                <a:r>
                  <a:rPr lang="en-ID" dirty="0" err="1"/>
                  <a:t>kerugian</a:t>
                </a:r>
                <a:r>
                  <a:rPr lang="en-ID" dirty="0"/>
                  <a:t> </a:t>
                </a:r>
                <a:r>
                  <a:rPr lang="en-ID" dirty="0" err="1"/>
                  <a:t>mekanik</a:t>
                </a:r>
                <a:r>
                  <a:rPr lang="en-ID" dirty="0"/>
                  <a:t> total (</a:t>
                </a:r>
                <a:r>
                  <a:rPr lang="en-ID" dirty="0" err="1"/>
                  <a:t>pompa</a:t>
                </a:r>
                <a:r>
                  <a:rPr lang="en-ID" dirty="0"/>
                  <a:t> + </a:t>
                </a:r>
                <a:r>
                  <a:rPr lang="en-ID" dirty="0" err="1"/>
                  <a:t>turbin</a:t>
                </a:r>
                <a:r>
                  <a:rPr lang="en-ID" dirty="0"/>
                  <a:t> + pipa)</a:t>
                </a:r>
              </a:p>
              <a:p>
                <a:r>
                  <a:rPr lang="en-ID" dirty="0" err="1"/>
                  <a:t>Persamaan</a:t>
                </a:r>
                <a:r>
                  <a:rPr lang="en-ID" dirty="0"/>
                  <a:t> </a:t>
                </a:r>
                <a:r>
                  <a:rPr lang="en-ID" dirty="0" err="1"/>
                  <a:t>dalam</a:t>
                </a:r>
                <a:r>
                  <a:rPr lang="en-ID" dirty="0"/>
                  <a:t> </a:t>
                </a:r>
                <a:r>
                  <a:rPr lang="en-ID" dirty="0" err="1"/>
                  <a:t>bentuk</a:t>
                </a:r>
                <a:r>
                  <a:rPr lang="en-ID" dirty="0"/>
                  <a:t> head:</a:t>
                </a:r>
              </a:p>
              <a:p>
                <a:endParaRPr lang="en-ID" dirty="0"/>
              </a:p>
              <a:p>
                <a:endParaRPr lang="en-ID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550310-279A-74CA-4E6B-E6C217C1D1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C09F186-FCF4-7F7F-CE52-8ACED5B594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098" y="4362068"/>
            <a:ext cx="8956051" cy="1506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977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0D908-5D17-E726-1045-0F8883976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Energy Analysis of Steady Flows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1651E-9555-BAC9-3397-6576B1FBE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dirty="0"/>
              <a:t>Head </a:t>
            </a:r>
            <a:r>
              <a:rPr lang="en-ID" dirty="0" err="1"/>
              <a:t>pompa</a:t>
            </a:r>
            <a:r>
              <a:rPr lang="en-ID" dirty="0"/>
              <a:t> : </a:t>
            </a:r>
            <a:r>
              <a:rPr lang="en-ID" b="1" dirty="0"/>
              <a:t>Head </a:t>
            </a:r>
            <a:r>
              <a:rPr lang="en-ID" b="1" dirty="0" err="1"/>
              <a:t>pompa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i="1" dirty="0" err="1"/>
              <a:t>energi</a:t>
            </a:r>
            <a:r>
              <a:rPr lang="en-ID" i="1" dirty="0"/>
              <a:t> per </a:t>
            </a:r>
            <a:r>
              <a:rPr lang="en-ID" i="1" dirty="0" err="1"/>
              <a:t>satuan</a:t>
            </a:r>
            <a:r>
              <a:rPr lang="en-ID" i="1" dirty="0"/>
              <a:t> </a:t>
            </a:r>
            <a:r>
              <a:rPr lang="en-ID" i="1" dirty="0" err="1"/>
              <a:t>berat</a:t>
            </a:r>
            <a:r>
              <a:rPr lang="en-ID" i="1" dirty="0"/>
              <a:t> </a:t>
            </a:r>
            <a:r>
              <a:rPr lang="en-ID" i="1" dirty="0" err="1"/>
              <a:t>fluida</a:t>
            </a:r>
            <a:r>
              <a:rPr lang="en-ID" dirty="0"/>
              <a:t> yang </a:t>
            </a:r>
            <a:r>
              <a:rPr lang="en-ID" b="1" dirty="0" err="1"/>
              <a:t>ditambahkan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 oleh </a:t>
            </a:r>
            <a:r>
              <a:rPr lang="en-ID" dirty="0" err="1"/>
              <a:t>pompa</a:t>
            </a:r>
            <a:r>
              <a:rPr lang="en-ID" dirty="0"/>
              <a:t>.</a:t>
            </a:r>
          </a:p>
          <a:p>
            <a:r>
              <a:rPr lang="en-ID" dirty="0"/>
              <a:t>Pompa </a:t>
            </a:r>
            <a:r>
              <a:rPr lang="en-ID" b="1" dirty="0"/>
              <a:t>tidak </a:t>
            </a:r>
            <a:r>
              <a:rPr lang="en-ID" b="1" dirty="0" err="1"/>
              <a:t>mengalirkan</a:t>
            </a:r>
            <a:r>
              <a:rPr lang="en-ID" b="1" dirty="0"/>
              <a:t> </a:t>
            </a:r>
            <a:r>
              <a:rPr lang="en-ID" b="1" dirty="0" err="1"/>
              <a:t>fluida</a:t>
            </a:r>
            <a:r>
              <a:rPr lang="en-ID" b="1" dirty="0"/>
              <a:t> </a:t>
            </a:r>
            <a:r>
              <a:rPr lang="en-ID" b="1" dirty="0" err="1"/>
              <a:t>karena</a:t>
            </a:r>
            <a:r>
              <a:rPr lang="en-ID" b="1" dirty="0"/>
              <a:t> </a:t>
            </a:r>
            <a:r>
              <a:rPr lang="en-ID" b="1" dirty="0" err="1"/>
              <a:t>tekanan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b="1" dirty="0" err="1"/>
              <a:t>menambah</a:t>
            </a:r>
            <a:r>
              <a:rPr lang="en-ID" b="1" dirty="0"/>
              <a:t> </a:t>
            </a:r>
            <a:r>
              <a:rPr lang="en-ID" b="1" dirty="0" err="1"/>
              <a:t>energi</a:t>
            </a:r>
            <a:r>
              <a:rPr lang="en-ID" b="1" dirty="0"/>
              <a:t> </a:t>
            </a:r>
            <a:r>
              <a:rPr lang="en-ID" b="1" dirty="0" err="1"/>
              <a:t>mekanik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tekanan</a:t>
            </a:r>
            <a:r>
              <a:rPr lang="en-ID" dirty="0"/>
              <a:t>, </a:t>
            </a:r>
            <a:r>
              <a:rPr lang="en-ID" dirty="0" err="1"/>
              <a:t>kecepatan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elevasi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 </a:t>
            </a:r>
            <a:r>
              <a:rPr lang="en-ID" dirty="0" err="1"/>
              <a:t>meningkat</a:t>
            </a:r>
            <a:r>
              <a:rPr lang="en-ID" dirty="0"/>
              <a:t>.</a:t>
            </a:r>
          </a:p>
          <a:p>
            <a:endParaRPr lang="en-ID" dirty="0"/>
          </a:p>
          <a:p>
            <a:endParaRPr lang="en-ID" dirty="0"/>
          </a:p>
          <a:p>
            <a:r>
              <a:rPr lang="en-ID" b="1" dirty="0" err="1"/>
              <a:t>Makna</a:t>
            </a:r>
            <a:r>
              <a:rPr lang="en-ID" b="1" dirty="0"/>
              <a:t> </a:t>
            </a:r>
            <a:r>
              <a:rPr lang="en-ID" b="1" dirty="0" err="1"/>
              <a:t>fisiknya</a:t>
            </a:r>
            <a:r>
              <a:rPr lang="en-ID" b="1" dirty="0"/>
              <a:t>:</a:t>
            </a:r>
            <a:endParaRPr lang="en-ID" dirty="0"/>
          </a:p>
          <a:p>
            <a:r>
              <a:rPr lang="en-ID" dirty="0"/>
              <a:t>Head </a:t>
            </a:r>
            <a:r>
              <a:rPr lang="en-ID" dirty="0" err="1"/>
              <a:t>pompa</a:t>
            </a:r>
            <a:r>
              <a:rPr lang="en-ID" dirty="0"/>
              <a:t>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b="1" dirty="0" err="1"/>
              <a:t>seberapa</a:t>
            </a:r>
            <a:r>
              <a:rPr lang="en-ID" b="1" dirty="0"/>
              <a:t> </a:t>
            </a:r>
            <a:r>
              <a:rPr lang="en-ID" b="1" dirty="0" err="1"/>
              <a:t>tinggi</a:t>
            </a:r>
            <a:r>
              <a:rPr lang="en-ID" dirty="0"/>
              <a:t> </a:t>
            </a:r>
            <a:r>
              <a:rPr lang="en-ID" dirty="0" err="1"/>
              <a:t>kolom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didorong</a:t>
            </a:r>
            <a:r>
              <a:rPr lang="en-ID" dirty="0"/>
              <a:t> oleh </a:t>
            </a:r>
            <a:r>
              <a:rPr lang="en-ID" dirty="0" err="1"/>
              <a:t>pompa</a:t>
            </a:r>
            <a:r>
              <a:rPr lang="en-ID" dirty="0"/>
              <a:t> </a:t>
            </a:r>
            <a:r>
              <a:rPr lang="en-ID" dirty="0" err="1"/>
              <a:t>akibat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yang </a:t>
            </a:r>
            <a:r>
              <a:rPr lang="en-ID" dirty="0" err="1"/>
              <a:t>diberikan</a:t>
            </a:r>
            <a:r>
              <a:rPr lang="en-ID" dirty="0"/>
              <a:t>.</a:t>
            </a:r>
          </a:p>
          <a:p>
            <a:r>
              <a:rPr lang="en-ID" dirty="0" err="1"/>
              <a:t>Diukur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b="1" dirty="0"/>
              <a:t>meter </a:t>
            </a:r>
            <a:r>
              <a:rPr lang="en-ID" b="1" dirty="0" err="1"/>
              <a:t>fluida</a:t>
            </a:r>
            <a:r>
              <a:rPr lang="en-ID" b="1" dirty="0"/>
              <a:t> (m)</a:t>
            </a:r>
            <a:r>
              <a:rPr lang="en-ID" dirty="0"/>
              <a:t>.</a:t>
            </a:r>
          </a:p>
          <a:p>
            <a:r>
              <a:rPr lang="sv-SE" dirty="0"/>
              <a:t>Jika pompa memberi 30 kJ energi ke 1 kg fluida:</a:t>
            </a:r>
          </a:p>
          <a:p>
            <a:pPr marL="0" indent="0">
              <a:buNone/>
            </a:pPr>
            <a:endParaRPr lang="en-ID" dirty="0"/>
          </a:p>
          <a:p>
            <a:endParaRPr lang="en-ID" dirty="0"/>
          </a:p>
          <a:p>
            <a:pPr marL="0" indent="0">
              <a:buNone/>
            </a:pPr>
            <a:endParaRPr lang="en-ID" dirty="0"/>
          </a:p>
          <a:p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7B903D-1D19-81F4-37B6-96102E902C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4472" y="3116066"/>
            <a:ext cx="2726283" cy="116543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B28DDAD-708C-6743-2D2A-EC3AA4BB3D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9597" y="5767832"/>
            <a:ext cx="3112805" cy="90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536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3477F-4D15-FB99-59A4-1CC027084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Energy Analysis of Steady Flows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D730E-A485-45CA-20B0-2F4090EB3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D" dirty="0"/>
              <a:t>Head </a:t>
            </a:r>
            <a:r>
              <a:rPr lang="en-ID" dirty="0" err="1"/>
              <a:t>turbin</a:t>
            </a:r>
            <a:r>
              <a:rPr lang="en-ID" dirty="0"/>
              <a:t> </a:t>
            </a:r>
            <a:r>
              <a:rPr lang="en-ID" dirty="0" err="1"/>
              <a:t>terekstraksi</a:t>
            </a:r>
            <a:r>
              <a:rPr lang="en-ID" dirty="0"/>
              <a:t>:</a:t>
            </a:r>
          </a:p>
          <a:p>
            <a:r>
              <a:rPr lang="en-ID" b="1" dirty="0"/>
              <a:t>Head </a:t>
            </a:r>
            <a:r>
              <a:rPr lang="en-ID" b="1" dirty="0" err="1"/>
              <a:t>turbin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i="1" dirty="0" err="1"/>
              <a:t>energi</a:t>
            </a:r>
            <a:r>
              <a:rPr lang="en-ID" i="1" dirty="0"/>
              <a:t> per </a:t>
            </a:r>
            <a:r>
              <a:rPr lang="en-ID" i="1" dirty="0" err="1"/>
              <a:t>satuan</a:t>
            </a:r>
            <a:r>
              <a:rPr lang="en-ID" i="1" dirty="0"/>
              <a:t> </a:t>
            </a:r>
            <a:r>
              <a:rPr lang="en-ID" i="1" dirty="0" err="1"/>
              <a:t>berat</a:t>
            </a:r>
            <a:r>
              <a:rPr lang="en-ID" i="1" dirty="0"/>
              <a:t> </a:t>
            </a:r>
            <a:r>
              <a:rPr lang="en-ID" i="1" dirty="0" err="1"/>
              <a:t>fluida</a:t>
            </a:r>
            <a:r>
              <a:rPr lang="en-ID" dirty="0"/>
              <a:t> yang </a:t>
            </a:r>
            <a:r>
              <a:rPr lang="en-ID" b="1" dirty="0" err="1"/>
              <a:t>diambil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 oleh </a:t>
            </a:r>
            <a:r>
              <a:rPr lang="en-ID" dirty="0" err="1"/>
              <a:t>turbin</a:t>
            </a:r>
            <a:r>
              <a:rPr lang="en-ID" dirty="0"/>
              <a:t>.</a:t>
            </a:r>
          </a:p>
          <a:p>
            <a:r>
              <a:rPr lang="en-ID" dirty="0"/>
              <a:t>Turbin </a:t>
            </a:r>
            <a:r>
              <a:rPr lang="en-ID" dirty="0" err="1"/>
              <a:t>bekerja</a:t>
            </a:r>
            <a:r>
              <a:rPr lang="en-ID" dirty="0"/>
              <a:t> </a:t>
            </a:r>
            <a:r>
              <a:rPr lang="en-ID" dirty="0" err="1"/>
              <a:t>kebalikan</a:t>
            </a:r>
            <a:r>
              <a:rPr lang="en-ID" dirty="0"/>
              <a:t> </a:t>
            </a:r>
            <a:r>
              <a:rPr lang="en-ID" dirty="0" err="1"/>
              <a:t>pompa</a:t>
            </a:r>
            <a:r>
              <a:rPr lang="en-ID" dirty="0"/>
              <a:t>:</a:t>
            </a:r>
            <a:br>
              <a:rPr lang="en-ID" dirty="0"/>
            </a:br>
            <a:r>
              <a:rPr lang="en-ID" dirty="0"/>
              <a:t>→ </a:t>
            </a:r>
            <a:r>
              <a:rPr lang="en-ID" dirty="0" err="1"/>
              <a:t>fluida</a:t>
            </a:r>
            <a:r>
              <a:rPr lang="en-ID" dirty="0"/>
              <a:t> </a:t>
            </a:r>
            <a:r>
              <a:rPr lang="en-ID" dirty="0" err="1"/>
              <a:t>kehilangan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pada </a:t>
            </a:r>
            <a:r>
              <a:rPr lang="en-ID" dirty="0" err="1"/>
              <a:t>turbin</a:t>
            </a:r>
            <a:r>
              <a:rPr lang="en-ID" dirty="0"/>
              <a:t>.</a:t>
            </a:r>
          </a:p>
          <a:p>
            <a:endParaRPr lang="en-ID" dirty="0"/>
          </a:p>
          <a:p>
            <a:endParaRPr lang="en-ID" b="1" dirty="0"/>
          </a:p>
          <a:p>
            <a:endParaRPr lang="en-ID" b="1" dirty="0"/>
          </a:p>
          <a:p>
            <a:endParaRPr lang="en-ID" b="1" dirty="0"/>
          </a:p>
          <a:p>
            <a:r>
              <a:rPr lang="en-ID" b="1" dirty="0" err="1"/>
              <a:t>Makna</a:t>
            </a:r>
            <a:r>
              <a:rPr lang="en-ID" b="1" dirty="0"/>
              <a:t> </a:t>
            </a:r>
            <a:r>
              <a:rPr lang="en-ID" b="1" dirty="0" err="1"/>
              <a:t>fisiknya</a:t>
            </a:r>
            <a:r>
              <a:rPr lang="en-ID" b="1" dirty="0"/>
              <a:t>:</a:t>
            </a:r>
            <a:endParaRPr lang="en-ID" dirty="0"/>
          </a:p>
          <a:p>
            <a:r>
              <a:rPr lang="en-ID" dirty="0"/>
              <a:t>Head </a:t>
            </a:r>
            <a:r>
              <a:rPr lang="en-ID" dirty="0" err="1"/>
              <a:t>turbin</a:t>
            </a:r>
            <a:r>
              <a:rPr lang="en-ID" dirty="0"/>
              <a:t>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b="1" dirty="0" err="1"/>
              <a:t>berapa</a:t>
            </a:r>
            <a:r>
              <a:rPr lang="en-ID" b="1" dirty="0"/>
              <a:t> </a:t>
            </a:r>
            <a:r>
              <a:rPr lang="en-ID" b="1" dirty="0" err="1"/>
              <a:t>banyak</a:t>
            </a:r>
            <a:r>
              <a:rPr lang="en-ID" b="1" dirty="0"/>
              <a:t> </a:t>
            </a:r>
            <a:r>
              <a:rPr lang="en-ID" b="1" dirty="0" err="1"/>
              <a:t>energi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diekstraksi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.</a:t>
            </a:r>
          </a:p>
          <a:p>
            <a:r>
              <a:rPr lang="en-ID" dirty="0"/>
              <a:t>Nilai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menyebabkan</a:t>
            </a:r>
            <a:r>
              <a:rPr lang="en-ID" dirty="0"/>
              <a:t> </a:t>
            </a:r>
            <a:r>
              <a:rPr lang="en-ID" b="1" dirty="0" err="1"/>
              <a:t>tekanan</a:t>
            </a:r>
            <a:r>
              <a:rPr lang="en-ID" b="1" dirty="0"/>
              <a:t>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kecepatan</a:t>
            </a:r>
            <a:r>
              <a:rPr lang="en-ID" b="1" dirty="0"/>
              <a:t> </a:t>
            </a:r>
            <a:r>
              <a:rPr lang="en-ID" b="1" dirty="0" err="1"/>
              <a:t>fluida</a:t>
            </a:r>
            <a:r>
              <a:rPr lang="en-ID" b="1" dirty="0"/>
              <a:t> </a:t>
            </a:r>
            <a:r>
              <a:rPr lang="en-ID" b="1" dirty="0" err="1"/>
              <a:t>turun</a:t>
            </a:r>
            <a:r>
              <a:rPr lang="en-ID" dirty="0"/>
              <a:t>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melewati</a:t>
            </a:r>
            <a:r>
              <a:rPr lang="en-ID" dirty="0"/>
              <a:t> </a:t>
            </a:r>
            <a:r>
              <a:rPr lang="en-ID" dirty="0" err="1"/>
              <a:t>turbin</a:t>
            </a:r>
            <a:r>
              <a:rPr lang="en-ID" dirty="0"/>
              <a:t>.</a:t>
            </a:r>
          </a:p>
          <a:p>
            <a:endParaRPr lang="en-ID" dirty="0"/>
          </a:p>
          <a:p>
            <a:pPr marL="0" indent="0">
              <a:buNone/>
            </a:pPr>
            <a:endParaRPr lang="en-ID" dirty="0"/>
          </a:p>
          <a:p>
            <a:endParaRPr lang="en-ID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3B70E74-A365-7758-22CC-667409A666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46"/>
          <a:stretch>
            <a:fillRect/>
          </a:stretch>
        </p:blipFill>
        <p:spPr>
          <a:xfrm>
            <a:off x="4872345" y="3255446"/>
            <a:ext cx="2995164" cy="988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7889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CB096-47B2-7DCC-2AF9-B413A9A71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Energy Analysis of Steady Flows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8BF09-4F0A-8D79-2BF1-4F99C2DB9B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dirty="0" err="1"/>
              <a:t>Kerugian</a:t>
            </a:r>
            <a:r>
              <a:rPr lang="en-ID" dirty="0"/>
              <a:t> head:</a:t>
            </a:r>
          </a:p>
          <a:p>
            <a:r>
              <a:rPr lang="en-ID" b="1" dirty="0"/>
              <a:t>Head loss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sejumlah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</a:t>
            </a:r>
            <a:r>
              <a:rPr lang="en-ID" dirty="0" err="1"/>
              <a:t>mekanik</a:t>
            </a:r>
            <a:r>
              <a:rPr lang="en-ID" dirty="0"/>
              <a:t> </a:t>
            </a:r>
            <a:r>
              <a:rPr lang="en-ID" b="1" dirty="0"/>
              <a:t>yang </a:t>
            </a:r>
            <a:r>
              <a:rPr lang="en-ID" b="1" dirty="0" err="1"/>
              <a:t>hilang</a:t>
            </a:r>
            <a:r>
              <a:rPr lang="en-ID" dirty="0"/>
              <a:t> </a:t>
            </a:r>
            <a:r>
              <a:rPr lang="en-ID" dirty="0" err="1"/>
              <a:t>akibat</a:t>
            </a:r>
            <a:r>
              <a:rPr lang="en-ID" dirty="0"/>
              <a:t> </a:t>
            </a:r>
            <a:r>
              <a:rPr lang="en-ID" dirty="0" err="1"/>
              <a:t>hambatan</a:t>
            </a:r>
            <a:r>
              <a:rPr lang="en-ID" dirty="0"/>
              <a:t> </a:t>
            </a:r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:</a:t>
            </a:r>
          </a:p>
          <a:p>
            <a:pPr lvl="1"/>
            <a:r>
              <a:rPr lang="en-ID" dirty="0" err="1"/>
              <a:t>gesekan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pipa (major losses),</a:t>
            </a:r>
          </a:p>
          <a:p>
            <a:pPr lvl="1"/>
            <a:r>
              <a:rPr lang="en-ID" dirty="0" err="1"/>
              <a:t>kerugian</a:t>
            </a:r>
            <a:r>
              <a:rPr lang="en-ID" dirty="0"/>
              <a:t> </a:t>
            </a:r>
            <a:r>
              <a:rPr lang="en-ID" dirty="0" err="1"/>
              <a:t>lokal</a:t>
            </a:r>
            <a:r>
              <a:rPr lang="en-ID" dirty="0"/>
              <a:t> (minor losses: </a:t>
            </a:r>
            <a:r>
              <a:rPr lang="en-ID" dirty="0" err="1"/>
              <a:t>belokan</a:t>
            </a:r>
            <a:r>
              <a:rPr lang="en-ID" dirty="0"/>
              <a:t>, </a:t>
            </a:r>
            <a:r>
              <a:rPr lang="en-ID" dirty="0" err="1"/>
              <a:t>katup</a:t>
            </a:r>
            <a:r>
              <a:rPr lang="en-ID" dirty="0"/>
              <a:t>, </a:t>
            </a:r>
            <a:r>
              <a:rPr lang="en-ID" dirty="0" err="1"/>
              <a:t>sambungan</a:t>
            </a:r>
            <a:r>
              <a:rPr lang="en-ID" dirty="0"/>
              <a:t>),</a:t>
            </a:r>
          </a:p>
          <a:p>
            <a:pPr lvl="1"/>
            <a:r>
              <a:rPr lang="en-ID" dirty="0" err="1"/>
              <a:t>turbulensi</a:t>
            </a:r>
            <a:r>
              <a:rPr lang="en-ID" dirty="0"/>
              <a:t> internal.</a:t>
            </a:r>
          </a:p>
          <a:p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:</a:t>
            </a:r>
          </a:p>
          <a:p>
            <a:r>
              <a:rPr lang="en-ID" b="1" dirty="0" err="1"/>
              <a:t>Makna</a:t>
            </a:r>
            <a:r>
              <a:rPr lang="en-ID" b="1" dirty="0"/>
              <a:t> </a:t>
            </a:r>
            <a:r>
              <a:rPr lang="en-ID" b="1" dirty="0" err="1"/>
              <a:t>fisik</a:t>
            </a:r>
            <a:r>
              <a:rPr lang="en-ID" b="1" dirty="0"/>
              <a:t>:</a:t>
            </a:r>
            <a:endParaRPr lang="en-ID" dirty="0"/>
          </a:p>
          <a:p>
            <a:r>
              <a:rPr lang="en-ID" dirty="0"/>
              <a:t>Head loss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b="1" dirty="0" err="1"/>
              <a:t>tekanan</a:t>
            </a:r>
            <a:r>
              <a:rPr lang="en-ID" b="1" dirty="0"/>
              <a:t> </a:t>
            </a:r>
            <a:r>
              <a:rPr lang="en-ID" b="1" dirty="0" err="1"/>
              <a:t>fluida</a:t>
            </a:r>
            <a:r>
              <a:rPr lang="en-ID" b="1" dirty="0"/>
              <a:t> </a:t>
            </a:r>
            <a:r>
              <a:rPr lang="en-ID" b="1" dirty="0" err="1"/>
              <a:t>berkurang</a:t>
            </a:r>
            <a:r>
              <a:rPr lang="en-ID" dirty="0"/>
              <a:t>.</a:t>
            </a:r>
          </a:p>
          <a:p>
            <a:r>
              <a:rPr lang="en-ID" dirty="0"/>
              <a:t>Tidak </a:t>
            </a:r>
            <a:r>
              <a:rPr lang="en-ID" dirty="0" err="1"/>
              <a:t>pernah</a:t>
            </a:r>
            <a:r>
              <a:rPr lang="en-ID" dirty="0"/>
              <a:t> </a:t>
            </a:r>
            <a:r>
              <a:rPr lang="en-ID" dirty="0" err="1"/>
              <a:t>bernilai</a:t>
            </a:r>
            <a:r>
              <a:rPr lang="en-ID" dirty="0"/>
              <a:t> </a:t>
            </a:r>
            <a:r>
              <a:rPr lang="en-ID" dirty="0" err="1"/>
              <a:t>negatif</a:t>
            </a:r>
            <a:r>
              <a:rPr lang="en-ID" dirty="0"/>
              <a:t> (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merugikan</a:t>
            </a:r>
            <a:r>
              <a:rPr lang="en-ID" dirty="0"/>
              <a:t>).</a:t>
            </a:r>
          </a:p>
          <a:p>
            <a:endParaRPr lang="en-ID" dirty="0"/>
          </a:p>
          <a:p>
            <a:endParaRPr lang="en-ID" dirty="0"/>
          </a:p>
          <a:p>
            <a:endParaRPr lang="en-ID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7096E71-3239-5174-8D5E-FC6786BAD1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437" y="4001294"/>
            <a:ext cx="2595698" cy="1117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6332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08955-6CF4-4D86-9893-4F4CF2D9F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Energy Analysis of Steady Flows</a:t>
            </a:r>
            <a:endParaRPr lang="en-ID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46C1E2-9169-BCF5-4AD1-4A3BB98AC2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ID" dirty="0"/>
                  <a:t>Catatan:</a:t>
                </a:r>
              </a:p>
              <a:p>
                <a:r>
                  <a:rPr lang="en-ID" dirty="0"/>
                  <a:t>Head loss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/>
                        </m:ctrlPr>
                      </m:sSubPr>
                      <m:e>
                        <m:r>
                          <a:rPr lang="ar-AE" i="1"/>
                          <m:t>h</m:t>
                        </m:r>
                      </m:e>
                      <m:sub>
                        <m:r>
                          <a:rPr lang="ar-AE" i="1"/>
                          <m:t>𝐿</m:t>
                        </m:r>
                      </m:sub>
                    </m:sSub>
                  </m:oMath>
                </a14:m>
                <a:r>
                  <a:rPr lang="en-ID" dirty="0" err="1"/>
                  <a:t>adalah</a:t>
                </a:r>
                <a:r>
                  <a:rPr lang="en-ID" dirty="0"/>
                  <a:t> </a:t>
                </a:r>
                <a:r>
                  <a:rPr lang="en-ID" b="1" dirty="0" err="1"/>
                  <a:t>kerugian</a:t>
                </a:r>
                <a:r>
                  <a:rPr lang="en-ID" b="1" dirty="0"/>
                  <a:t> </a:t>
                </a:r>
                <a:r>
                  <a:rPr lang="en-ID" b="1" dirty="0" err="1"/>
                  <a:t>gesek</a:t>
                </a:r>
                <a:r>
                  <a:rPr lang="en-ID" b="1" dirty="0"/>
                  <a:t> </a:t>
                </a:r>
                <a:r>
                  <a:rPr lang="en-ID" b="1" dirty="0" err="1"/>
                  <a:t>fluida</a:t>
                </a:r>
                <a:r>
                  <a:rPr lang="en-ID" b="1" dirty="0"/>
                  <a:t> di pipa</a:t>
                </a:r>
                <a:r>
                  <a:rPr lang="en-ID" dirty="0"/>
                  <a:t>.</a:t>
                </a:r>
              </a:p>
              <a:p>
                <a:r>
                  <a:rPr lang="en-ID" b="1" dirty="0"/>
                  <a:t>Tidak </a:t>
                </a:r>
                <a:r>
                  <a:rPr lang="en-ID" b="1" dirty="0" err="1"/>
                  <a:t>termasuk</a:t>
                </a:r>
                <a:r>
                  <a:rPr lang="en-ID" dirty="0"/>
                  <a:t> </a:t>
                </a:r>
                <a:r>
                  <a:rPr lang="en-ID" dirty="0" err="1"/>
                  <a:t>kerugian</a:t>
                </a:r>
                <a:r>
                  <a:rPr lang="en-ID" dirty="0"/>
                  <a:t> </a:t>
                </a:r>
                <a:r>
                  <a:rPr lang="en-ID" dirty="0" err="1"/>
                  <a:t>dalam</a:t>
                </a:r>
                <a:r>
                  <a:rPr lang="en-ID" dirty="0"/>
                  <a:t> </a:t>
                </a:r>
                <a:r>
                  <a:rPr lang="en-ID" dirty="0" err="1"/>
                  <a:t>pompa</a:t>
                </a:r>
                <a:r>
                  <a:rPr lang="en-ID" dirty="0"/>
                  <a:t> </a:t>
                </a:r>
                <a:r>
                  <a:rPr lang="en-ID" dirty="0" err="1"/>
                  <a:t>atau</a:t>
                </a:r>
                <a:r>
                  <a:rPr lang="en-ID" dirty="0"/>
                  <a:t> </a:t>
                </a:r>
                <a:r>
                  <a:rPr lang="en-ID" dirty="0" err="1"/>
                  <a:t>turbin</a:t>
                </a:r>
                <a:r>
                  <a:rPr lang="en-ID" dirty="0"/>
                  <a:t> (</a:t>
                </a:r>
                <a:r>
                  <a:rPr lang="en-ID" dirty="0" err="1"/>
                  <a:t>itu</a:t>
                </a:r>
                <a:r>
                  <a:rPr lang="en-ID" dirty="0"/>
                  <a:t> </a:t>
                </a:r>
                <a:r>
                  <a:rPr lang="en-ID" dirty="0" err="1"/>
                  <a:t>dihitung</a:t>
                </a:r>
                <a:r>
                  <a:rPr lang="en-ID" dirty="0"/>
                  <a:t> </a:t>
                </a:r>
                <a:r>
                  <a:rPr lang="en-ID" dirty="0" err="1"/>
                  <a:t>terpisah</a:t>
                </a:r>
                <a:r>
                  <a:rPr lang="en-ID" dirty="0"/>
                  <a:t>).</a:t>
                </a:r>
              </a:p>
              <a:p>
                <a:r>
                  <a:rPr lang="en-ID" dirty="0"/>
                  <a:t>Diagram </a:t>
                </a:r>
                <a:r>
                  <a:rPr lang="en-ID" dirty="0" err="1"/>
                  <a:t>menunjukkan</a:t>
                </a:r>
                <a:r>
                  <a:rPr lang="en-ID" dirty="0"/>
                  <a:t> </a:t>
                </a:r>
                <a:r>
                  <a:rPr lang="en-ID" dirty="0" err="1"/>
                  <a:t>hubungan</a:t>
                </a:r>
                <a:r>
                  <a:rPr lang="en-ID" dirty="0"/>
                  <a:t> </a:t>
                </a:r>
                <a:r>
                  <a:rPr lang="en-ID" dirty="0" err="1"/>
                  <a:t>aliran</a:t>
                </a:r>
                <a:r>
                  <a:rPr lang="en-ID" dirty="0"/>
                  <a:t>, </a:t>
                </a:r>
                <a:r>
                  <a:rPr lang="en-ID" dirty="0" err="1"/>
                  <a:t>pompa</a:t>
                </a:r>
                <a:r>
                  <a:rPr lang="en-ID" dirty="0"/>
                  <a:t>, </a:t>
                </a:r>
                <a:r>
                  <a:rPr lang="en-ID" dirty="0" err="1"/>
                  <a:t>turbin</a:t>
                </a:r>
                <a:r>
                  <a:rPr lang="en-ID" dirty="0"/>
                  <a:t>, dan </a:t>
                </a:r>
                <a:r>
                  <a:rPr lang="en-ID" dirty="0" err="1"/>
                  <a:t>kerugian</a:t>
                </a:r>
                <a:r>
                  <a:rPr lang="en-ID" dirty="0"/>
                  <a:t> </a:t>
                </a:r>
                <a:r>
                  <a:rPr lang="en-ID" dirty="0" err="1"/>
                  <a:t>energi</a:t>
                </a:r>
                <a:r>
                  <a:rPr lang="en-ID" dirty="0"/>
                  <a:t>.</a:t>
                </a:r>
              </a:p>
              <a:p>
                <a:r>
                  <a:rPr lang="en-ID" dirty="0" err="1"/>
                  <a:t>Hubungan</a:t>
                </a:r>
                <a:r>
                  <a:rPr lang="en-ID" dirty="0"/>
                  <a:t> hf 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ar-AE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ID" dirty="0" err="1"/>
                  <a:t>adalah</a:t>
                </a:r>
                <a:r>
                  <a:rPr lang="en-ID" dirty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𝑚𝑖𝑛𝑜𝑟</m:t>
                      </m:r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ID" dirty="0"/>
                  <a:t>   h minor = </a:t>
                </a:r>
                <a:r>
                  <a:rPr lang="en-ID" dirty="0" err="1"/>
                  <a:t>kerugian</a:t>
                </a:r>
                <a:r>
                  <a:rPr lang="en-ID" dirty="0"/>
                  <a:t> </a:t>
                </a:r>
                <a:r>
                  <a:rPr lang="en-ID" dirty="0" err="1"/>
                  <a:t>lokal</a:t>
                </a:r>
                <a:r>
                  <a:rPr lang="en-ID" dirty="0"/>
                  <a:t> (valve, </a:t>
                </a:r>
                <a:r>
                  <a:rPr lang="en-ID" dirty="0" err="1"/>
                  <a:t>belokan</a:t>
                </a:r>
                <a:r>
                  <a:rPr lang="en-ID" dirty="0"/>
                  <a:t>, fitting, </a:t>
                </a:r>
                <a:r>
                  <a:rPr lang="en-ID" dirty="0" err="1"/>
                  <a:t>ekspansi</a:t>
                </a:r>
                <a:r>
                  <a:rPr lang="en-ID" dirty="0"/>
                  <a:t>, </a:t>
                </a:r>
                <a:r>
                  <a:rPr lang="en-ID" dirty="0" err="1"/>
                  <a:t>kontraksi</a:t>
                </a:r>
                <a:r>
                  <a:rPr lang="en-ID" dirty="0"/>
                  <a:t>)</a:t>
                </a:r>
              </a:p>
              <a:p>
                <a:pPr marL="0" indent="0">
                  <a:buNone/>
                </a:pPr>
                <a:r>
                  <a:rPr lang="en-ID" dirty="0"/>
                  <a:t>   h f = major loss → </a:t>
                </a:r>
                <a:r>
                  <a:rPr lang="en-ID" dirty="0" err="1"/>
                  <a:t>kerugian</a:t>
                </a:r>
                <a:r>
                  <a:rPr lang="en-ID" dirty="0"/>
                  <a:t> </a:t>
                </a:r>
                <a:r>
                  <a:rPr lang="en-ID" dirty="0" err="1"/>
                  <a:t>gesekan</a:t>
                </a:r>
                <a:r>
                  <a:rPr lang="en-ID" dirty="0"/>
                  <a:t> </a:t>
                </a:r>
                <a:r>
                  <a:rPr lang="en-ID" dirty="0" err="1"/>
                  <a:t>sepanjang</a:t>
                </a:r>
                <a:r>
                  <a:rPr lang="en-ID" dirty="0"/>
                  <a:t> pipa (Darcy–Weisbach)</a:t>
                </a:r>
              </a:p>
              <a:p>
                <a:pPr marL="0" indent="0">
                  <a:buNone/>
                </a:pPr>
                <a:endParaRPr lang="en-ID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46C1E2-9169-BCF5-4AD1-4A3BB98AC2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10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2498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3C522-E68E-FEF6-6EB5-718B37F68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Energy Analysis of Steady Flows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1651A-6832-C117-35A6-316496127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Darcy–Weisbach Equation:</a:t>
            </a:r>
          </a:p>
          <a:p>
            <a:r>
              <a:rPr lang="en-ID" dirty="0" err="1"/>
              <a:t>Persamaan</a:t>
            </a:r>
            <a:r>
              <a:rPr lang="en-ID" dirty="0"/>
              <a:t> </a:t>
            </a:r>
            <a:r>
              <a:rPr lang="en-ID" b="1" dirty="0"/>
              <a:t>Darcy–Weisbach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persamaan</a:t>
            </a:r>
            <a:r>
              <a:rPr lang="en-ID" dirty="0"/>
              <a:t> paling fundamental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menghitung</a:t>
            </a:r>
            <a:r>
              <a:rPr lang="en-ID" dirty="0"/>
              <a:t> </a:t>
            </a:r>
            <a:r>
              <a:rPr lang="en-ID" b="1" dirty="0" err="1"/>
              <a:t>kerugian</a:t>
            </a:r>
            <a:r>
              <a:rPr lang="en-ID" b="1" dirty="0"/>
              <a:t> head </a:t>
            </a:r>
            <a:r>
              <a:rPr lang="en-ID" b="1" dirty="0" err="1"/>
              <a:t>akibat</a:t>
            </a:r>
            <a:r>
              <a:rPr lang="en-ID" b="1" dirty="0"/>
              <a:t> </a:t>
            </a:r>
            <a:r>
              <a:rPr lang="en-ID" b="1" dirty="0" err="1"/>
              <a:t>gesekan</a:t>
            </a:r>
            <a:r>
              <a:rPr lang="en-ID" b="1" dirty="0"/>
              <a:t> (major losses)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aliran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pipa.</a:t>
            </a:r>
          </a:p>
          <a:p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:</a:t>
            </a: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6AEBB1-0757-C0BC-3D96-052B8E553C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7809" y="3591046"/>
            <a:ext cx="2889307" cy="163771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7492C281-A2DB-2071-EB7D-20A4CDF6338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20794638"/>
                  </p:ext>
                </p:extLst>
              </p:nvPr>
            </p:nvGraphicFramePr>
            <p:xfrm>
              <a:off x="6637116" y="3811443"/>
              <a:ext cx="5257800" cy="2834640"/>
            </p:xfrm>
            <a:graphic>
              <a:graphicData uri="http://schemas.openxmlformats.org/drawingml/2006/table">
                <a:tbl>
                  <a:tblPr/>
                  <a:tblGrid>
                    <a:gridCol w="2628900">
                      <a:extLst>
                        <a:ext uri="{9D8B030D-6E8A-4147-A177-3AD203B41FA5}">
                          <a16:colId xmlns:a16="http://schemas.microsoft.com/office/drawing/2014/main" val="2337910920"/>
                        </a:ext>
                      </a:extLst>
                    </a:gridCol>
                    <a:gridCol w="2628900">
                      <a:extLst>
                        <a:ext uri="{9D8B030D-6E8A-4147-A177-3AD203B41FA5}">
                          <a16:colId xmlns:a16="http://schemas.microsoft.com/office/drawing/2014/main" val="3257083158"/>
                        </a:ext>
                      </a:extLst>
                    </a:gridCol>
                  </a:tblGrid>
                  <a:tr h="253989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ID"/>
                            <a:t>Simbol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ID"/>
                            <a:t>Makna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1366601"/>
                      </a:ext>
                    </a:extLst>
                  </a:tr>
                  <a:tr h="444480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ar-AE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ar-AE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ar-AE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ar-AE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US" dirty="0" err="1"/>
                            <a:t>kerugian</a:t>
                          </a:r>
                          <a:r>
                            <a:rPr lang="en-US" dirty="0"/>
                            <a:t> head </a:t>
                          </a:r>
                          <a:r>
                            <a:rPr lang="en-US" dirty="0" err="1"/>
                            <a:t>akibat</a:t>
                          </a:r>
                          <a:r>
                            <a:rPr lang="en-US" dirty="0"/>
                            <a:t> </a:t>
                          </a:r>
                          <a:r>
                            <a:rPr lang="en-US" dirty="0" err="1"/>
                            <a:t>gesekan</a:t>
                          </a:r>
                          <a:r>
                            <a:rPr lang="en-US" dirty="0"/>
                            <a:t> (major head loss)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87920110"/>
                      </a:ext>
                    </a:extLst>
                  </a:tr>
                  <a:tr h="253989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D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oMath>
                            </m:oMathPara>
                          </a14:m>
                          <a:endParaRPr lang="en-ID" dirty="0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ID" i="1"/>
                            <a:t>Darcy friction factor</a:t>
                          </a:r>
                          <a:endParaRPr lang="en-ID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77287777"/>
                      </a:ext>
                    </a:extLst>
                  </a:tr>
                  <a:tr h="253989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D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oMath>
                            </m:oMathPara>
                          </a14:m>
                          <a:endParaRPr lang="en-ID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ID"/>
                            <a:t>panjang pipa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19108250"/>
                      </a:ext>
                    </a:extLst>
                  </a:tr>
                  <a:tr h="253989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D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oMath>
                            </m:oMathPara>
                          </a14:m>
                          <a:endParaRPr lang="en-ID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ID"/>
                            <a:t>diameter pipa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507374124"/>
                      </a:ext>
                    </a:extLst>
                  </a:tr>
                  <a:tr h="253989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D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oMath>
                            </m:oMathPara>
                          </a14:m>
                          <a:endParaRPr lang="en-ID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ID"/>
                            <a:t>kecepatan rata-rata fluida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57414158"/>
                      </a:ext>
                    </a:extLst>
                  </a:tr>
                  <a:tr h="253989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D" i="1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oMath>
                            </m:oMathPara>
                          </a14:m>
                          <a:endParaRPr lang="en-ID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ID" dirty="0" err="1"/>
                            <a:t>percepatan</a:t>
                          </a:r>
                          <a:r>
                            <a:rPr lang="en-ID" dirty="0"/>
                            <a:t> </a:t>
                          </a:r>
                          <a:r>
                            <a:rPr lang="en-ID" dirty="0" err="1"/>
                            <a:t>gravitasi</a:t>
                          </a:r>
                          <a:endParaRPr lang="en-ID" dirty="0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1445279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7492C281-A2DB-2071-EB7D-20A4CDF6338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20794638"/>
                  </p:ext>
                </p:extLst>
              </p:nvPr>
            </p:nvGraphicFramePr>
            <p:xfrm>
              <a:off x="6637116" y="3811443"/>
              <a:ext cx="5257800" cy="2834640"/>
            </p:xfrm>
            <a:graphic>
              <a:graphicData uri="http://schemas.openxmlformats.org/drawingml/2006/table">
                <a:tbl>
                  <a:tblPr/>
                  <a:tblGrid>
                    <a:gridCol w="2628900">
                      <a:extLst>
                        <a:ext uri="{9D8B030D-6E8A-4147-A177-3AD203B41FA5}">
                          <a16:colId xmlns:a16="http://schemas.microsoft.com/office/drawing/2014/main" val="2337910920"/>
                        </a:ext>
                      </a:extLst>
                    </a:gridCol>
                    <a:gridCol w="2628900">
                      <a:extLst>
                        <a:ext uri="{9D8B030D-6E8A-4147-A177-3AD203B41FA5}">
                          <a16:colId xmlns:a16="http://schemas.microsoft.com/office/drawing/2014/main" val="3257083158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ID"/>
                            <a:t>Simbol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ID"/>
                            <a:t>Makna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1366601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61905" r="-100000" b="-300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US" dirty="0" err="1"/>
                            <a:t>kerugian</a:t>
                          </a:r>
                          <a:r>
                            <a:rPr lang="en-US" dirty="0"/>
                            <a:t> head </a:t>
                          </a:r>
                          <a:r>
                            <a:rPr lang="en-US" dirty="0" err="1"/>
                            <a:t>akibat</a:t>
                          </a:r>
                          <a:r>
                            <a:rPr lang="en-US" dirty="0"/>
                            <a:t> </a:t>
                          </a:r>
                          <a:r>
                            <a:rPr lang="en-US" dirty="0" err="1"/>
                            <a:t>gesekan</a:t>
                          </a:r>
                          <a:r>
                            <a:rPr lang="en-US" dirty="0"/>
                            <a:t> (major head loss)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8792011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283333" r="-100000" b="-4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ID" i="1"/>
                            <a:t>Darcy friction factor</a:t>
                          </a:r>
                          <a:endParaRPr lang="en-ID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7728777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377049" r="-100000" b="-3196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ID"/>
                            <a:t>panjang pipa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1910825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485000" r="-100000" b="-2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ID"/>
                            <a:t>diameter pipa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50737412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585000" r="-100000" b="-1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ID"/>
                            <a:t>kecepatan rata-rata fluida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57414158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685000" r="-100000" b="-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ID" dirty="0" err="1"/>
                            <a:t>percepatan</a:t>
                          </a:r>
                          <a:r>
                            <a:rPr lang="en-ID" dirty="0"/>
                            <a:t> </a:t>
                          </a:r>
                          <a:r>
                            <a:rPr lang="en-ID" dirty="0" err="1"/>
                            <a:t>gravitasi</a:t>
                          </a:r>
                          <a:endParaRPr lang="en-ID" dirty="0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1445279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590819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64CF3-A98F-F4AB-1E7F-AD28C84D0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0401"/>
            <a:ext cx="10515600" cy="1325563"/>
          </a:xfrm>
        </p:spPr>
        <p:txBody>
          <a:bodyPr/>
          <a:lstStyle/>
          <a:p>
            <a:r>
              <a:rPr lang="en-US" b="1" dirty="0"/>
              <a:t>Energy Analysis of Steady Flows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C385D-FE67-E9DF-60E8-EB98C541F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/>
              <a:t>Kasus </a:t>
            </a:r>
            <a:r>
              <a:rPr lang="en-ID" b="1" dirty="0" err="1"/>
              <a:t>khusus</a:t>
            </a:r>
            <a:r>
              <a:rPr lang="en-ID" b="1" dirty="0"/>
              <a:t>:</a:t>
            </a:r>
          </a:p>
          <a:p>
            <a:r>
              <a:rPr lang="en-ID" dirty="0"/>
              <a:t>Head </a:t>
            </a:r>
            <a:r>
              <a:rPr lang="en-ID" dirty="0" err="1"/>
              <a:t>pompa</a:t>
            </a:r>
            <a:r>
              <a:rPr lang="en-ID" dirty="0"/>
              <a:t> = 0 </a:t>
            </a:r>
            <a:r>
              <a:rPr lang="en-ID" dirty="0" err="1"/>
              <a:t>jika</a:t>
            </a:r>
            <a:r>
              <a:rPr lang="en-ID" dirty="0"/>
              <a:t> tidak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pompa</a:t>
            </a:r>
            <a:r>
              <a:rPr lang="en-ID" dirty="0"/>
              <a:t>/</a:t>
            </a:r>
            <a:r>
              <a:rPr lang="en-ID" dirty="0" err="1"/>
              <a:t>kompresor</a:t>
            </a:r>
            <a:endParaRPr lang="en-ID" dirty="0"/>
          </a:p>
          <a:p>
            <a:r>
              <a:rPr lang="en-ID" dirty="0"/>
              <a:t>Head </a:t>
            </a:r>
            <a:r>
              <a:rPr lang="en-ID" dirty="0" err="1"/>
              <a:t>turbin</a:t>
            </a:r>
            <a:r>
              <a:rPr lang="en-ID" dirty="0"/>
              <a:t> = 0 </a:t>
            </a:r>
            <a:r>
              <a:rPr lang="en-ID" dirty="0" err="1"/>
              <a:t>jika</a:t>
            </a:r>
            <a:r>
              <a:rPr lang="en-ID" dirty="0"/>
              <a:t> tidak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turbin</a:t>
            </a:r>
            <a:endParaRPr lang="en-ID" dirty="0"/>
          </a:p>
          <a:p>
            <a:r>
              <a:rPr lang="en-ID" dirty="0"/>
              <a:t>Head loss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diabaikan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sangat </a:t>
            </a:r>
            <a:r>
              <a:rPr lang="en-ID" dirty="0" err="1"/>
              <a:t>kecil</a:t>
            </a:r>
            <a:endParaRPr lang="en-ID" dirty="0"/>
          </a:p>
          <a:p>
            <a:pPr marL="0" indent="0">
              <a:buNone/>
            </a:pPr>
            <a:br>
              <a:rPr lang="en-ID" dirty="0"/>
            </a:br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inkompresibel</a:t>
            </a:r>
            <a:r>
              <a:rPr lang="en-ID" dirty="0"/>
              <a:t>, tidak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mekanik</a:t>
            </a:r>
            <a:r>
              <a:rPr lang="en-ID" dirty="0"/>
              <a:t>, tidak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gesekan</a:t>
            </a:r>
            <a:r>
              <a:rPr lang="en-ID" dirty="0"/>
              <a:t>:</a:t>
            </a:r>
          </a:p>
          <a:p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E83481-8991-475D-E0DB-B46BA3300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921" y="4666388"/>
            <a:ext cx="4787974" cy="12393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1A5BFE7-3E48-4DEF-86B4-CA1243531892}"/>
              </a:ext>
            </a:extLst>
          </p:cNvPr>
          <p:cNvSpPr txBox="1"/>
          <p:nvPr/>
        </p:nvSpPr>
        <p:spPr>
          <a:xfrm>
            <a:off x="1004016" y="5856692"/>
            <a:ext cx="60940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dirty="0"/>
              <a:t>→ </a:t>
            </a:r>
            <a:r>
              <a:rPr lang="en-ID" b="1" dirty="0" err="1"/>
              <a:t>Persamaan</a:t>
            </a:r>
            <a:r>
              <a:rPr lang="en-ID" b="1" dirty="0"/>
              <a:t> Bernoulli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78021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48276-F86A-62AC-668B-4DA18AECF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Persamaan</a:t>
            </a:r>
            <a:r>
              <a:rPr lang="en-US" b="1" dirty="0"/>
              <a:t> Energi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A1069-82D0-1625-5A1E-629F6F276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b="1" dirty="0"/>
              <a:t>Hukum </a:t>
            </a:r>
            <a:r>
              <a:rPr lang="en-ID" sz="2400" b="1" dirty="0" err="1"/>
              <a:t>pertama</a:t>
            </a:r>
            <a:r>
              <a:rPr lang="en-ID" sz="2400" b="1" dirty="0"/>
              <a:t> </a:t>
            </a:r>
            <a:r>
              <a:rPr lang="en-ID" sz="2400" b="1" dirty="0" err="1"/>
              <a:t>termodinamika</a:t>
            </a:r>
            <a:r>
              <a:rPr lang="en-ID" sz="2400" dirty="0"/>
              <a:t>, juga </a:t>
            </a:r>
            <a:r>
              <a:rPr lang="en-ID" sz="2400" dirty="0" err="1"/>
              <a:t>dikenal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b="1" dirty="0" err="1"/>
              <a:t>prinsip</a:t>
            </a:r>
            <a:r>
              <a:rPr lang="en-ID" sz="2400" b="1" dirty="0"/>
              <a:t> </a:t>
            </a:r>
            <a:r>
              <a:rPr lang="en-ID" sz="2400" b="1" dirty="0" err="1"/>
              <a:t>kekekalan</a:t>
            </a:r>
            <a:r>
              <a:rPr lang="en-ID" sz="2400" b="1" dirty="0"/>
              <a:t> </a:t>
            </a:r>
            <a:r>
              <a:rPr lang="en-ID" sz="2400" b="1" dirty="0" err="1"/>
              <a:t>energi</a:t>
            </a:r>
            <a:r>
              <a:rPr lang="en-ID" sz="2400" dirty="0"/>
              <a:t>, </a:t>
            </a:r>
            <a:r>
              <a:rPr lang="en-ID" sz="2400" dirty="0" err="1"/>
              <a:t>menyatakan</a:t>
            </a:r>
            <a:r>
              <a:rPr lang="en-ID" sz="2400" dirty="0"/>
              <a:t> </a:t>
            </a:r>
            <a:r>
              <a:rPr lang="en-ID" sz="2400" dirty="0" err="1"/>
              <a:t>bahwa</a:t>
            </a:r>
            <a:r>
              <a:rPr lang="en-ID" sz="2400" dirty="0"/>
              <a:t> </a:t>
            </a:r>
            <a:r>
              <a:rPr lang="en-ID" sz="2400" b="1" dirty="0" err="1"/>
              <a:t>energi</a:t>
            </a:r>
            <a:r>
              <a:rPr lang="en-ID" sz="2400" b="1" dirty="0"/>
              <a:t> tidak </a:t>
            </a:r>
            <a:r>
              <a:rPr lang="en-ID" sz="2400" b="1" dirty="0" err="1"/>
              <a:t>dapat</a:t>
            </a:r>
            <a:r>
              <a:rPr lang="en-ID" sz="2400" b="1" dirty="0"/>
              <a:t> </a:t>
            </a:r>
            <a:r>
              <a:rPr lang="en-ID" sz="2400" b="1" dirty="0" err="1"/>
              <a:t>diciptakan</a:t>
            </a:r>
            <a:r>
              <a:rPr lang="en-ID" sz="2400" b="1" dirty="0"/>
              <a:t> </a:t>
            </a:r>
            <a:r>
              <a:rPr lang="en-ID" sz="2400" b="1" dirty="0" err="1"/>
              <a:t>atau</a:t>
            </a:r>
            <a:r>
              <a:rPr lang="en-ID" sz="2400" b="1" dirty="0"/>
              <a:t> </a:t>
            </a:r>
            <a:r>
              <a:rPr lang="en-ID" sz="2400" b="1" dirty="0" err="1"/>
              <a:t>dimusnahkan</a:t>
            </a:r>
            <a:r>
              <a:rPr lang="en-ID" sz="2400" b="1" dirty="0"/>
              <a:t> </a:t>
            </a:r>
            <a:r>
              <a:rPr lang="en-ID" sz="2400" b="1" dirty="0" err="1"/>
              <a:t>selama</a:t>
            </a:r>
            <a:r>
              <a:rPr lang="en-ID" sz="2400" b="1" dirty="0"/>
              <a:t> </a:t>
            </a:r>
            <a:r>
              <a:rPr lang="en-ID" sz="2400" b="1" dirty="0" err="1"/>
              <a:t>suatu</a:t>
            </a:r>
            <a:r>
              <a:rPr lang="en-ID" sz="2400" b="1" dirty="0"/>
              <a:t> proses; </a:t>
            </a:r>
            <a:r>
              <a:rPr lang="en-ID" sz="2400" b="1" dirty="0" err="1"/>
              <a:t>energi</a:t>
            </a:r>
            <a:r>
              <a:rPr lang="en-ID" sz="2400" b="1" dirty="0"/>
              <a:t> </a:t>
            </a:r>
            <a:r>
              <a:rPr lang="en-ID" sz="2400" b="1" dirty="0" err="1"/>
              <a:t>hanya</a:t>
            </a:r>
            <a:r>
              <a:rPr lang="en-ID" sz="2400" b="1" dirty="0"/>
              <a:t> </a:t>
            </a:r>
            <a:r>
              <a:rPr lang="en-ID" sz="2400" b="1" dirty="0" err="1"/>
              <a:t>dapat</a:t>
            </a:r>
            <a:r>
              <a:rPr lang="en-ID" sz="2400" b="1" dirty="0"/>
              <a:t> </a:t>
            </a:r>
            <a:r>
              <a:rPr lang="en-ID" sz="2400" b="1" dirty="0" err="1"/>
              <a:t>berubah</a:t>
            </a:r>
            <a:r>
              <a:rPr lang="en-ID" sz="2400" b="1" dirty="0"/>
              <a:t> </a:t>
            </a:r>
            <a:r>
              <a:rPr lang="en-ID" sz="2400" b="1" dirty="0" err="1"/>
              <a:t>bentuk</a:t>
            </a:r>
            <a:r>
              <a:rPr lang="en-ID" sz="2400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865042-64B2-5C55-B586-DF4831904C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887" y="2842383"/>
            <a:ext cx="2862342" cy="40156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F481D6F-F49D-CBB7-29DA-150B15C0DB0F}"/>
              </a:ext>
            </a:extLst>
          </p:cNvPr>
          <p:cNvSpPr/>
          <p:nvPr/>
        </p:nvSpPr>
        <p:spPr>
          <a:xfrm>
            <a:off x="6542315" y="3531128"/>
            <a:ext cx="3494314" cy="19920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Energi tidak </a:t>
            </a:r>
            <a:r>
              <a:rPr lang="en-ID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diciptakan</a:t>
            </a:r>
            <a:r>
              <a:rPr lang="en-ID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dimusnahkan</a:t>
            </a:r>
            <a:r>
              <a:rPr lang="en-ID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ID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ID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berubah</a:t>
            </a:r>
            <a:r>
              <a:rPr lang="en-ID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ID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5486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10709-A6E9-1933-B680-6AE002CF3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Kinetic Energy Correction Factor, α</a:t>
            </a:r>
            <a:endParaRPr lang="en-ID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E01B3D-3FA8-6A2B-0570-12D3B23E62C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ID" dirty="0"/>
                  <a:t>Energi </a:t>
                </a:r>
                <a:r>
                  <a:rPr lang="en-ID" dirty="0" err="1"/>
                  <a:t>kinetik</a:t>
                </a:r>
                <a:r>
                  <a:rPr lang="en-ID" dirty="0"/>
                  <a:t> </a:t>
                </a:r>
                <a:r>
                  <a:rPr lang="en-ID" dirty="0" err="1"/>
                  <a:t>nyata</a:t>
                </a:r>
                <a:r>
                  <a:rPr lang="en-ID" dirty="0"/>
                  <a:t> ≠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/>
                        </m:ctrlPr>
                      </m:sSupPr>
                      <m:e>
                        <m:r>
                          <a:rPr lang="ar-AE" i="1"/>
                          <m:t>𝑉</m:t>
                        </m:r>
                      </m:e>
                      <m:sup>
                        <m:r>
                          <a:rPr lang="ar-AE"/>
                          <m:t>2</m:t>
                        </m:r>
                      </m:sup>
                    </m:sSup>
                    <m:r>
                      <a:rPr lang="ar-AE"/>
                      <m:t>/</m:t>
                    </m:r>
                    <m:r>
                      <a:rPr lang="ar-AE"/>
                      <m:t>2</m:t>
                    </m:r>
                  </m:oMath>
                </a14:m>
                <a:r>
                  <a:rPr lang="ar-AE" dirty="0"/>
                  <a:t>(</a:t>
                </a:r>
                <a:r>
                  <a:rPr lang="en-ID" dirty="0" err="1"/>
                  <a:t>karena</a:t>
                </a:r>
                <a:r>
                  <a:rPr lang="en-ID" dirty="0"/>
                  <a:t> </a:t>
                </a:r>
                <a:r>
                  <a:rPr lang="en-ID" dirty="0" err="1"/>
                  <a:t>distribusi</a:t>
                </a:r>
                <a:r>
                  <a:rPr lang="en-ID" dirty="0"/>
                  <a:t> </a:t>
                </a:r>
                <a:r>
                  <a:rPr lang="en-ID" dirty="0" err="1"/>
                  <a:t>kecepatan</a:t>
                </a:r>
                <a:r>
                  <a:rPr lang="en-ID" dirty="0"/>
                  <a:t> tidak </a:t>
                </a:r>
                <a:r>
                  <a:rPr lang="en-ID" dirty="0" err="1"/>
                  <a:t>seragam</a:t>
                </a:r>
                <a:r>
                  <a:rPr lang="en-ID" dirty="0"/>
                  <a:t>).</a:t>
                </a:r>
              </a:p>
              <a:p>
                <a:r>
                  <a:rPr lang="en-ID" dirty="0" err="1"/>
                  <a:t>Diperbaiki</a:t>
                </a:r>
                <a:r>
                  <a:rPr lang="en-ID" dirty="0"/>
                  <a:t> </a:t>
                </a:r>
                <a:r>
                  <a:rPr lang="en-ID" dirty="0" err="1"/>
                  <a:t>dengan</a:t>
                </a:r>
                <a:r>
                  <a:rPr lang="en-ID" dirty="0"/>
                  <a:t> </a:t>
                </a:r>
                <a:r>
                  <a:rPr lang="en-ID" dirty="0" err="1"/>
                  <a:t>faktor</a:t>
                </a:r>
                <a:r>
                  <a:rPr lang="en-ID" dirty="0"/>
                  <a:t> </a:t>
                </a:r>
                <a:r>
                  <a:rPr lang="el-GR" dirty="0"/>
                  <a:t>α:</a:t>
                </a:r>
              </a:p>
              <a:p>
                <a14:m>
                  <m:oMath xmlns:m="http://schemas.openxmlformats.org/officeDocument/2006/math">
                    <m:r>
                      <a:rPr lang="el-GR" i="1"/>
                      <m:t>𝛼</m:t>
                    </m:r>
                    <m:f>
                      <m:fPr>
                        <m:ctrlPr>
                          <a:rPr lang="ar-AE" i="1"/>
                        </m:ctrlPr>
                      </m:fPr>
                      <m:num>
                        <m:sSubSup>
                          <m:sSubSupPr>
                            <m:ctrlPr>
                              <a:rPr lang="ar-AE" i="1"/>
                            </m:ctrlPr>
                          </m:sSubSupPr>
                          <m:e>
                            <m:r>
                              <a:rPr lang="ar-AE" i="1"/>
                              <m:t>𝑉</m:t>
                            </m:r>
                          </m:e>
                          <m:sub>
                            <m:r>
                              <a:rPr lang="ar-AE" i="1"/>
                              <m:t>𝑎𝑣𝑔</m:t>
                            </m:r>
                          </m:sub>
                          <m:sup>
                            <m:r>
                              <a:rPr lang="ar-AE"/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ar-AE"/>
                          <m:t>2</m:t>
                        </m:r>
                      </m:den>
                    </m:f>
                  </m:oMath>
                </a14:m>
                <a:endParaRPr lang="ar-AE" dirty="0"/>
              </a:p>
              <a:p>
                <a:r>
                  <a:rPr lang="el-GR" dirty="0"/>
                  <a:t>α = 2 </a:t>
                </a:r>
                <a:r>
                  <a:rPr lang="en-ID" dirty="0" err="1"/>
                  <a:t>untuk</a:t>
                </a:r>
                <a:r>
                  <a:rPr lang="en-ID" dirty="0"/>
                  <a:t> </a:t>
                </a:r>
                <a:r>
                  <a:rPr lang="en-ID" dirty="0" err="1"/>
                  <a:t>aliran</a:t>
                </a:r>
                <a:r>
                  <a:rPr lang="en-ID" dirty="0"/>
                  <a:t> laminar fully developed</a:t>
                </a:r>
              </a:p>
              <a:p>
                <a:r>
                  <a:rPr lang="en-ID" dirty="0"/>
                  <a:t>1.04–1.11 </a:t>
                </a:r>
                <a:r>
                  <a:rPr lang="en-ID" dirty="0" err="1"/>
                  <a:t>untuk</a:t>
                </a:r>
                <a:r>
                  <a:rPr lang="en-ID" dirty="0"/>
                  <a:t> </a:t>
                </a:r>
                <a:r>
                  <a:rPr lang="en-ID" dirty="0" err="1"/>
                  <a:t>aliran</a:t>
                </a:r>
                <a:r>
                  <a:rPr lang="en-ID" dirty="0"/>
                  <a:t> </a:t>
                </a:r>
                <a:r>
                  <a:rPr lang="en-ID" dirty="0" err="1"/>
                  <a:t>turbulen</a:t>
                </a:r>
                <a:endParaRPr lang="en-ID" dirty="0"/>
              </a:p>
              <a:p>
                <a:pPr marL="0" indent="0">
                  <a:buNone/>
                </a:pPr>
                <a:endParaRPr lang="en-ID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E01B3D-3FA8-6A2B-0570-12D3B23E62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86037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BB17B-A3CF-82BD-849D-17E6ED368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Energy Analysis of Steady Flows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7C5E1-1933-4C49-0995-FF95C7E42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Ketika koreksi energi kinetik diperhitungkan:</a:t>
            </a:r>
          </a:p>
          <a:p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949C02-E921-783A-36A8-0FB28F8096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87557"/>
            <a:ext cx="10872747" cy="1493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2719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BC88A-D42F-BB12-590D-5767C86A8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Example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225E6-B5F4-6DDA-26E4-1A3B2E0FB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736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E1ABB-C50D-CA53-B6D1-F9BFBD7A1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Persamaan</a:t>
            </a:r>
            <a:r>
              <a:rPr lang="en-US" b="1" dirty="0"/>
              <a:t> Energi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25E18-52AD-620C-16DF-F681D7D1C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total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selisih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</a:t>
            </a:r>
            <a:r>
              <a:rPr lang="en-ID" dirty="0" err="1"/>
              <a:t>masuk</a:t>
            </a:r>
            <a:r>
              <a:rPr lang="en-ID" dirty="0"/>
              <a:t> dan </a:t>
            </a:r>
            <a:r>
              <a:rPr lang="en-ID" dirty="0" err="1"/>
              <a:t>energi</a:t>
            </a:r>
            <a:r>
              <a:rPr lang="en-ID" dirty="0"/>
              <a:t> </a:t>
            </a:r>
            <a:r>
              <a:rPr lang="en-ID" dirty="0" err="1"/>
              <a:t>keluar</a:t>
            </a:r>
            <a:r>
              <a:rPr lang="en-ID" dirty="0"/>
              <a:t>.</a:t>
            </a:r>
          </a:p>
          <a:p>
            <a:endParaRPr lang="en-ID" dirty="0"/>
          </a:p>
          <a:p>
            <a:r>
              <a:rPr lang="en-ID" dirty="0"/>
              <a:t>Energi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massa</a:t>
            </a:r>
            <a:r>
              <a:rPr lang="en-ID" dirty="0"/>
              <a:t> </a:t>
            </a:r>
            <a:r>
              <a:rPr lang="en-ID" dirty="0" err="1"/>
              <a:t>tetap</a:t>
            </a:r>
            <a:r>
              <a:rPr lang="en-ID" dirty="0"/>
              <a:t> (closed system)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berubah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:</a:t>
            </a:r>
          </a:p>
          <a:p>
            <a:pPr lvl="1"/>
            <a:r>
              <a:rPr lang="en-ID" b="1" dirty="0" err="1"/>
              <a:t>Perpindahan</a:t>
            </a:r>
            <a:r>
              <a:rPr lang="en-ID" b="1" dirty="0"/>
              <a:t> </a:t>
            </a:r>
            <a:r>
              <a:rPr lang="en-ID" b="1" dirty="0" err="1"/>
              <a:t>panas</a:t>
            </a:r>
            <a:r>
              <a:rPr lang="en-ID" b="1" dirty="0"/>
              <a:t> (Q)</a:t>
            </a:r>
            <a:endParaRPr lang="en-ID" dirty="0"/>
          </a:p>
          <a:p>
            <a:pPr lvl="1"/>
            <a:r>
              <a:rPr lang="en-ID" b="1" dirty="0" err="1"/>
              <a:t>Kerja</a:t>
            </a:r>
            <a:r>
              <a:rPr lang="en-ID" b="1" dirty="0"/>
              <a:t> (W)</a:t>
            </a:r>
            <a:endParaRPr lang="en-ID" dirty="0"/>
          </a:p>
          <a:p>
            <a:r>
              <a:rPr lang="en-ID" dirty="0" err="1"/>
              <a:t>Neraca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laju</a:t>
            </a:r>
            <a:r>
              <a:rPr lang="en-ID" dirty="0"/>
              <a:t>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A447C7-FB0D-BBEF-C2DC-715E36B79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4434" y="2576423"/>
            <a:ext cx="2326431" cy="74675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68DCDC1-1EC2-7641-4132-15277929641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0625" t="32019" r="30625" b="57653"/>
          <a:stretch>
            <a:fillRect/>
          </a:stretch>
        </p:blipFill>
        <p:spPr>
          <a:xfrm>
            <a:off x="4545623" y="5391828"/>
            <a:ext cx="3861988" cy="111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922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F3CCE-C96C-D1CB-FD84-1EC040F95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Persamaan</a:t>
            </a:r>
            <a:r>
              <a:rPr lang="en-US" b="1" dirty="0"/>
              <a:t> Energi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46D19-FBF0-6882-9FC8-A0DE835FA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Dimana 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           </a:t>
            </a:r>
            <a:r>
              <a:rPr lang="sv-SE" dirty="0"/>
              <a:t>adalah laju perubahan energi total sistem</a:t>
            </a:r>
            <a:endParaRPr lang="en-US" dirty="0"/>
          </a:p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kompresibel</a:t>
            </a:r>
            <a:r>
              <a:rPr lang="en-ID" dirty="0"/>
              <a:t> </a:t>
            </a:r>
            <a:r>
              <a:rPr lang="en-ID" dirty="0" err="1"/>
              <a:t>sederhana</a:t>
            </a:r>
            <a:r>
              <a:rPr lang="en-ID" dirty="0"/>
              <a:t>, </a:t>
            </a:r>
            <a:r>
              <a:rPr lang="en-ID" dirty="0" err="1"/>
              <a:t>energi</a:t>
            </a:r>
            <a:r>
              <a:rPr lang="en-ID" dirty="0"/>
              <a:t> total per </a:t>
            </a:r>
            <a:r>
              <a:rPr lang="en-ID" dirty="0" err="1"/>
              <a:t>satuan</a:t>
            </a:r>
            <a:r>
              <a:rPr lang="en-ID" dirty="0"/>
              <a:t> </a:t>
            </a:r>
            <a:r>
              <a:rPr lang="en-ID" dirty="0" err="1"/>
              <a:t>massa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:</a:t>
            </a:r>
            <a:endParaRPr lang="en-US" dirty="0"/>
          </a:p>
          <a:p>
            <a:pPr marL="0" indent="0">
              <a:buNone/>
            </a:pPr>
            <a:endParaRPr lang="en-ID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F62CCD-3B8B-085D-115D-BB556F7A3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4872" y="2027044"/>
            <a:ext cx="3942255" cy="98237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160B1D2-C59B-338C-F655-1147A51FE8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2194" y="3210837"/>
            <a:ext cx="3917371" cy="9823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AE45A15-3CA8-3046-3ED3-7AF84409A4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9131" y="5122776"/>
            <a:ext cx="4236090" cy="105418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747B9FD-A2C1-DE02-5B6F-9F0B2E18E8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007" y="3879041"/>
            <a:ext cx="870939" cy="84831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740DD5A-639F-47C7-3397-FA5003F652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565" y="683931"/>
            <a:ext cx="2813195" cy="375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786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96A69-A28D-D376-6ACA-7BDAEA5AF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Energy Transfer by Heat, Q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CF7A5-1931-ED7A-D598-295EA5A31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b="1" dirty="0" err="1"/>
              <a:t>Perpindahan</a:t>
            </a:r>
            <a:r>
              <a:rPr lang="en-ID" b="1" dirty="0"/>
              <a:t> Energi oleh Panas, Q</a:t>
            </a:r>
            <a:endParaRPr lang="en-ID" dirty="0"/>
          </a:p>
          <a:p>
            <a:r>
              <a:rPr lang="en-ID" dirty="0" err="1"/>
              <a:t>Perpindahan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</a:t>
            </a:r>
            <a:r>
              <a:rPr lang="en-ID" dirty="0" err="1"/>
              <a:t>termal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lain </a:t>
            </a:r>
            <a:r>
              <a:rPr lang="en-ID" dirty="0" err="1"/>
              <a:t>akibat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temperatur</a:t>
            </a:r>
            <a:r>
              <a:rPr lang="en-ID" dirty="0"/>
              <a:t> </a:t>
            </a:r>
            <a:r>
              <a:rPr lang="en-ID" dirty="0" err="1"/>
              <a:t>disebut</a:t>
            </a:r>
            <a:r>
              <a:rPr lang="en-ID" dirty="0"/>
              <a:t> </a:t>
            </a:r>
            <a:r>
              <a:rPr lang="en-ID" b="1" dirty="0" err="1"/>
              <a:t>perpindahan</a:t>
            </a:r>
            <a:r>
              <a:rPr lang="en-ID" b="1" dirty="0"/>
              <a:t> </a:t>
            </a:r>
            <a:r>
              <a:rPr lang="en-ID" b="1" dirty="0" err="1"/>
              <a:t>panas</a:t>
            </a:r>
            <a:r>
              <a:rPr lang="en-ID" dirty="0"/>
              <a:t>.</a:t>
            </a:r>
          </a:p>
          <a:p>
            <a:r>
              <a:rPr lang="en-ID" dirty="0"/>
              <a:t>Proses di mana tidak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perpindahan</a:t>
            </a:r>
            <a:r>
              <a:rPr lang="en-ID" dirty="0"/>
              <a:t> </a:t>
            </a:r>
            <a:r>
              <a:rPr lang="en-ID" dirty="0" err="1"/>
              <a:t>panas</a:t>
            </a:r>
            <a:r>
              <a:rPr lang="en-ID" dirty="0"/>
              <a:t> </a:t>
            </a:r>
            <a:r>
              <a:rPr lang="en-ID" dirty="0" err="1"/>
              <a:t>disebut</a:t>
            </a:r>
            <a:r>
              <a:rPr lang="en-ID" dirty="0"/>
              <a:t> </a:t>
            </a:r>
            <a:r>
              <a:rPr lang="en-ID" b="1" dirty="0"/>
              <a:t>proses </a:t>
            </a:r>
            <a:r>
              <a:rPr lang="en-ID" b="1" dirty="0" err="1"/>
              <a:t>adiabatik</a:t>
            </a:r>
            <a:r>
              <a:rPr lang="en-ID" dirty="0"/>
              <a:t>.</a:t>
            </a:r>
          </a:p>
          <a:p>
            <a:r>
              <a:rPr lang="en-ID" dirty="0"/>
              <a:t>Proses </a:t>
            </a:r>
            <a:r>
              <a:rPr lang="en-ID" dirty="0" err="1"/>
              <a:t>adiabatik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:</a:t>
            </a:r>
          </a:p>
          <a:p>
            <a:pPr lvl="1"/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terisolasi</a:t>
            </a:r>
            <a:r>
              <a:rPr lang="en-ID" dirty="0"/>
              <a:t> (</a:t>
            </a:r>
            <a:r>
              <a:rPr lang="en-ID" dirty="0" err="1"/>
              <a:t>panas</a:t>
            </a:r>
            <a:r>
              <a:rPr lang="en-ID" dirty="0"/>
              <a:t> tidak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melintas</a:t>
            </a:r>
            <a:r>
              <a:rPr lang="en-ID" dirty="0"/>
              <a:t>)</a:t>
            </a:r>
          </a:p>
          <a:p>
            <a:pPr lvl="1"/>
            <a:r>
              <a:rPr lang="en-ID" dirty="0" err="1"/>
              <a:t>Sistem</a:t>
            </a:r>
            <a:r>
              <a:rPr lang="en-ID" dirty="0"/>
              <a:t> dan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temperatur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(tidak </a:t>
            </a:r>
            <a:r>
              <a:rPr lang="en-ID" dirty="0" err="1"/>
              <a:t>ada</a:t>
            </a:r>
            <a:r>
              <a:rPr lang="en-ID" dirty="0"/>
              <a:t> driving force)</a:t>
            </a:r>
          </a:p>
          <a:p>
            <a:r>
              <a:rPr lang="en-ID" dirty="0" err="1"/>
              <a:t>Catatan</a:t>
            </a:r>
            <a:r>
              <a:rPr lang="en-ID" dirty="0"/>
              <a:t>:</a:t>
            </a:r>
            <a:br>
              <a:rPr lang="en-ID" dirty="0"/>
            </a:br>
            <a:r>
              <a:rPr lang="en-ID" dirty="0"/>
              <a:t>Proses </a:t>
            </a:r>
            <a:r>
              <a:rPr lang="en-ID" dirty="0" err="1"/>
              <a:t>adiabatik</a:t>
            </a:r>
            <a:r>
              <a:rPr lang="en-ID" dirty="0"/>
              <a:t> </a:t>
            </a:r>
            <a:r>
              <a:rPr lang="en-ID" b="1" dirty="0"/>
              <a:t>tidak </a:t>
            </a:r>
            <a:r>
              <a:rPr lang="en-ID" b="1" dirty="0" err="1"/>
              <a:t>sama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proses </a:t>
            </a:r>
            <a:r>
              <a:rPr lang="en-ID" dirty="0" err="1"/>
              <a:t>isotermal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6458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72AAA-4317-9496-3BDE-99BCB9BA1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Energy Transfer by Work, W</a:t>
            </a:r>
            <a:endParaRPr lang="en-ID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C1ABEBA-2C7B-5091-F703-745B0C3780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ID" b="1" dirty="0" err="1"/>
                  <a:t>Perpindahan</a:t>
                </a:r>
                <a:r>
                  <a:rPr lang="en-ID" b="1" dirty="0"/>
                  <a:t> Energi oleh </a:t>
                </a:r>
                <a:r>
                  <a:rPr lang="en-ID" b="1" dirty="0" err="1"/>
                  <a:t>Kerja</a:t>
                </a:r>
                <a:endParaRPr lang="en-ID" dirty="0"/>
              </a:p>
              <a:p>
                <a:r>
                  <a:rPr lang="en-ID" dirty="0" err="1"/>
                  <a:t>Interaksi</a:t>
                </a:r>
                <a:r>
                  <a:rPr lang="en-ID" dirty="0"/>
                  <a:t> </a:t>
                </a:r>
                <a:r>
                  <a:rPr lang="en-ID" dirty="0" err="1"/>
                  <a:t>energi</a:t>
                </a:r>
                <a:r>
                  <a:rPr lang="en-ID" dirty="0"/>
                  <a:t> </a:t>
                </a:r>
                <a:r>
                  <a:rPr lang="en-ID" dirty="0" err="1"/>
                  <a:t>disebut</a:t>
                </a:r>
                <a:r>
                  <a:rPr lang="en-ID" dirty="0"/>
                  <a:t> </a:t>
                </a:r>
                <a:r>
                  <a:rPr lang="en-ID" b="1" dirty="0" err="1"/>
                  <a:t>kerja</a:t>
                </a:r>
                <a:r>
                  <a:rPr lang="en-ID" dirty="0"/>
                  <a:t> </a:t>
                </a:r>
                <a:r>
                  <a:rPr lang="en-ID" dirty="0" err="1"/>
                  <a:t>jika</a:t>
                </a:r>
                <a:r>
                  <a:rPr lang="en-ID" dirty="0"/>
                  <a:t> </a:t>
                </a:r>
                <a:r>
                  <a:rPr lang="en-ID" dirty="0" err="1"/>
                  <a:t>melibatkan</a:t>
                </a:r>
                <a:r>
                  <a:rPr lang="en-ID" dirty="0"/>
                  <a:t> </a:t>
                </a:r>
                <a:r>
                  <a:rPr lang="en-ID" dirty="0" err="1"/>
                  <a:t>gaya</a:t>
                </a:r>
                <a:r>
                  <a:rPr lang="en-ID" dirty="0"/>
                  <a:t> yang </a:t>
                </a:r>
                <a:r>
                  <a:rPr lang="en-ID" dirty="0" err="1"/>
                  <a:t>menyebabkan</a:t>
                </a:r>
                <a:r>
                  <a:rPr lang="en-ID" dirty="0"/>
                  <a:t> </a:t>
                </a:r>
                <a:r>
                  <a:rPr lang="en-ID" dirty="0" err="1"/>
                  <a:t>perpindahan</a:t>
                </a:r>
                <a:r>
                  <a:rPr lang="en-ID" dirty="0"/>
                  <a:t>.</a:t>
                </a:r>
              </a:p>
              <a:p>
                <a:r>
                  <a:rPr lang="en-ID" dirty="0" err="1"/>
                  <a:t>Contoh</a:t>
                </a:r>
                <a:r>
                  <a:rPr lang="en-ID" dirty="0"/>
                  <a:t> </a:t>
                </a:r>
                <a:r>
                  <a:rPr lang="en-ID" dirty="0" err="1"/>
                  <a:t>interaksi</a:t>
                </a:r>
                <a:r>
                  <a:rPr lang="en-ID" dirty="0"/>
                  <a:t> </a:t>
                </a:r>
                <a:r>
                  <a:rPr lang="en-ID" dirty="0" err="1"/>
                  <a:t>kerja</a:t>
                </a:r>
                <a:r>
                  <a:rPr lang="en-ID" dirty="0"/>
                  <a:t>: piston naik, </a:t>
                </a:r>
                <a:r>
                  <a:rPr lang="en-ID" dirty="0" err="1"/>
                  <a:t>poros</a:t>
                </a:r>
                <a:r>
                  <a:rPr lang="en-ID" dirty="0"/>
                  <a:t> </a:t>
                </a:r>
                <a:r>
                  <a:rPr lang="en-ID" dirty="0" err="1"/>
                  <a:t>berputar</a:t>
                </a:r>
                <a:r>
                  <a:rPr lang="en-ID" dirty="0"/>
                  <a:t>, </a:t>
                </a:r>
                <a:r>
                  <a:rPr lang="en-ID" dirty="0" err="1"/>
                  <a:t>aliran</a:t>
                </a:r>
                <a:r>
                  <a:rPr lang="en-ID" dirty="0"/>
                  <a:t> </a:t>
                </a:r>
                <a:r>
                  <a:rPr lang="en-ID" dirty="0" err="1"/>
                  <a:t>listrik</a:t>
                </a:r>
                <a:r>
                  <a:rPr lang="en-ID" dirty="0"/>
                  <a:t>.</a:t>
                </a:r>
              </a:p>
              <a:p>
                <a:r>
                  <a:rPr lang="en-ID" dirty="0"/>
                  <a:t>Laju </a:t>
                </a:r>
                <a:r>
                  <a:rPr lang="en-ID" dirty="0" err="1"/>
                  <a:t>kerja</a:t>
                </a:r>
                <a:r>
                  <a:rPr lang="en-ID" dirty="0"/>
                  <a:t> </a:t>
                </a:r>
                <a:r>
                  <a:rPr lang="en-ID" dirty="0" err="1"/>
                  <a:t>disebut</a:t>
                </a:r>
                <a:r>
                  <a:rPr lang="en-ID" dirty="0"/>
                  <a:t> </a:t>
                </a:r>
                <a:r>
                  <a:rPr lang="en-ID" b="1" dirty="0" err="1"/>
                  <a:t>daya</a:t>
                </a:r>
                <a:r>
                  <a:rPr lang="en-ID" b="1" dirty="0"/>
                  <a:t> (power)</a:t>
                </a:r>
                <a:r>
                  <a:rPr lang="en-ID" dirty="0"/>
                  <a:t>, </a:t>
                </a:r>
                <a:r>
                  <a:rPr lang="en-ID" dirty="0" err="1"/>
                  <a:t>dinotasikan</a:t>
                </a:r>
                <a:r>
                  <a:rPr lang="en-ID" dirty="0"/>
                  <a:t> </a:t>
                </a:r>
                <a:r>
                  <a:rPr lang="en-ID" dirty="0" err="1"/>
                  <a:t>sebagai</a:t>
                </a:r>
                <a:r>
                  <a:rPr lang="en-ID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ar-AE"/>
                        </m:ctrlPr>
                      </m:accPr>
                      <m:e>
                        <m:r>
                          <a:rPr lang="ar-AE" i="1"/>
                          <m:t>𝑊</m:t>
                        </m:r>
                      </m:e>
                    </m:acc>
                  </m:oMath>
                </a14:m>
                <a:r>
                  <a:rPr lang="ar-AE" dirty="0"/>
                  <a:t>.</a:t>
                </a:r>
              </a:p>
              <a:p>
                <a:r>
                  <a:rPr lang="en-ID" dirty="0" err="1"/>
                  <a:t>Contoh</a:t>
                </a:r>
                <a:r>
                  <a:rPr lang="en-ID" dirty="0"/>
                  <a:t> </a:t>
                </a:r>
                <a:r>
                  <a:rPr lang="en-ID" dirty="0" err="1"/>
                  <a:t>alat</a:t>
                </a:r>
                <a:r>
                  <a:rPr lang="en-ID" dirty="0"/>
                  <a:t> </a:t>
                </a:r>
                <a:r>
                  <a:rPr lang="en-ID" dirty="0" err="1"/>
                  <a:t>penghasil</a:t>
                </a:r>
                <a:r>
                  <a:rPr lang="en-ID" dirty="0"/>
                  <a:t> </a:t>
                </a:r>
                <a:r>
                  <a:rPr lang="en-ID" dirty="0" err="1"/>
                  <a:t>kerja</a:t>
                </a:r>
                <a:r>
                  <a:rPr lang="en-ID" dirty="0"/>
                  <a:t>: </a:t>
                </a:r>
                <a:r>
                  <a:rPr lang="en-ID" dirty="0" err="1"/>
                  <a:t>turbin</a:t>
                </a:r>
                <a:r>
                  <a:rPr lang="en-ID" dirty="0"/>
                  <a:t>, </a:t>
                </a:r>
                <a:r>
                  <a:rPr lang="en-ID" dirty="0" err="1"/>
                  <a:t>mesin</a:t>
                </a:r>
                <a:r>
                  <a:rPr lang="en-ID" dirty="0"/>
                  <a:t> </a:t>
                </a:r>
                <a:r>
                  <a:rPr lang="en-ID" dirty="0" err="1"/>
                  <a:t>mobil</a:t>
                </a:r>
                <a:r>
                  <a:rPr lang="en-ID" dirty="0"/>
                  <a:t>.</a:t>
                </a:r>
              </a:p>
              <a:p>
                <a:r>
                  <a:rPr lang="en-ID" dirty="0" err="1"/>
                  <a:t>Contoh</a:t>
                </a:r>
                <a:r>
                  <a:rPr lang="en-ID" dirty="0"/>
                  <a:t> </a:t>
                </a:r>
                <a:r>
                  <a:rPr lang="en-ID" dirty="0" err="1"/>
                  <a:t>alat</a:t>
                </a:r>
                <a:r>
                  <a:rPr lang="en-ID" dirty="0"/>
                  <a:t> yang </a:t>
                </a:r>
                <a:r>
                  <a:rPr lang="en-ID" dirty="0" err="1"/>
                  <a:t>mengonsumsi</a:t>
                </a:r>
                <a:r>
                  <a:rPr lang="en-ID" dirty="0"/>
                  <a:t> </a:t>
                </a:r>
                <a:r>
                  <a:rPr lang="en-ID" dirty="0" err="1"/>
                  <a:t>kerja</a:t>
                </a:r>
                <a:r>
                  <a:rPr lang="en-ID" dirty="0"/>
                  <a:t>: </a:t>
                </a:r>
                <a:r>
                  <a:rPr lang="en-ID" dirty="0" err="1"/>
                  <a:t>pompa</a:t>
                </a:r>
                <a:r>
                  <a:rPr lang="en-ID" dirty="0"/>
                  <a:t>, </a:t>
                </a:r>
                <a:r>
                  <a:rPr lang="en-ID" dirty="0" err="1"/>
                  <a:t>kompresor</a:t>
                </a:r>
                <a:r>
                  <a:rPr lang="en-ID" dirty="0"/>
                  <a:t>, mixer, </a:t>
                </a:r>
                <a:r>
                  <a:rPr lang="en-ID" dirty="0" err="1"/>
                  <a:t>kipas</a:t>
                </a:r>
                <a:r>
                  <a:rPr lang="en-ID" dirty="0"/>
                  <a:t>.</a:t>
                </a:r>
              </a:p>
              <a:p>
                <a:pPr marL="0" indent="0">
                  <a:buNone/>
                </a:pPr>
                <a:endParaRPr lang="en-ID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C1ABEBA-2C7B-5091-F703-745B0C3780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464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166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814E1-6822-FBF2-9559-FFC63EEEF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Energy Transfer by Work, W</a:t>
            </a:r>
            <a:endParaRPr lang="en-ID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9A5DB8C-129D-0B20-04AC-C93560216A4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en-ID" b="1" dirty="0"/>
                  <a:t>Bentuk-bentuk </a:t>
                </a:r>
                <a:r>
                  <a:rPr lang="en-ID" b="1" dirty="0" err="1"/>
                  <a:t>kerja</a:t>
                </a:r>
                <a:r>
                  <a:rPr lang="en-ID" b="1" dirty="0"/>
                  <a:t>:</a:t>
                </a:r>
              </a:p>
              <a:p>
                <a:pPr marL="0" indent="0">
                  <a:buNone/>
                </a:pPr>
                <a:endParaRPr lang="en-ID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/>
                        </m:ctrlPr>
                      </m:sSubPr>
                      <m:e>
                        <m:r>
                          <a:rPr lang="ar-AE" i="1"/>
                          <m:t>𝑊</m:t>
                        </m:r>
                      </m:e>
                      <m:sub>
                        <m:r>
                          <a:rPr lang="ar-AE" i="1"/>
                          <m:t>𝑡𝑜𝑡𝑎𝑙</m:t>
                        </m:r>
                      </m:sub>
                    </m:sSub>
                    <m:r>
                      <a:rPr lang="ar-AE"/>
                      <m:t>=</m:t>
                    </m:r>
                    <m:sSub>
                      <m:sSubPr>
                        <m:ctrlPr>
                          <a:rPr lang="ar-AE" i="1"/>
                        </m:ctrlPr>
                      </m:sSubPr>
                      <m:e>
                        <m:r>
                          <a:rPr lang="ar-AE" i="1"/>
                          <m:t>𝑊</m:t>
                        </m:r>
                      </m:e>
                      <m:sub>
                        <m:r>
                          <a:rPr lang="ar-AE" i="1"/>
                          <m:t>𝑠</m:t>
                        </m:r>
                        <m:r>
                          <a:rPr lang="ar-AE" i="1"/>
                          <m:t>h</m:t>
                        </m:r>
                        <m:r>
                          <a:rPr lang="ar-AE" i="1"/>
                          <m:t>𝑎𝑓𝑡</m:t>
                        </m:r>
                      </m:sub>
                    </m:sSub>
                    <m:r>
                      <a:rPr lang="ar-AE"/>
                      <m:t>+</m:t>
                    </m:r>
                    <m:sSub>
                      <m:sSubPr>
                        <m:ctrlPr>
                          <a:rPr lang="ar-AE" i="1"/>
                        </m:ctrlPr>
                      </m:sSubPr>
                      <m:e>
                        <m:r>
                          <a:rPr lang="ar-AE" i="1"/>
                          <m:t>𝑊</m:t>
                        </m:r>
                      </m:e>
                      <m:sub>
                        <m:r>
                          <a:rPr lang="ar-AE" i="1"/>
                          <m:t>𝑝𝑟𝑒𝑠𝑠𝑢𝑟𝑒</m:t>
                        </m:r>
                      </m:sub>
                    </m:sSub>
                    <m:r>
                      <a:rPr lang="ar-AE"/>
                      <m:t>+</m:t>
                    </m:r>
                    <m:sSub>
                      <m:sSubPr>
                        <m:ctrlPr>
                          <a:rPr lang="ar-AE" i="1"/>
                        </m:ctrlPr>
                      </m:sSubPr>
                      <m:e>
                        <m:r>
                          <a:rPr lang="ar-AE" i="1"/>
                          <m:t>𝑊</m:t>
                        </m:r>
                      </m:e>
                      <m:sub>
                        <m:r>
                          <a:rPr lang="ar-AE" i="1"/>
                          <m:t>𝑣𝑖𝑠𝑐𝑜𝑢𝑠</m:t>
                        </m:r>
                      </m:sub>
                    </m:sSub>
                    <m:r>
                      <a:rPr lang="ar-AE"/>
                      <m:t>+</m:t>
                    </m:r>
                    <m:sSub>
                      <m:sSubPr>
                        <m:ctrlPr>
                          <a:rPr lang="ar-AE" i="1"/>
                        </m:ctrlPr>
                      </m:sSubPr>
                      <m:e>
                        <m:r>
                          <a:rPr lang="ar-AE" i="1"/>
                          <m:t>𝑊</m:t>
                        </m:r>
                      </m:e>
                      <m:sub>
                        <m:r>
                          <a:rPr lang="ar-AE" i="1"/>
                          <m:t>𝑜𝑡</m:t>
                        </m:r>
                        <m:r>
                          <a:rPr lang="ar-AE" i="1"/>
                          <m:t>h</m:t>
                        </m:r>
                        <m:r>
                          <a:rPr lang="ar-AE" i="1"/>
                          <m:t>𝑒𝑟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ar-AE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/>
                        </m:ctrlPr>
                      </m:sSubPr>
                      <m:e>
                        <m:r>
                          <a:rPr lang="ar-AE" i="1"/>
                          <m:t>𝑊</m:t>
                        </m:r>
                      </m:e>
                      <m:sub>
                        <m:r>
                          <a:rPr lang="ar-AE" i="1"/>
                          <m:t>𝑠</m:t>
                        </m:r>
                        <m:r>
                          <a:rPr lang="ar-AE" i="1"/>
                          <m:t>h</m:t>
                        </m:r>
                        <m:r>
                          <a:rPr lang="ar-AE" i="1"/>
                          <m:t>𝑎𝑓𝑡</m:t>
                        </m:r>
                      </m:sub>
                    </m:sSub>
                  </m:oMath>
                </a14:m>
                <a:r>
                  <a:rPr lang="ar-AE" dirty="0"/>
                  <a:t>=</a:t>
                </a:r>
                <a:r>
                  <a:rPr lang="en-ID" dirty="0"/>
                  <a:t>kerja yang </a:t>
                </a:r>
                <a:r>
                  <a:rPr lang="en-ID" dirty="0" err="1"/>
                  <a:t>ditransmisikan</a:t>
                </a:r>
                <a:r>
                  <a:rPr lang="en-ID" dirty="0"/>
                  <a:t> oleh </a:t>
                </a:r>
                <a:r>
                  <a:rPr lang="en-ID" dirty="0" err="1"/>
                  <a:t>poros</a:t>
                </a:r>
                <a:r>
                  <a:rPr lang="en-ID" dirty="0"/>
                  <a:t> </a:t>
                </a:r>
                <a:r>
                  <a:rPr lang="en-ID" dirty="0" err="1"/>
                  <a:t>berputar</a:t>
                </a:r>
                <a:endParaRPr lang="en-ID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/>
                        </m:ctrlPr>
                      </m:sSubPr>
                      <m:e>
                        <m:r>
                          <a:rPr lang="ar-AE" i="1"/>
                          <m:t>𝑊</m:t>
                        </m:r>
                      </m:e>
                      <m:sub>
                        <m:r>
                          <a:rPr lang="ar-AE" i="1"/>
                          <m:t>𝑝𝑟𝑒𝑠𝑠𝑢𝑟𝑒</m:t>
                        </m:r>
                      </m:sub>
                    </m:sSub>
                  </m:oMath>
                </a14:m>
                <a:r>
                  <a:rPr lang="ar-AE" dirty="0"/>
                  <a:t>= </a:t>
                </a:r>
                <a:r>
                  <a:rPr lang="en-ID" dirty="0" err="1"/>
                  <a:t>kerja</a:t>
                </a:r>
                <a:r>
                  <a:rPr lang="en-ID" dirty="0"/>
                  <a:t> </a:t>
                </a:r>
                <a:r>
                  <a:rPr lang="en-ID" dirty="0" err="1"/>
                  <a:t>akibat</a:t>
                </a:r>
                <a:r>
                  <a:rPr lang="en-ID" dirty="0"/>
                  <a:t> </a:t>
                </a:r>
                <a:r>
                  <a:rPr lang="en-ID" dirty="0" err="1"/>
                  <a:t>gaya</a:t>
                </a:r>
                <a:r>
                  <a:rPr lang="en-ID" dirty="0"/>
                  <a:t> </a:t>
                </a:r>
                <a:r>
                  <a:rPr lang="en-ID" dirty="0" err="1"/>
                  <a:t>tekan</a:t>
                </a:r>
                <a:r>
                  <a:rPr lang="en-ID" dirty="0"/>
                  <a:t> </a:t>
                </a:r>
                <a:r>
                  <a:rPr lang="en-ID" dirty="0" err="1"/>
                  <a:t>fluida</a:t>
                </a:r>
                <a:r>
                  <a:rPr lang="en-ID" dirty="0"/>
                  <a:t> pada </a:t>
                </a:r>
                <a:r>
                  <a:rPr lang="en-ID" dirty="0" err="1"/>
                  <a:t>permukaan</a:t>
                </a:r>
                <a:endParaRPr lang="en-ID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/>
                        </m:ctrlPr>
                      </m:sSubPr>
                      <m:e>
                        <m:r>
                          <a:rPr lang="ar-AE" i="1"/>
                          <m:t>𝑊</m:t>
                        </m:r>
                      </m:e>
                      <m:sub>
                        <m:r>
                          <a:rPr lang="ar-AE" i="1"/>
                          <m:t>𝑣𝑖𝑠𝑐𝑜𝑢𝑠</m:t>
                        </m:r>
                      </m:sub>
                    </m:sSub>
                  </m:oMath>
                </a14:m>
                <a:r>
                  <a:rPr lang="ar-AE" dirty="0"/>
                  <a:t>= </a:t>
                </a:r>
                <a:r>
                  <a:rPr lang="en-ID" dirty="0" err="1"/>
                  <a:t>kerja</a:t>
                </a:r>
                <a:r>
                  <a:rPr lang="en-ID" dirty="0"/>
                  <a:t> </a:t>
                </a:r>
                <a:r>
                  <a:rPr lang="en-ID" dirty="0" err="1"/>
                  <a:t>akibat</a:t>
                </a:r>
                <a:r>
                  <a:rPr lang="en-ID" dirty="0"/>
                  <a:t> </a:t>
                </a:r>
                <a:r>
                  <a:rPr lang="en-ID" dirty="0" err="1"/>
                  <a:t>gaya</a:t>
                </a:r>
                <a:r>
                  <a:rPr lang="en-ID" dirty="0"/>
                  <a:t> </a:t>
                </a:r>
                <a:r>
                  <a:rPr lang="en-ID" dirty="0" err="1"/>
                  <a:t>geser</a:t>
                </a:r>
                <a:r>
                  <a:rPr lang="en-ID" dirty="0"/>
                  <a:t> </a:t>
                </a:r>
                <a:r>
                  <a:rPr lang="en-ID" dirty="0" err="1"/>
                  <a:t>fluida</a:t>
                </a:r>
                <a:endParaRPr lang="en-ID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/>
                        </m:ctrlPr>
                      </m:sSubPr>
                      <m:e>
                        <m:r>
                          <a:rPr lang="ar-AE" i="1"/>
                          <m:t>𝑊</m:t>
                        </m:r>
                      </m:e>
                      <m:sub>
                        <m:r>
                          <a:rPr lang="ar-AE" i="1"/>
                          <m:t>𝑜𝑡</m:t>
                        </m:r>
                        <m:r>
                          <a:rPr lang="ar-AE" i="1"/>
                          <m:t>h</m:t>
                        </m:r>
                        <m:r>
                          <a:rPr lang="ar-AE" i="1"/>
                          <m:t>𝑒𝑟</m:t>
                        </m:r>
                      </m:sub>
                    </m:sSub>
                  </m:oMath>
                </a14:m>
                <a:r>
                  <a:rPr lang="ar-AE" dirty="0"/>
                  <a:t>= </a:t>
                </a:r>
                <a:r>
                  <a:rPr lang="en-ID" dirty="0" err="1"/>
                  <a:t>kerja</a:t>
                </a:r>
                <a:r>
                  <a:rPr lang="en-ID" dirty="0"/>
                  <a:t> lain (</a:t>
                </a:r>
                <a:r>
                  <a:rPr lang="en-ID" dirty="0" err="1"/>
                  <a:t>listrik</a:t>
                </a:r>
                <a:r>
                  <a:rPr lang="en-ID" dirty="0"/>
                  <a:t>, </a:t>
                </a:r>
                <a:r>
                  <a:rPr lang="en-ID" dirty="0" err="1"/>
                  <a:t>magnetik</a:t>
                </a:r>
                <a:r>
                  <a:rPr lang="en-ID" dirty="0"/>
                  <a:t>, </a:t>
                </a:r>
                <a:r>
                  <a:rPr lang="en-ID" dirty="0" err="1"/>
                  <a:t>tegangan</a:t>
                </a:r>
                <a:r>
                  <a:rPr lang="en-ID" dirty="0"/>
                  <a:t> </a:t>
                </a:r>
                <a:r>
                  <a:rPr lang="en-ID" dirty="0" err="1"/>
                  <a:t>permukaan</a:t>
                </a:r>
                <a:r>
                  <a:rPr lang="en-ID" dirty="0"/>
                  <a:t>)</a:t>
                </a:r>
              </a:p>
              <a:p>
                <a:endParaRPr lang="en-ID" dirty="0"/>
              </a:p>
              <a:p>
                <a:r>
                  <a:rPr lang="en-ID" dirty="0" err="1"/>
                  <a:t>Untuk</a:t>
                </a:r>
                <a:r>
                  <a:rPr lang="en-ID" dirty="0"/>
                  <a:t> </a:t>
                </a:r>
                <a:r>
                  <a:rPr lang="en-ID" dirty="0" err="1"/>
                  <a:t>banyak</a:t>
                </a:r>
                <a:r>
                  <a:rPr lang="en-ID" dirty="0"/>
                  <a:t> </a:t>
                </a:r>
                <a:r>
                  <a:rPr lang="en-ID" dirty="0" err="1"/>
                  <a:t>sistem</a:t>
                </a:r>
                <a:r>
                  <a:rPr lang="en-ID" dirty="0"/>
                  <a:t> </a:t>
                </a:r>
                <a:r>
                  <a:rPr lang="en-ID" dirty="0" err="1"/>
                  <a:t>kompresibel</a:t>
                </a:r>
                <a:r>
                  <a:rPr lang="en-ID" dirty="0"/>
                  <a:t> </a:t>
                </a:r>
                <a:r>
                  <a:rPr lang="en-ID" dirty="0" err="1"/>
                  <a:t>sederhana</a:t>
                </a:r>
                <a:r>
                  <a:rPr lang="en-ID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/>
                        </m:ctrlPr>
                      </m:sSubPr>
                      <m:e>
                        <m:r>
                          <a:rPr lang="ar-AE" i="1"/>
                          <m:t>𝑊</m:t>
                        </m:r>
                      </m:e>
                      <m:sub>
                        <m:r>
                          <a:rPr lang="ar-AE" i="1"/>
                          <m:t>𝑣𝑖𝑠𝑐𝑜𝑢𝑠</m:t>
                        </m:r>
                      </m:sub>
                    </m:sSub>
                  </m:oMath>
                </a14:m>
                <a:r>
                  <a:rPr lang="en-ID" dirty="0" err="1"/>
                  <a:t>biasanya</a:t>
                </a:r>
                <a:r>
                  <a:rPr lang="en-ID" dirty="0"/>
                  <a:t> sangat </a:t>
                </a:r>
                <a:r>
                  <a:rPr lang="en-ID" dirty="0" err="1"/>
                  <a:t>kecil</a:t>
                </a:r>
                <a:r>
                  <a:rPr lang="en-ID" dirty="0"/>
                  <a:t>.</a:t>
                </a:r>
              </a:p>
              <a:p>
                <a:pPr marL="0" indent="0">
                  <a:buNone/>
                </a:pPr>
                <a:endParaRPr lang="en-ID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9A5DB8C-129D-0B20-04AC-C93560216A4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661" b="-182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7993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A9A0B-5B9C-67C5-46A7-61004AE85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Energy Analysis of Steady Flows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B6D6E-B256-4E14-F90B-7CDFCB2D6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738641" cy="4351338"/>
          </a:xfrm>
        </p:spPr>
        <p:txBody>
          <a:bodyPr/>
          <a:lstStyle/>
          <a:p>
            <a:r>
              <a:rPr lang="fi-FI" b="1" dirty="0"/>
              <a:t>Analisis Energi pada Aliran Tunak</a:t>
            </a:r>
            <a:endParaRPr lang="fi-FI" dirty="0"/>
          </a:p>
          <a:p>
            <a:r>
              <a:rPr lang="fi-FI" dirty="0"/>
              <a:t>Persamaan energi untuk aliran tunak: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en-ID" dirty="0" err="1"/>
              <a:t>Artinya</a:t>
            </a:r>
            <a:r>
              <a:rPr lang="en-ID" dirty="0"/>
              <a:t>:</a:t>
            </a:r>
            <a:br>
              <a:rPr lang="en-ID" dirty="0"/>
            </a:br>
            <a:r>
              <a:rPr lang="en-ID" sz="2400" dirty="0"/>
              <a:t>Laju </a:t>
            </a:r>
            <a:r>
              <a:rPr lang="en-ID" sz="2400" dirty="0" err="1"/>
              <a:t>bersih</a:t>
            </a:r>
            <a:r>
              <a:rPr lang="en-ID" sz="2400" dirty="0"/>
              <a:t> </a:t>
            </a:r>
            <a:r>
              <a:rPr lang="en-ID" sz="2400" dirty="0" err="1"/>
              <a:t>perpindahan</a:t>
            </a:r>
            <a:r>
              <a:rPr lang="en-ID" sz="2400" dirty="0"/>
              <a:t> </a:t>
            </a:r>
            <a:r>
              <a:rPr lang="en-ID" sz="2400" dirty="0" err="1"/>
              <a:t>energi</a:t>
            </a:r>
            <a:r>
              <a:rPr lang="en-ID" sz="2400" dirty="0"/>
              <a:t> </a:t>
            </a:r>
            <a:r>
              <a:rPr lang="en-ID" sz="2400" dirty="0" err="1"/>
              <a:t>ke</a:t>
            </a:r>
            <a:r>
              <a:rPr lang="en-ID" sz="2400" dirty="0"/>
              <a:t> volume </a:t>
            </a:r>
            <a:r>
              <a:rPr lang="en-ID" sz="2400" dirty="0" err="1"/>
              <a:t>kendali</a:t>
            </a:r>
            <a:r>
              <a:rPr lang="en-ID" sz="2400" dirty="0"/>
              <a:t> = </a:t>
            </a:r>
            <a:r>
              <a:rPr lang="en-ID" sz="2400" dirty="0" err="1"/>
              <a:t>selisih</a:t>
            </a:r>
            <a:r>
              <a:rPr lang="en-ID" sz="2400" dirty="0"/>
              <a:t> </a:t>
            </a:r>
            <a:r>
              <a:rPr lang="en-ID" sz="2400" dirty="0" err="1"/>
              <a:t>energi</a:t>
            </a:r>
            <a:r>
              <a:rPr lang="en-ID" sz="2400" dirty="0"/>
              <a:t> </a:t>
            </a:r>
            <a:r>
              <a:rPr lang="en-ID" sz="2400" dirty="0" err="1"/>
              <a:t>massa</a:t>
            </a:r>
            <a:r>
              <a:rPr lang="en-ID" sz="2400" dirty="0"/>
              <a:t> </a:t>
            </a:r>
            <a:r>
              <a:rPr lang="en-ID" sz="2400" dirty="0" err="1"/>
              <a:t>keluar</a:t>
            </a:r>
            <a:r>
              <a:rPr lang="en-ID" sz="2400" dirty="0"/>
              <a:t> dan </a:t>
            </a:r>
            <a:r>
              <a:rPr lang="en-ID" sz="2400" dirty="0" err="1"/>
              <a:t>masuk</a:t>
            </a:r>
            <a:r>
              <a:rPr lang="en-ID" sz="2400" dirty="0"/>
              <a:t>.</a:t>
            </a:r>
            <a:endParaRPr lang="fi-FI" sz="2400" dirty="0"/>
          </a:p>
          <a:p>
            <a:pPr marL="0" indent="0">
              <a:buNone/>
            </a:pP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DA18DD-30E9-B0BD-8A65-0547BBA857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446" y="2815874"/>
            <a:ext cx="6627742" cy="82167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71F6C90-2336-4311-0270-4FBDDA6FE9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045" y="2099936"/>
            <a:ext cx="3022755" cy="359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581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756BB-A595-D55D-145E-ABB0D9809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Energy Analysis of Steady Flows</a:t>
            </a:r>
            <a:endParaRPr lang="en-ID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BB87A0-91ED-035A-33FA-C90E997FA26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ID" dirty="0" err="1"/>
                  <a:t>Untuk</a:t>
                </a:r>
                <a:r>
                  <a:rPr lang="en-ID" dirty="0"/>
                  <a:t> </a:t>
                </a:r>
                <a:r>
                  <a:rPr lang="en-ID" dirty="0" err="1"/>
                  <a:t>alat</a:t>
                </a:r>
                <a:r>
                  <a:rPr lang="en-ID" dirty="0"/>
                  <a:t> </a:t>
                </a:r>
                <a:r>
                  <a:rPr lang="en-ID" dirty="0" err="1"/>
                  <a:t>aliran</a:t>
                </a:r>
                <a:r>
                  <a:rPr lang="en-ID" dirty="0"/>
                  <a:t> </a:t>
                </a:r>
                <a:r>
                  <a:rPr lang="en-ID" dirty="0" err="1"/>
                  <a:t>tunggal</a:t>
                </a:r>
                <a:r>
                  <a:rPr lang="en-ID" dirty="0"/>
                  <a:t>:</a:t>
                </a:r>
              </a:p>
              <a:p>
                <a:endParaRPr lang="en-ID" dirty="0"/>
              </a:p>
              <a:p>
                <a:endParaRPr lang="en-ID" dirty="0"/>
              </a:p>
              <a:p>
                <a:endParaRPr lang="en-ID" dirty="0"/>
              </a:p>
              <a:p>
                <a:r>
                  <a:rPr lang="en-ID" dirty="0" err="1"/>
                  <a:t>Dengan</a:t>
                </a:r>
                <a:r>
                  <a:rPr lang="en-ID" dirty="0"/>
                  <a:t> </a:t>
                </a:r>
                <a:r>
                  <a:rPr lang="en-ID" dirty="0" err="1"/>
                  <a:t>definisi</a:t>
                </a:r>
                <a:r>
                  <a:rPr lang="en-ID" dirty="0"/>
                  <a:t> </a:t>
                </a:r>
                <a:r>
                  <a:rPr lang="en-ID" dirty="0" err="1"/>
                  <a:t>entalpi</a:t>
                </a:r>
                <a:r>
                  <a:rPr lang="en-ID" dirty="0"/>
                  <a:t>:</a:t>
                </a:r>
              </a:p>
              <a:p>
                <a14:m>
                  <m:oMath xmlns:m="http://schemas.openxmlformats.org/officeDocument/2006/math">
                    <m:r>
                      <a:rPr lang="en-ID" i="1"/>
                      <m:t>h</m:t>
                    </m:r>
                    <m:r>
                      <a:rPr lang="en-ID"/>
                      <m:t>=</m:t>
                    </m:r>
                    <m:r>
                      <a:rPr lang="en-ID" i="1"/>
                      <m:t>𝑢</m:t>
                    </m:r>
                    <m:r>
                      <a:rPr lang="en-ID"/>
                      <m:t>+</m:t>
                    </m:r>
                    <m:r>
                      <a:rPr lang="en-ID" i="1"/>
                      <m:t>𝑃𝑣</m:t>
                    </m:r>
                  </m:oMath>
                </a14:m>
                <a:endParaRPr lang="en-ID" dirty="0"/>
              </a:p>
              <a:p>
                <a:pPr marL="0" indent="0">
                  <a:buNone/>
                </a:pPr>
                <a:endParaRPr lang="fi-FI" dirty="0"/>
              </a:p>
              <a:p>
                <a:endParaRPr lang="fi-FI" dirty="0"/>
              </a:p>
              <a:p>
                <a:endParaRPr lang="fi-FI" dirty="0"/>
              </a:p>
              <a:p>
                <a:endParaRPr lang="fi-FI" dirty="0"/>
              </a:p>
              <a:p>
                <a:pPr marL="0" indent="0">
                  <a:buNone/>
                </a:pPr>
                <a:endParaRPr lang="en-ID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BB87A0-91ED-035A-33FA-C90E997FA26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DA348EFE-8C79-7FE0-4CDF-71A0FADE8E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79" y="2290728"/>
            <a:ext cx="10390042" cy="113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109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928</Words>
  <Application>Microsoft Office PowerPoint</Application>
  <PresentationFormat>Widescreen</PresentationFormat>
  <Paragraphs>170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Times New Roman</vt:lpstr>
      <vt:lpstr>Office Theme</vt:lpstr>
      <vt:lpstr>Persamaan Energi</vt:lpstr>
      <vt:lpstr>Persamaan Energi</vt:lpstr>
      <vt:lpstr>Persamaan Energi</vt:lpstr>
      <vt:lpstr>Persamaan Energi</vt:lpstr>
      <vt:lpstr>Energy Transfer by Heat, Q</vt:lpstr>
      <vt:lpstr>Energy Transfer by Work, W</vt:lpstr>
      <vt:lpstr>Energy Transfer by Work, W</vt:lpstr>
      <vt:lpstr>Energy Analysis of Steady Flows</vt:lpstr>
      <vt:lpstr>Energy Analysis of Steady Flows</vt:lpstr>
      <vt:lpstr>Energy Analysis of Steady Flows</vt:lpstr>
      <vt:lpstr>Energy Analysis of Steady Flows</vt:lpstr>
      <vt:lpstr>Energy Analysis of Steady Flows</vt:lpstr>
      <vt:lpstr>Energy Analysis of Steady Flows</vt:lpstr>
      <vt:lpstr>Energy Analysis of Steady Flows</vt:lpstr>
      <vt:lpstr>Energy Analysis of Steady Flows</vt:lpstr>
      <vt:lpstr>Energy Analysis of Steady Flows</vt:lpstr>
      <vt:lpstr>Energy Analysis of Steady Flows</vt:lpstr>
      <vt:lpstr>Energy Analysis of Steady Flows</vt:lpstr>
      <vt:lpstr>Energy Analysis of Steady Flows</vt:lpstr>
      <vt:lpstr>Kinetic Energy Correction Factor, α</vt:lpstr>
      <vt:lpstr>Energy Analysis of Steady Flows</vt:lpstr>
      <vt:lpstr>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Bahtiar RS</dc:creator>
  <cp:lastModifiedBy>Bahtiar RS</cp:lastModifiedBy>
  <cp:revision>12</cp:revision>
  <dcterms:created xsi:type="dcterms:W3CDTF">2025-12-05T07:39:01Z</dcterms:created>
  <dcterms:modified xsi:type="dcterms:W3CDTF">2025-12-05T10:56:02Z</dcterms:modified>
</cp:coreProperties>
</file>