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72" r:id="rId4"/>
    <p:sldId id="273" r:id="rId5"/>
    <p:sldId id="307" r:id="rId6"/>
    <p:sldId id="274" r:id="rId7"/>
    <p:sldId id="276" r:id="rId8"/>
    <p:sldId id="277" r:id="rId9"/>
    <p:sldId id="278" r:id="rId10"/>
    <p:sldId id="279" r:id="rId11"/>
    <p:sldId id="280" r:id="rId12"/>
    <p:sldId id="281" r:id="rId13"/>
    <p:sldId id="282" r:id="rId14"/>
    <p:sldId id="283" r:id="rId15"/>
    <p:sldId id="302" r:id="rId16"/>
    <p:sldId id="270" r:id="rId17"/>
    <p:sldId id="257" r:id="rId18"/>
    <p:sldId id="308" r:id="rId19"/>
    <p:sldId id="303" r:id="rId20"/>
    <p:sldId id="297" r:id="rId21"/>
    <p:sldId id="298" r:id="rId22"/>
    <p:sldId id="299"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35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ELISSA\NIELSEN\Readership%20All%20respondent%20fix.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clrMapOvr bg1="lt1" tx1="dk1" bg2="lt2" tx2="dk2" accent1="accent1" accent2="accent2" accent3="accent3" accent4="accent4" accent5="accent5" accent6="accent6" hlink="hlink" folHlink="folHlink"/>
  <c:chart>
    <c:plotArea>
      <c:layout>
        <c:manualLayout>
          <c:layoutTarget val="inner"/>
          <c:xMode val="edge"/>
          <c:yMode val="edge"/>
          <c:x val="5.1648351648351652E-2"/>
          <c:y val="9.8746081504702266E-2"/>
          <c:w val="0.7516483516483633"/>
          <c:h val="0.82445141065831695"/>
        </c:manualLayout>
      </c:layout>
      <c:lineChart>
        <c:grouping val="standard"/>
        <c:ser>
          <c:idx val="0"/>
          <c:order val="0"/>
          <c:tx>
            <c:strRef>
              <c:f>'Trend Readership'!$A$30</c:f>
              <c:strCache>
                <c:ptCount val="1"/>
                <c:pt idx="0">
                  <c:v>KOMPAS</c:v>
                </c:pt>
              </c:strCache>
            </c:strRef>
          </c:tx>
          <c:spPr>
            <a:ln>
              <a:solidFill>
                <a:schemeClr val="tx1">
                  <a:lumMod val="65000"/>
                  <a:lumOff val="35000"/>
                </a:schemeClr>
              </a:solidFill>
            </a:ln>
          </c:spPr>
          <c:marker>
            <c:symbol val="diamond"/>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Readership'!$B$30:$V$30</c:f>
              <c:numCache>
                <c:formatCode>General</c:formatCode>
                <c:ptCount val="17"/>
                <c:pt idx="0">
                  <c:v>1714</c:v>
                </c:pt>
                <c:pt idx="1">
                  <c:v>1519</c:v>
                </c:pt>
                <c:pt idx="2">
                  <c:v>1504</c:v>
                </c:pt>
                <c:pt idx="3">
                  <c:v>1420</c:v>
                </c:pt>
                <c:pt idx="4">
                  <c:v>1402</c:v>
                </c:pt>
                <c:pt idx="5">
                  <c:v>1469</c:v>
                </c:pt>
                <c:pt idx="6">
                  <c:v>1376</c:v>
                </c:pt>
                <c:pt idx="7">
                  <c:v>1137</c:v>
                </c:pt>
                <c:pt idx="8">
                  <c:v>1129</c:v>
                </c:pt>
                <c:pt idx="9">
                  <c:v>1090</c:v>
                </c:pt>
                <c:pt idx="10">
                  <c:v>969</c:v>
                </c:pt>
                <c:pt idx="11">
                  <c:v>1014</c:v>
                </c:pt>
                <c:pt idx="12">
                  <c:v>946</c:v>
                </c:pt>
                <c:pt idx="13">
                  <c:v>1067</c:v>
                </c:pt>
                <c:pt idx="14">
                  <c:v>1293</c:v>
                </c:pt>
                <c:pt idx="15">
                  <c:v>1367</c:v>
                </c:pt>
                <c:pt idx="16">
                  <c:v>1434</c:v>
                </c:pt>
              </c:numCache>
            </c:numRef>
          </c:val>
        </c:ser>
        <c:ser>
          <c:idx val="1"/>
          <c:order val="1"/>
          <c:tx>
            <c:strRef>
              <c:f>'Trend Readership'!$A$31</c:f>
              <c:strCache>
                <c:ptCount val="1"/>
                <c:pt idx="0">
                  <c:v>JAWA POS</c:v>
                </c:pt>
              </c:strCache>
            </c:strRef>
          </c:tx>
          <c:spPr>
            <a:ln>
              <a:solidFill>
                <a:srgbClr val="0000FF"/>
              </a:solidFill>
            </a:ln>
          </c:spPr>
          <c:marker>
            <c:symbol val="circle"/>
            <c:size val="5"/>
            <c:spPr>
              <a:solidFill>
                <a:schemeClr val="tx1"/>
              </a:solidFill>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Readership'!$B$31:$V$31</c:f>
              <c:numCache>
                <c:formatCode>General</c:formatCode>
                <c:ptCount val="17"/>
                <c:pt idx="0">
                  <c:v>1648</c:v>
                </c:pt>
                <c:pt idx="1">
                  <c:v>1532</c:v>
                </c:pt>
                <c:pt idx="2">
                  <c:v>1447</c:v>
                </c:pt>
                <c:pt idx="3">
                  <c:v>1510</c:v>
                </c:pt>
                <c:pt idx="4">
                  <c:v>1444</c:v>
                </c:pt>
                <c:pt idx="5">
                  <c:v>1408</c:v>
                </c:pt>
                <c:pt idx="6">
                  <c:v>1308</c:v>
                </c:pt>
                <c:pt idx="7">
                  <c:v>1194</c:v>
                </c:pt>
                <c:pt idx="8">
                  <c:v>1185</c:v>
                </c:pt>
                <c:pt idx="9">
                  <c:v>1188</c:v>
                </c:pt>
                <c:pt idx="10">
                  <c:v>1180</c:v>
                </c:pt>
                <c:pt idx="11">
                  <c:v>1220</c:v>
                </c:pt>
                <c:pt idx="12">
                  <c:v>1242</c:v>
                </c:pt>
                <c:pt idx="13">
                  <c:v>1207</c:v>
                </c:pt>
                <c:pt idx="14">
                  <c:v>1119</c:v>
                </c:pt>
                <c:pt idx="15">
                  <c:v>965</c:v>
                </c:pt>
                <c:pt idx="16">
                  <c:v>874</c:v>
                </c:pt>
              </c:numCache>
            </c:numRef>
          </c:val>
        </c:ser>
        <c:ser>
          <c:idx val="2"/>
          <c:order val="2"/>
          <c:tx>
            <c:strRef>
              <c:f>'Trend Readership'!$A$32</c:f>
              <c:strCache>
                <c:ptCount val="1"/>
                <c:pt idx="0">
                  <c:v>POS KOTA</c:v>
                </c:pt>
              </c:strCache>
            </c:strRef>
          </c:tx>
          <c:spPr>
            <a:ln>
              <a:solidFill>
                <a:srgbClr val="00B050"/>
              </a:solidFill>
            </a:ln>
          </c:spPr>
          <c:marker>
            <c:symbol val="diamond"/>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Readership'!$B$32:$V$32</c:f>
              <c:numCache>
                <c:formatCode>General</c:formatCode>
                <c:ptCount val="17"/>
                <c:pt idx="0">
                  <c:v>1201</c:v>
                </c:pt>
                <c:pt idx="1">
                  <c:v>1074</c:v>
                </c:pt>
                <c:pt idx="2">
                  <c:v>1141</c:v>
                </c:pt>
                <c:pt idx="3">
                  <c:v>1045</c:v>
                </c:pt>
                <c:pt idx="4">
                  <c:v>1118</c:v>
                </c:pt>
                <c:pt idx="5">
                  <c:v>1115</c:v>
                </c:pt>
                <c:pt idx="6">
                  <c:v>1008</c:v>
                </c:pt>
                <c:pt idx="7">
                  <c:v>919</c:v>
                </c:pt>
                <c:pt idx="8">
                  <c:v>802</c:v>
                </c:pt>
                <c:pt idx="9">
                  <c:v>783</c:v>
                </c:pt>
                <c:pt idx="10">
                  <c:v>752</c:v>
                </c:pt>
                <c:pt idx="11">
                  <c:v>645</c:v>
                </c:pt>
                <c:pt idx="12">
                  <c:v>587</c:v>
                </c:pt>
                <c:pt idx="13">
                  <c:v>583</c:v>
                </c:pt>
                <c:pt idx="14">
                  <c:v>588</c:v>
                </c:pt>
                <c:pt idx="15">
                  <c:v>561</c:v>
                </c:pt>
                <c:pt idx="16">
                  <c:v>614</c:v>
                </c:pt>
              </c:numCache>
            </c:numRef>
          </c:val>
        </c:ser>
        <c:ser>
          <c:idx val="3"/>
          <c:order val="3"/>
          <c:tx>
            <c:strRef>
              <c:f>'Trend Readership'!$A$33</c:f>
              <c:strCache>
                <c:ptCount val="1"/>
                <c:pt idx="0">
                  <c:v>WARTA KOTA</c:v>
                </c:pt>
              </c:strCache>
            </c:strRef>
          </c:tx>
          <c:spPr>
            <a:ln>
              <a:solidFill>
                <a:srgbClr val="FF0000"/>
              </a:solidFill>
            </a:ln>
          </c:spPr>
          <c:marker>
            <c:symbol val="plus"/>
            <c:size val="5"/>
            <c:spPr>
              <a:solidFill>
                <a:srgbClr val="FFFF00"/>
              </a:solidFill>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Readership'!$B$33:$V$33</c:f>
              <c:numCache>
                <c:formatCode>General</c:formatCode>
                <c:ptCount val="17"/>
                <c:pt idx="0">
                  <c:v>752</c:v>
                </c:pt>
                <c:pt idx="1">
                  <c:v>777</c:v>
                </c:pt>
                <c:pt idx="2">
                  <c:v>856</c:v>
                </c:pt>
                <c:pt idx="3">
                  <c:v>896</c:v>
                </c:pt>
                <c:pt idx="4">
                  <c:v>852</c:v>
                </c:pt>
                <c:pt idx="5">
                  <c:v>831</c:v>
                </c:pt>
                <c:pt idx="6">
                  <c:v>756</c:v>
                </c:pt>
                <c:pt idx="7">
                  <c:v>677</c:v>
                </c:pt>
                <c:pt idx="8">
                  <c:v>701</c:v>
                </c:pt>
                <c:pt idx="9">
                  <c:v>673</c:v>
                </c:pt>
                <c:pt idx="10">
                  <c:v>600</c:v>
                </c:pt>
                <c:pt idx="11">
                  <c:v>552</c:v>
                </c:pt>
                <c:pt idx="12">
                  <c:v>490</c:v>
                </c:pt>
                <c:pt idx="13">
                  <c:v>472</c:v>
                </c:pt>
                <c:pt idx="14">
                  <c:v>475</c:v>
                </c:pt>
                <c:pt idx="15">
                  <c:v>438</c:v>
                </c:pt>
                <c:pt idx="16">
                  <c:v>411</c:v>
                </c:pt>
              </c:numCache>
            </c:numRef>
          </c:val>
        </c:ser>
        <c:ser>
          <c:idx val="4"/>
          <c:order val="4"/>
          <c:tx>
            <c:strRef>
              <c:f>'Trend Readership'!$A$34</c:f>
              <c:strCache>
                <c:ptCount val="1"/>
                <c:pt idx="0">
                  <c:v>TOP SKOR</c:v>
                </c:pt>
              </c:strCache>
            </c:strRef>
          </c:tx>
          <c:spPr>
            <a:ln w="28575">
              <a:solidFill>
                <a:schemeClr val="tx1">
                  <a:lumMod val="50000"/>
                  <a:lumOff val="50000"/>
                </a:schemeClr>
              </a:solidFill>
            </a:ln>
          </c:spPr>
          <c:marker>
            <c:symbol val="triangle"/>
            <c:size val="5"/>
            <c:spPr>
              <a:solidFill>
                <a:schemeClr val="accent4"/>
              </a:solidFill>
              <a:ln>
                <a:solidFill>
                  <a:srgbClr val="FF0000"/>
                </a:solidFill>
              </a:ln>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Readership'!$B$34:$V$34</c:f>
              <c:numCache>
                <c:formatCode>General</c:formatCode>
                <c:ptCount val="17"/>
                <c:pt idx="0">
                  <c:v>838</c:v>
                </c:pt>
                <c:pt idx="1">
                  <c:v>815</c:v>
                </c:pt>
                <c:pt idx="2">
                  <c:v>828</c:v>
                </c:pt>
                <c:pt idx="3">
                  <c:v>781</c:v>
                </c:pt>
                <c:pt idx="4">
                  <c:v>736</c:v>
                </c:pt>
                <c:pt idx="5">
                  <c:v>713</c:v>
                </c:pt>
                <c:pt idx="6">
                  <c:v>710</c:v>
                </c:pt>
                <c:pt idx="7">
                  <c:v>729</c:v>
                </c:pt>
                <c:pt idx="8">
                  <c:v>654</c:v>
                </c:pt>
                <c:pt idx="9">
                  <c:v>669</c:v>
                </c:pt>
                <c:pt idx="10">
                  <c:v>764</c:v>
                </c:pt>
                <c:pt idx="11">
                  <c:v>761</c:v>
                </c:pt>
                <c:pt idx="12">
                  <c:v>808</c:v>
                </c:pt>
                <c:pt idx="13">
                  <c:v>819</c:v>
                </c:pt>
                <c:pt idx="14">
                  <c:v>728</c:v>
                </c:pt>
                <c:pt idx="15">
                  <c:v>603</c:v>
                </c:pt>
                <c:pt idx="16">
                  <c:v>376</c:v>
                </c:pt>
              </c:numCache>
            </c:numRef>
          </c:val>
        </c:ser>
        <c:ser>
          <c:idx val="5"/>
          <c:order val="5"/>
          <c:tx>
            <c:strRef>
              <c:f>'Trend Readership'!$A$35</c:f>
              <c:strCache>
                <c:ptCount val="1"/>
                <c:pt idx="0">
                  <c:v>KEDAULATAN RAKYAT</c:v>
                </c:pt>
              </c:strCache>
            </c:strRef>
          </c:tx>
          <c:spPr>
            <a:ln w="44450">
              <a:solidFill>
                <a:srgbClr val="FF0000"/>
              </a:solidFill>
            </a:ln>
          </c:spPr>
          <c:marker>
            <c:symbol val="triangle"/>
            <c:size val="5"/>
            <c:spPr>
              <a:solidFill>
                <a:schemeClr val="accent2">
                  <a:lumMod val="40000"/>
                  <a:lumOff val="60000"/>
                </a:schemeClr>
              </a:solidFill>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Readership'!$B$35:$V$35</c:f>
              <c:numCache>
                <c:formatCode>General</c:formatCode>
                <c:ptCount val="17"/>
                <c:pt idx="0">
                  <c:v>581</c:v>
                </c:pt>
                <c:pt idx="1">
                  <c:v>542</c:v>
                </c:pt>
                <c:pt idx="2">
                  <c:v>539</c:v>
                </c:pt>
                <c:pt idx="3">
                  <c:v>481</c:v>
                </c:pt>
                <c:pt idx="4">
                  <c:v>444</c:v>
                </c:pt>
                <c:pt idx="5">
                  <c:v>491</c:v>
                </c:pt>
                <c:pt idx="6">
                  <c:v>483</c:v>
                </c:pt>
                <c:pt idx="7">
                  <c:v>505</c:v>
                </c:pt>
                <c:pt idx="8">
                  <c:v>560</c:v>
                </c:pt>
                <c:pt idx="9">
                  <c:v>491</c:v>
                </c:pt>
                <c:pt idx="10">
                  <c:v>467</c:v>
                </c:pt>
                <c:pt idx="11">
                  <c:v>428</c:v>
                </c:pt>
                <c:pt idx="12">
                  <c:v>490</c:v>
                </c:pt>
                <c:pt idx="13">
                  <c:v>475</c:v>
                </c:pt>
                <c:pt idx="14">
                  <c:v>462</c:v>
                </c:pt>
                <c:pt idx="15">
                  <c:v>482</c:v>
                </c:pt>
                <c:pt idx="16">
                  <c:v>350</c:v>
                </c:pt>
              </c:numCache>
            </c:numRef>
          </c:val>
        </c:ser>
        <c:ser>
          <c:idx val="7"/>
          <c:order val="6"/>
          <c:tx>
            <c:strRef>
              <c:f>'Trend Readership'!$A$36</c:f>
              <c:strCache>
                <c:ptCount val="1"/>
                <c:pt idx="0">
                  <c:v>SUARA MERDEKA</c:v>
                </c:pt>
              </c:strCache>
            </c:strRef>
          </c:tx>
          <c:spPr>
            <a:ln w="44450">
              <a:solidFill>
                <a:schemeClr val="tx1"/>
              </a:solidFill>
            </a:ln>
          </c:spPr>
          <c:marker>
            <c:symbol val="star"/>
            <c:size val="5"/>
            <c:spPr>
              <a:solidFill>
                <a:schemeClr val="bg1">
                  <a:lumMod val="65000"/>
                </a:schemeClr>
              </a:solidFill>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Readership'!$B$36:$V$36</c:f>
              <c:numCache>
                <c:formatCode>General</c:formatCode>
                <c:ptCount val="17"/>
                <c:pt idx="0">
                  <c:v>316</c:v>
                </c:pt>
                <c:pt idx="1">
                  <c:v>291</c:v>
                </c:pt>
                <c:pt idx="2">
                  <c:v>303</c:v>
                </c:pt>
                <c:pt idx="3">
                  <c:v>271</c:v>
                </c:pt>
                <c:pt idx="4">
                  <c:v>274</c:v>
                </c:pt>
                <c:pt idx="5">
                  <c:v>279</c:v>
                </c:pt>
                <c:pt idx="6">
                  <c:v>239</c:v>
                </c:pt>
                <c:pt idx="7">
                  <c:v>228</c:v>
                </c:pt>
                <c:pt idx="8">
                  <c:v>249</c:v>
                </c:pt>
                <c:pt idx="9">
                  <c:v>330</c:v>
                </c:pt>
                <c:pt idx="10">
                  <c:v>375</c:v>
                </c:pt>
                <c:pt idx="11">
                  <c:v>363</c:v>
                </c:pt>
                <c:pt idx="12">
                  <c:v>283</c:v>
                </c:pt>
                <c:pt idx="13">
                  <c:v>327</c:v>
                </c:pt>
                <c:pt idx="14">
                  <c:v>206</c:v>
                </c:pt>
                <c:pt idx="15">
                  <c:v>270</c:v>
                </c:pt>
                <c:pt idx="16">
                  <c:v>342</c:v>
                </c:pt>
              </c:numCache>
            </c:numRef>
          </c:val>
        </c:ser>
        <c:ser>
          <c:idx val="8"/>
          <c:order val="7"/>
          <c:tx>
            <c:strRef>
              <c:f>'Trend Readership'!$A$37</c:f>
              <c:strCache>
                <c:ptCount val="1"/>
                <c:pt idx="0">
                  <c:v>SEPUTAR INDONESIA</c:v>
                </c:pt>
              </c:strCache>
            </c:strRef>
          </c:tx>
          <c:marker>
            <c:symbol val="circle"/>
            <c:size val="5"/>
            <c:spPr>
              <a:ln>
                <a:solidFill>
                  <a:srgbClr val="009900"/>
                </a:solidFill>
              </a:ln>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Readership'!$B$37:$V$37</c:f>
              <c:numCache>
                <c:formatCode>General</c:formatCode>
                <c:ptCount val="17"/>
                <c:pt idx="0">
                  <c:v>559</c:v>
                </c:pt>
                <c:pt idx="1">
                  <c:v>521</c:v>
                </c:pt>
                <c:pt idx="2">
                  <c:v>550</c:v>
                </c:pt>
                <c:pt idx="3">
                  <c:v>546</c:v>
                </c:pt>
                <c:pt idx="4">
                  <c:v>626</c:v>
                </c:pt>
                <c:pt idx="5">
                  <c:v>571</c:v>
                </c:pt>
                <c:pt idx="6">
                  <c:v>511</c:v>
                </c:pt>
                <c:pt idx="7">
                  <c:v>436</c:v>
                </c:pt>
                <c:pt idx="8">
                  <c:v>415</c:v>
                </c:pt>
                <c:pt idx="9">
                  <c:v>331</c:v>
                </c:pt>
                <c:pt idx="10">
                  <c:v>387</c:v>
                </c:pt>
                <c:pt idx="11">
                  <c:v>392</c:v>
                </c:pt>
                <c:pt idx="12">
                  <c:v>283</c:v>
                </c:pt>
                <c:pt idx="13">
                  <c:v>295</c:v>
                </c:pt>
                <c:pt idx="14">
                  <c:v>426</c:v>
                </c:pt>
                <c:pt idx="15">
                  <c:v>439</c:v>
                </c:pt>
                <c:pt idx="16">
                  <c:v>330</c:v>
                </c:pt>
              </c:numCache>
            </c:numRef>
          </c:val>
        </c:ser>
        <c:ser>
          <c:idx val="9"/>
          <c:order val="8"/>
          <c:tx>
            <c:strRef>
              <c:f>'Trend Readership'!$A$38</c:f>
              <c:strCache>
                <c:ptCount val="1"/>
                <c:pt idx="0">
                  <c:v>BERITA KOTA</c:v>
                </c:pt>
              </c:strCache>
            </c:strRef>
          </c:tx>
          <c:marker>
            <c:symbol val="star"/>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Readership'!$B$38:$V$38</c:f>
              <c:numCache>
                <c:formatCode>General</c:formatCode>
                <c:ptCount val="17"/>
                <c:pt idx="0">
                  <c:v>678</c:v>
                </c:pt>
                <c:pt idx="1">
                  <c:v>700</c:v>
                </c:pt>
                <c:pt idx="2">
                  <c:v>666</c:v>
                </c:pt>
                <c:pt idx="3">
                  <c:v>630</c:v>
                </c:pt>
                <c:pt idx="4">
                  <c:v>537</c:v>
                </c:pt>
                <c:pt idx="5">
                  <c:v>436</c:v>
                </c:pt>
                <c:pt idx="6">
                  <c:v>361</c:v>
                </c:pt>
                <c:pt idx="7">
                  <c:v>346</c:v>
                </c:pt>
                <c:pt idx="8">
                  <c:v>373</c:v>
                </c:pt>
                <c:pt idx="9">
                  <c:v>425</c:v>
                </c:pt>
                <c:pt idx="10">
                  <c:v>438</c:v>
                </c:pt>
                <c:pt idx="11">
                  <c:v>369</c:v>
                </c:pt>
                <c:pt idx="12">
                  <c:v>349</c:v>
                </c:pt>
                <c:pt idx="13">
                  <c:v>331</c:v>
                </c:pt>
                <c:pt idx="14">
                  <c:v>377</c:v>
                </c:pt>
                <c:pt idx="15">
                  <c:v>360</c:v>
                </c:pt>
                <c:pt idx="16">
                  <c:v>281</c:v>
                </c:pt>
              </c:numCache>
            </c:numRef>
          </c:val>
        </c:ser>
        <c:ser>
          <c:idx val="10"/>
          <c:order val="9"/>
          <c:tx>
            <c:strRef>
              <c:f>'Trend Readership'!$A$39</c:f>
              <c:strCache>
                <c:ptCount val="1"/>
                <c:pt idx="0">
                  <c:v>LAMPU HIJAU</c:v>
                </c:pt>
              </c:strCache>
            </c:strRef>
          </c:tx>
          <c:spPr>
            <a:ln>
              <a:solidFill>
                <a:srgbClr val="6666FF"/>
              </a:solidFill>
            </a:ln>
          </c:spPr>
          <c:marker>
            <c:symbol val="none"/>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Readership'!$B$39:$V$39</c:f>
              <c:numCache>
                <c:formatCode>General</c:formatCode>
                <c:ptCount val="17"/>
                <c:pt idx="0">
                  <c:v>580</c:v>
                </c:pt>
                <c:pt idx="1">
                  <c:v>511</c:v>
                </c:pt>
                <c:pt idx="2">
                  <c:v>634</c:v>
                </c:pt>
                <c:pt idx="3">
                  <c:v>677</c:v>
                </c:pt>
                <c:pt idx="4">
                  <c:v>623</c:v>
                </c:pt>
                <c:pt idx="5">
                  <c:v>521</c:v>
                </c:pt>
                <c:pt idx="6">
                  <c:v>359</c:v>
                </c:pt>
                <c:pt idx="7">
                  <c:v>211</c:v>
                </c:pt>
                <c:pt idx="8">
                  <c:v>209</c:v>
                </c:pt>
                <c:pt idx="9">
                  <c:v>292</c:v>
                </c:pt>
                <c:pt idx="10">
                  <c:v>263</c:v>
                </c:pt>
                <c:pt idx="11">
                  <c:v>253</c:v>
                </c:pt>
                <c:pt idx="12">
                  <c:v>224</c:v>
                </c:pt>
                <c:pt idx="13">
                  <c:v>210</c:v>
                </c:pt>
                <c:pt idx="14">
                  <c:v>237</c:v>
                </c:pt>
                <c:pt idx="15">
                  <c:v>223</c:v>
                </c:pt>
                <c:pt idx="16">
                  <c:v>196</c:v>
                </c:pt>
              </c:numCache>
            </c:numRef>
          </c:val>
        </c:ser>
        <c:ser>
          <c:idx val="11"/>
          <c:order val="10"/>
          <c:tx>
            <c:strRef>
              <c:f>'Trend Readership'!$A$40</c:f>
              <c:strCache>
                <c:ptCount val="1"/>
                <c:pt idx="0">
                  <c:v>SURYA</c:v>
                </c:pt>
              </c:strCache>
            </c:strRef>
          </c:tx>
          <c:marker>
            <c:symbol val="triangle"/>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Readership'!$B$40:$V$40</c:f>
              <c:numCache>
                <c:formatCode>General</c:formatCode>
                <c:ptCount val="17"/>
                <c:pt idx="0">
                  <c:v>145</c:v>
                </c:pt>
                <c:pt idx="1">
                  <c:v>141</c:v>
                </c:pt>
                <c:pt idx="2">
                  <c:v>156</c:v>
                </c:pt>
                <c:pt idx="3">
                  <c:v>177</c:v>
                </c:pt>
                <c:pt idx="4">
                  <c:v>182</c:v>
                </c:pt>
                <c:pt idx="5">
                  <c:v>173</c:v>
                </c:pt>
                <c:pt idx="6">
                  <c:v>174</c:v>
                </c:pt>
                <c:pt idx="7">
                  <c:v>150</c:v>
                </c:pt>
                <c:pt idx="8">
                  <c:v>137</c:v>
                </c:pt>
                <c:pt idx="9">
                  <c:v>126</c:v>
                </c:pt>
                <c:pt idx="10">
                  <c:v>114</c:v>
                </c:pt>
                <c:pt idx="11">
                  <c:v>162</c:v>
                </c:pt>
                <c:pt idx="12">
                  <c:v>190</c:v>
                </c:pt>
                <c:pt idx="13">
                  <c:v>231</c:v>
                </c:pt>
                <c:pt idx="14">
                  <c:v>196</c:v>
                </c:pt>
                <c:pt idx="15">
                  <c:v>192</c:v>
                </c:pt>
                <c:pt idx="16">
                  <c:v>185</c:v>
                </c:pt>
              </c:numCache>
            </c:numRef>
          </c:val>
        </c:ser>
        <c:ser>
          <c:idx val="12"/>
          <c:order val="11"/>
          <c:tx>
            <c:strRef>
              <c:f>'Trend Readership'!$A$41</c:f>
              <c:strCache>
                <c:ptCount val="1"/>
                <c:pt idx="0">
                  <c:v>KORAN TEMPO</c:v>
                </c:pt>
              </c:strCache>
            </c:strRef>
          </c:tx>
          <c:spPr>
            <a:ln>
              <a:solidFill>
                <a:srgbClr val="66FF66"/>
              </a:solidFill>
            </a:ln>
          </c:spPr>
          <c:marker>
            <c:symbol val="circle"/>
            <c:size val="5"/>
            <c:spPr>
              <a:solidFill>
                <a:srgbClr val="92D050"/>
              </a:solidFill>
              <a:ln>
                <a:solidFill>
                  <a:srgbClr val="00B050"/>
                </a:solidFill>
              </a:ln>
            </c:spPr>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Readership'!$B$41:$V$41</c:f>
              <c:numCache>
                <c:formatCode>General</c:formatCode>
                <c:ptCount val="17"/>
                <c:pt idx="0">
                  <c:v>180</c:v>
                </c:pt>
                <c:pt idx="1">
                  <c:v>169</c:v>
                </c:pt>
                <c:pt idx="2">
                  <c:v>187</c:v>
                </c:pt>
                <c:pt idx="3">
                  <c:v>233</c:v>
                </c:pt>
                <c:pt idx="4">
                  <c:v>244</c:v>
                </c:pt>
                <c:pt idx="5">
                  <c:v>320</c:v>
                </c:pt>
                <c:pt idx="6">
                  <c:v>331</c:v>
                </c:pt>
                <c:pt idx="7">
                  <c:v>275</c:v>
                </c:pt>
                <c:pt idx="8">
                  <c:v>281</c:v>
                </c:pt>
                <c:pt idx="9">
                  <c:v>187</c:v>
                </c:pt>
                <c:pt idx="10">
                  <c:v>163</c:v>
                </c:pt>
                <c:pt idx="11">
                  <c:v>155</c:v>
                </c:pt>
                <c:pt idx="12">
                  <c:v>107</c:v>
                </c:pt>
                <c:pt idx="13">
                  <c:v>130</c:v>
                </c:pt>
                <c:pt idx="14">
                  <c:v>169</c:v>
                </c:pt>
                <c:pt idx="15">
                  <c:v>202</c:v>
                </c:pt>
                <c:pt idx="16">
                  <c:v>158</c:v>
                </c:pt>
              </c:numCache>
            </c:numRef>
          </c:val>
        </c:ser>
        <c:ser>
          <c:idx val="13"/>
          <c:order val="12"/>
          <c:tx>
            <c:strRef>
              <c:f>'Trend Readership'!$A$42</c:f>
              <c:strCache>
                <c:ptCount val="1"/>
                <c:pt idx="0">
                  <c:v>REPUBLIKA</c:v>
                </c:pt>
              </c:strCache>
            </c:strRef>
          </c:tx>
          <c:marker>
            <c:symbol val="none"/>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Readership'!$B$42:$V$42</c:f>
              <c:numCache>
                <c:formatCode>General</c:formatCode>
                <c:ptCount val="17"/>
                <c:pt idx="0">
                  <c:v>212</c:v>
                </c:pt>
                <c:pt idx="1">
                  <c:v>207</c:v>
                </c:pt>
                <c:pt idx="2">
                  <c:v>181</c:v>
                </c:pt>
                <c:pt idx="3">
                  <c:v>157</c:v>
                </c:pt>
                <c:pt idx="4">
                  <c:v>142</c:v>
                </c:pt>
                <c:pt idx="5">
                  <c:v>112</c:v>
                </c:pt>
                <c:pt idx="6">
                  <c:v>125</c:v>
                </c:pt>
                <c:pt idx="7">
                  <c:v>113</c:v>
                </c:pt>
                <c:pt idx="8">
                  <c:v>98</c:v>
                </c:pt>
                <c:pt idx="9">
                  <c:v>165</c:v>
                </c:pt>
                <c:pt idx="10">
                  <c:v>166</c:v>
                </c:pt>
                <c:pt idx="11">
                  <c:v>163</c:v>
                </c:pt>
                <c:pt idx="12">
                  <c:v>156</c:v>
                </c:pt>
                <c:pt idx="13">
                  <c:v>100</c:v>
                </c:pt>
                <c:pt idx="14">
                  <c:v>128</c:v>
                </c:pt>
                <c:pt idx="15">
                  <c:v>132</c:v>
                </c:pt>
                <c:pt idx="16">
                  <c:v>137</c:v>
                </c:pt>
              </c:numCache>
            </c:numRef>
          </c:val>
        </c:ser>
        <c:ser>
          <c:idx val="14"/>
          <c:order val="13"/>
          <c:tx>
            <c:strRef>
              <c:f>'Trend Readership'!$A$43</c:f>
              <c:strCache>
                <c:ptCount val="1"/>
                <c:pt idx="0">
                  <c:v>MEDIA INDONESIA</c:v>
                </c:pt>
              </c:strCache>
            </c:strRef>
          </c:tx>
          <c:spPr>
            <a:ln>
              <a:solidFill>
                <a:srgbClr val="FF0000"/>
              </a:solidFill>
            </a:ln>
          </c:spPr>
          <c:marker>
            <c:symbol val="dot"/>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Readership'!$B$43:$V$43</c:f>
              <c:numCache>
                <c:formatCode>General</c:formatCode>
                <c:ptCount val="17"/>
                <c:pt idx="0">
                  <c:v>366</c:v>
                </c:pt>
                <c:pt idx="1">
                  <c:v>289</c:v>
                </c:pt>
                <c:pt idx="2">
                  <c:v>264</c:v>
                </c:pt>
                <c:pt idx="3">
                  <c:v>262</c:v>
                </c:pt>
                <c:pt idx="4">
                  <c:v>243</c:v>
                </c:pt>
                <c:pt idx="5">
                  <c:v>252</c:v>
                </c:pt>
                <c:pt idx="6">
                  <c:v>250</c:v>
                </c:pt>
                <c:pt idx="7">
                  <c:v>193</c:v>
                </c:pt>
                <c:pt idx="8">
                  <c:v>231</c:v>
                </c:pt>
                <c:pt idx="9">
                  <c:v>221</c:v>
                </c:pt>
                <c:pt idx="10">
                  <c:v>164</c:v>
                </c:pt>
                <c:pt idx="11">
                  <c:v>145</c:v>
                </c:pt>
                <c:pt idx="12">
                  <c:v>94</c:v>
                </c:pt>
                <c:pt idx="13">
                  <c:v>89</c:v>
                </c:pt>
                <c:pt idx="14">
                  <c:v>117</c:v>
                </c:pt>
                <c:pt idx="15">
                  <c:v>148</c:v>
                </c:pt>
                <c:pt idx="16">
                  <c:v>132</c:v>
                </c:pt>
              </c:numCache>
            </c:numRef>
          </c:val>
        </c:ser>
        <c:ser>
          <c:idx val="15"/>
          <c:order val="14"/>
          <c:tx>
            <c:strRef>
              <c:f>'Trend Readership'!$A$44</c:f>
              <c:strCache>
                <c:ptCount val="1"/>
                <c:pt idx="0">
                  <c:v>METEOR</c:v>
                </c:pt>
              </c:strCache>
            </c:strRef>
          </c:tx>
          <c:spPr>
            <a:ln>
              <a:solidFill>
                <a:srgbClr val="3366FF"/>
              </a:solidFill>
            </a:ln>
          </c:spPr>
          <c:marker>
            <c:symbol val="triangle"/>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Readership'!$B$44:$V$44</c:f>
              <c:numCache>
                <c:formatCode>General</c:formatCode>
                <c:ptCount val="17"/>
                <c:pt idx="0">
                  <c:v>56</c:v>
                </c:pt>
                <c:pt idx="1">
                  <c:v>39</c:v>
                </c:pt>
                <c:pt idx="2">
                  <c:v>51</c:v>
                </c:pt>
                <c:pt idx="3">
                  <c:v>57</c:v>
                </c:pt>
                <c:pt idx="4">
                  <c:v>62</c:v>
                </c:pt>
                <c:pt idx="5">
                  <c:v>56</c:v>
                </c:pt>
                <c:pt idx="6">
                  <c:v>38</c:v>
                </c:pt>
                <c:pt idx="7">
                  <c:v>30</c:v>
                </c:pt>
                <c:pt idx="8">
                  <c:v>35</c:v>
                </c:pt>
                <c:pt idx="9">
                  <c:v>51</c:v>
                </c:pt>
                <c:pt idx="10">
                  <c:v>58</c:v>
                </c:pt>
                <c:pt idx="11">
                  <c:v>61</c:v>
                </c:pt>
                <c:pt idx="12">
                  <c:v>62</c:v>
                </c:pt>
                <c:pt idx="13">
                  <c:v>57</c:v>
                </c:pt>
                <c:pt idx="14">
                  <c:v>47</c:v>
                </c:pt>
                <c:pt idx="15">
                  <c:v>49</c:v>
                </c:pt>
                <c:pt idx="16">
                  <c:v>48</c:v>
                </c:pt>
              </c:numCache>
            </c:numRef>
          </c:val>
        </c:ser>
        <c:ser>
          <c:idx val="16"/>
          <c:order val="15"/>
          <c:tx>
            <c:strRef>
              <c:f>'Trend Readership'!$A$45</c:f>
              <c:strCache>
                <c:ptCount val="1"/>
                <c:pt idx="0">
                  <c:v>WAWASAN</c:v>
                </c:pt>
              </c:strCache>
            </c:strRef>
          </c:tx>
          <c:marker>
            <c:symbol val="star"/>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Readership'!$B$45:$V$45</c:f>
              <c:numCache>
                <c:formatCode>General</c:formatCode>
                <c:ptCount val="17"/>
                <c:pt idx="0">
                  <c:v>46</c:v>
                </c:pt>
                <c:pt idx="1">
                  <c:v>45</c:v>
                </c:pt>
                <c:pt idx="2">
                  <c:v>42</c:v>
                </c:pt>
                <c:pt idx="3">
                  <c:v>31</c:v>
                </c:pt>
                <c:pt idx="4">
                  <c:v>37</c:v>
                </c:pt>
                <c:pt idx="5">
                  <c:v>31</c:v>
                </c:pt>
                <c:pt idx="6">
                  <c:v>27</c:v>
                </c:pt>
                <c:pt idx="7">
                  <c:v>23</c:v>
                </c:pt>
                <c:pt idx="8">
                  <c:v>14</c:v>
                </c:pt>
                <c:pt idx="9">
                  <c:v>17</c:v>
                </c:pt>
                <c:pt idx="10">
                  <c:v>23</c:v>
                </c:pt>
                <c:pt idx="11">
                  <c:v>29</c:v>
                </c:pt>
                <c:pt idx="12">
                  <c:v>32</c:v>
                </c:pt>
                <c:pt idx="13">
                  <c:v>32</c:v>
                </c:pt>
                <c:pt idx="14">
                  <c:v>19</c:v>
                </c:pt>
                <c:pt idx="15">
                  <c:v>27</c:v>
                </c:pt>
                <c:pt idx="16">
                  <c:v>34</c:v>
                </c:pt>
              </c:numCache>
            </c:numRef>
          </c:val>
        </c:ser>
        <c:ser>
          <c:idx val="17"/>
          <c:order val="16"/>
          <c:tx>
            <c:strRef>
              <c:f>'Trend Readership'!$A$46</c:f>
              <c:strCache>
                <c:ptCount val="1"/>
                <c:pt idx="0">
                  <c:v>NON STOP</c:v>
                </c:pt>
              </c:strCache>
            </c:strRef>
          </c:tx>
          <c:marker>
            <c:symbol val="diamond"/>
            <c:size val="5"/>
          </c:marker>
          <c:cat>
            <c:strRef>
              <c:f>'Trend Readership'!$B$29:$V$29</c:f>
              <c:strCache>
                <c:ptCount val="17"/>
                <c:pt idx="0">
                  <c:v>Q1 2008</c:v>
                </c:pt>
                <c:pt idx="1">
                  <c:v>Q2 208</c:v>
                </c:pt>
                <c:pt idx="2">
                  <c:v>Q3 2008</c:v>
                </c:pt>
                <c:pt idx="3">
                  <c:v>Q4 2008</c:v>
                </c:pt>
                <c:pt idx="4">
                  <c:v>Q1 2009</c:v>
                </c:pt>
                <c:pt idx="5">
                  <c:v>Q2 2009</c:v>
                </c:pt>
                <c:pt idx="6">
                  <c:v>Q3 2009</c:v>
                </c:pt>
                <c:pt idx="7">
                  <c:v>Q4 2009</c:v>
                </c:pt>
                <c:pt idx="8">
                  <c:v>Q1 2010</c:v>
                </c:pt>
                <c:pt idx="9">
                  <c:v>Q2 2010</c:v>
                </c:pt>
                <c:pt idx="10">
                  <c:v>Q3 2010</c:v>
                </c:pt>
                <c:pt idx="11">
                  <c:v>Q4 2010</c:v>
                </c:pt>
                <c:pt idx="12">
                  <c:v>Q1 2011</c:v>
                </c:pt>
                <c:pt idx="13">
                  <c:v>Q2 2011</c:v>
                </c:pt>
                <c:pt idx="14">
                  <c:v>Q3 2011</c:v>
                </c:pt>
                <c:pt idx="15">
                  <c:v>Q4 2011</c:v>
                </c:pt>
                <c:pt idx="16">
                  <c:v>Q1 2012</c:v>
                </c:pt>
              </c:strCache>
            </c:strRef>
          </c:cat>
          <c:val>
            <c:numRef>
              <c:f>'Trend Readership'!$B$46:$V$46</c:f>
              <c:numCache>
                <c:formatCode>General</c:formatCode>
                <c:ptCount val="17"/>
                <c:pt idx="0">
                  <c:v>100</c:v>
                </c:pt>
                <c:pt idx="1">
                  <c:v>79</c:v>
                </c:pt>
                <c:pt idx="2">
                  <c:v>147</c:v>
                </c:pt>
                <c:pt idx="3">
                  <c:v>147</c:v>
                </c:pt>
                <c:pt idx="4">
                  <c:v>144</c:v>
                </c:pt>
                <c:pt idx="5">
                  <c:v>144</c:v>
                </c:pt>
                <c:pt idx="6">
                  <c:v>94</c:v>
                </c:pt>
                <c:pt idx="7">
                  <c:v>1</c:v>
                </c:pt>
                <c:pt idx="8">
                  <c:v>94</c:v>
                </c:pt>
                <c:pt idx="9">
                  <c:v>113</c:v>
                </c:pt>
                <c:pt idx="10">
                  <c:v>84</c:v>
                </c:pt>
                <c:pt idx="11">
                  <c:v>74</c:v>
                </c:pt>
                <c:pt idx="12">
                  <c:v>62</c:v>
                </c:pt>
                <c:pt idx="13">
                  <c:v>75</c:v>
                </c:pt>
                <c:pt idx="14">
                  <c:v>91</c:v>
                </c:pt>
                <c:pt idx="15">
                  <c:v>67</c:v>
                </c:pt>
                <c:pt idx="16">
                  <c:v>31</c:v>
                </c:pt>
              </c:numCache>
            </c:numRef>
          </c:val>
        </c:ser>
        <c:marker val="1"/>
        <c:axId val="36020608"/>
        <c:axId val="36022144"/>
      </c:lineChart>
      <c:catAx>
        <c:axId val="36020608"/>
        <c:scaling>
          <c:orientation val="minMax"/>
        </c:scaling>
        <c:axPos val="b"/>
        <c:numFmt formatCode="General" sourceLinked="1"/>
        <c:tickLblPos val="nextTo"/>
        <c:txPr>
          <a:bodyPr/>
          <a:lstStyle/>
          <a:p>
            <a:pPr>
              <a:defRPr lang="en-US">
                <a:solidFill>
                  <a:srgbClr val="000000"/>
                </a:solidFill>
              </a:defRPr>
            </a:pPr>
            <a:endParaRPr lang="id-ID"/>
          </a:p>
        </c:txPr>
        <c:crossAx val="36022144"/>
        <c:crosses val="autoZero"/>
        <c:auto val="1"/>
        <c:lblAlgn val="ctr"/>
        <c:lblOffset val="100"/>
      </c:catAx>
      <c:valAx>
        <c:axId val="36022144"/>
        <c:scaling>
          <c:orientation val="minMax"/>
        </c:scaling>
        <c:axPos val="l"/>
        <c:majorGridlines/>
        <c:numFmt formatCode="General" sourceLinked="1"/>
        <c:tickLblPos val="nextTo"/>
        <c:txPr>
          <a:bodyPr/>
          <a:lstStyle/>
          <a:p>
            <a:pPr>
              <a:defRPr lang="en-US">
                <a:solidFill>
                  <a:srgbClr val="000000"/>
                </a:solidFill>
                <a:effectLst/>
              </a:defRPr>
            </a:pPr>
            <a:endParaRPr lang="id-ID"/>
          </a:p>
        </c:txPr>
        <c:crossAx val="36020608"/>
        <c:crosses val="autoZero"/>
        <c:crossBetween val="between"/>
      </c:valAx>
    </c:plotArea>
    <c:legend>
      <c:legendPos val="r"/>
      <c:legendEntry>
        <c:idx val="9"/>
        <c:txPr>
          <a:bodyPr/>
          <a:lstStyle/>
          <a:p>
            <a:pPr>
              <a:defRPr>
                <a:solidFill>
                  <a:srgbClr val="000000"/>
                </a:solidFill>
              </a:defRPr>
            </a:pPr>
            <a:endParaRPr lang="id-ID"/>
          </a:p>
        </c:txPr>
      </c:legendEntry>
      <c:layout>
        <c:manualLayout>
          <c:xMode val="edge"/>
          <c:yMode val="edge"/>
          <c:x val="0.80288617886178859"/>
          <c:y val="9.9930592009332533E-2"/>
          <c:w val="0.18898373983740022"/>
          <c:h val="0.82976829979585887"/>
        </c:manualLayout>
      </c:layout>
      <c:txPr>
        <a:bodyPr/>
        <a:lstStyle/>
        <a:p>
          <a:pPr>
            <a:defRPr lang="en-US">
              <a:solidFill>
                <a:srgbClr val="000000"/>
              </a:solidFill>
            </a:defRPr>
          </a:pPr>
          <a:endParaRPr lang="id-ID"/>
        </a:p>
      </c:txPr>
    </c:legend>
    <c:plotVisOnly val="1"/>
    <c:dispBlanksAs val="gap"/>
  </c:chart>
  <c:spPr>
    <a:solidFill>
      <a:schemeClr val="bg1"/>
    </a:solidFill>
  </c:sp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0B3587-8518-4AD1-AF0A-05E215D505B3}" type="datetimeFigureOut">
              <a:rPr lang="en-US" smtClean="0"/>
              <a:pPr/>
              <a:t>3/22/2014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410E67B-B4E8-4D8F-A137-57B59C38A5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B3587-8518-4AD1-AF0A-05E215D505B3}"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B3587-8518-4AD1-AF0A-05E215D505B3}"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0B3587-8518-4AD1-AF0A-05E215D505B3}"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0B3587-8518-4AD1-AF0A-05E215D505B3}" type="datetimeFigureOut">
              <a:rPr lang="en-US" smtClean="0"/>
              <a:pPr/>
              <a:t>3/22/2014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E67B-B4E8-4D8F-A137-57B59C38A5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0B3587-8518-4AD1-AF0A-05E215D505B3}"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0B3587-8518-4AD1-AF0A-05E215D505B3}" type="datetimeFigureOut">
              <a:rPr lang="en-US" smtClean="0"/>
              <a:pPr/>
              <a:t>3/22/2014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0B3587-8518-4AD1-AF0A-05E215D505B3}" type="datetimeFigureOut">
              <a:rPr lang="en-US" smtClean="0"/>
              <a:pPr/>
              <a:t>3/22/2014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B3587-8518-4AD1-AF0A-05E215D505B3}" type="datetimeFigureOut">
              <a:rPr lang="en-US" smtClean="0"/>
              <a:pPr/>
              <a:t>3/22/2014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0B3587-8518-4AD1-AF0A-05E215D505B3}"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0E67B-B4E8-4D8F-A137-57B59C38A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0B3587-8518-4AD1-AF0A-05E215D505B3}" type="datetimeFigureOut">
              <a:rPr lang="en-US" smtClean="0"/>
              <a:pPr/>
              <a:t>3/22/2014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410E67B-B4E8-4D8F-A137-57B59C38A5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94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0B3587-8518-4AD1-AF0A-05E215D505B3}" type="datetimeFigureOut">
              <a:rPr lang="en-US" smtClean="0"/>
              <a:pPr/>
              <a:t>3/22/2014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10E67B-B4E8-4D8F-A137-57B59C38A5C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610600" cy="2133600"/>
          </a:xfrm>
        </p:spPr>
        <p:txBody>
          <a:bodyPr>
            <a:normAutofit fontScale="90000"/>
          </a:bodyPr>
          <a:lstStyle/>
          <a:p>
            <a:pPr algn="ctr"/>
            <a:r>
              <a:rPr lang="en-US" dirty="0" smtClean="0"/>
              <a:t/>
            </a:r>
            <a:br>
              <a:rPr lang="en-US" dirty="0" smtClean="0"/>
            </a:br>
            <a:r>
              <a:rPr lang="en-US" dirty="0" smtClean="0"/>
              <a:t/>
            </a:r>
            <a:br>
              <a:rPr lang="en-US"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dirty="0" smtClean="0"/>
              <a:t/>
            </a:r>
            <a:br>
              <a:rPr lang="en-US" dirty="0" smtClean="0"/>
            </a:br>
            <a:r>
              <a:rPr lang="en-US" dirty="0" smtClean="0">
                <a:solidFill>
                  <a:schemeClr val="bg1"/>
                </a:solidFill>
              </a:rPr>
              <a:t>Lanskap Industri Media Massa Arus Utama dan Media </a:t>
            </a:r>
            <a:r>
              <a:rPr lang="en-US" i="1" dirty="0" smtClean="0">
                <a:solidFill>
                  <a:schemeClr val="bg1"/>
                </a:solidFill>
              </a:rPr>
              <a:t>Online</a:t>
            </a:r>
            <a:endParaRPr lang="en-US" dirty="0">
              <a:solidFill>
                <a:schemeClr val="bg1"/>
              </a:solidFill>
            </a:endParaRPr>
          </a:p>
        </p:txBody>
      </p:sp>
      <p:sp>
        <p:nvSpPr>
          <p:cNvPr id="7" name="Subtitle 6"/>
          <p:cNvSpPr>
            <a:spLocks noGrp="1"/>
          </p:cNvSpPr>
          <p:nvPr>
            <p:ph type="subTitle" idx="1"/>
          </p:nvPr>
        </p:nvSpPr>
        <p:spPr>
          <a:xfrm>
            <a:off x="533400" y="3733800"/>
            <a:ext cx="7854696" cy="1247336"/>
          </a:xfrm>
        </p:spPr>
        <p:txBody>
          <a:bodyPr/>
          <a:lstStyle/>
          <a:p>
            <a:r>
              <a:rPr lang="id-ID" sz="4000" dirty="0" smtClean="0">
                <a:solidFill>
                  <a:schemeClr val="bg1"/>
                </a:solidFill>
              </a:rPr>
              <a:t>Mung Pujanarko, S.Sos, M.I.Kom</a:t>
            </a:r>
            <a:endParaRPr lang="id-ID"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93098"/>
            <a:ext cx="9144000" cy="2564902"/>
          </a:xfrm>
        </p:spPr>
        <p:txBody>
          <a:bodyPr>
            <a:normAutofit lnSpcReduction="10000"/>
          </a:bodyPr>
          <a:lstStyle/>
          <a:p>
            <a:pPr lvl="0"/>
            <a:r>
              <a:rPr lang="id-ID" sz="2800" dirty="0">
                <a:solidFill>
                  <a:prstClr val="white"/>
                </a:solidFill>
              </a:rPr>
              <a:t>Jacob Oetama, pemilik Kompas Gramedia Group </a:t>
            </a:r>
            <a:r>
              <a:rPr lang="id-ID" sz="2800" dirty="0" smtClean="0">
                <a:solidFill>
                  <a:prstClr val="white"/>
                </a:solidFill>
              </a:rPr>
              <a:t>membawahi Harian </a:t>
            </a:r>
            <a:r>
              <a:rPr lang="id-ID" sz="2800" dirty="0">
                <a:solidFill>
                  <a:prstClr val="white"/>
                </a:solidFill>
              </a:rPr>
              <a:t>Umum Kompas, Tabloid BOLA, Tabloid Nova, majalah Bobo, majalah </a:t>
            </a:r>
            <a:r>
              <a:rPr lang="id-ID" sz="2800" i="1" dirty="0">
                <a:solidFill>
                  <a:prstClr val="white"/>
                </a:solidFill>
              </a:rPr>
              <a:t>National Geographic</a:t>
            </a:r>
            <a:r>
              <a:rPr lang="id-ID" sz="2800" dirty="0">
                <a:solidFill>
                  <a:prstClr val="white"/>
                </a:solidFill>
              </a:rPr>
              <a:t>, hingga majalah Hai, Chip, </a:t>
            </a:r>
            <a:r>
              <a:rPr lang="id-ID" sz="2800" i="1" dirty="0">
                <a:solidFill>
                  <a:prstClr val="white"/>
                </a:solidFill>
              </a:rPr>
              <a:t>Hot Game</a:t>
            </a:r>
            <a:r>
              <a:rPr lang="id-ID" sz="2800" dirty="0">
                <a:solidFill>
                  <a:prstClr val="white"/>
                </a:solidFill>
              </a:rPr>
              <a:t>, Otomotif, dan tentu saja toko buku Gramedia, berikut penerbitan Elex Media Komputindo. </a:t>
            </a:r>
          </a:p>
          <a:p>
            <a:endParaRPr lang="id-ID"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47800" y="746266"/>
            <a:ext cx="4800600" cy="3418247"/>
          </a:xfrm>
          <a:prstGeom prst="rect">
            <a:avLst/>
          </a:prstGeom>
        </p:spPr>
      </p:pic>
      <p:sp>
        <p:nvSpPr>
          <p:cNvPr id="6" name="Rectangle 5"/>
          <p:cNvSpPr/>
          <p:nvPr/>
        </p:nvSpPr>
        <p:spPr>
          <a:xfrm>
            <a:off x="0" y="0"/>
            <a:ext cx="9144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d-ID" sz="4000" dirty="0">
                <a:solidFill>
                  <a:srgbClr val="FF8600"/>
                </a:solidFill>
                <a:ea typeface="+mj-ea"/>
                <a:cs typeface="+mj-cs"/>
              </a:rPr>
              <a:t>RAJA MEDIA INDONESIA</a:t>
            </a:r>
            <a:endParaRPr lang="id-ID" dirty="0"/>
          </a:p>
        </p:txBody>
      </p:sp>
    </p:spTree>
    <p:extLst>
      <p:ext uri="{BB962C8B-B14F-4D97-AF65-F5344CB8AC3E}">
        <p14:creationId xmlns="" xmlns:p14="http://schemas.microsoft.com/office/powerpoint/2010/main" val="37720056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39092"/>
            <a:ext cx="9144000" cy="2070389"/>
          </a:xfrm>
        </p:spPr>
        <p:txBody>
          <a:bodyPr/>
          <a:lstStyle/>
          <a:p>
            <a:r>
              <a:rPr lang="id-ID" sz="3600" dirty="0"/>
              <a:t>Dahlan Iskan, CEO surat kabar Jawa Pos dan </a:t>
            </a:r>
            <a:r>
              <a:rPr lang="id-ID" sz="3600" i="1" dirty="0"/>
              <a:t>Jawa Pos News Network, Menteri BUMN, dulu Dirut PLN</a:t>
            </a:r>
            <a:endParaRPr lang="id-ID" sz="3600" dirty="0"/>
          </a:p>
          <a:p>
            <a:endParaRPr lang="id-ID"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0" y="1052737"/>
            <a:ext cx="3657600" cy="3062063"/>
          </a:xfrm>
          <a:prstGeom prst="rect">
            <a:avLst/>
          </a:prstGeom>
        </p:spPr>
      </p:pic>
      <p:sp>
        <p:nvSpPr>
          <p:cNvPr id="5" name="Rectangle 4"/>
          <p:cNvSpPr/>
          <p:nvPr/>
        </p:nvSpPr>
        <p:spPr>
          <a:xfrm>
            <a:off x="1" y="0"/>
            <a:ext cx="9144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d-ID" sz="4000" dirty="0">
                <a:solidFill>
                  <a:srgbClr val="FF8600"/>
                </a:solidFill>
                <a:ea typeface="+mj-ea"/>
                <a:cs typeface="+mj-cs"/>
              </a:rPr>
              <a:t>RAJA MEDIA INDONESIA</a:t>
            </a:r>
            <a:endParaRPr lang="id-ID" dirty="0"/>
          </a:p>
        </p:txBody>
      </p:sp>
    </p:spTree>
    <p:extLst>
      <p:ext uri="{BB962C8B-B14F-4D97-AF65-F5344CB8AC3E}">
        <p14:creationId xmlns="" xmlns:p14="http://schemas.microsoft.com/office/powerpoint/2010/main" val="4070564344"/>
      </p:ext>
    </p:extLst>
  </p:cSld>
  <p:clrMapOvr>
    <a:masterClrMapping/>
  </p:clrMapOvr>
  <p:transition spd="slow">
    <p:push dir="d"/>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91000"/>
            <a:ext cx="9144000" cy="2667000"/>
          </a:xfrm>
        </p:spPr>
        <p:txBody>
          <a:bodyPr>
            <a:normAutofit fontScale="92500"/>
          </a:bodyPr>
          <a:lstStyle/>
          <a:p>
            <a:r>
              <a:rPr lang="id-ID" dirty="0"/>
              <a:t>Surya Paloh, </a:t>
            </a:r>
            <a:r>
              <a:rPr lang="id-ID" dirty="0" smtClean="0"/>
              <a:t>memimpin </a:t>
            </a:r>
            <a:r>
              <a:rPr lang="id-ID" dirty="0"/>
              <a:t>surat kabar Media Indonesia dan membentuk manajemen baru di bawah PT Citra Media Nusa Permana. </a:t>
            </a:r>
            <a:r>
              <a:rPr lang="id-ID" dirty="0" smtClean="0"/>
              <a:t>Lantas membentuk </a:t>
            </a:r>
            <a:r>
              <a:rPr lang="id-ID" dirty="0"/>
              <a:t>Media Group, </a:t>
            </a:r>
            <a:r>
              <a:rPr lang="id-ID" dirty="0" smtClean="0"/>
              <a:t>membawahi </a:t>
            </a:r>
            <a:r>
              <a:rPr lang="id-ID" dirty="0"/>
              <a:t>Metro TV pada 25 Oktober 1999, yang merupakan stasiun televisi berita pertama di Indonesia. Selain bisnis, Surya Paloh juga aktif di dunia politik, termasuk mendirikan Ormas Nasional Demokrat, yang kemudian juga menjadi partai baru Nasional Demokrat. </a:t>
            </a:r>
          </a:p>
          <a:p>
            <a:endParaRPr lang="id-ID"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95509" y="728701"/>
            <a:ext cx="3824291" cy="3386099"/>
          </a:xfrm>
          <a:prstGeom prst="rect">
            <a:avLst/>
          </a:prstGeom>
        </p:spPr>
      </p:pic>
      <p:sp>
        <p:nvSpPr>
          <p:cNvPr id="5" name="Rectangle 4"/>
          <p:cNvSpPr/>
          <p:nvPr/>
        </p:nvSpPr>
        <p:spPr>
          <a:xfrm>
            <a:off x="1" y="0"/>
            <a:ext cx="914400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id-ID" sz="4000" dirty="0">
                <a:solidFill>
                  <a:srgbClr val="FF8600"/>
                </a:solidFill>
                <a:ea typeface="+mj-ea"/>
                <a:cs typeface="+mj-cs"/>
              </a:rPr>
              <a:t>RAJA MEDIA INDONESIA</a:t>
            </a:r>
            <a:endParaRPr lang="id-ID" dirty="0"/>
          </a:p>
        </p:txBody>
      </p:sp>
    </p:spTree>
    <p:extLst>
      <p:ext uri="{BB962C8B-B14F-4D97-AF65-F5344CB8AC3E}">
        <p14:creationId xmlns="" xmlns:p14="http://schemas.microsoft.com/office/powerpoint/2010/main" val="341461739"/>
      </p:ext>
    </p:extLst>
  </p:cSld>
  <p:clrMapOvr>
    <a:masterClrMapping/>
  </p:clrMapOvr>
  <p:transition spd="slow">
    <p:blinds dir="vert"/>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0721"/>
          </a:xfrm>
        </p:spPr>
        <p:style>
          <a:lnRef idx="0">
            <a:schemeClr val="accent2"/>
          </a:lnRef>
          <a:fillRef idx="3">
            <a:schemeClr val="accent2"/>
          </a:fillRef>
          <a:effectRef idx="3">
            <a:schemeClr val="accent2"/>
          </a:effectRef>
          <a:fontRef idx="minor">
            <a:schemeClr val="lt1"/>
          </a:fontRef>
        </p:style>
        <p:txBody>
          <a:bodyPr>
            <a:normAutofit/>
          </a:bodyPr>
          <a:lstStyle/>
          <a:p>
            <a:r>
              <a:rPr lang="id-ID" dirty="0"/>
              <a:t>RAJA MEDIA INDONESIA</a:t>
            </a:r>
          </a:p>
        </p:txBody>
      </p:sp>
      <p:sp>
        <p:nvSpPr>
          <p:cNvPr id="3" name="Content Placeholder 2"/>
          <p:cNvSpPr>
            <a:spLocks noGrp="1"/>
          </p:cNvSpPr>
          <p:nvPr>
            <p:ph idx="1"/>
          </p:nvPr>
        </p:nvSpPr>
        <p:spPr>
          <a:xfrm>
            <a:off x="0" y="4077075"/>
            <a:ext cx="9143999" cy="2780925"/>
          </a:xfrm>
        </p:spPr>
        <p:txBody>
          <a:bodyPr>
            <a:normAutofit/>
          </a:bodyPr>
          <a:lstStyle/>
          <a:p>
            <a:r>
              <a:rPr lang="id-ID" sz="2800" dirty="0" smtClean="0"/>
              <a:t>Chairul Tanjung, orang </a:t>
            </a:r>
            <a:r>
              <a:rPr lang="id-ID" sz="2800" dirty="0"/>
              <a:t>terkaya nomor 11 di Indonesia versi Majalah </a:t>
            </a:r>
            <a:r>
              <a:rPr lang="id-ID" sz="2800" i="1" dirty="0"/>
              <a:t>Forbes</a:t>
            </a:r>
            <a:r>
              <a:rPr lang="id-ID" sz="2800" dirty="0"/>
              <a:t> tahun </a:t>
            </a:r>
            <a:r>
              <a:rPr lang="id-ID" sz="2800" dirty="0" smtClean="0"/>
              <a:t>2011, </a:t>
            </a:r>
            <a:r>
              <a:rPr lang="id-ID" sz="2800" dirty="0"/>
              <a:t>mengalahkan Aburizal Bakrie dan Ciputra. Chairul Tanjung adalah bos besar </a:t>
            </a:r>
            <a:r>
              <a:rPr lang="id-ID" sz="2800" i="1" dirty="0"/>
              <a:t>PT Trans Corporation</a:t>
            </a:r>
            <a:r>
              <a:rPr lang="id-ID" sz="2800" dirty="0"/>
              <a:t> yang membawahi dua stasiun televisi </a:t>
            </a:r>
            <a:r>
              <a:rPr lang="id-ID" sz="2800" dirty="0" smtClean="0"/>
              <a:t>Trans </a:t>
            </a:r>
            <a:r>
              <a:rPr lang="id-ID" sz="2800" dirty="0"/>
              <a:t>TV dan Trans 7. </a:t>
            </a:r>
            <a:endParaRPr lang="id-ID" sz="2800" dirty="0" smtClean="0"/>
          </a:p>
          <a:p>
            <a:endParaRPr lang="id-ID" dirty="0"/>
          </a:p>
          <a:p>
            <a:endParaRPr lang="id-ID"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71599" y="1052736"/>
            <a:ext cx="4267201" cy="2862319"/>
          </a:xfrm>
          <a:prstGeom prst="rect">
            <a:avLst/>
          </a:prstGeom>
        </p:spPr>
      </p:pic>
    </p:spTree>
    <p:extLst>
      <p:ext uri="{BB962C8B-B14F-4D97-AF65-F5344CB8AC3E}">
        <p14:creationId xmlns="" xmlns:p14="http://schemas.microsoft.com/office/powerpoint/2010/main" val="1943033181"/>
      </p:ext>
    </p:extLst>
  </p:cSld>
  <p:clrMapOvr>
    <a:masterClrMapping/>
  </p:clrMapOvr>
  <p:transition spd="slow">
    <p:cover di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 y="2618911"/>
            <a:ext cx="5943597" cy="4239089"/>
          </a:xfrm>
        </p:spPr>
        <p:txBody>
          <a:bodyPr>
            <a:normAutofit fontScale="77500" lnSpcReduction="20000"/>
          </a:bodyPr>
          <a:lstStyle/>
          <a:p>
            <a:r>
              <a:rPr lang="id-ID" dirty="0"/>
              <a:t>Anindya Bakrie, putra sulung Aburizal Bakrie. Presiden direktur dari Bakrie Telecom dan Visi Media Asia, yang mengelola stasiun ANTV dan TV One serta media </a:t>
            </a:r>
            <a:r>
              <a:rPr lang="id-ID" i="1" dirty="0"/>
              <a:t>online</a:t>
            </a:r>
            <a:r>
              <a:rPr lang="id-ID" dirty="0"/>
              <a:t> </a:t>
            </a:r>
            <a:r>
              <a:rPr lang="id-ID" i="1" dirty="0"/>
              <a:t>Vivanews.com</a:t>
            </a:r>
            <a:r>
              <a:rPr lang="id-ID" dirty="0"/>
              <a:t>. Ketika masuk ke ANTV pada 2002, stasiun televisi tersebut nyaris bangkrut karena lilitan utang. Hanya dalam waktu 2 tahun, Anin mampu merestrukturisasinya dan menjadikan utangnya </a:t>
            </a:r>
            <a:r>
              <a:rPr lang="id-ID" dirty="0" smtClean="0"/>
              <a:t>nol</a:t>
            </a:r>
            <a:r>
              <a:rPr lang="id-ID" dirty="0"/>
              <a:t>. Begitu pula saat mengambil alih Lativi yang juga hampir bangkrut pada 2007, Anin kemudian mengubahnya menjadi TV One yang akhirnya berkembang pesat menjadi salah satu stasiun televisi berita terbaik di Indonesia. 2008, Anin mendirikan bisnis </a:t>
            </a:r>
            <a:r>
              <a:rPr lang="id-ID" i="1" dirty="0"/>
              <a:t>news</a:t>
            </a:r>
            <a:r>
              <a:rPr lang="id-ID" dirty="0"/>
              <a:t> media </a:t>
            </a:r>
            <a:r>
              <a:rPr lang="id-ID" i="1" dirty="0"/>
              <a:t>online</a:t>
            </a:r>
            <a:r>
              <a:rPr lang="id-ID" dirty="0"/>
              <a:t> dengan nama </a:t>
            </a:r>
            <a:r>
              <a:rPr lang="id-ID" i="1" dirty="0"/>
              <a:t>Vivanews.com</a:t>
            </a:r>
            <a:r>
              <a:rPr lang="id-ID" dirty="0"/>
              <a:t>. </a:t>
            </a:r>
          </a:p>
          <a:p>
            <a:endParaRPr lang="id-ID" dirty="0"/>
          </a:p>
          <a:p>
            <a:endParaRPr lang="id-ID" dirty="0"/>
          </a:p>
          <a:p>
            <a:endParaRPr lang="id-ID" dirty="0"/>
          </a:p>
          <a:p>
            <a:endParaRPr lang="id-ID"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0" y="0"/>
            <a:ext cx="4336277" cy="2598591"/>
          </a:xfrm>
          <a:prstGeom prst="rect">
            <a:avLst/>
          </a:prstGeom>
        </p:spPr>
      </p:pic>
      <p:sp>
        <p:nvSpPr>
          <p:cNvPr id="5" name="Rectangle 4"/>
          <p:cNvSpPr/>
          <p:nvPr/>
        </p:nvSpPr>
        <p:spPr>
          <a:xfrm>
            <a:off x="5916148" y="1"/>
            <a:ext cx="3227851"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id-ID" sz="4000" dirty="0">
                <a:solidFill>
                  <a:srgbClr val="FF8600"/>
                </a:solidFill>
                <a:ea typeface="+mj-ea"/>
                <a:cs typeface="+mj-cs"/>
              </a:rPr>
              <a:t>RAJA MEDIA </a:t>
            </a:r>
            <a:r>
              <a:rPr lang="id-ID" sz="4000" dirty="0" smtClean="0">
                <a:solidFill>
                  <a:srgbClr val="FF8600"/>
                </a:solidFill>
                <a:ea typeface="+mj-ea"/>
                <a:cs typeface="+mj-cs"/>
              </a:rPr>
              <a:t>INDO-NESIA</a:t>
            </a:r>
            <a:endParaRPr lang="id-ID" dirty="0"/>
          </a:p>
        </p:txBody>
      </p:sp>
    </p:spTree>
    <p:extLst>
      <p:ext uri="{BB962C8B-B14F-4D97-AF65-F5344CB8AC3E}">
        <p14:creationId xmlns="" xmlns:p14="http://schemas.microsoft.com/office/powerpoint/2010/main" val="1842792263"/>
      </p:ext>
    </p:extLst>
  </p:cSld>
  <p:clrMapOvr>
    <a:masterClrMapping/>
  </p:clrMapOvr>
  <p:transition spd="slow">
    <p:comb dir="vert"/>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algn="ctr"/>
            <a:r>
              <a:rPr lang="en-US" sz="4000" dirty="0" smtClean="0"/>
              <a:t>150 ORANG TERKAYA SE-INDONESIA 2013</a:t>
            </a:r>
            <a:br>
              <a:rPr lang="en-US" sz="4000" dirty="0" smtClean="0"/>
            </a:br>
            <a:r>
              <a:rPr lang="en-US" sz="4000" dirty="0" smtClean="0"/>
              <a:t>(</a:t>
            </a:r>
            <a:r>
              <a:rPr lang="en-US" sz="3600" dirty="0" smtClean="0"/>
              <a:t>Majalah Globe Asia, Juni 2013)</a:t>
            </a:r>
            <a:endParaRPr lang="en-US" sz="4000" dirty="0"/>
          </a:p>
        </p:txBody>
      </p:sp>
      <p:sp>
        <p:nvSpPr>
          <p:cNvPr id="3" name="Content Placeholder 2"/>
          <p:cNvSpPr>
            <a:spLocks noGrp="1"/>
          </p:cNvSpPr>
          <p:nvPr>
            <p:ph idx="1"/>
          </p:nvPr>
        </p:nvSpPr>
        <p:spPr>
          <a:xfrm>
            <a:off x="228600" y="1066800"/>
            <a:ext cx="8686800" cy="5638800"/>
          </a:xfrm>
        </p:spPr>
        <p:txBody>
          <a:bodyPr>
            <a:normAutofit fontScale="92500" lnSpcReduction="20000"/>
          </a:bodyPr>
          <a:lstStyle/>
          <a:p>
            <a:r>
              <a:rPr lang="en-US" dirty="0" smtClean="0"/>
              <a:t>14 konglomerat bisnis media massa: Aburizal Bakrie, Bakrie Group, USD 2,45 milyar (terkaya ke-6), Mochtar Riady, Lippo Group, USD 2,15 milyar (terkaya ke-9), Chairul Tanjung, CT Corp, USD 2,05 milyar (terkaya ke-12), Hary Tanoesoedibjo, MNC Group, USD 1,7 milyar (terkaya ke-17), Ciputra, Ciputra Group, USD 1,375 milyar (terkaya ke-23), Kartini Muljadi &amp; Handojo Slamet Muljadi, Tempo Group, USD 1,37 milyar (terkaya ke-24), Jakob Oetama, Kompas-Gramedia Group, USD 1,3 milyar (terkaya ke-26), Eddy Sariaatmadja &amp; Fofo Sariaatmadja, SCTV, USD 1,1 milyar (terkaya ke-35),  Surya Dharma Paloh, Media Group, USD 387 juta (terkaya ke-91),  Dahlan Iskan, Jawa Pos Group, USD 370 juta (terkaya ke-93), Sukamdani Sahid &amp; Gitosardjono, Sahid Group, USD 367 juta (terkaya ke-94), Benny Suherman, Studio 21 Group, USD 285 juta (terkaya ke-108), Jacobus Busono, Pura Group, USD 105 juta (terkaya ke-144), Raam Punjabi, Multivision Plus, USD 101 juta (terkaya ke-145).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dirty="0" smtClean="0"/>
              <a:t>TAKTIK PARA TAIPAN MEDIA MENGHEGEMONI PASAR</a:t>
            </a:r>
            <a:endParaRPr lang="en-US" dirty="0"/>
          </a:p>
        </p:txBody>
      </p:sp>
      <p:sp>
        <p:nvSpPr>
          <p:cNvPr id="3" name="Content Placeholder 2"/>
          <p:cNvSpPr>
            <a:spLocks noGrp="1"/>
          </p:cNvSpPr>
          <p:nvPr>
            <p:ph idx="1"/>
          </p:nvPr>
        </p:nvSpPr>
        <p:spPr>
          <a:xfrm>
            <a:off x="228600" y="1752600"/>
            <a:ext cx="8686800" cy="4343400"/>
          </a:xfrm>
        </p:spPr>
        <p:txBody>
          <a:bodyPr/>
          <a:lstStyle/>
          <a:p>
            <a:r>
              <a:rPr lang="en-US" sz="4800" dirty="0" smtClean="0"/>
              <a:t>Strategi Konten</a:t>
            </a:r>
          </a:p>
          <a:p>
            <a:r>
              <a:rPr lang="en-US" sz="4800" dirty="0" smtClean="0"/>
              <a:t>Integrasi Horisontal, dan…</a:t>
            </a:r>
          </a:p>
          <a:p>
            <a:r>
              <a:rPr lang="en-US" sz="4800" dirty="0" smtClean="0"/>
              <a:t>Integrasi Vertikal</a:t>
            </a:r>
          </a:p>
          <a:p>
            <a:r>
              <a:rPr lang="en-US" sz="4800" dirty="0" smtClean="0"/>
              <a:t>Patungan Saham</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066800"/>
          </a:xfrm>
        </p:spPr>
        <p:txBody>
          <a:bodyPr>
            <a:normAutofit fontScale="90000"/>
          </a:bodyPr>
          <a:lstStyle/>
          <a:p>
            <a:r>
              <a:rPr lang="en-US" dirty="0" smtClean="0"/>
              <a:t>DAMPAK TAIPAN MEDIA MENGHEGEMONI INDUSTRI MEDIA </a:t>
            </a:r>
            <a:endParaRPr lang="en-US" dirty="0"/>
          </a:p>
        </p:txBody>
      </p:sp>
      <p:sp>
        <p:nvSpPr>
          <p:cNvPr id="3" name="Content Placeholder 2"/>
          <p:cNvSpPr>
            <a:spLocks noGrp="1"/>
          </p:cNvSpPr>
          <p:nvPr>
            <p:ph idx="1"/>
          </p:nvPr>
        </p:nvSpPr>
        <p:spPr>
          <a:xfrm>
            <a:off x="228600" y="2286000"/>
            <a:ext cx="8763000" cy="4038600"/>
          </a:xfrm>
        </p:spPr>
        <p:txBody>
          <a:bodyPr/>
          <a:lstStyle/>
          <a:p>
            <a:r>
              <a:rPr lang="en-US" dirty="0" smtClean="0"/>
              <a:t>Homogenisasi Konten</a:t>
            </a:r>
          </a:p>
          <a:p>
            <a:r>
              <a:rPr lang="en-US" dirty="0" smtClean="0"/>
              <a:t>Konsentrasi Kepemilikan Media</a:t>
            </a:r>
          </a:p>
          <a:p>
            <a:endParaRPr lang="en-US" dirty="0" smtClean="0"/>
          </a:p>
          <a:p>
            <a:endParaRPr lang="en-US" dirty="0" smtClean="0"/>
          </a:p>
          <a:p>
            <a:pPr>
              <a:buNone/>
            </a:pPr>
            <a:r>
              <a:rPr lang="en-US" dirty="0" smtClean="0"/>
              <a:t>Oligopoli 	        Tripoli 	 	Duopoli 	      Monopoli</a:t>
            </a:r>
          </a:p>
          <a:p>
            <a:endParaRPr lang="en-US" dirty="0"/>
          </a:p>
        </p:txBody>
      </p:sp>
      <p:sp>
        <p:nvSpPr>
          <p:cNvPr id="4" name="Right Arrow 3"/>
          <p:cNvSpPr/>
          <p:nvPr/>
        </p:nvSpPr>
        <p:spPr>
          <a:xfrm>
            <a:off x="18288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8100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096000"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79375"/>
            <a:ext cx="9144000" cy="690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14400"/>
          </a:xfrm>
        </p:spPr>
        <p:txBody>
          <a:bodyPr>
            <a:normAutofit fontScale="90000"/>
          </a:bodyPr>
          <a:lstStyle/>
          <a:p>
            <a:r>
              <a:rPr lang="en-US" dirty="0" smtClean="0"/>
              <a:t>INTERNET DAN KONVERGENSI MEDIA</a:t>
            </a:r>
            <a:endParaRPr lang="en-US" dirty="0"/>
          </a:p>
        </p:txBody>
      </p:sp>
      <p:sp>
        <p:nvSpPr>
          <p:cNvPr id="3" name="Content Placeholder 2"/>
          <p:cNvSpPr>
            <a:spLocks noGrp="1"/>
          </p:cNvSpPr>
          <p:nvPr>
            <p:ph idx="1"/>
          </p:nvPr>
        </p:nvSpPr>
        <p:spPr>
          <a:xfrm>
            <a:off x="228600" y="990600"/>
            <a:ext cx="8610600" cy="5867400"/>
          </a:xfrm>
        </p:spPr>
        <p:txBody>
          <a:bodyPr>
            <a:normAutofit fontScale="85000" lnSpcReduction="20000"/>
          </a:bodyPr>
          <a:lstStyle/>
          <a:p>
            <a:r>
              <a:rPr lang="en-US" dirty="0" smtClean="0"/>
              <a:t>Penemuan (teknologi) Internet oleh Advanced Research Project Agency Network (ARPANET) bentukan Dephan Amerika Serikat 1969, yang kemudian mencetuskan Vint Cerf sebagai “Bapak Internet”, menjadi inovasi besar bagi peradaban manusia (Rosmawaty, 2010). Data lain di: http://id.wikipedia.org/wiki/Leonard_Kleinrock, menyebut Leonard Kleinrock (profesor ilmu komputer di UCLA Henry Samueli Sekolah Teknik dan Sains di Amerika Serikat sekaligus salah satu pelopor jaringan komunikasi digital, dan membantu membangun ARPANET) yang melahirkan teori pertukaran paket (1959) dan teori pertukaran paket dalam kaitannya dengan paket teknologi yang merupakan cikal bakal (teknologi) Internet (1961) sebagai Bapak Internet. </a:t>
            </a:r>
          </a:p>
          <a:p>
            <a:r>
              <a:rPr lang="en-US" dirty="0" smtClean="0"/>
              <a:t>Penemuan Internet penyempurna temuan kertas oleh Ts'ai Lun 105, mesin cetak oleh Johannes Gensfleisch zur Laden zum Gutenberg tahun 1450 serta radio oleh Guglielmo Marconi tahun 1874 dan televisi oleh John L. Baird pada tahun 1926.</a:t>
            </a:r>
          </a:p>
          <a:p>
            <a:r>
              <a:rPr lang="en-US" dirty="0" smtClean="0"/>
              <a:t>Konvergensi media = penyatuan berbagai jenis industri media massa dalam satu saluran terintegratif; satu sisi membuat banyak efisiensi dalam pengelolaan industri media massa, sisi lain menimbulkan "eksploitasi" terhadap profesi wartawan.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1" y="0"/>
            <a:ext cx="9144000" cy="68580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867403" y="6400802"/>
            <a:ext cx="823913" cy="252413"/>
          </a:xfrm>
        </p:spPr>
        <p:txBody>
          <a:bodyPr/>
          <a:lstStyle/>
          <a:p>
            <a:pPr algn="l">
              <a:defRPr/>
            </a:pPr>
            <a:r>
              <a:rPr lang="en-US" smtClean="0"/>
              <a:t>Page </a:t>
            </a:r>
            <a:fld id="{2FD29F2E-323E-432F-999F-154BF787D3B3}" type="slidenum">
              <a:rPr lang="en-US" smtClean="0"/>
              <a:pPr algn="l">
                <a:defRPr/>
              </a:pPr>
              <a:t>20</a:t>
            </a:fld>
            <a:endParaRPr lang="en-US" smtClean="0"/>
          </a:p>
        </p:txBody>
      </p:sp>
      <p:graphicFrame>
        <p:nvGraphicFramePr>
          <p:cNvPr id="5" name="Chart 4"/>
          <p:cNvGraphicFramePr>
            <a:graphicFrameLocks noGrp="1"/>
          </p:cNvGraphicFramePr>
          <p:nvPr/>
        </p:nvGraphicFramePr>
        <p:xfrm>
          <a:off x="0" y="0"/>
          <a:ext cx="93726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Rectangle 17"/>
          <p:cNvSpPr>
            <a:spLocks noChangeArrowheads="1"/>
          </p:cNvSpPr>
          <p:nvPr/>
        </p:nvSpPr>
        <p:spPr bwMode="auto">
          <a:xfrm>
            <a:off x="3429004" y="381000"/>
            <a:ext cx="2093843" cy="261610"/>
          </a:xfrm>
          <a:prstGeom prst="rect">
            <a:avLst/>
          </a:prstGeom>
          <a:noFill/>
          <a:ln w="9525">
            <a:noFill/>
            <a:miter lim="800000"/>
            <a:headEnd/>
            <a:tailEnd/>
          </a:ln>
        </p:spPr>
        <p:txBody>
          <a:bodyPr wrap="none">
            <a:spAutoFit/>
          </a:bodyPr>
          <a:lstStyle/>
          <a:p>
            <a:r>
              <a:rPr lang="en-US" sz="1100"/>
              <a:t>All people 10+, 9 cities, in ‘000</a:t>
            </a:r>
          </a:p>
        </p:txBody>
      </p:sp>
      <p:sp>
        <p:nvSpPr>
          <p:cNvPr id="6149" name="Text Box 6"/>
          <p:cNvSpPr txBox="1">
            <a:spLocks noChangeArrowheads="1"/>
          </p:cNvSpPr>
          <p:nvPr/>
        </p:nvSpPr>
        <p:spPr bwMode="auto">
          <a:xfrm>
            <a:off x="3200403" y="685800"/>
            <a:ext cx="2811463" cy="230832"/>
          </a:xfrm>
          <a:prstGeom prst="rect">
            <a:avLst/>
          </a:prstGeom>
          <a:solidFill>
            <a:schemeClr val="tx1"/>
          </a:solidFill>
          <a:ln w="12700">
            <a:noFill/>
            <a:miter lim="800000"/>
            <a:headEnd/>
            <a:tailEnd/>
          </a:ln>
        </p:spPr>
        <p:txBody>
          <a:bodyPr>
            <a:spAutoFit/>
          </a:bodyPr>
          <a:lstStyle/>
          <a:p>
            <a:r>
              <a:rPr lang="en-US" sz="900" dirty="0">
                <a:solidFill>
                  <a:schemeClr val="bg1"/>
                </a:solidFill>
              </a:rPr>
              <a:t>Source: Nielsen Readership Study  2008 - 2012</a:t>
            </a:r>
          </a:p>
        </p:txBody>
      </p:sp>
      <p:sp>
        <p:nvSpPr>
          <p:cNvPr id="8" name="Rectangle 2"/>
          <p:cNvSpPr txBox="1">
            <a:spLocks noChangeArrowheads="1"/>
          </p:cNvSpPr>
          <p:nvPr/>
        </p:nvSpPr>
        <p:spPr bwMode="auto">
          <a:xfrm>
            <a:off x="0" y="0"/>
            <a:ext cx="93726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1426" tIns="45713" rIns="91426" bIns="45713"/>
          <a:lstStyle/>
          <a:p>
            <a:pPr algn="ctr">
              <a:lnSpc>
                <a:spcPct val="95000"/>
              </a:lnSpc>
              <a:defRPr/>
            </a:pPr>
            <a:r>
              <a:rPr lang="en-US" sz="2400" b="1" kern="0" dirty="0" smtClean="0">
                <a:solidFill>
                  <a:srgbClr val="0082D1"/>
                </a:solidFill>
                <a:latin typeface="+mj-lt"/>
                <a:ea typeface="+mj-ea"/>
                <a:cs typeface="+mj-cs"/>
              </a:rPr>
              <a:t>JUMLAH PEMBACA KORAN DI 9 KOTA (DI INDONESIA)</a:t>
            </a:r>
            <a:endParaRPr lang="en-US" sz="2400" b="1" kern="0" dirty="0">
              <a:solidFill>
                <a:srgbClr val="0082D1"/>
              </a:solidFill>
              <a:latin typeface="+mj-lt"/>
              <a:ea typeface="+mj-ea"/>
              <a:cs typeface="+mj-cs"/>
            </a:endParaRPr>
          </a:p>
        </p:txBody>
      </p:sp>
    </p:spTree>
  </p:cSld>
  <p:clrMapOvr>
    <a:masterClrMapping/>
  </p:clrMapOvr>
  <p:transition spd="slow">
    <p:diamond/>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
          <a:ext cx="8991600" cy="6885172"/>
        </p:xfrm>
        <a:graphic>
          <a:graphicData uri="http://schemas.openxmlformats.org/drawingml/2006/table">
            <a:tbl>
              <a:tblPr firstRow="1" bandRow="1">
                <a:tableStyleId>{5C22544A-7EE6-4342-B048-85BDC9FD1C3A}</a:tableStyleId>
              </a:tblPr>
              <a:tblGrid>
                <a:gridCol w="609600"/>
                <a:gridCol w="1981200"/>
                <a:gridCol w="1981200"/>
                <a:gridCol w="1524000"/>
                <a:gridCol w="1524000"/>
                <a:gridCol w="1371600"/>
              </a:tblGrid>
              <a:tr h="768991">
                <a:tc>
                  <a:txBody>
                    <a:bodyPr/>
                    <a:lstStyle/>
                    <a:p>
                      <a:pPr marL="0" marR="0" algn="ctr">
                        <a:lnSpc>
                          <a:spcPct val="115000"/>
                        </a:lnSpc>
                        <a:spcBef>
                          <a:spcPts val="0"/>
                        </a:spcBef>
                        <a:spcAft>
                          <a:spcPts val="0"/>
                        </a:spcAft>
                      </a:pPr>
                      <a:endParaRPr lang="en-US" sz="1100" dirty="0">
                        <a:latin typeface="Calibri"/>
                        <a:ea typeface="Times New Roman"/>
                        <a:cs typeface="Arial"/>
                      </a:endParaRPr>
                    </a:p>
                    <a:p>
                      <a:pPr marL="0" marR="0" algn="ctr">
                        <a:lnSpc>
                          <a:spcPct val="115000"/>
                        </a:lnSpc>
                        <a:spcBef>
                          <a:spcPts val="0"/>
                        </a:spcBef>
                        <a:spcAft>
                          <a:spcPts val="0"/>
                        </a:spcAft>
                      </a:pPr>
                      <a:r>
                        <a:rPr lang="en-US" sz="1100" b="1" dirty="0">
                          <a:latin typeface="Times New Roman"/>
                          <a:ea typeface="Times New Roman"/>
                          <a:cs typeface="Arial"/>
                        </a:rPr>
                        <a:t>No.</a:t>
                      </a: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100" b="1" dirty="0" smtClean="0">
                        <a:latin typeface="Times New Roman"/>
                        <a:ea typeface="Times New Roman"/>
                        <a:cs typeface="Arial"/>
                      </a:endParaRPr>
                    </a:p>
                    <a:p>
                      <a:pPr marL="0" marR="0" algn="ctr">
                        <a:lnSpc>
                          <a:spcPct val="115000"/>
                        </a:lnSpc>
                        <a:spcBef>
                          <a:spcPts val="0"/>
                        </a:spcBef>
                        <a:spcAft>
                          <a:spcPts val="0"/>
                        </a:spcAft>
                      </a:pPr>
                      <a:r>
                        <a:rPr lang="en-US" sz="1100" b="1" dirty="0" smtClean="0">
                          <a:latin typeface="Times New Roman"/>
                          <a:ea typeface="Times New Roman"/>
                          <a:cs typeface="Arial"/>
                        </a:rPr>
                        <a:t>Nama </a:t>
                      </a:r>
                      <a:r>
                        <a:rPr lang="en-US" sz="1100" b="1" dirty="0">
                          <a:latin typeface="Times New Roman"/>
                          <a:ea typeface="Times New Roman"/>
                          <a:cs typeface="Arial"/>
                        </a:rPr>
                        <a:t>Surat Kabar Harian (Nasional dan Lokal)</a:t>
                      </a: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100" dirty="0">
                        <a:latin typeface="Calibri"/>
                        <a:ea typeface="Times New Roman"/>
                        <a:cs typeface="Arial"/>
                      </a:endParaRPr>
                    </a:p>
                    <a:p>
                      <a:pPr marL="0" marR="0" algn="ctr">
                        <a:lnSpc>
                          <a:spcPct val="115000"/>
                        </a:lnSpc>
                        <a:spcBef>
                          <a:spcPts val="0"/>
                        </a:spcBef>
                        <a:spcAft>
                          <a:spcPts val="0"/>
                        </a:spcAft>
                      </a:pPr>
                      <a:r>
                        <a:rPr lang="en-US" sz="1100" b="1" dirty="0">
                          <a:latin typeface="Times New Roman"/>
                          <a:ea typeface="Times New Roman"/>
                          <a:cs typeface="Arial"/>
                        </a:rPr>
                        <a:t>Jumlah</a:t>
                      </a:r>
                      <a:endParaRPr lang="en-US" sz="1100" dirty="0">
                        <a:latin typeface="Calibri"/>
                        <a:ea typeface="Times New Roman"/>
                        <a:cs typeface="Arial"/>
                      </a:endParaRPr>
                    </a:p>
                    <a:p>
                      <a:pPr marL="0" marR="0" algn="ctr">
                        <a:lnSpc>
                          <a:spcPct val="115000"/>
                        </a:lnSpc>
                        <a:spcBef>
                          <a:spcPts val="0"/>
                        </a:spcBef>
                        <a:spcAft>
                          <a:spcPts val="0"/>
                        </a:spcAft>
                      </a:pPr>
                      <a:r>
                        <a:rPr lang="en-US" sz="1100" b="1" dirty="0">
                          <a:latin typeface="Times New Roman"/>
                          <a:ea typeface="Times New Roman"/>
                          <a:cs typeface="Arial"/>
                        </a:rPr>
                        <a:t>Pembaca (2008)</a:t>
                      </a: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100" dirty="0">
                        <a:latin typeface="Calibri"/>
                        <a:ea typeface="Times New Roman"/>
                        <a:cs typeface="Arial"/>
                      </a:endParaRPr>
                    </a:p>
                    <a:p>
                      <a:pPr marL="0" marR="0" algn="ctr">
                        <a:lnSpc>
                          <a:spcPct val="115000"/>
                        </a:lnSpc>
                        <a:spcBef>
                          <a:spcPts val="0"/>
                        </a:spcBef>
                        <a:spcAft>
                          <a:spcPts val="0"/>
                        </a:spcAft>
                      </a:pPr>
                      <a:r>
                        <a:rPr lang="en-US" sz="1100" b="1" dirty="0">
                          <a:latin typeface="Times New Roman"/>
                          <a:ea typeface="Times New Roman"/>
                          <a:cs typeface="Arial"/>
                        </a:rPr>
                        <a:t>Jumlah Pembaca (2012)</a:t>
                      </a: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100" dirty="0">
                        <a:latin typeface="Calibri"/>
                        <a:ea typeface="Times New Roman"/>
                        <a:cs typeface="Arial"/>
                      </a:endParaRPr>
                    </a:p>
                    <a:p>
                      <a:pPr marL="0" marR="0" algn="ctr">
                        <a:lnSpc>
                          <a:spcPct val="115000"/>
                        </a:lnSpc>
                        <a:spcBef>
                          <a:spcPts val="0"/>
                        </a:spcBef>
                        <a:spcAft>
                          <a:spcPts val="0"/>
                        </a:spcAft>
                      </a:pPr>
                      <a:r>
                        <a:rPr lang="en-US" sz="1100" b="1" dirty="0">
                          <a:latin typeface="Times New Roman"/>
                          <a:ea typeface="Times New Roman"/>
                          <a:cs typeface="Arial"/>
                        </a:rPr>
                        <a:t>Tren Naik (+) atau Turun (-)</a:t>
                      </a: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100" b="1" dirty="0" smtClean="0">
                        <a:latin typeface="Times New Roman"/>
                        <a:ea typeface="Times New Roman"/>
                        <a:cs typeface="Arial"/>
                      </a:endParaRPr>
                    </a:p>
                    <a:p>
                      <a:pPr marL="0" marR="0" algn="ctr">
                        <a:lnSpc>
                          <a:spcPct val="115000"/>
                        </a:lnSpc>
                        <a:spcBef>
                          <a:spcPts val="0"/>
                        </a:spcBef>
                        <a:spcAft>
                          <a:spcPts val="0"/>
                        </a:spcAft>
                      </a:pPr>
                      <a:r>
                        <a:rPr lang="en-US" sz="1100" b="1" dirty="0" smtClean="0">
                          <a:latin typeface="Times New Roman"/>
                          <a:ea typeface="Times New Roman"/>
                          <a:cs typeface="Arial"/>
                        </a:rPr>
                        <a:t>Persentase </a:t>
                      </a:r>
                      <a:r>
                        <a:rPr lang="en-US" sz="1100" b="1" dirty="0">
                          <a:latin typeface="Times New Roman"/>
                          <a:ea typeface="Times New Roman"/>
                          <a:cs typeface="Arial"/>
                        </a:rPr>
                        <a:t>Naik (+) atau Turun (-)</a:t>
                      </a:r>
                      <a:endParaRPr lang="en-US" sz="1100" dirty="0">
                        <a:latin typeface="Calibri"/>
                        <a:ea typeface="Times New Roman"/>
                        <a:cs typeface="Arial"/>
                      </a:endParaRPr>
                    </a:p>
                  </a:txBody>
                  <a:tcPr marL="68580" marR="68580" marT="0" marB="0"/>
                </a:tc>
              </a:tr>
              <a:tr h="300531">
                <a:tc>
                  <a:txBody>
                    <a:bodyPr/>
                    <a:lstStyle/>
                    <a:p>
                      <a:pPr marL="342900" marR="0" lvl="0" indent="-342900" algn="just">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Kompas</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1.714.000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1.434.000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- 280.000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- 16,34 %</a:t>
                      </a:r>
                      <a:endParaRPr lang="en-US" sz="1100" dirty="0">
                        <a:latin typeface="Calibri"/>
                        <a:ea typeface="Times New Roman"/>
                        <a:cs typeface="Arial"/>
                      </a:endParaRPr>
                    </a:p>
                  </a:txBody>
                  <a:tcPr marL="68580" marR="68580" marT="0" marB="0"/>
                </a:tc>
              </a:tr>
              <a:tr h="300531">
                <a:tc>
                  <a:txBody>
                    <a:bodyPr/>
                    <a:lstStyle/>
                    <a:p>
                      <a:pPr marL="342900" marR="0" lvl="0" indent="-342900" algn="just">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2.</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Jawa Pos </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1.648.000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874.000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- 774.000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- 47,00 %</a:t>
                      </a:r>
                      <a:endParaRPr lang="en-US" sz="1100">
                        <a:latin typeface="Calibri"/>
                        <a:ea typeface="Times New Roman"/>
                        <a:cs typeface="Arial"/>
                      </a:endParaRPr>
                    </a:p>
                  </a:txBody>
                  <a:tcPr marL="68580" marR="68580" marT="0" marB="0"/>
                </a:tc>
              </a:tr>
              <a:tr h="300531">
                <a:tc>
                  <a:txBody>
                    <a:bodyPr/>
                    <a:lstStyle/>
                    <a:p>
                      <a:pPr marL="342900" marR="0" lvl="0" indent="-342900" algn="just">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3.</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Pos Kota</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1.201.000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614.000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- 587.000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- 48,90 %</a:t>
                      </a:r>
                      <a:endParaRPr lang="en-US" sz="110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4.</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b="1" dirty="0">
                          <a:latin typeface="Times New Roman"/>
                          <a:ea typeface="Times New Roman"/>
                          <a:cs typeface="Arial"/>
                        </a:rPr>
                        <a:t>Top Skor</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838.000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a:latin typeface="Times New Roman"/>
                          <a:ea typeface="Times New Roman"/>
                          <a:cs typeface="Arial"/>
                        </a:rPr>
                        <a:t>376.000</a:t>
                      </a:r>
                      <a:endParaRPr lang="en-US" sz="1100" b="1">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- 462.000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- 55,10 %</a:t>
                      </a:r>
                      <a:endParaRPr lang="en-US" sz="1100" b="1" dirty="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5.</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Warta Kota</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752.000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411.000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- 341.000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- 45,30 %</a:t>
                      </a:r>
                      <a:endParaRPr lang="en-US" sz="110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6.</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b="1" dirty="0">
                          <a:latin typeface="Times New Roman"/>
                          <a:ea typeface="Times New Roman"/>
                          <a:cs typeface="Arial"/>
                        </a:rPr>
                        <a:t>Berita Kota</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678.000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a:latin typeface="Times New Roman"/>
                          <a:ea typeface="Times New Roman"/>
                          <a:cs typeface="Arial"/>
                        </a:rPr>
                        <a:t>281.000</a:t>
                      </a:r>
                      <a:endParaRPr lang="en-US" sz="1100" b="1">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- 397.000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- 58,50 %</a:t>
                      </a:r>
                      <a:endParaRPr lang="en-US" sz="1100" b="1" dirty="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7.</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Kedaulatan Rakyat</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581.000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350.000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- 231.000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- 39,80 %</a:t>
                      </a:r>
                      <a:endParaRPr lang="en-US" sz="1100">
                        <a:latin typeface="Calibri"/>
                        <a:ea typeface="Times New Roman"/>
                        <a:cs typeface="Arial"/>
                      </a:endParaRPr>
                    </a:p>
                  </a:txBody>
                  <a:tcPr marL="68580" marR="68580" marT="0" marB="0"/>
                </a:tc>
              </a:tr>
              <a:tr h="327698">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8.</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b="1" dirty="0">
                          <a:latin typeface="Times New Roman"/>
                          <a:ea typeface="Times New Roman"/>
                          <a:cs typeface="Arial"/>
                        </a:rPr>
                        <a:t>Lampu Hijau</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580.000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196.000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- 384.000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- 66,20 %</a:t>
                      </a:r>
                      <a:endParaRPr lang="en-US" sz="1100" b="1" dirty="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9.</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Seputar Indonesia</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559.000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330.000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- 229.000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- 41,00 %</a:t>
                      </a:r>
                      <a:endParaRPr lang="en-US" sz="110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10.</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b="1" dirty="0">
                          <a:latin typeface="Times New Roman"/>
                          <a:ea typeface="Times New Roman"/>
                          <a:cs typeface="Arial"/>
                        </a:rPr>
                        <a:t>Media Indonesia</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a:latin typeface="Times New Roman"/>
                          <a:ea typeface="Times New Roman"/>
                          <a:cs typeface="Arial"/>
                        </a:rPr>
                        <a:t>366.000</a:t>
                      </a:r>
                      <a:endParaRPr lang="en-US" sz="1100" b="1">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a:latin typeface="Times New Roman"/>
                          <a:ea typeface="Times New Roman"/>
                          <a:cs typeface="Arial"/>
                        </a:rPr>
                        <a:t>132.000</a:t>
                      </a:r>
                      <a:endParaRPr lang="en-US" sz="1100" b="1">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- 234.000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- 63,90 %</a:t>
                      </a:r>
                      <a:endParaRPr lang="en-US" sz="1100" b="1" dirty="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Calibri"/>
                          <a:ea typeface="Times New Roman"/>
                          <a:cs typeface="Times New Roman"/>
                        </a:rPr>
                        <a:t>11.</a:t>
                      </a:r>
                      <a:endParaRPr lang="en-US" sz="1100" dirty="0">
                        <a:solidFill>
                          <a:schemeClr val="tx1"/>
                        </a:solidFill>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i="0" dirty="0">
                          <a:solidFill>
                            <a:srgbClr val="0070C0"/>
                          </a:solidFill>
                          <a:latin typeface="Times New Roman"/>
                          <a:ea typeface="Times New Roman"/>
                          <a:cs typeface="Arial"/>
                        </a:rPr>
                        <a:t>Suara Merdeka</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316.000</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342.000</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+ 26.000</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+ 8,20 %</a:t>
                      </a:r>
                      <a:endParaRPr lang="en-US" sz="1100" i="0" dirty="0">
                        <a:solidFill>
                          <a:srgbClr val="0070C0"/>
                        </a:solidFill>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12.</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latin typeface="Times New Roman"/>
                          <a:ea typeface="Times New Roman"/>
                          <a:cs typeface="Arial"/>
                        </a:rPr>
                        <a:t>Republika</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212.000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137.000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- 75.000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- 35,40 %</a:t>
                      </a:r>
                      <a:endParaRPr lang="en-US" sz="1100" dirty="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13.</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Koran Tempo</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180.000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158.000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- 22.000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- 12,20 %</a:t>
                      </a:r>
                      <a:endParaRPr lang="en-US" sz="1100">
                        <a:latin typeface="Calibri"/>
                        <a:ea typeface="Times New Roman"/>
                        <a:cs typeface="Arial"/>
                      </a:endParaRPr>
                    </a:p>
                  </a:txBody>
                  <a:tcPr marL="68580" marR="68580" marT="0" marB="0"/>
                </a:tc>
              </a:tr>
              <a:tr h="300531">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Calibri"/>
                          <a:ea typeface="Times New Roman"/>
                          <a:cs typeface="Times New Roman"/>
                        </a:rPr>
                        <a:t>14.</a:t>
                      </a:r>
                      <a:endParaRPr lang="en-US" sz="1100" dirty="0">
                        <a:solidFill>
                          <a:schemeClr val="tx1"/>
                        </a:solidFill>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i="0" dirty="0">
                          <a:solidFill>
                            <a:srgbClr val="0070C0"/>
                          </a:solidFill>
                          <a:latin typeface="Times New Roman"/>
                          <a:ea typeface="Times New Roman"/>
                          <a:cs typeface="Arial"/>
                        </a:rPr>
                        <a:t>Surya</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145.000</a:t>
                      </a:r>
                      <a:endParaRPr lang="en-US" sz="1100" i="0" dirty="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a:solidFill>
                            <a:srgbClr val="0070C0"/>
                          </a:solidFill>
                          <a:latin typeface="Times New Roman"/>
                          <a:ea typeface="Times New Roman"/>
                          <a:cs typeface="Arial"/>
                        </a:rPr>
                        <a:t>185.000</a:t>
                      </a:r>
                      <a:endParaRPr lang="en-US" sz="1100" i="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a:solidFill>
                            <a:srgbClr val="0070C0"/>
                          </a:solidFill>
                          <a:latin typeface="Times New Roman"/>
                          <a:ea typeface="Times New Roman"/>
                          <a:cs typeface="Arial"/>
                        </a:rPr>
                        <a:t>+ 40.000</a:t>
                      </a:r>
                      <a:endParaRPr lang="en-US" sz="1100" i="0">
                        <a:solidFill>
                          <a:srgbClr val="0070C0"/>
                        </a:solidFill>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i="0" dirty="0">
                          <a:solidFill>
                            <a:srgbClr val="0070C0"/>
                          </a:solidFill>
                          <a:latin typeface="Times New Roman"/>
                          <a:ea typeface="Times New Roman"/>
                          <a:cs typeface="Arial"/>
                        </a:rPr>
                        <a:t>+27,60 %</a:t>
                      </a:r>
                      <a:endParaRPr lang="en-US" sz="1100" i="0" dirty="0">
                        <a:solidFill>
                          <a:srgbClr val="0070C0"/>
                        </a:solidFill>
                        <a:latin typeface="Calibri"/>
                        <a:ea typeface="Times New Roman"/>
                        <a:cs typeface="Arial"/>
                      </a:endParaRPr>
                    </a:p>
                  </a:txBody>
                  <a:tcPr marL="68580" marR="68580" marT="0" marB="0"/>
                </a:tc>
              </a:tr>
              <a:tr h="470395">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15.</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b="1" dirty="0">
                          <a:latin typeface="Times New Roman"/>
                          <a:ea typeface="Times New Roman"/>
                          <a:cs typeface="Arial"/>
                        </a:rPr>
                        <a:t>Non Stop</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100.000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31.000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- 69.000</a:t>
                      </a:r>
                      <a:endParaRPr lang="en-US" sz="1100" b="1"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b="1" dirty="0">
                          <a:latin typeface="Times New Roman"/>
                          <a:ea typeface="Times New Roman"/>
                          <a:cs typeface="Arial"/>
                        </a:rPr>
                        <a:t>- 69,00 %</a:t>
                      </a:r>
                      <a:endParaRPr lang="en-US" sz="1100" b="1" dirty="0">
                        <a:latin typeface="Calibri"/>
                        <a:ea typeface="Times New Roman"/>
                        <a:cs typeface="Arial"/>
                      </a:endParaRPr>
                    </a:p>
                  </a:txBody>
                  <a:tcPr marL="68580" marR="68580" marT="0" marB="0"/>
                </a:tc>
              </a:tr>
              <a:tr h="470395">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16.</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Meteor</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56.000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48.000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- 8.000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- 14,30 %</a:t>
                      </a:r>
                      <a:endParaRPr lang="en-US" sz="1100">
                        <a:latin typeface="Calibri"/>
                        <a:ea typeface="Times New Roman"/>
                        <a:cs typeface="Arial"/>
                      </a:endParaRPr>
                    </a:p>
                  </a:txBody>
                  <a:tcPr marL="68580" marR="68580" marT="0" marB="0"/>
                </a:tc>
              </a:tr>
              <a:tr h="470395">
                <a:tc>
                  <a:txBody>
                    <a:bodyPr/>
                    <a:lstStyle/>
                    <a:p>
                      <a:pPr marL="342900" marR="0" lvl="0" indent="-342900">
                        <a:lnSpc>
                          <a:spcPct val="115000"/>
                        </a:lnSpc>
                        <a:spcBef>
                          <a:spcPts val="0"/>
                        </a:spcBef>
                        <a:spcAft>
                          <a:spcPts val="0"/>
                        </a:spcAft>
                        <a:buFont typeface="+mj-lt"/>
                        <a:buNone/>
                      </a:pPr>
                      <a:r>
                        <a:rPr lang="en-US" sz="1100" dirty="0" smtClean="0">
                          <a:solidFill>
                            <a:schemeClr val="tx1"/>
                          </a:solidFill>
                          <a:latin typeface="Times New Roman"/>
                          <a:ea typeface="Times New Roman"/>
                          <a:cs typeface="Times New Roman"/>
                        </a:rPr>
                        <a:t>17.</a:t>
                      </a:r>
                      <a:endParaRPr lang="en-US" sz="1100" dirty="0">
                        <a:solidFill>
                          <a:schemeClr val="tx1"/>
                        </a:solidFill>
                        <a:latin typeface="Times New Roman"/>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100">
                          <a:latin typeface="Times New Roman"/>
                          <a:ea typeface="Times New Roman"/>
                          <a:cs typeface="Arial"/>
                        </a:rPr>
                        <a:t>Wawasan</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46.000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34.000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- 12.000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- 26,10 %</a:t>
                      </a:r>
                      <a:endParaRPr lang="en-US" sz="1100" dirty="0">
                        <a:latin typeface="Calibri"/>
                        <a:ea typeface="Times New Roman"/>
                        <a:cs typeface="Arial"/>
                      </a:endParaRPr>
                    </a:p>
                  </a:txBody>
                  <a:tcPr marL="68580" marR="68580" marT="0" marB="0"/>
                </a:tc>
              </a:tr>
              <a:tr h="470395">
                <a:tc gridSpan="2">
                  <a:txBody>
                    <a:bodyPr/>
                    <a:lstStyle/>
                    <a:p>
                      <a:pPr marL="0" marR="0" algn="ctr">
                        <a:lnSpc>
                          <a:spcPct val="115000"/>
                        </a:lnSpc>
                        <a:spcBef>
                          <a:spcPts val="0"/>
                        </a:spcBef>
                        <a:spcAft>
                          <a:spcPts val="0"/>
                        </a:spcAft>
                      </a:pPr>
                      <a:r>
                        <a:rPr lang="en-US" sz="1100" dirty="0">
                          <a:latin typeface="Times New Roman"/>
                          <a:ea typeface="Times New Roman"/>
                          <a:cs typeface="Arial"/>
                        </a:rPr>
                        <a:t>Total</a:t>
                      </a:r>
                      <a:endParaRPr lang="en-US" sz="1100" dirty="0">
                        <a:latin typeface="Calibri"/>
                        <a:ea typeface="Times New Roman"/>
                        <a:cs typeface="Arial"/>
                      </a:endParaRPr>
                    </a:p>
                  </a:txBody>
                  <a:tcPr marL="68580" marR="68580" marT="0" marB="0"/>
                </a:tc>
                <a:tc hMerge="1">
                  <a:txBody>
                    <a:bodyPr/>
                    <a:lstStyle/>
                    <a:p>
                      <a:endParaRPr lang="en-US"/>
                    </a:p>
                  </a:txBody>
                  <a:tcPr/>
                </a:tc>
                <a:tc>
                  <a:txBody>
                    <a:bodyPr/>
                    <a:lstStyle/>
                    <a:p>
                      <a:pPr marL="0" marR="0" algn="r">
                        <a:lnSpc>
                          <a:spcPct val="115000"/>
                        </a:lnSpc>
                        <a:spcBef>
                          <a:spcPts val="0"/>
                        </a:spcBef>
                        <a:spcAft>
                          <a:spcPts val="0"/>
                        </a:spcAft>
                      </a:pPr>
                      <a:r>
                        <a:rPr lang="en-US" sz="1100" dirty="0">
                          <a:latin typeface="Times New Roman"/>
                          <a:ea typeface="Times New Roman"/>
                          <a:cs typeface="Arial"/>
                        </a:rPr>
                        <a:t>9.972.000</a:t>
                      </a:r>
                      <a:endParaRPr lang="en-US" sz="1100" dirty="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5.933.000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a:latin typeface="Times New Roman"/>
                          <a:ea typeface="Times New Roman"/>
                          <a:cs typeface="Arial"/>
                        </a:rPr>
                        <a:t>- 4.039.000</a:t>
                      </a:r>
                      <a:endParaRPr lang="en-US" sz="1100">
                        <a:latin typeface="Calibri"/>
                        <a:ea typeface="Times New Roman"/>
                        <a:cs typeface="Arial"/>
                      </a:endParaRPr>
                    </a:p>
                  </a:txBody>
                  <a:tcPr marL="68580" marR="68580" marT="0" marB="0"/>
                </a:tc>
                <a:tc>
                  <a:txBody>
                    <a:bodyPr/>
                    <a:lstStyle/>
                    <a:p>
                      <a:pPr marL="0" marR="0" algn="r">
                        <a:lnSpc>
                          <a:spcPct val="115000"/>
                        </a:lnSpc>
                        <a:spcBef>
                          <a:spcPts val="0"/>
                        </a:spcBef>
                        <a:spcAft>
                          <a:spcPts val="0"/>
                        </a:spcAft>
                      </a:pPr>
                      <a:r>
                        <a:rPr lang="en-US" sz="1100" dirty="0">
                          <a:latin typeface="Times New Roman"/>
                          <a:ea typeface="Times New Roman"/>
                          <a:cs typeface="Arial"/>
                        </a:rPr>
                        <a:t>- 40,50 %</a:t>
                      </a:r>
                      <a:endParaRPr lang="en-US" sz="1100" dirty="0">
                        <a:latin typeface="Calibri"/>
                        <a:ea typeface="Times New Roman"/>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81000"/>
          <a:ext cx="8991600" cy="6477001"/>
        </p:xfrm>
        <a:graphic>
          <a:graphicData uri="http://schemas.openxmlformats.org/drawingml/2006/table">
            <a:tbl>
              <a:tblPr firstRow="1" bandRow="1">
                <a:tableStyleId>{5C22544A-7EE6-4342-B048-85BDC9FD1C3A}</a:tableStyleId>
              </a:tblPr>
              <a:tblGrid>
                <a:gridCol w="1676400"/>
                <a:gridCol w="3352800"/>
                <a:gridCol w="2133600"/>
                <a:gridCol w="1828800"/>
              </a:tblGrid>
              <a:tr h="569910">
                <a:tc>
                  <a:txBody>
                    <a:bodyPr/>
                    <a:lstStyle/>
                    <a:p>
                      <a:pPr marL="0" marR="0">
                        <a:lnSpc>
                          <a:spcPct val="115000"/>
                        </a:lnSpc>
                        <a:spcBef>
                          <a:spcPts val="0"/>
                        </a:spcBef>
                        <a:spcAft>
                          <a:spcPts val="0"/>
                        </a:spcAft>
                      </a:pPr>
                      <a:endParaRPr lang="en-US" sz="1400" i="0" dirty="0">
                        <a:latin typeface="Aharoni" pitchFamily="2" charset="-79"/>
                        <a:ea typeface="Times New Roman"/>
                        <a:cs typeface="Aharoni" pitchFamily="2" charset="-79"/>
                      </a:endParaRPr>
                    </a:p>
                    <a:p>
                      <a:pPr marL="0" marR="0" algn="ctr">
                        <a:lnSpc>
                          <a:spcPct val="115000"/>
                        </a:lnSpc>
                        <a:spcBef>
                          <a:spcPts val="0"/>
                        </a:spcBef>
                        <a:spcAft>
                          <a:spcPts val="0"/>
                        </a:spcAft>
                      </a:pPr>
                      <a:r>
                        <a:rPr lang="id-ID" sz="1400" b="1" i="0" dirty="0">
                          <a:solidFill>
                            <a:srgbClr val="000000"/>
                          </a:solidFill>
                          <a:latin typeface="Aharoni" pitchFamily="2" charset="-79"/>
                          <a:ea typeface="Times New Roman"/>
                          <a:cs typeface="Aharoni" pitchFamily="2" charset="-79"/>
                        </a:rPr>
                        <a:t>Tahun</a:t>
                      </a:r>
                      <a:endParaRPr lang="en-US" sz="1400" i="0" dirty="0">
                        <a:latin typeface="Aharoni" pitchFamily="2" charset="-79"/>
                        <a:ea typeface="Times New Roman"/>
                        <a:cs typeface="Aharoni" pitchFamily="2" charset="-79"/>
                      </a:endParaRPr>
                    </a:p>
                  </a:txBody>
                  <a:tcPr marL="68580" marR="68580" marT="0" marB="0"/>
                </a:tc>
                <a:tc>
                  <a:txBody>
                    <a:bodyPr/>
                    <a:lstStyle/>
                    <a:p>
                      <a:pPr marL="0" marR="0" algn="ctr">
                        <a:lnSpc>
                          <a:spcPct val="115000"/>
                        </a:lnSpc>
                        <a:spcBef>
                          <a:spcPts val="0"/>
                        </a:spcBef>
                        <a:spcAft>
                          <a:spcPts val="0"/>
                        </a:spcAft>
                      </a:pPr>
                      <a:endParaRPr lang="en-US" sz="1400" i="0" dirty="0">
                        <a:latin typeface="Aharoni" pitchFamily="2" charset="-79"/>
                        <a:ea typeface="Times New Roman"/>
                        <a:cs typeface="Aharoni" pitchFamily="2" charset="-79"/>
                      </a:endParaRPr>
                    </a:p>
                    <a:p>
                      <a:pPr marL="0" marR="0" algn="ctr">
                        <a:lnSpc>
                          <a:spcPct val="115000"/>
                        </a:lnSpc>
                        <a:spcBef>
                          <a:spcPts val="0"/>
                        </a:spcBef>
                        <a:spcAft>
                          <a:spcPts val="0"/>
                        </a:spcAft>
                      </a:pPr>
                      <a:r>
                        <a:rPr lang="id-ID" sz="1400" b="1" i="0" dirty="0">
                          <a:solidFill>
                            <a:srgbClr val="000000"/>
                          </a:solidFill>
                          <a:latin typeface="Aharoni" pitchFamily="2" charset="-79"/>
                          <a:ea typeface="Times New Roman"/>
                          <a:cs typeface="Aharoni" pitchFamily="2" charset="-79"/>
                        </a:rPr>
                        <a:t>Sumber Rujukan</a:t>
                      </a:r>
                      <a:endParaRPr lang="en-US" sz="1400" i="0" dirty="0">
                        <a:latin typeface="Aharoni" pitchFamily="2" charset="-79"/>
                        <a:ea typeface="Times New Roman"/>
                        <a:cs typeface="Aharoni" pitchFamily="2" charset="-79"/>
                      </a:endParaRPr>
                    </a:p>
                  </a:txBody>
                  <a:tcPr marL="68580" marR="68580" marT="0" marB="0"/>
                </a:tc>
                <a:tc>
                  <a:txBody>
                    <a:bodyPr/>
                    <a:lstStyle/>
                    <a:p>
                      <a:pPr marL="0" marR="0" algn="ctr">
                        <a:lnSpc>
                          <a:spcPct val="115000"/>
                        </a:lnSpc>
                        <a:spcBef>
                          <a:spcPts val="0"/>
                        </a:spcBef>
                        <a:spcAft>
                          <a:spcPts val="0"/>
                        </a:spcAft>
                      </a:pPr>
                      <a:r>
                        <a:rPr lang="id-ID" sz="1400" b="1" i="0" dirty="0">
                          <a:solidFill>
                            <a:srgbClr val="000000"/>
                          </a:solidFill>
                          <a:latin typeface="Aharoni" pitchFamily="2" charset="-79"/>
                          <a:ea typeface="Times New Roman"/>
                          <a:cs typeface="Aharoni" pitchFamily="2" charset="-79"/>
                        </a:rPr>
                        <a:t>Jumlah Pengguna </a:t>
                      </a:r>
                      <a:r>
                        <a:rPr lang="en-US" sz="1400" b="1" i="0" dirty="0">
                          <a:solidFill>
                            <a:srgbClr val="000000"/>
                          </a:solidFill>
                          <a:latin typeface="Aharoni" pitchFamily="2" charset="-79"/>
                          <a:ea typeface="Times New Roman"/>
                          <a:cs typeface="Aharoni" pitchFamily="2" charset="-79"/>
                        </a:rPr>
                        <a:t>INTERNET</a:t>
                      </a:r>
                      <a:r>
                        <a:rPr lang="id-ID" sz="1400" b="1" i="0" dirty="0">
                          <a:solidFill>
                            <a:srgbClr val="000000"/>
                          </a:solidFill>
                          <a:latin typeface="Aharoni" pitchFamily="2" charset="-79"/>
                          <a:ea typeface="Times New Roman"/>
                          <a:cs typeface="Aharoni" pitchFamily="2" charset="-79"/>
                        </a:rPr>
                        <a:t> di Indonesia</a:t>
                      </a:r>
                      <a:endParaRPr lang="en-US" sz="1400" i="0" dirty="0">
                        <a:latin typeface="Aharoni" pitchFamily="2" charset="-79"/>
                        <a:ea typeface="Times New Roman"/>
                        <a:cs typeface="Aharoni" pitchFamily="2" charset="-79"/>
                      </a:endParaRPr>
                    </a:p>
                  </a:txBody>
                  <a:tcPr marL="68580" marR="68580" marT="0" marB="0"/>
                </a:tc>
                <a:tc>
                  <a:txBody>
                    <a:bodyPr/>
                    <a:lstStyle/>
                    <a:p>
                      <a:pPr marL="0" marR="0" algn="ctr">
                        <a:lnSpc>
                          <a:spcPct val="115000"/>
                        </a:lnSpc>
                        <a:spcBef>
                          <a:spcPts val="0"/>
                        </a:spcBef>
                        <a:spcAft>
                          <a:spcPts val="0"/>
                        </a:spcAft>
                      </a:pPr>
                      <a:r>
                        <a:rPr lang="id-ID" sz="1400" b="1" i="0" dirty="0">
                          <a:solidFill>
                            <a:srgbClr val="000000"/>
                          </a:solidFill>
                          <a:latin typeface="Aharoni" pitchFamily="2" charset="-79"/>
                          <a:ea typeface="Times New Roman"/>
                          <a:cs typeface="Aharoni" pitchFamily="2" charset="-79"/>
                        </a:rPr>
                        <a:t>Jumlah Pengguna Inte</a:t>
                      </a:r>
                      <a:r>
                        <a:rPr lang="en-US" sz="1400" b="1" i="0" dirty="0">
                          <a:solidFill>
                            <a:srgbClr val="000000"/>
                          </a:solidFill>
                          <a:latin typeface="Aharoni" pitchFamily="2" charset="-79"/>
                          <a:ea typeface="Times New Roman"/>
                          <a:cs typeface="Aharoni" pitchFamily="2" charset="-79"/>
                        </a:rPr>
                        <a:t>r</a:t>
                      </a:r>
                      <a:r>
                        <a:rPr lang="id-ID" sz="1400" b="1" i="0" dirty="0">
                          <a:solidFill>
                            <a:srgbClr val="000000"/>
                          </a:solidFill>
                          <a:latin typeface="Aharoni" pitchFamily="2" charset="-79"/>
                          <a:ea typeface="Times New Roman"/>
                          <a:cs typeface="Aharoni" pitchFamily="2" charset="-79"/>
                        </a:rPr>
                        <a:t>net se-Dunia</a:t>
                      </a:r>
                      <a:endParaRPr lang="en-US" sz="1400" i="0" dirty="0">
                        <a:latin typeface="Aharoni" pitchFamily="2" charset="-79"/>
                        <a:ea typeface="Times New Roman"/>
                        <a:cs typeface="Aharoni" pitchFamily="2" charset="-79"/>
                      </a:endParaRPr>
                    </a:p>
                  </a:txBody>
                  <a:tcPr marL="68580" marR="68580" marT="0" marB="0"/>
                </a:tc>
              </a:tr>
              <a:tr h="640184">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Juli 1998</a:t>
                      </a:r>
                      <a:r>
                        <a:rPr lang="en-US" sz="1800" dirty="0">
                          <a:solidFill>
                            <a:srgbClr val="000000"/>
                          </a:solidFill>
                          <a:latin typeface="Times New Roman"/>
                          <a:ea typeface="Times New Roman"/>
                          <a:cs typeface="Arial"/>
                        </a:rPr>
                        <a:t> s/d </a:t>
                      </a:r>
                      <a:endParaRPr lang="en-US" sz="1800" dirty="0">
                        <a:latin typeface="Calibri"/>
                        <a:ea typeface="Times New Roman"/>
                        <a:cs typeface="Arial"/>
                      </a:endParaRPr>
                    </a:p>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Juni 1999</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i="1" dirty="0" smtClean="0">
                          <a:solidFill>
                            <a:srgbClr val="000000"/>
                          </a:solidFill>
                          <a:latin typeface="Times New Roman"/>
                          <a:ea typeface="Times New Roman"/>
                          <a:cs typeface="Arial"/>
                        </a:rPr>
                        <a:t>I</a:t>
                      </a:r>
                      <a:r>
                        <a:rPr lang="en-US" sz="1800" i="1" dirty="0" smtClean="0">
                          <a:solidFill>
                            <a:srgbClr val="000000"/>
                          </a:solidFill>
                          <a:latin typeface="Times New Roman"/>
                          <a:ea typeface="Times New Roman"/>
                          <a:cs typeface="Arial"/>
                        </a:rPr>
                        <a:t>NTERNET </a:t>
                      </a:r>
                      <a:r>
                        <a:rPr lang="id-ID" sz="1800" i="1" dirty="0" smtClean="0">
                          <a:solidFill>
                            <a:srgbClr val="000000"/>
                          </a:solidFill>
                          <a:latin typeface="Times New Roman"/>
                          <a:ea typeface="Times New Roman"/>
                          <a:cs typeface="Arial"/>
                        </a:rPr>
                        <a:t>World </a:t>
                      </a:r>
                      <a:r>
                        <a:rPr lang="id-ID" sz="1800" i="1" dirty="0">
                          <a:solidFill>
                            <a:srgbClr val="000000"/>
                          </a:solidFill>
                          <a:latin typeface="Times New Roman"/>
                          <a:ea typeface="Times New Roman"/>
                          <a:cs typeface="Arial"/>
                        </a:rPr>
                        <a:t>Stat Web Directory</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790 ribu</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tabLst>
                          <a:tab pos="266700" algn="l"/>
                        </a:tabLs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399241">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2000</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Saling Silang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2 juta</a:t>
                      </a:r>
                      <a:r>
                        <a:rPr lang="en-US" sz="1800">
                          <a:solidFill>
                            <a:srgbClr val="000000"/>
                          </a:solidFill>
                          <a:latin typeface="Times New Roman"/>
                          <a:ea typeface="Times New Roman"/>
                          <a:cs typeface="Arial"/>
                        </a:rPr>
                        <a:t> orang</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405282">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Desember 2005</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Saling Silang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18 juta</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a:t>
                      </a:r>
                      <a:endParaRPr lang="en-US" sz="1800">
                        <a:latin typeface="Calibri"/>
                        <a:ea typeface="Times New Roman"/>
                        <a:cs typeface="Arial"/>
                      </a:endParaRPr>
                    </a:p>
                  </a:txBody>
                  <a:tcPr marL="68580" marR="68580" marT="0" marB="0"/>
                </a:tc>
              </a:tr>
              <a:tr h="640184">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Juni 2006</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i="1" dirty="0" smtClean="0">
                          <a:solidFill>
                            <a:srgbClr val="000000"/>
                          </a:solidFill>
                          <a:latin typeface="Times New Roman"/>
                          <a:ea typeface="Times New Roman"/>
                          <a:cs typeface="Arial"/>
                        </a:rPr>
                        <a:t>I</a:t>
                      </a:r>
                      <a:r>
                        <a:rPr lang="en-US" sz="1800" i="1" dirty="0" smtClean="0">
                          <a:solidFill>
                            <a:srgbClr val="000000"/>
                          </a:solidFill>
                          <a:latin typeface="Times New Roman"/>
                          <a:ea typeface="Times New Roman"/>
                          <a:cs typeface="Arial"/>
                        </a:rPr>
                        <a:t>NTERNET </a:t>
                      </a:r>
                      <a:r>
                        <a:rPr lang="id-ID" sz="1800" i="1" dirty="0" smtClean="0">
                          <a:solidFill>
                            <a:srgbClr val="000000"/>
                          </a:solidFill>
                          <a:latin typeface="Times New Roman"/>
                          <a:ea typeface="Times New Roman"/>
                          <a:cs typeface="Arial"/>
                        </a:rPr>
                        <a:t>World </a:t>
                      </a:r>
                      <a:r>
                        <a:rPr lang="id-ID" sz="1800" i="1" dirty="0">
                          <a:solidFill>
                            <a:srgbClr val="000000"/>
                          </a:solidFill>
                          <a:latin typeface="Times New Roman"/>
                          <a:ea typeface="Times New Roman"/>
                          <a:cs typeface="Arial"/>
                        </a:rPr>
                        <a:t>Stat Web Directory</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1,05 miliar</a:t>
                      </a:r>
                      <a:r>
                        <a:rPr lang="en-US" sz="1800">
                          <a:solidFill>
                            <a:srgbClr val="000000"/>
                          </a:solidFill>
                          <a:latin typeface="Times New Roman"/>
                          <a:ea typeface="Times New Roman"/>
                          <a:cs typeface="Arial"/>
                        </a:rPr>
                        <a:t> orang</a:t>
                      </a:r>
                      <a:endParaRPr lang="en-US" sz="1800">
                        <a:latin typeface="Calibri"/>
                        <a:ea typeface="Times New Roman"/>
                        <a:cs typeface="Arial"/>
                      </a:endParaRPr>
                    </a:p>
                  </a:txBody>
                  <a:tcPr marL="68580" marR="68580" marT="0" marB="0"/>
                </a:tc>
              </a:tr>
              <a:tr h="319393">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2012</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Saling Silang</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84,748 juta</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a:t>
                      </a:r>
                      <a:endParaRPr lang="en-US" sz="1800">
                        <a:latin typeface="Calibri"/>
                        <a:ea typeface="Times New Roman"/>
                        <a:cs typeface="Arial"/>
                      </a:endParaRPr>
                    </a:p>
                  </a:txBody>
                  <a:tcPr marL="68580" marR="68580" marT="0" marB="0"/>
                </a:tc>
              </a:tr>
              <a:tr h="640184">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Akhir tahun 2012</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i="1" dirty="0" smtClean="0">
                          <a:solidFill>
                            <a:srgbClr val="000000"/>
                          </a:solidFill>
                          <a:latin typeface="Times New Roman"/>
                          <a:ea typeface="Times New Roman"/>
                          <a:cs typeface="Arial"/>
                        </a:rPr>
                        <a:t>I</a:t>
                      </a:r>
                      <a:r>
                        <a:rPr lang="en-US" sz="1800" i="1" dirty="0" smtClean="0">
                          <a:solidFill>
                            <a:srgbClr val="000000"/>
                          </a:solidFill>
                          <a:latin typeface="Times New Roman"/>
                          <a:ea typeface="Times New Roman"/>
                          <a:cs typeface="Arial"/>
                        </a:rPr>
                        <a:t>NTERNET</a:t>
                      </a:r>
                      <a:r>
                        <a:rPr lang="id-ID" sz="1800" i="1" dirty="0" smtClean="0">
                          <a:solidFill>
                            <a:srgbClr val="000000"/>
                          </a:solidFill>
                          <a:latin typeface="Times New Roman"/>
                          <a:ea typeface="Times New Roman"/>
                          <a:cs typeface="Arial"/>
                        </a:rPr>
                        <a:t> </a:t>
                      </a:r>
                      <a:r>
                        <a:rPr lang="id-ID" sz="1800" i="1" dirty="0">
                          <a:solidFill>
                            <a:srgbClr val="000000"/>
                          </a:solidFill>
                          <a:latin typeface="Times New Roman"/>
                          <a:ea typeface="Times New Roman"/>
                          <a:cs typeface="Arial"/>
                        </a:rPr>
                        <a:t>World Stat Web Directory</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2,27 miliar</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r>
              <a:tr h="640184">
                <a:tc>
                  <a:txBody>
                    <a:bodyPr/>
                    <a:lstStyle/>
                    <a:p>
                      <a:pPr marL="0" marR="0" algn="ctr">
                        <a:lnSpc>
                          <a:spcPct val="115000"/>
                        </a:lnSpc>
                        <a:spcBef>
                          <a:spcPts val="0"/>
                        </a:spcBef>
                        <a:spcAft>
                          <a:spcPts val="0"/>
                        </a:spcAft>
                      </a:pPr>
                      <a:endParaRPr lang="id-ID" sz="1800" dirty="0">
                        <a:solidFill>
                          <a:srgbClr val="000000"/>
                        </a:solidFill>
                        <a:latin typeface="Times New Roman"/>
                        <a:ea typeface="Times New Roman"/>
                        <a:cs typeface="Arial"/>
                      </a:endParaRPr>
                    </a:p>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2012</a:t>
                      </a:r>
                      <a:endParaRPr lang="en-US" sz="1800" dirty="0">
                        <a:latin typeface="Calibri"/>
                        <a:ea typeface="Times New Roman"/>
                        <a:cs typeface="Arial"/>
                      </a:endParaRPr>
                    </a:p>
                  </a:txBody>
                  <a:tcPr marL="68580" marR="68580" marT="0" marB="0"/>
                </a:tc>
                <a:tc>
                  <a:txBody>
                    <a:bodyPr/>
                    <a:lstStyle/>
                    <a:p>
                      <a:pPr marL="0" marR="0">
                        <a:lnSpc>
                          <a:spcPct val="115000"/>
                        </a:lnSpc>
                        <a:spcBef>
                          <a:spcPts val="0"/>
                        </a:spcBef>
                        <a:spcAft>
                          <a:spcPts val="0"/>
                        </a:spcAft>
                      </a:pPr>
                      <a:r>
                        <a:rPr lang="id-ID" sz="1800">
                          <a:solidFill>
                            <a:srgbClr val="000000"/>
                          </a:solidFill>
                          <a:latin typeface="Times New Roman"/>
                          <a:ea typeface="Times New Roman"/>
                          <a:cs typeface="Arial"/>
                        </a:rPr>
                        <a:t>Majalah Tempo</a:t>
                      </a:r>
                      <a:r>
                        <a:rPr lang="en-US" sz="1800">
                          <a:solidFill>
                            <a:srgbClr val="000000"/>
                          </a:solidFill>
                          <a:latin typeface="Times New Roman"/>
                          <a:ea typeface="Times New Roman"/>
                          <a:cs typeface="Arial"/>
                        </a:rPr>
                        <a:t> edisi 10 Februari </a:t>
                      </a:r>
                      <a:r>
                        <a:rPr lang="id-ID" sz="1800">
                          <a:solidFill>
                            <a:srgbClr val="000000"/>
                          </a:solidFill>
                          <a:latin typeface="Times New Roman"/>
                          <a:ea typeface="Times New Roman"/>
                          <a:cs typeface="Arial"/>
                        </a:rPr>
                        <a:t>2013</a:t>
                      </a:r>
                      <a:r>
                        <a:rPr lang="en-US" sz="1800">
                          <a:solidFill>
                            <a:srgbClr val="000000"/>
                          </a:solidFill>
                          <a:latin typeface="Times New Roman"/>
                          <a:ea typeface="Times New Roman"/>
                          <a:cs typeface="Arial"/>
                        </a:rPr>
                        <a:t> dan Kemenkoinfo RI</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800" dirty="0">
                        <a:solidFill>
                          <a:srgbClr val="000000"/>
                        </a:solidFill>
                        <a:latin typeface="Times New Roman"/>
                        <a:ea typeface="Times New Roman"/>
                        <a:cs typeface="Arial"/>
                      </a:endParaRPr>
                    </a:p>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55 juta</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endParaRPr lang="en-US" sz="1800" dirty="0">
                        <a:solidFill>
                          <a:srgbClr val="000000"/>
                        </a:solidFill>
                        <a:latin typeface="Times New Roman"/>
                        <a:ea typeface="Times New Roman"/>
                        <a:cs typeface="Arial"/>
                      </a:endParaRPr>
                    </a:p>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376186">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2012</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i="1" dirty="0" smtClean="0">
                          <a:solidFill>
                            <a:srgbClr val="000000"/>
                          </a:solidFill>
                          <a:latin typeface="Times New Roman"/>
                          <a:ea typeface="Times New Roman"/>
                          <a:cs typeface="Arial"/>
                        </a:rPr>
                        <a:t>I</a:t>
                      </a:r>
                      <a:r>
                        <a:rPr lang="en-US" sz="1800" i="1" dirty="0" smtClean="0">
                          <a:solidFill>
                            <a:srgbClr val="000000"/>
                          </a:solidFill>
                          <a:latin typeface="Times New Roman"/>
                          <a:ea typeface="Times New Roman"/>
                          <a:cs typeface="Arial"/>
                        </a:rPr>
                        <a:t>NTERNET </a:t>
                      </a:r>
                      <a:r>
                        <a:rPr lang="id-ID" sz="1800" i="1" dirty="0" smtClean="0">
                          <a:solidFill>
                            <a:srgbClr val="000000"/>
                          </a:solidFill>
                          <a:latin typeface="Times New Roman"/>
                          <a:ea typeface="Times New Roman"/>
                          <a:cs typeface="Arial"/>
                        </a:rPr>
                        <a:t>World </a:t>
                      </a:r>
                      <a:r>
                        <a:rPr lang="id-ID" sz="1800" i="1" dirty="0">
                          <a:solidFill>
                            <a:srgbClr val="000000"/>
                          </a:solidFill>
                          <a:latin typeface="Times New Roman"/>
                          <a:ea typeface="Times New Roman"/>
                          <a:cs typeface="Arial"/>
                        </a:rPr>
                        <a:t>Stats</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39,6 juta</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473048">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2012</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a:solidFill>
                            <a:srgbClr val="000000"/>
                          </a:solidFill>
                          <a:latin typeface="Times New Roman"/>
                          <a:ea typeface="Times New Roman"/>
                          <a:cs typeface="Arial"/>
                        </a:rPr>
                        <a:t>Antara News </a:t>
                      </a:r>
                      <a:r>
                        <a:rPr lang="id-ID" sz="1800" i="1">
                          <a:solidFill>
                            <a:srgbClr val="000000"/>
                          </a:solidFill>
                          <a:latin typeface="Times New Roman"/>
                          <a:ea typeface="Times New Roman"/>
                          <a:cs typeface="Arial"/>
                        </a:rPr>
                        <a:t>2012</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48 juta</a:t>
                      </a:r>
                      <a:r>
                        <a:rPr lang="en-US" sz="1800" dirty="0">
                          <a:solidFill>
                            <a:srgbClr val="000000"/>
                          </a:solidFill>
                          <a:latin typeface="Times New Roman"/>
                          <a:ea typeface="Times New Roman"/>
                          <a:cs typeface="Arial"/>
                        </a:rPr>
                        <a:t>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id-ID"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473048">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Arial"/>
                        </a:rPr>
                        <a:t>2013</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i="1" dirty="0">
                          <a:solidFill>
                            <a:srgbClr val="000000"/>
                          </a:solidFill>
                          <a:latin typeface="Times New Roman"/>
                          <a:ea typeface="Times New Roman"/>
                          <a:cs typeface="Arial"/>
                        </a:rPr>
                        <a:t>Indonesia </a:t>
                      </a:r>
                      <a:r>
                        <a:rPr lang="en-US" sz="1800" i="1" dirty="0" smtClean="0">
                          <a:solidFill>
                            <a:srgbClr val="000000"/>
                          </a:solidFill>
                          <a:latin typeface="Times New Roman"/>
                          <a:ea typeface="Times New Roman"/>
                          <a:cs typeface="Arial"/>
                        </a:rPr>
                        <a:t>INTERNET Survey </a:t>
                      </a:r>
                      <a:r>
                        <a:rPr lang="en-US" sz="1800" i="1" dirty="0">
                          <a:solidFill>
                            <a:srgbClr val="000000"/>
                          </a:solidFill>
                          <a:latin typeface="Times New Roman"/>
                          <a:ea typeface="Times New Roman"/>
                          <a:cs typeface="Arial"/>
                        </a:rPr>
                        <a:t>2013</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Arial"/>
                        </a:rPr>
                        <a:t>74 juta orang</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r h="900157">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Arial"/>
                        </a:rPr>
                        <a:t>Akhir tahun 2013</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Arial"/>
                        </a:rPr>
                        <a:t>BPS dan Asosiasi Penyelenggara Internet Indonesia (APJII)</a:t>
                      </a:r>
                      <a:endParaRPr lang="en-US" sz="180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Arial"/>
                        </a:rPr>
                        <a:t>71,19 juta orang</a:t>
                      </a:r>
                      <a:endParaRPr lang="en-US" sz="18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Arial"/>
                        </a:rPr>
                        <a:t>-</a:t>
                      </a:r>
                      <a:endParaRPr lang="en-US" sz="1800" dirty="0">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a:xfrm>
            <a:off x="0" y="0"/>
            <a:ext cx="9144000" cy="3810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2000" dirty="0" smtClean="0"/>
              <a:t>Tren Kenaikan Jumlah Pengguna INTERNET di Indonesia 1998 -2013</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DAFTAR PUSTAKA</a:t>
            </a:r>
            <a:endParaRPr lang="en-US" dirty="0"/>
          </a:p>
        </p:txBody>
      </p:sp>
      <p:sp>
        <p:nvSpPr>
          <p:cNvPr id="3" name="Content Placeholder 2"/>
          <p:cNvSpPr>
            <a:spLocks noGrp="1"/>
          </p:cNvSpPr>
          <p:nvPr>
            <p:ph idx="1"/>
          </p:nvPr>
        </p:nvSpPr>
        <p:spPr>
          <a:xfrm>
            <a:off x="0" y="685800"/>
            <a:ext cx="8915400" cy="5867400"/>
          </a:xfrm>
        </p:spPr>
        <p:txBody>
          <a:bodyPr>
            <a:normAutofit fontScale="32500" lnSpcReduction="20000"/>
          </a:bodyPr>
          <a:lstStyle/>
          <a:p>
            <a:r>
              <a:rPr lang="en-US" sz="5600" i="1" dirty="0" smtClean="0"/>
              <a:t>http://id.wikipedia.org/wiki/Leonard_Kleinrock</a:t>
            </a:r>
            <a:endParaRPr lang="en-US" sz="5600" dirty="0" smtClean="0"/>
          </a:p>
          <a:p>
            <a:r>
              <a:rPr lang="en-US" sz="5600" i="1" dirty="0" smtClean="0"/>
              <a:t>Indonesia Internet Survey 2013: Pengguna Internet Indonesia Kini Mencapai 74 Juta Orang</a:t>
            </a:r>
            <a:r>
              <a:rPr lang="en-US" sz="5600" dirty="0" smtClean="0"/>
              <a:t>. Dalam Harian TI edisi 28 Oktober 2013 atau bisa diklik: http://harianti.com/indonesia-internet-survey-2013-pengguna-internet-indonesia-kini-mencapai-74-juta-orang/</a:t>
            </a:r>
          </a:p>
          <a:p>
            <a:r>
              <a:rPr lang="en-US" sz="5600" dirty="0" smtClean="0"/>
              <a:t>Lim, Merlyna. (2012). </a:t>
            </a:r>
            <a:r>
              <a:rPr lang="en-US" sz="5600" i="1" dirty="0" smtClean="0"/>
              <a:t>The League of Thirteen: Media Concentration in Indonesia</a:t>
            </a:r>
            <a:r>
              <a:rPr lang="en-US" sz="5600" dirty="0" smtClean="0"/>
              <a:t>. USA: Media Lab Arizona State University Tempe, Arizona United States, The Ford Foundation. Page 2. </a:t>
            </a:r>
          </a:p>
          <a:p>
            <a:r>
              <a:rPr lang="en-US" sz="5600" dirty="0" smtClean="0"/>
              <a:t>Majalah Globe Asia Juni 2013.</a:t>
            </a:r>
          </a:p>
          <a:p>
            <a:r>
              <a:rPr lang="en-US" sz="5600" dirty="0" smtClean="0"/>
              <a:t>Manan, Abdul. (2011). </a:t>
            </a:r>
            <a:r>
              <a:rPr lang="en-US" sz="5600" i="1" dirty="0" smtClean="0"/>
              <a:t>Upah Layak Jurnalis: Survey Upah Layak AJI di 16 Kota di Indonesia</a:t>
            </a:r>
            <a:r>
              <a:rPr lang="en-US" sz="5600" dirty="0" smtClean="0"/>
              <a:t>. Jakarta Pusat: Aliansi Jurnalis Independen. </a:t>
            </a:r>
          </a:p>
          <a:p>
            <a:r>
              <a:rPr lang="en-US" sz="5600" dirty="0" smtClean="0"/>
              <a:t>Nugroho, Yanuar, Dinita Andriani Putri, dan Shita Laksmi. (2012). </a:t>
            </a:r>
            <a:r>
              <a:rPr lang="en-US" sz="5600" i="1" dirty="0" smtClean="0"/>
              <a:t>Mapping The Lanscape of The Media Industry in Contemporary Indonesia. Report Series: Engaging Media, Empowering Societty: Assesing Media Policy and Governance in Indonesia through the Lens of Citizen’s Rights</a:t>
            </a:r>
            <a:r>
              <a:rPr lang="en-US" sz="5600" dirty="0" smtClean="0"/>
              <a:t>. Jakarta: CIPG (Centre for Innovation Policy and Governance), Hivos People Unlimeted, Fourd Foundation. Halaman 126-137. </a:t>
            </a:r>
          </a:p>
          <a:p>
            <a:r>
              <a:rPr lang="en-US" sz="5600" dirty="0" smtClean="0"/>
              <a:t>Ramdan, Anton A. (2009). </a:t>
            </a:r>
            <a:r>
              <a:rPr lang="en-US" sz="5600" i="1" dirty="0" smtClean="0"/>
              <a:t>Rahasia Bisnis Yahudi</a:t>
            </a:r>
            <a:r>
              <a:rPr lang="en-US" sz="5600" dirty="0" smtClean="0"/>
              <a:t>. Jakarta: Zahra Publishing House.</a:t>
            </a:r>
          </a:p>
          <a:p>
            <a:r>
              <a:rPr lang="en-US" sz="5600" dirty="0" smtClean="0"/>
              <a:t>Rosmawaty. (2010). </a:t>
            </a:r>
            <a:r>
              <a:rPr lang="en-US" sz="5600" i="1" dirty="0" smtClean="0"/>
              <a:t>Mengenal Ilmu Komunikasi Metacommunication Ubiqitous</a:t>
            </a:r>
            <a:r>
              <a:rPr lang="en-US" sz="5600" dirty="0" smtClean="0"/>
              <a:t>. Bandung: Widya Padjadjaran.</a:t>
            </a:r>
          </a:p>
          <a:p>
            <a:r>
              <a:rPr lang="en-US" sz="5600" dirty="0" smtClean="0"/>
              <a:t>Serikat Perusahaan Pers (SPS) 2013.</a:t>
            </a:r>
          </a:p>
          <a:p>
            <a:r>
              <a:rPr lang="en-US" sz="5600" i="1" dirty="0" err="1" smtClean="0"/>
              <a:t>Survei</a:t>
            </a:r>
            <a:r>
              <a:rPr lang="en-US" sz="5600" i="1" dirty="0" smtClean="0"/>
              <a:t> BPS: Jumlah Pengguna Internet Indonesia Tahun 2013 Tembus 71 Juta Orang.</a:t>
            </a:r>
            <a:r>
              <a:rPr lang="en-US" sz="5600" dirty="0" smtClean="0"/>
              <a:t> Dalam Harian TI edisi 21 Januari 2014 atau bisa diklik: </a:t>
            </a:r>
            <a:r>
              <a:rPr lang="en-US" sz="5600" i="1" dirty="0" smtClean="0"/>
              <a:t>http://harianti.com/survei-bps-jumlah-pengguna-internet-indonesia-tahun-2013-tembus-71-juta-orang/</a:t>
            </a:r>
            <a:endParaRPr lang="en-US" sz="56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629400" cy="762000"/>
          </a:xfrm>
        </p:spPr>
        <p:style>
          <a:lnRef idx="0">
            <a:schemeClr val="accent6"/>
          </a:lnRef>
          <a:fillRef idx="3">
            <a:schemeClr val="accent6"/>
          </a:fillRef>
          <a:effectRef idx="3">
            <a:schemeClr val="accent6"/>
          </a:effectRef>
          <a:fontRef idx="minor">
            <a:schemeClr val="lt1"/>
          </a:fontRef>
        </p:style>
        <p:txBody>
          <a:bodyPr>
            <a:normAutofit/>
          </a:bodyPr>
          <a:lstStyle/>
          <a:p>
            <a:r>
              <a:rPr lang="en-US" sz="2800" dirty="0" smtClean="0"/>
              <a:t>PETA INDUSTRI MEDIA DI INDONESIA</a:t>
            </a:r>
            <a:endParaRPr lang="id-ID" sz="2800" dirty="0"/>
          </a:p>
        </p:txBody>
      </p:sp>
      <p:sp>
        <p:nvSpPr>
          <p:cNvPr id="3" name="Content Placeholder 2"/>
          <p:cNvSpPr>
            <a:spLocks noGrp="1"/>
          </p:cNvSpPr>
          <p:nvPr>
            <p:ph idx="1"/>
          </p:nvPr>
        </p:nvSpPr>
        <p:spPr>
          <a:xfrm>
            <a:off x="155509" y="762000"/>
            <a:ext cx="8759891" cy="6096000"/>
          </a:xfrm>
        </p:spPr>
        <p:txBody>
          <a:bodyPr>
            <a:normAutofit/>
          </a:bodyPr>
          <a:lstStyle/>
          <a:p>
            <a:pPr marL="0" indent="0">
              <a:buNone/>
            </a:pPr>
            <a:r>
              <a:rPr lang="id-ID" sz="2400" dirty="0" smtClean="0">
                <a:solidFill>
                  <a:schemeClr val="bg2">
                    <a:lumMod val="20000"/>
                    <a:lumOff val="80000"/>
                  </a:schemeClr>
                </a:solidFill>
              </a:rPr>
              <a:t>1</a:t>
            </a:r>
            <a:r>
              <a:rPr lang="en-US" sz="2400" dirty="0" smtClean="0">
                <a:solidFill>
                  <a:schemeClr val="bg2">
                    <a:lumMod val="20000"/>
                    <a:lumOff val="80000"/>
                  </a:schemeClr>
                </a:solidFill>
              </a:rPr>
              <a:t>4</a:t>
            </a:r>
            <a:r>
              <a:rPr lang="id-ID" sz="2400" dirty="0" smtClean="0">
                <a:solidFill>
                  <a:schemeClr val="bg2">
                    <a:lumMod val="20000"/>
                    <a:lumOff val="80000"/>
                  </a:schemeClr>
                </a:solidFill>
              </a:rPr>
              <a:t> grup korporasi menguasai industri media di Indonesia: </a:t>
            </a:r>
          </a:p>
          <a:p>
            <a:r>
              <a:rPr lang="id-ID" sz="2400" dirty="0" smtClean="0">
                <a:solidFill>
                  <a:schemeClr val="bg2">
                    <a:lumMod val="20000"/>
                    <a:lumOff val="80000"/>
                  </a:schemeClr>
                </a:solidFill>
              </a:rPr>
              <a:t>MNC </a:t>
            </a:r>
            <a:r>
              <a:rPr lang="id-ID" sz="2400" dirty="0">
                <a:solidFill>
                  <a:schemeClr val="bg2">
                    <a:lumMod val="20000"/>
                    <a:lumOff val="80000"/>
                  </a:schemeClr>
                </a:solidFill>
              </a:rPr>
              <a:t>Group </a:t>
            </a:r>
            <a:r>
              <a:rPr lang="id-ID" sz="2400" dirty="0" smtClean="0">
                <a:solidFill>
                  <a:schemeClr val="bg2">
                    <a:lumMod val="20000"/>
                    <a:lumOff val="80000"/>
                  </a:schemeClr>
                </a:solidFill>
              </a:rPr>
              <a:t>(Hary Tanoesoedibjo): 20 </a:t>
            </a:r>
            <a:r>
              <a:rPr lang="id-ID" sz="2400" dirty="0">
                <a:solidFill>
                  <a:schemeClr val="bg2">
                    <a:lumMod val="20000"/>
                    <a:lumOff val="80000"/>
                  </a:schemeClr>
                </a:solidFill>
              </a:rPr>
              <a:t>stasiun televisi, 22 stasiun radio, 7 media cetak dan 1 media </a:t>
            </a:r>
            <a:r>
              <a:rPr lang="id-ID" sz="2400" i="1" dirty="0" smtClean="0">
                <a:solidFill>
                  <a:schemeClr val="bg2">
                    <a:lumMod val="20000"/>
                    <a:lumOff val="80000"/>
                  </a:schemeClr>
                </a:solidFill>
              </a:rPr>
              <a:t>online</a:t>
            </a:r>
          </a:p>
          <a:p>
            <a:r>
              <a:rPr lang="id-ID" sz="2400" dirty="0" smtClean="0">
                <a:solidFill>
                  <a:schemeClr val="bg2">
                    <a:lumMod val="20000"/>
                    <a:lumOff val="80000"/>
                  </a:schemeClr>
                </a:solidFill>
              </a:rPr>
              <a:t>Kompas </a:t>
            </a:r>
            <a:r>
              <a:rPr lang="id-ID" sz="2400" dirty="0">
                <a:solidFill>
                  <a:schemeClr val="bg2">
                    <a:lumMod val="20000"/>
                    <a:lumOff val="80000"/>
                  </a:schemeClr>
                </a:solidFill>
              </a:rPr>
              <a:t>Gramedia Group </a:t>
            </a:r>
            <a:r>
              <a:rPr lang="id-ID" sz="2400" dirty="0" smtClean="0">
                <a:solidFill>
                  <a:schemeClr val="bg2">
                    <a:lumMod val="20000"/>
                    <a:lumOff val="80000"/>
                  </a:schemeClr>
                </a:solidFill>
              </a:rPr>
              <a:t>(Jacob Oetomo): 10 </a:t>
            </a:r>
            <a:r>
              <a:rPr lang="id-ID" sz="2400" dirty="0">
                <a:solidFill>
                  <a:schemeClr val="bg2">
                    <a:lumMod val="20000"/>
                    <a:lumOff val="80000"/>
                  </a:schemeClr>
                </a:solidFill>
              </a:rPr>
              <a:t>stasiun televisi, 12 stasiun radio, 89 media cetak dan 2 media </a:t>
            </a:r>
            <a:r>
              <a:rPr lang="id-ID" sz="2400" i="1" dirty="0" smtClean="0">
                <a:solidFill>
                  <a:schemeClr val="bg2">
                    <a:lumMod val="20000"/>
                    <a:lumOff val="80000"/>
                  </a:schemeClr>
                </a:solidFill>
              </a:rPr>
              <a:t>online</a:t>
            </a:r>
          </a:p>
          <a:p>
            <a:r>
              <a:rPr lang="id-ID" sz="2400" dirty="0" smtClean="0">
                <a:solidFill>
                  <a:schemeClr val="bg2">
                    <a:lumMod val="20000"/>
                    <a:lumOff val="80000"/>
                  </a:schemeClr>
                </a:solidFill>
              </a:rPr>
              <a:t>Elang </a:t>
            </a:r>
            <a:r>
              <a:rPr lang="id-ID" sz="2400" dirty="0">
                <a:solidFill>
                  <a:schemeClr val="bg2">
                    <a:lumMod val="20000"/>
                    <a:lumOff val="80000"/>
                  </a:schemeClr>
                </a:solidFill>
              </a:rPr>
              <a:t>Mahkota Teknologi </a:t>
            </a:r>
            <a:r>
              <a:rPr lang="id-ID" sz="2400" dirty="0" smtClean="0">
                <a:solidFill>
                  <a:schemeClr val="bg2">
                    <a:lumMod val="20000"/>
                    <a:lumOff val="80000"/>
                  </a:schemeClr>
                </a:solidFill>
              </a:rPr>
              <a:t>(Eddy </a:t>
            </a:r>
            <a:r>
              <a:rPr lang="id-ID" sz="2400" dirty="0">
                <a:solidFill>
                  <a:schemeClr val="bg2">
                    <a:lumMod val="20000"/>
                    <a:lumOff val="80000"/>
                  </a:schemeClr>
                </a:solidFill>
              </a:rPr>
              <a:t>Kusnadi </a:t>
            </a:r>
            <a:r>
              <a:rPr lang="id-ID" sz="2400" dirty="0" smtClean="0">
                <a:solidFill>
                  <a:schemeClr val="bg2">
                    <a:lumMod val="20000"/>
                    <a:lumOff val="80000"/>
                  </a:schemeClr>
                </a:solidFill>
              </a:rPr>
              <a:t>Sariaatmadja): 3 </a:t>
            </a:r>
            <a:r>
              <a:rPr lang="id-ID" sz="2400" dirty="0">
                <a:solidFill>
                  <a:schemeClr val="bg2">
                    <a:lumMod val="20000"/>
                    <a:lumOff val="80000"/>
                  </a:schemeClr>
                </a:solidFill>
              </a:rPr>
              <a:t>stasiun televisi dan 1 media </a:t>
            </a:r>
            <a:r>
              <a:rPr lang="id-ID" sz="2400" i="1" dirty="0" smtClean="0">
                <a:solidFill>
                  <a:schemeClr val="bg2">
                    <a:lumMod val="20000"/>
                    <a:lumOff val="80000"/>
                  </a:schemeClr>
                </a:solidFill>
              </a:rPr>
              <a:t>online</a:t>
            </a:r>
            <a:endParaRPr lang="id-ID" sz="2400" dirty="0">
              <a:solidFill>
                <a:schemeClr val="bg2">
                  <a:lumMod val="20000"/>
                  <a:lumOff val="80000"/>
                </a:schemeClr>
              </a:solidFill>
            </a:endParaRPr>
          </a:p>
          <a:p>
            <a:r>
              <a:rPr lang="id-ID" sz="2400" dirty="0" smtClean="0">
                <a:solidFill>
                  <a:schemeClr val="bg2">
                    <a:lumMod val="20000"/>
                    <a:lumOff val="80000"/>
                  </a:schemeClr>
                </a:solidFill>
              </a:rPr>
              <a:t>Mahaka </a:t>
            </a:r>
            <a:r>
              <a:rPr lang="id-ID" sz="2400" dirty="0">
                <a:solidFill>
                  <a:schemeClr val="bg2">
                    <a:lumMod val="20000"/>
                    <a:lumOff val="80000"/>
                  </a:schemeClr>
                </a:solidFill>
              </a:rPr>
              <a:t>Media </a:t>
            </a:r>
            <a:r>
              <a:rPr lang="id-ID" sz="2400" dirty="0" smtClean="0">
                <a:solidFill>
                  <a:schemeClr val="bg2">
                    <a:lumMod val="20000"/>
                    <a:lumOff val="80000"/>
                  </a:schemeClr>
                </a:solidFill>
              </a:rPr>
              <a:t>(Abdul </a:t>
            </a:r>
            <a:r>
              <a:rPr lang="id-ID" sz="2400" dirty="0">
                <a:solidFill>
                  <a:schemeClr val="bg2">
                    <a:lumMod val="20000"/>
                    <a:lumOff val="80000"/>
                  </a:schemeClr>
                </a:solidFill>
              </a:rPr>
              <a:t>Gani dan Erick </a:t>
            </a:r>
            <a:r>
              <a:rPr lang="id-ID" sz="2400" dirty="0" smtClean="0">
                <a:solidFill>
                  <a:schemeClr val="bg2">
                    <a:lumMod val="20000"/>
                    <a:lumOff val="80000"/>
                  </a:schemeClr>
                </a:solidFill>
              </a:rPr>
              <a:t>Tohir): 2 </a:t>
            </a:r>
            <a:r>
              <a:rPr lang="id-ID" sz="2400" dirty="0">
                <a:solidFill>
                  <a:schemeClr val="bg2">
                    <a:lumMod val="20000"/>
                    <a:lumOff val="80000"/>
                  </a:schemeClr>
                </a:solidFill>
              </a:rPr>
              <a:t>stasiun televisi, 19 stasiun radio, dan 5 media </a:t>
            </a:r>
            <a:r>
              <a:rPr lang="id-ID" sz="2400" dirty="0" smtClean="0">
                <a:solidFill>
                  <a:schemeClr val="bg2">
                    <a:lumMod val="20000"/>
                    <a:lumOff val="80000"/>
                  </a:schemeClr>
                </a:solidFill>
              </a:rPr>
              <a:t>cetak</a:t>
            </a:r>
          </a:p>
          <a:p>
            <a:r>
              <a:rPr lang="id-ID" sz="2400" dirty="0" smtClean="0">
                <a:solidFill>
                  <a:schemeClr val="bg2">
                    <a:lumMod val="20000"/>
                    <a:lumOff val="80000"/>
                  </a:schemeClr>
                </a:solidFill>
              </a:rPr>
              <a:t>CT </a:t>
            </a:r>
            <a:r>
              <a:rPr lang="id-ID" sz="2400" dirty="0">
                <a:solidFill>
                  <a:schemeClr val="bg2">
                    <a:lumMod val="20000"/>
                    <a:lumOff val="80000"/>
                  </a:schemeClr>
                </a:solidFill>
              </a:rPr>
              <a:t>Group </a:t>
            </a:r>
            <a:r>
              <a:rPr lang="id-ID" sz="2400" dirty="0" smtClean="0">
                <a:solidFill>
                  <a:schemeClr val="bg2">
                    <a:lumMod val="20000"/>
                    <a:lumOff val="80000"/>
                  </a:schemeClr>
                </a:solidFill>
              </a:rPr>
              <a:t>(Chairul Tanjung): 2 </a:t>
            </a:r>
            <a:r>
              <a:rPr lang="id-ID" sz="2400" dirty="0">
                <a:solidFill>
                  <a:schemeClr val="bg2">
                    <a:lumMod val="20000"/>
                    <a:lumOff val="80000"/>
                  </a:schemeClr>
                </a:solidFill>
              </a:rPr>
              <a:t>stasiun televisi, 1 media </a:t>
            </a:r>
            <a:r>
              <a:rPr lang="id-ID" sz="2400" i="1" dirty="0">
                <a:solidFill>
                  <a:schemeClr val="bg2">
                    <a:lumMod val="20000"/>
                    <a:lumOff val="80000"/>
                  </a:schemeClr>
                </a:solidFill>
              </a:rPr>
              <a:t>online</a:t>
            </a:r>
            <a:r>
              <a:rPr lang="id-ID" sz="2400" dirty="0">
                <a:solidFill>
                  <a:schemeClr val="bg2">
                    <a:lumMod val="20000"/>
                    <a:lumOff val="80000"/>
                  </a:schemeClr>
                </a:solidFill>
              </a:rPr>
              <a:t>. </a:t>
            </a:r>
            <a:endParaRPr lang="id-ID" sz="2400" dirty="0" smtClean="0">
              <a:solidFill>
                <a:schemeClr val="bg2">
                  <a:lumMod val="20000"/>
                  <a:lumOff val="80000"/>
                </a:schemeClr>
              </a:solidFill>
            </a:endParaRPr>
          </a:p>
          <a:p>
            <a:r>
              <a:rPr lang="id-ID" sz="2400" dirty="0">
                <a:solidFill>
                  <a:schemeClr val="bg2">
                    <a:lumMod val="20000"/>
                    <a:lumOff val="80000"/>
                  </a:schemeClr>
                </a:solidFill>
              </a:rPr>
              <a:t>Beritasatu Media Holdings/Lippo Group </a:t>
            </a:r>
            <a:r>
              <a:rPr lang="id-ID" sz="2400" dirty="0" smtClean="0">
                <a:solidFill>
                  <a:schemeClr val="bg2">
                    <a:lumMod val="20000"/>
                    <a:lumOff val="80000"/>
                  </a:schemeClr>
                </a:solidFill>
              </a:rPr>
              <a:t>(James Riady): 2 </a:t>
            </a:r>
            <a:r>
              <a:rPr lang="id-ID" sz="2400" dirty="0">
                <a:solidFill>
                  <a:schemeClr val="bg2">
                    <a:lumMod val="20000"/>
                    <a:lumOff val="80000"/>
                  </a:schemeClr>
                </a:solidFill>
              </a:rPr>
              <a:t>stasiun televisi, 10 media cetak dan 1 media </a:t>
            </a:r>
            <a:r>
              <a:rPr lang="id-ID" sz="2400" i="1" dirty="0" smtClean="0">
                <a:solidFill>
                  <a:schemeClr val="bg2">
                    <a:lumMod val="20000"/>
                    <a:lumOff val="80000"/>
                  </a:schemeClr>
                </a:solidFill>
              </a:rPr>
              <a:t>online</a:t>
            </a:r>
          </a:p>
          <a:p>
            <a:r>
              <a:rPr lang="id-ID" sz="2400" dirty="0" smtClean="0">
                <a:solidFill>
                  <a:schemeClr val="bg2">
                    <a:lumMod val="20000"/>
                    <a:lumOff val="80000"/>
                  </a:schemeClr>
                </a:solidFill>
              </a:rPr>
              <a:t>Media </a:t>
            </a:r>
            <a:r>
              <a:rPr lang="id-ID" sz="2400" dirty="0">
                <a:solidFill>
                  <a:schemeClr val="bg2">
                    <a:lumMod val="20000"/>
                    <a:lumOff val="80000"/>
                  </a:schemeClr>
                </a:solidFill>
              </a:rPr>
              <a:t>Group </a:t>
            </a:r>
            <a:r>
              <a:rPr lang="id-ID" sz="2400" dirty="0" smtClean="0">
                <a:solidFill>
                  <a:schemeClr val="bg2">
                    <a:lumMod val="20000"/>
                    <a:lumOff val="80000"/>
                  </a:schemeClr>
                </a:solidFill>
              </a:rPr>
              <a:t>(Surya Dharma Paloh): 1 </a:t>
            </a:r>
            <a:r>
              <a:rPr lang="id-ID" sz="2400" dirty="0">
                <a:solidFill>
                  <a:schemeClr val="bg2">
                    <a:lumMod val="20000"/>
                    <a:lumOff val="80000"/>
                  </a:schemeClr>
                </a:solidFill>
              </a:rPr>
              <a:t>stasiun televisi dan 3 media </a:t>
            </a:r>
            <a:r>
              <a:rPr lang="id-ID" sz="2400" dirty="0" smtClean="0">
                <a:solidFill>
                  <a:schemeClr val="bg2">
                    <a:lumMod val="20000"/>
                    <a:lumOff val="80000"/>
                  </a:schemeClr>
                </a:solidFill>
              </a:rPr>
              <a:t>cetak</a:t>
            </a:r>
          </a:p>
        </p:txBody>
      </p:sp>
    </p:spTree>
    <p:extLst>
      <p:ext uri="{BB962C8B-B14F-4D97-AF65-F5344CB8AC3E}">
        <p14:creationId xmlns="" xmlns:p14="http://schemas.microsoft.com/office/powerpoint/2010/main" val="600530694"/>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id-ID" dirty="0">
                <a:solidFill>
                  <a:schemeClr val="bg2">
                    <a:lumMod val="20000"/>
                    <a:lumOff val="80000"/>
                  </a:schemeClr>
                </a:solidFill>
              </a:rPr>
              <a:t>Visi </a:t>
            </a:r>
            <a:r>
              <a:rPr lang="id-ID" dirty="0" smtClean="0">
                <a:solidFill>
                  <a:schemeClr val="bg2">
                    <a:lumMod val="20000"/>
                    <a:lumOff val="80000"/>
                  </a:schemeClr>
                </a:solidFill>
              </a:rPr>
              <a:t>Media </a:t>
            </a:r>
            <a:r>
              <a:rPr lang="id-ID" dirty="0">
                <a:solidFill>
                  <a:schemeClr val="bg2">
                    <a:lumMod val="20000"/>
                    <a:lumOff val="80000"/>
                  </a:schemeClr>
                </a:solidFill>
              </a:rPr>
              <a:t>Asia/Bakrie &amp; Brothers (Anindya Bakrie): 2 stasiun televisi dan 1 media </a:t>
            </a:r>
            <a:r>
              <a:rPr lang="id-ID" i="1" dirty="0">
                <a:solidFill>
                  <a:schemeClr val="bg2">
                    <a:lumMod val="20000"/>
                    <a:lumOff val="80000"/>
                  </a:schemeClr>
                </a:solidFill>
              </a:rPr>
              <a:t>online</a:t>
            </a:r>
          </a:p>
          <a:p>
            <a:r>
              <a:rPr lang="id-ID" dirty="0">
                <a:solidFill>
                  <a:schemeClr val="bg2">
                    <a:lumMod val="20000"/>
                    <a:lumOff val="80000"/>
                  </a:schemeClr>
                </a:solidFill>
              </a:rPr>
              <a:t>Jawa Pos Group (Dahlan Iskan dan Azrul Ananda): 20 stasiun televisi, 171 media cetak dan 1 media </a:t>
            </a:r>
            <a:r>
              <a:rPr lang="id-ID" i="1" dirty="0">
                <a:solidFill>
                  <a:schemeClr val="bg2">
                    <a:lumMod val="20000"/>
                    <a:lumOff val="80000"/>
                  </a:schemeClr>
                </a:solidFill>
              </a:rPr>
              <a:t>online</a:t>
            </a:r>
          </a:p>
          <a:p>
            <a:r>
              <a:rPr lang="id-ID" dirty="0" smtClean="0">
                <a:solidFill>
                  <a:schemeClr val="bg2">
                    <a:lumMod val="20000"/>
                    <a:lumOff val="80000"/>
                  </a:schemeClr>
                </a:solidFill>
              </a:rPr>
              <a:t>MRA </a:t>
            </a:r>
            <a:r>
              <a:rPr lang="id-ID" dirty="0">
                <a:solidFill>
                  <a:schemeClr val="bg2">
                    <a:lumMod val="20000"/>
                    <a:lumOff val="80000"/>
                  </a:schemeClr>
                </a:solidFill>
              </a:rPr>
              <a:t>Media </a:t>
            </a:r>
            <a:r>
              <a:rPr lang="id-ID" dirty="0" smtClean="0">
                <a:solidFill>
                  <a:schemeClr val="bg2">
                    <a:lumMod val="20000"/>
                    <a:lumOff val="80000"/>
                  </a:schemeClr>
                </a:solidFill>
              </a:rPr>
              <a:t>(Adiguna </a:t>
            </a:r>
            <a:r>
              <a:rPr lang="id-ID" dirty="0">
                <a:solidFill>
                  <a:schemeClr val="bg2">
                    <a:lumMod val="20000"/>
                    <a:lumOff val="80000"/>
                  </a:schemeClr>
                </a:solidFill>
              </a:rPr>
              <a:t>Soetowo dan Soetikno </a:t>
            </a:r>
            <a:r>
              <a:rPr lang="id-ID" dirty="0" smtClean="0">
                <a:solidFill>
                  <a:schemeClr val="bg2">
                    <a:lumMod val="20000"/>
                    <a:lumOff val="80000"/>
                  </a:schemeClr>
                </a:solidFill>
              </a:rPr>
              <a:t>Soedarjo): 11 </a:t>
            </a:r>
            <a:r>
              <a:rPr lang="id-ID" dirty="0">
                <a:solidFill>
                  <a:schemeClr val="bg2">
                    <a:lumMod val="20000"/>
                    <a:lumOff val="80000"/>
                  </a:schemeClr>
                </a:solidFill>
              </a:rPr>
              <a:t>stasiun radio, 16 media </a:t>
            </a:r>
            <a:r>
              <a:rPr lang="id-ID" dirty="0" smtClean="0">
                <a:solidFill>
                  <a:schemeClr val="bg2">
                    <a:lumMod val="20000"/>
                    <a:lumOff val="80000"/>
                  </a:schemeClr>
                </a:solidFill>
              </a:rPr>
              <a:t>cetak</a:t>
            </a:r>
          </a:p>
          <a:p>
            <a:r>
              <a:rPr lang="id-ID" dirty="0" smtClean="0">
                <a:solidFill>
                  <a:schemeClr val="bg2">
                    <a:lumMod val="20000"/>
                    <a:lumOff val="80000"/>
                  </a:schemeClr>
                </a:solidFill>
              </a:rPr>
              <a:t>Femina </a:t>
            </a:r>
            <a:r>
              <a:rPr lang="id-ID" dirty="0">
                <a:solidFill>
                  <a:schemeClr val="bg2">
                    <a:lumMod val="20000"/>
                    <a:lumOff val="80000"/>
                  </a:schemeClr>
                </a:solidFill>
              </a:rPr>
              <a:t>Group </a:t>
            </a:r>
            <a:r>
              <a:rPr lang="id-ID" dirty="0" smtClean="0">
                <a:solidFill>
                  <a:schemeClr val="bg2">
                    <a:lumMod val="20000"/>
                    <a:lumOff val="80000"/>
                  </a:schemeClr>
                </a:solidFill>
              </a:rPr>
              <a:t>(Pia </a:t>
            </a:r>
            <a:r>
              <a:rPr lang="id-ID" dirty="0">
                <a:solidFill>
                  <a:schemeClr val="bg2">
                    <a:lumMod val="20000"/>
                    <a:lumOff val="80000"/>
                  </a:schemeClr>
                </a:solidFill>
              </a:rPr>
              <a:t>Alisyahbana dan Mirta </a:t>
            </a:r>
            <a:r>
              <a:rPr lang="id-ID" dirty="0" smtClean="0">
                <a:solidFill>
                  <a:schemeClr val="bg2">
                    <a:lumMod val="20000"/>
                    <a:lumOff val="80000"/>
                  </a:schemeClr>
                </a:solidFill>
              </a:rPr>
              <a:t>Kartohadiprodjo): 2 </a:t>
            </a:r>
            <a:r>
              <a:rPr lang="id-ID" dirty="0">
                <a:solidFill>
                  <a:schemeClr val="bg2">
                    <a:lumMod val="20000"/>
                    <a:lumOff val="80000"/>
                  </a:schemeClr>
                </a:solidFill>
              </a:rPr>
              <a:t>stasiun radio dan 14 media </a:t>
            </a:r>
            <a:r>
              <a:rPr lang="id-ID" dirty="0" smtClean="0">
                <a:solidFill>
                  <a:schemeClr val="bg2">
                    <a:lumMod val="20000"/>
                    <a:lumOff val="80000"/>
                  </a:schemeClr>
                </a:solidFill>
              </a:rPr>
              <a:t>cetak</a:t>
            </a:r>
          </a:p>
          <a:p>
            <a:r>
              <a:rPr lang="id-ID" dirty="0" smtClean="0">
                <a:solidFill>
                  <a:schemeClr val="bg2">
                    <a:lumMod val="20000"/>
                    <a:lumOff val="80000"/>
                  </a:schemeClr>
                </a:solidFill>
              </a:rPr>
              <a:t>Tempo </a:t>
            </a:r>
            <a:r>
              <a:rPr lang="id-ID" dirty="0">
                <a:solidFill>
                  <a:schemeClr val="bg2">
                    <a:lumMod val="20000"/>
                    <a:lumOff val="80000"/>
                  </a:schemeClr>
                </a:solidFill>
              </a:rPr>
              <a:t>Inti Media </a:t>
            </a:r>
            <a:r>
              <a:rPr lang="id-ID" dirty="0" smtClean="0">
                <a:solidFill>
                  <a:schemeClr val="bg2">
                    <a:lumMod val="20000"/>
                    <a:lumOff val="80000"/>
                  </a:schemeClr>
                </a:solidFill>
              </a:rPr>
              <a:t>(Yayasan Tempo): 1 </a:t>
            </a:r>
            <a:r>
              <a:rPr lang="id-ID" dirty="0">
                <a:solidFill>
                  <a:schemeClr val="bg2">
                    <a:lumMod val="20000"/>
                    <a:lumOff val="80000"/>
                  </a:schemeClr>
                </a:solidFill>
              </a:rPr>
              <a:t>stasiun televisi, 1 stasiun radio, 3 media cetak dan 1 media </a:t>
            </a:r>
            <a:r>
              <a:rPr lang="id-ID" dirty="0" smtClean="0">
                <a:solidFill>
                  <a:schemeClr val="bg2">
                    <a:lumMod val="20000"/>
                    <a:lumOff val="80000"/>
                  </a:schemeClr>
                </a:solidFill>
              </a:rPr>
              <a:t>online</a:t>
            </a:r>
          </a:p>
          <a:p>
            <a:r>
              <a:rPr lang="id-ID" dirty="0" smtClean="0">
                <a:solidFill>
                  <a:schemeClr val="bg2">
                    <a:lumMod val="20000"/>
                    <a:lumOff val="80000"/>
                  </a:schemeClr>
                </a:solidFill>
              </a:rPr>
              <a:t>Media </a:t>
            </a:r>
            <a:r>
              <a:rPr lang="id-ID" dirty="0">
                <a:solidFill>
                  <a:schemeClr val="bg2">
                    <a:lumMod val="20000"/>
                    <a:lumOff val="80000"/>
                  </a:schemeClr>
                </a:solidFill>
              </a:rPr>
              <a:t>Bali Post Group (KMB) </a:t>
            </a:r>
            <a:r>
              <a:rPr lang="id-ID" dirty="0" smtClean="0">
                <a:solidFill>
                  <a:schemeClr val="bg2">
                    <a:lumMod val="20000"/>
                    <a:lumOff val="80000"/>
                  </a:schemeClr>
                </a:solidFill>
              </a:rPr>
              <a:t>(Satria Narada): 9 </a:t>
            </a:r>
            <a:r>
              <a:rPr lang="id-ID" dirty="0">
                <a:solidFill>
                  <a:schemeClr val="bg2">
                    <a:lumMod val="20000"/>
                    <a:lumOff val="80000"/>
                  </a:schemeClr>
                </a:solidFill>
              </a:rPr>
              <a:t>stasiun televisi, 8 stasiun radio, 8 media cetak dan 2 media </a:t>
            </a:r>
            <a:r>
              <a:rPr lang="id-ID" i="1" dirty="0">
                <a:solidFill>
                  <a:schemeClr val="bg2">
                    <a:lumMod val="20000"/>
                    <a:lumOff val="80000"/>
                  </a:schemeClr>
                </a:solidFill>
              </a:rPr>
              <a:t>online </a:t>
            </a:r>
            <a:endParaRPr lang="en-US" i="1" dirty="0" smtClean="0">
              <a:solidFill>
                <a:schemeClr val="bg2">
                  <a:lumMod val="20000"/>
                  <a:lumOff val="80000"/>
                </a:schemeClr>
              </a:solidFill>
            </a:endParaRPr>
          </a:p>
          <a:p>
            <a:r>
              <a:rPr lang="en-US" dirty="0" smtClean="0">
                <a:solidFill>
                  <a:schemeClr val="bg1"/>
                </a:solidFill>
              </a:rPr>
              <a:t>Cipta Prima Pariwara (CPP) Radionet</a:t>
            </a:r>
            <a:r>
              <a:rPr lang="en-US" i="1" dirty="0" smtClean="0">
                <a:solidFill>
                  <a:schemeClr val="bg1"/>
                </a:solidFill>
              </a:rPr>
              <a:t> </a:t>
            </a:r>
            <a:r>
              <a:rPr lang="id-ID" dirty="0" smtClean="0">
                <a:solidFill>
                  <a:schemeClr val="bg2">
                    <a:lumMod val="20000"/>
                    <a:lumOff val="80000"/>
                  </a:schemeClr>
                </a:solidFill>
              </a:rPr>
              <a:t>(</a:t>
            </a:r>
            <a:r>
              <a:rPr lang="id-ID" i="1" dirty="0" smtClean="0">
                <a:solidFill>
                  <a:schemeClr val="bg2">
                    <a:lumMod val="20000"/>
                    <a:lumOff val="80000"/>
                  </a:schemeClr>
                </a:solidFill>
              </a:rPr>
              <a:t>Nugroho</a:t>
            </a:r>
            <a:r>
              <a:rPr lang="id-ID" i="1" dirty="0">
                <a:solidFill>
                  <a:schemeClr val="bg2">
                    <a:lumMod val="20000"/>
                    <a:lumOff val="80000"/>
                  </a:schemeClr>
                </a:solidFill>
              </a:rPr>
              <a:t>, Yanuar. dkk. 2012 dan Lim, M. 2012</a:t>
            </a:r>
            <a:r>
              <a:rPr lang="id-ID" dirty="0">
                <a:solidFill>
                  <a:schemeClr val="bg2">
                    <a:lumMod val="20000"/>
                    <a:lumOff val="80000"/>
                  </a:schemeClr>
                </a:solidFill>
              </a:rPr>
              <a:t>).  </a:t>
            </a:r>
            <a:endParaRPr lang="en-US" dirty="0" smtClean="0">
              <a:solidFill>
                <a:schemeClr val="bg2">
                  <a:lumMod val="20000"/>
                  <a:lumOff val="80000"/>
                </a:schemeClr>
              </a:solidFill>
            </a:endParaRPr>
          </a:p>
          <a:p>
            <a:pPr>
              <a:buNone/>
            </a:pPr>
            <a:endParaRPr lang="en-US" sz="1800" dirty="0" smtClean="0">
              <a:solidFill>
                <a:schemeClr val="bg2">
                  <a:lumMod val="20000"/>
                  <a:lumOff val="80000"/>
                </a:schemeClr>
              </a:solidFill>
            </a:endParaRPr>
          </a:p>
        </p:txBody>
      </p:sp>
    </p:spTree>
    <p:extLst>
      <p:ext uri="{BB962C8B-B14F-4D97-AF65-F5344CB8AC3E}">
        <p14:creationId xmlns="" xmlns:p14="http://schemas.microsoft.com/office/powerpoint/2010/main" val="1562879852"/>
      </p:ext>
    </p:extLst>
  </p:cSld>
  <p:clrMapOvr>
    <a:masterClrMapping/>
  </p:clrMapOvr>
  <p:transition spd="slow">
    <p:cover dir="d"/>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pPr algn="ctr"/>
            <a:r>
              <a:rPr lang="en-US" sz="4000" dirty="0" smtClean="0">
                <a:solidFill>
                  <a:schemeClr val="bg2">
                    <a:lumMod val="20000"/>
                    <a:lumOff val="80000"/>
                  </a:schemeClr>
                </a:solidFill>
              </a:rPr>
              <a:t>GAGASAN EKONOMI POLITIK  MEDIA</a:t>
            </a:r>
            <a:br>
              <a:rPr lang="en-US" sz="4000" dirty="0" smtClean="0">
                <a:solidFill>
                  <a:schemeClr val="bg2">
                    <a:lumMod val="20000"/>
                    <a:lumOff val="80000"/>
                  </a:schemeClr>
                </a:solidFill>
              </a:rPr>
            </a:br>
            <a:r>
              <a:rPr lang="en-US" sz="4000" dirty="0" smtClean="0">
                <a:solidFill>
                  <a:schemeClr val="bg2">
                    <a:lumMod val="20000"/>
                    <a:lumOff val="80000"/>
                  </a:schemeClr>
                </a:solidFill>
              </a:rPr>
              <a:t>(Vincent Mosco, 1996)</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sz="4000" dirty="0" smtClean="0"/>
              <a:t>Spasialisasi		 </a:t>
            </a:r>
            <a:r>
              <a:rPr lang="en-US" sz="4000" dirty="0" smtClean="0">
                <a:sym typeface="Wingdings" pitchFamily="2" charset="2"/>
              </a:rPr>
              <a:t>Globalisasi</a:t>
            </a:r>
          </a:p>
          <a:p>
            <a:r>
              <a:rPr lang="en-US" sz="3600" dirty="0" smtClean="0"/>
              <a:t>Strukturasi	        Kelas, Ras, Gender, Gerakan Sosial </a:t>
            </a:r>
          </a:p>
          <a:p>
            <a:r>
              <a:rPr lang="en-US" sz="4000" dirty="0" smtClean="0"/>
              <a:t>Komodifikasi	   Kapitalisme, Individualisme </a:t>
            </a:r>
          </a:p>
          <a:p>
            <a:r>
              <a:rPr lang="en-US" sz="4000" dirty="0" smtClean="0"/>
              <a:t>Media menjadi perkawinan antara kepentingan ekonomi (bisnis) dan politik (kekuasaan)</a:t>
            </a:r>
            <a:endParaRPr lang="en-US" sz="4000" dirty="0"/>
          </a:p>
        </p:txBody>
      </p:sp>
      <p:sp>
        <p:nvSpPr>
          <p:cNvPr id="4" name="Striped Right Arrow 3"/>
          <p:cNvSpPr/>
          <p:nvPr/>
        </p:nvSpPr>
        <p:spPr>
          <a:xfrm>
            <a:off x="3276600" y="137160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riped Right Arrow 4"/>
          <p:cNvSpPr/>
          <p:nvPr/>
        </p:nvSpPr>
        <p:spPr>
          <a:xfrm>
            <a:off x="2743200" y="2362200"/>
            <a:ext cx="9906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a:off x="3429000" y="3657600"/>
            <a:ext cx="4572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8534400" cy="1219201"/>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JUMLAH MEDIA DI INDONESIA</a:t>
            </a:r>
            <a:r>
              <a:rPr lang="id-ID" dirty="0" smtClean="0"/>
              <a:t> (Dewan Pers &amp; SPS 2012)</a:t>
            </a:r>
            <a:endParaRPr lang="id-ID" dirty="0"/>
          </a:p>
        </p:txBody>
      </p:sp>
      <p:sp>
        <p:nvSpPr>
          <p:cNvPr id="3" name="Content Placeholder 2"/>
          <p:cNvSpPr>
            <a:spLocks noGrp="1"/>
          </p:cNvSpPr>
          <p:nvPr>
            <p:ph idx="1"/>
          </p:nvPr>
        </p:nvSpPr>
        <p:spPr>
          <a:xfrm>
            <a:off x="152400" y="1828799"/>
            <a:ext cx="8991600" cy="4840561"/>
          </a:xfrm>
        </p:spPr>
        <p:txBody>
          <a:bodyPr>
            <a:normAutofit/>
          </a:bodyPr>
          <a:lstStyle/>
          <a:p>
            <a:r>
              <a:rPr lang="id-ID" sz="3200" dirty="0" smtClean="0"/>
              <a:t>1.000 media cetak (su</a:t>
            </a:r>
            <a:r>
              <a:rPr lang="en-US" sz="3200" dirty="0" smtClean="0"/>
              <a:t>r</a:t>
            </a:r>
            <a:r>
              <a:rPr lang="id-ID" sz="3200" dirty="0" smtClean="0"/>
              <a:t>at kabar, majalah, dkk.)</a:t>
            </a:r>
          </a:p>
          <a:p>
            <a:r>
              <a:rPr lang="id-ID" sz="3200" dirty="0" smtClean="0"/>
              <a:t>217 </a:t>
            </a:r>
            <a:r>
              <a:rPr lang="id-ID" sz="3200" dirty="0"/>
              <a:t>stasiun TV lokal, 11 stasiun TV nasional, 16 stasiun TV berlangganan, 11 TV </a:t>
            </a:r>
            <a:r>
              <a:rPr lang="id-ID" sz="3200" dirty="0" smtClean="0"/>
              <a:t>jaringan</a:t>
            </a:r>
          </a:p>
          <a:p>
            <a:r>
              <a:rPr lang="id-ID" sz="3200" dirty="0" smtClean="0"/>
              <a:t>Ribuan </a:t>
            </a:r>
            <a:r>
              <a:rPr lang="id-ID" sz="3200" dirty="0"/>
              <a:t>stasiun radio </a:t>
            </a:r>
            <a:endParaRPr lang="id-ID" sz="3200" dirty="0" smtClean="0"/>
          </a:p>
          <a:p>
            <a:r>
              <a:rPr lang="id-ID" sz="3200" dirty="0" smtClean="0"/>
              <a:t>Ratusan </a:t>
            </a:r>
            <a:r>
              <a:rPr lang="id-ID" sz="3200" dirty="0"/>
              <a:t>media </a:t>
            </a:r>
            <a:r>
              <a:rPr lang="id-ID" sz="3200" i="1" dirty="0" smtClean="0"/>
              <a:t>online</a:t>
            </a:r>
            <a:r>
              <a:rPr lang="id-ID" sz="3200" dirty="0" smtClean="0"/>
              <a:t> </a:t>
            </a:r>
            <a:endParaRPr lang="id-ID" sz="3200" dirty="0"/>
          </a:p>
        </p:txBody>
      </p:sp>
    </p:spTree>
    <p:extLst>
      <p:ext uri="{BB962C8B-B14F-4D97-AF65-F5344CB8AC3E}">
        <p14:creationId xmlns="" xmlns:p14="http://schemas.microsoft.com/office/powerpoint/2010/main" val="1936717297"/>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8491" cy="782707"/>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t>KONGLOMERAT MEDIA</a:t>
            </a:r>
            <a:r>
              <a:rPr lang="en-US" dirty="0" smtClean="0"/>
              <a:t> DUNIA</a:t>
            </a:r>
            <a:endParaRPr lang="id-ID" dirty="0"/>
          </a:p>
        </p:txBody>
      </p:sp>
      <p:sp>
        <p:nvSpPr>
          <p:cNvPr id="3" name="Content Placeholder 2"/>
          <p:cNvSpPr>
            <a:spLocks noGrp="1"/>
          </p:cNvSpPr>
          <p:nvPr>
            <p:ph idx="1"/>
          </p:nvPr>
        </p:nvSpPr>
        <p:spPr>
          <a:xfrm>
            <a:off x="3995936" y="566682"/>
            <a:ext cx="5148064" cy="6291317"/>
          </a:xfrm>
        </p:spPr>
        <p:txBody>
          <a:bodyPr>
            <a:normAutofit fontScale="25000" lnSpcReduction="20000"/>
          </a:bodyPr>
          <a:lstStyle/>
          <a:p>
            <a:pPr marL="45720" indent="0">
              <a:buNone/>
            </a:pPr>
            <a:endParaRPr lang="id-ID" dirty="0" smtClean="0"/>
          </a:p>
          <a:p>
            <a:pPr marL="45720" indent="0">
              <a:buNone/>
            </a:pPr>
            <a:endParaRPr lang="id-ID" dirty="0"/>
          </a:p>
          <a:p>
            <a:pPr marL="45720" indent="0">
              <a:buNone/>
            </a:pPr>
            <a:endParaRPr lang="id-ID" dirty="0" smtClean="0"/>
          </a:p>
          <a:p>
            <a:pPr marL="45720" indent="0">
              <a:buNone/>
            </a:pPr>
            <a:endParaRPr lang="id-ID" sz="2600" dirty="0"/>
          </a:p>
          <a:p>
            <a:pPr marL="45720" indent="0">
              <a:buNone/>
            </a:pPr>
            <a:endParaRPr lang="en-US" sz="11200" dirty="0" smtClean="0"/>
          </a:p>
          <a:p>
            <a:pPr marL="45720" indent="0">
              <a:buNone/>
            </a:pPr>
            <a:endParaRPr lang="en-US" sz="11200" dirty="0" smtClean="0"/>
          </a:p>
          <a:p>
            <a:pPr marL="45720" indent="0">
              <a:buNone/>
            </a:pPr>
            <a:r>
              <a:rPr lang="id-ID" sz="11200" dirty="0" smtClean="0"/>
              <a:t>Rupert Murdoch, </a:t>
            </a:r>
            <a:r>
              <a:rPr lang="id-ID" sz="11200" i="1" dirty="0"/>
              <a:t>News </a:t>
            </a:r>
            <a:r>
              <a:rPr lang="id-ID" sz="11200" i="1" dirty="0" smtClean="0"/>
              <a:t>Corporation,</a:t>
            </a:r>
            <a:r>
              <a:rPr lang="id-ID" sz="11200" dirty="0" smtClean="0"/>
              <a:t> </a:t>
            </a:r>
            <a:r>
              <a:rPr lang="id-ID" sz="11200" dirty="0"/>
              <a:t>orang terkaya sedunia </a:t>
            </a:r>
            <a:r>
              <a:rPr lang="id-ID" sz="11200" dirty="0" smtClean="0"/>
              <a:t>ke-37; harta </a:t>
            </a:r>
            <a:r>
              <a:rPr lang="id-ID" sz="11200" dirty="0"/>
              <a:t>USD 7,4 </a:t>
            </a:r>
            <a:r>
              <a:rPr lang="id-ID" sz="11200" dirty="0" smtClean="0"/>
              <a:t>miliar</a:t>
            </a:r>
          </a:p>
          <a:p>
            <a:pPr marL="45720" indent="0">
              <a:buNone/>
            </a:pPr>
            <a:endParaRPr lang="id-ID" sz="5100" dirty="0"/>
          </a:p>
          <a:p>
            <a:pPr marL="45720" indent="0">
              <a:buNone/>
            </a:pPr>
            <a:endParaRPr lang="en-US" sz="5100" dirty="0" smtClean="0"/>
          </a:p>
          <a:p>
            <a:pPr marL="45720" indent="0">
              <a:buNone/>
            </a:pPr>
            <a:endParaRPr lang="en-US" sz="5100" dirty="0" smtClean="0"/>
          </a:p>
          <a:p>
            <a:pPr marL="45720" indent="0">
              <a:buNone/>
            </a:pPr>
            <a:endParaRPr lang="en-US" sz="5100" dirty="0" smtClean="0"/>
          </a:p>
          <a:p>
            <a:pPr marL="45720" indent="0">
              <a:buNone/>
            </a:pPr>
            <a:endParaRPr lang="en-US" sz="5100" dirty="0" smtClean="0"/>
          </a:p>
          <a:p>
            <a:pPr marL="45720" indent="0">
              <a:buNone/>
            </a:pPr>
            <a:endParaRPr lang="en-US" sz="5100" dirty="0" smtClean="0"/>
          </a:p>
          <a:p>
            <a:pPr marL="45720" indent="0">
              <a:buNone/>
            </a:pPr>
            <a:endParaRPr lang="id-ID" sz="5100" dirty="0" smtClean="0"/>
          </a:p>
          <a:p>
            <a:pPr marL="45720" indent="0">
              <a:buNone/>
            </a:pPr>
            <a:endParaRPr lang="id-ID" sz="5100" dirty="0"/>
          </a:p>
          <a:p>
            <a:pPr marL="45720" indent="0">
              <a:buNone/>
            </a:pPr>
            <a:endParaRPr lang="id-ID" sz="5100" dirty="0" smtClean="0"/>
          </a:p>
          <a:p>
            <a:pPr marL="45720" indent="0">
              <a:buNone/>
            </a:pPr>
            <a:r>
              <a:rPr lang="id-ID" sz="11200" dirty="0"/>
              <a:t>Samuel Newhouse, </a:t>
            </a:r>
            <a:r>
              <a:rPr lang="id-ID" sz="11200" dirty="0" smtClean="0"/>
              <a:t>memiliki </a:t>
            </a:r>
            <a:r>
              <a:rPr lang="id-ID" sz="11200" dirty="0"/>
              <a:t>31 surat </a:t>
            </a:r>
            <a:r>
              <a:rPr lang="id-ID" sz="11200" dirty="0" smtClean="0"/>
              <a:t>kabar, </a:t>
            </a:r>
            <a:r>
              <a:rPr lang="id-ID" sz="11200" dirty="0"/>
              <a:t>mendirikan </a:t>
            </a:r>
            <a:r>
              <a:rPr lang="id-ID" sz="11200" i="1" dirty="0"/>
              <a:t>Newhouse Broadcasting</a:t>
            </a:r>
            <a:r>
              <a:rPr lang="id-ID" sz="11200" dirty="0"/>
              <a:t>. </a:t>
            </a:r>
            <a:r>
              <a:rPr lang="id-ID" sz="11200" dirty="0" smtClean="0"/>
              <a:t>Kekayaan &gt; USD </a:t>
            </a:r>
            <a:r>
              <a:rPr lang="id-ID" sz="11200" dirty="0"/>
              <a:t>8 miliar. </a:t>
            </a:r>
            <a:endParaRPr lang="id-ID" sz="11200" dirty="0" smtClean="0"/>
          </a:p>
          <a:p>
            <a:pPr marL="45720" indent="0">
              <a:buNone/>
            </a:pPr>
            <a:endParaRPr lang="id-ID" sz="5100" dirty="0"/>
          </a:p>
          <a:p>
            <a:pPr marL="45720" indent="0">
              <a:buNone/>
            </a:pPr>
            <a:endParaRPr lang="id-ID" dirty="0" smtClean="0"/>
          </a:p>
          <a:p>
            <a:pPr marL="45720" indent="0">
              <a:buNone/>
            </a:pPr>
            <a:endParaRPr lang="id-ID" dirty="0"/>
          </a:p>
          <a:p>
            <a:pPr marL="45720" indent="0">
              <a:buNone/>
            </a:pPr>
            <a:endParaRPr lang="id-ID" dirty="0" smtClean="0"/>
          </a:p>
          <a:p>
            <a:pPr marL="45720" indent="0">
              <a:buNone/>
            </a:pPr>
            <a:r>
              <a:rPr lang="id-ID" dirty="0" smtClean="0"/>
              <a:t> </a:t>
            </a:r>
            <a:endParaRPr lang="id-ID" dirty="0"/>
          </a:p>
          <a:p>
            <a:pPr marL="45720" indent="0">
              <a:buNone/>
            </a:pPr>
            <a:r>
              <a:rPr lang="id-ID" dirty="0" smtClean="0"/>
              <a:t> </a:t>
            </a:r>
            <a:endParaRPr lang="id-ID"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728700"/>
            <a:ext cx="4091951" cy="277650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 y="3810000"/>
            <a:ext cx="4091948" cy="3048000"/>
          </a:xfrm>
          <a:prstGeom prst="rect">
            <a:avLst/>
          </a:prstGeom>
        </p:spPr>
      </p:pic>
    </p:spTree>
    <p:extLst>
      <p:ext uri="{BB962C8B-B14F-4D97-AF65-F5344CB8AC3E}">
        <p14:creationId xmlns="" xmlns:p14="http://schemas.microsoft.com/office/powerpoint/2010/main" val="2917760794"/>
      </p:ext>
    </p:extLst>
  </p:cSld>
  <p:clrMapOvr>
    <a:masterClrMapping/>
  </p:clrMapOvr>
  <p:transition spd="slow">
    <p:split/>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5886" y="533400"/>
            <a:ext cx="5628114" cy="6324600"/>
          </a:xfrm>
        </p:spPr>
        <p:txBody>
          <a:bodyPr>
            <a:normAutofit fontScale="77500" lnSpcReduction="20000"/>
          </a:bodyPr>
          <a:lstStyle/>
          <a:p>
            <a:pPr marL="45720" lvl="0">
              <a:buClr>
                <a:srgbClr val="FF8600"/>
              </a:buClr>
            </a:pPr>
            <a:r>
              <a:rPr lang="id-ID" sz="3000" dirty="0" smtClean="0">
                <a:solidFill>
                  <a:prstClr val="white"/>
                </a:solidFill>
              </a:rPr>
              <a:t>Peter </a:t>
            </a:r>
            <a:r>
              <a:rPr lang="id-ID" sz="3000" dirty="0">
                <a:solidFill>
                  <a:prstClr val="white"/>
                </a:solidFill>
              </a:rPr>
              <a:t>Kalikow pemilik </a:t>
            </a:r>
            <a:r>
              <a:rPr lang="id-ID" sz="3000" i="1" dirty="0">
                <a:solidFill>
                  <a:prstClr val="white"/>
                </a:solidFill>
              </a:rPr>
              <a:t>The New York </a:t>
            </a:r>
            <a:r>
              <a:rPr lang="id-ID" sz="3000" i="1" dirty="0" smtClean="0">
                <a:solidFill>
                  <a:prstClr val="white"/>
                </a:solidFill>
              </a:rPr>
              <a:t>Post</a:t>
            </a:r>
            <a:endParaRPr lang="id-ID" sz="3000" dirty="0" smtClean="0">
              <a:solidFill>
                <a:prstClr val="white"/>
              </a:solidFill>
            </a:endParaRPr>
          </a:p>
          <a:p>
            <a:pPr marL="45720" lvl="0">
              <a:buClr>
                <a:srgbClr val="FF8600"/>
              </a:buClr>
            </a:pPr>
            <a:endParaRPr lang="id-ID" sz="900" dirty="0">
              <a:solidFill>
                <a:prstClr val="white"/>
              </a:solidFill>
            </a:endParaRPr>
          </a:p>
          <a:p>
            <a:pPr marL="45720" lvl="0">
              <a:buClr>
                <a:srgbClr val="FF8600"/>
              </a:buClr>
            </a:pPr>
            <a:endParaRPr lang="id-ID" sz="900" dirty="0" smtClean="0">
              <a:solidFill>
                <a:prstClr val="white"/>
              </a:solidFill>
            </a:endParaRPr>
          </a:p>
          <a:p>
            <a:pPr marL="45720" lvl="0">
              <a:buClr>
                <a:srgbClr val="FF8600"/>
              </a:buClr>
            </a:pPr>
            <a:endParaRPr lang="id-ID"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sz="900" dirty="0" smtClean="0">
              <a:solidFill>
                <a:prstClr val="white"/>
              </a:solidFill>
            </a:endParaRPr>
          </a:p>
          <a:p>
            <a:pPr marL="45720" lvl="0">
              <a:buClr>
                <a:srgbClr val="FF8600"/>
              </a:buClr>
            </a:pPr>
            <a:endParaRPr lang="en-US" dirty="0" smtClean="0">
              <a:solidFill>
                <a:prstClr val="white"/>
              </a:solidFill>
            </a:endParaRPr>
          </a:p>
          <a:p>
            <a:pPr marL="45720" lvl="0">
              <a:buClr>
                <a:srgbClr val="FF8600"/>
              </a:buClr>
              <a:buNone/>
            </a:pPr>
            <a:endParaRPr lang="id-ID" dirty="0">
              <a:solidFill>
                <a:prstClr val="white"/>
              </a:solidFill>
            </a:endParaRPr>
          </a:p>
          <a:p>
            <a:pPr marL="45720" lvl="0">
              <a:buClr>
                <a:srgbClr val="FF8600"/>
              </a:buClr>
            </a:pPr>
            <a:r>
              <a:rPr lang="id-ID" sz="3300" dirty="0">
                <a:solidFill>
                  <a:prstClr val="white"/>
                </a:solidFill>
              </a:rPr>
              <a:t>Katherine Meyer Graham pemilik </a:t>
            </a:r>
            <a:r>
              <a:rPr lang="id-ID" sz="3300" i="1" dirty="0" smtClean="0">
                <a:solidFill>
                  <a:prstClr val="white"/>
                </a:solidFill>
              </a:rPr>
              <a:t>Newsweek</a:t>
            </a:r>
          </a:p>
          <a:p>
            <a:pPr marL="45720" lvl="0">
              <a:buClr>
                <a:srgbClr val="FF8600"/>
              </a:buClr>
            </a:pPr>
            <a:endParaRPr lang="id-ID" sz="1200" i="1" dirty="0">
              <a:solidFill>
                <a:prstClr val="white"/>
              </a:solidFill>
            </a:endParaRPr>
          </a:p>
          <a:p>
            <a:pPr marL="45720" lvl="0">
              <a:buClr>
                <a:srgbClr val="FF8600"/>
              </a:buClr>
            </a:pPr>
            <a:endParaRPr lang="en-US" sz="1200" i="1" dirty="0" smtClean="0">
              <a:solidFill>
                <a:prstClr val="white"/>
              </a:solidFill>
            </a:endParaRPr>
          </a:p>
          <a:p>
            <a:pPr marL="45720" lvl="0">
              <a:buClr>
                <a:srgbClr val="FF8600"/>
              </a:buClr>
            </a:pPr>
            <a:endParaRPr lang="en-US" sz="1200" i="1" dirty="0" smtClean="0">
              <a:solidFill>
                <a:prstClr val="white"/>
              </a:solidFill>
            </a:endParaRPr>
          </a:p>
          <a:p>
            <a:pPr marL="45720" lvl="0">
              <a:buClr>
                <a:srgbClr val="FF8600"/>
              </a:buClr>
            </a:pPr>
            <a:endParaRPr lang="id-ID" sz="1200" i="1" dirty="0">
              <a:solidFill>
                <a:prstClr val="white"/>
              </a:solidFill>
            </a:endParaRPr>
          </a:p>
          <a:p>
            <a:pPr marL="45720" lvl="0">
              <a:buClr>
                <a:srgbClr val="FF8600"/>
              </a:buClr>
            </a:pPr>
            <a:endParaRPr lang="id-ID" i="1" dirty="0" smtClean="0">
              <a:solidFill>
                <a:prstClr val="white"/>
              </a:solidFill>
            </a:endParaRPr>
          </a:p>
          <a:p>
            <a:pPr marL="45720" lvl="0">
              <a:buClr>
                <a:srgbClr val="FF8600"/>
              </a:buClr>
            </a:pPr>
            <a:r>
              <a:rPr lang="id-ID" sz="2600" dirty="0" smtClean="0">
                <a:solidFill>
                  <a:prstClr val="white"/>
                </a:solidFill>
              </a:rPr>
              <a:t>Mortimer </a:t>
            </a:r>
            <a:r>
              <a:rPr lang="id-ID" sz="2600" dirty="0">
                <a:solidFill>
                  <a:prstClr val="white"/>
                </a:solidFill>
              </a:rPr>
              <a:t>B. Zucherman pemilik </a:t>
            </a:r>
            <a:r>
              <a:rPr lang="id-ID" sz="2600" i="1" dirty="0">
                <a:solidFill>
                  <a:prstClr val="white"/>
                </a:solidFill>
              </a:rPr>
              <a:t>US. News &amp; World Report</a:t>
            </a:r>
            <a:r>
              <a:rPr lang="id-ID" sz="2600" dirty="0">
                <a:solidFill>
                  <a:prstClr val="white"/>
                </a:solidFill>
              </a:rPr>
              <a:t>. </a:t>
            </a:r>
          </a:p>
          <a:p>
            <a:pPr marL="45720" lvl="0">
              <a:buClr>
                <a:srgbClr val="FF8600"/>
              </a:buClr>
            </a:pPr>
            <a:r>
              <a:rPr lang="id-ID" sz="2600" dirty="0">
                <a:solidFill>
                  <a:prstClr val="white"/>
                </a:solidFill>
              </a:rPr>
              <a:t>Jeremy </a:t>
            </a:r>
            <a:r>
              <a:rPr lang="id-ID" sz="2600" dirty="0" smtClean="0">
                <a:solidFill>
                  <a:prstClr val="white"/>
                </a:solidFill>
              </a:rPr>
              <a:t>Kaplan, penerbitan </a:t>
            </a:r>
            <a:r>
              <a:rPr lang="id-ID" sz="2600" dirty="0">
                <a:solidFill>
                  <a:prstClr val="white"/>
                </a:solidFill>
              </a:rPr>
              <a:t>buku terbesar, </a:t>
            </a:r>
            <a:r>
              <a:rPr lang="id-ID" sz="2600" i="1" dirty="0">
                <a:solidFill>
                  <a:prstClr val="white"/>
                </a:solidFill>
              </a:rPr>
              <a:t>Random House, Simon&amp;Schuster, Time Book </a:t>
            </a:r>
            <a:r>
              <a:rPr lang="id-ID" sz="2600" i="1" dirty="0" smtClean="0">
                <a:solidFill>
                  <a:prstClr val="white"/>
                </a:solidFill>
              </a:rPr>
              <a:t>Inc</a:t>
            </a:r>
            <a:endParaRPr lang="id-ID" sz="2600"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12676"/>
            <a:ext cx="3611895" cy="2611524"/>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3352800"/>
            <a:ext cx="3588973" cy="3505200"/>
          </a:xfrm>
          <a:prstGeom prst="rect">
            <a:avLst/>
          </a:prstGeom>
        </p:spPr>
      </p:pic>
      <p:sp>
        <p:nvSpPr>
          <p:cNvPr id="7" name="Rectangle 6"/>
          <p:cNvSpPr/>
          <p:nvPr/>
        </p:nvSpPr>
        <p:spPr>
          <a:xfrm>
            <a:off x="0" y="0"/>
            <a:ext cx="88392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d-ID" sz="2400" dirty="0" smtClean="0"/>
              <a:t>KONGLOMERAT MEDIA</a:t>
            </a:r>
            <a:r>
              <a:rPr lang="en-US" sz="2400" dirty="0" smtClean="0"/>
              <a:t> DUNIA</a:t>
            </a:r>
            <a:endParaRPr lang="en-US" sz="2400" dirty="0"/>
          </a:p>
        </p:txBody>
      </p:sp>
    </p:spTree>
    <p:extLst>
      <p:ext uri="{BB962C8B-B14F-4D97-AF65-F5344CB8AC3E}">
        <p14:creationId xmlns="" xmlns:p14="http://schemas.microsoft.com/office/powerpoint/2010/main" val="3968832157"/>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8200"/>
          </a:xfrm>
        </p:spPr>
        <p:style>
          <a:lnRef idx="0">
            <a:schemeClr val="dk1"/>
          </a:lnRef>
          <a:fillRef idx="3">
            <a:schemeClr val="dk1"/>
          </a:fillRef>
          <a:effectRef idx="3">
            <a:schemeClr val="dk1"/>
          </a:effectRef>
          <a:fontRef idx="minor">
            <a:schemeClr val="lt1"/>
          </a:fontRef>
        </p:style>
        <p:txBody>
          <a:bodyPr>
            <a:normAutofit/>
          </a:bodyPr>
          <a:lstStyle/>
          <a:p>
            <a:pPr algn="ctr"/>
            <a:r>
              <a:rPr lang="id-ID" dirty="0" smtClean="0"/>
              <a:t>RAJA MEDIA INDONESIA</a:t>
            </a:r>
            <a:endParaRPr lang="id-ID" dirty="0"/>
          </a:p>
        </p:txBody>
      </p:sp>
      <p:sp>
        <p:nvSpPr>
          <p:cNvPr id="3" name="Content Placeholder 2"/>
          <p:cNvSpPr>
            <a:spLocks noGrp="1"/>
          </p:cNvSpPr>
          <p:nvPr>
            <p:ph idx="1"/>
          </p:nvPr>
        </p:nvSpPr>
        <p:spPr>
          <a:xfrm>
            <a:off x="-152400" y="4191000"/>
            <a:ext cx="9296400" cy="2667000"/>
          </a:xfrm>
        </p:spPr>
        <p:txBody>
          <a:bodyPr>
            <a:noAutofit/>
          </a:bodyPr>
          <a:lstStyle/>
          <a:p>
            <a:r>
              <a:rPr lang="id-ID" sz="2400" dirty="0" smtClean="0"/>
              <a:t>Hary Tanoesudibjo, </a:t>
            </a:r>
            <a:r>
              <a:rPr lang="id-ID" sz="2400" dirty="0"/>
              <a:t>Direktur Utama dan CEO </a:t>
            </a:r>
            <a:r>
              <a:rPr lang="id-ID" sz="2400" dirty="0" smtClean="0"/>
              <a:t>PT, punya PT </a:t>
            </a:r>
            <a:r>
              <a:rPr lang="id-ID" sz="2400" dirty="0"/>
              <a:t>Media Nusantara Citra Tbk (</a:t>
            </a:r>
            <a:r>
              <a:rPr lang="id-ID" sz="2400" dirty="0" smtClean="0"/>
              <a:t>MNC) membawahi </a:t>
            </a:r>
            <a:r>
              <a:rPr lang="id-ID" sz="2400" dirty="0"/>
              <a:t>3 stasiun </a:t>
            </a:r>
            <a:r>
              <a:rPr lang="id-ID" sz="2400" dirty="0" smtClean="0"/>
              <a:t>TV: </a:t>
            </a:r>
            <a:r>
              <a:rPr lang="id-ID" sz="2400" dirty="0"/>
              <a:t>RCTI, TPI (kini MNCTV), dan Global </a:t>
            </a:r>
            <a:r>
              <a:rPr lang="id-ID" sz="2400" dirty="0" smtClean="0"/>
              <a:t>TV. Memiliki </a:t>
            </a:r>
            <a:r>
              <a:rPr lang="id-ID" sz="2400" dirty="0"/>
              <a:t>PT Media Nusantara Informasi </a:t>
            </a:r>
            <a:r>
              <a:rPr lang="id-ID" sz="2400" dirty="0" smtClean="0"/>
              <a:t>meliputi </a:t>
            </a:r>
            <a:r>
              <a:rPr lang="id-ID" sz="2400" dirty="0"/>
              <a:t>Harian Seputar Indonesia, Tabloid Gennie, </a:t>
            </a:r>
            <a:r>
              <a:rPr lang="id-ID" sz="2400" i="1" dirty="0"/>
              <a:t>Mom &amp; Kiddie</a:t>
            </a:r>
            <a:r>
              <a:rPr lang="id-ID" sz="2400" dirty="0"/>
              <a:t>, dan Realita. </a:t>
            </a:r>
            <a:r>
              <a:rPr lang="id-ID" sz="2400" dirty="0" smtClean="0"/>
              <a:t>Memiliki </a:t>
            </a:r>
            <a:r>
              <a:rPr lang="id-ID" sz="2400" dirty="0"/>
              <a:t>rumah produksi </a:t>
            </a:r>
            <a:r>
              <a:rPr lang="id-ID" sz="2400" i="1" dirty="0"/>
              <a:t>SinemArt </a:t>
            </a:r>
            <a:r>
              <a:rPr lang="id-ID" sz="2400" dirty="0"/>
              <a:t>dan </a:t>
            </a:r>
            <a:r>
              <a:rPr lang="id-ID" sz="2400" i="1" dirty="0"/>
              <a:t>MD Entertainment</a:t>
            </a:r>
            <a:r>
              <a:rPr lang="id-ID" sz="2400" dirty="0"/>
              <a:t>, hingga situs </a:t>
            </a:r>
            <a:r>
              <a:rPr lang="id-ID" sz="2400" i="1" dirty="0"/>
              <a:t>online Okezone.com</a:t>
            </a:r>
            <a:r>
              <a:rPr lang="id-ID" sz="2400" dirty="0"/>
              <a:t>. Di samping itu, Hary </a:t>
            </a:r>
            <a:r>
              <a:rPr lang="id-ID" sz="2400" dirty="0" smtClean="0"/>
              <a:t>juga komisaris </a:t>
            </a:r>
            <a:r>
              <a:rPr lang="id-ID" sz="2400" i="1" dirty="0"/>
              <a:t>Indovision</a:t>
            </a:r>
            <a:r>
              <a:rPr lang="id-ID" sz="2400" dirty="0"/>
              <a:t>. </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90799" y="998731"/>
            <a:ext cx="3505201" cy="3192270"/>
          </a:xfrm>
          <a:prstGeom prst="rect">
            <a:avLst/>
          </a:prstGeom>
        </p:spPr>
      </p:pic>
    </p:spTree>
    <p:extLst>
      <p:ext uri="{BB962C8B-B14F-4D97-AF65-F5344CB8AC3E}">
        <p14:creationId xmlns="" xmlns:p14="http://schemas.microsoft.com/office/powerpoint/2010/main" val="231775418"/>
      </p:ext>
    </p:extLst>
  </p:cSld>
  <p:clrMapOvr>
    <a:masterClrMapping/>
  </p:clrMapOvr>
  <p:transition spd="slow">
    <p:strips dir="rd"/>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New Design 10">
    <a:dk1>
      <a:srgbClr val="4D4E53"/>
    </a:dk1>
    <a:lt1>
      <a:srgbClr val="FFFFFF"/>
    </a:lt1>
    <a:dk2>
      <a:srgbClr val="826344"/>
    </a:dk2>
    <a:lt2>
      <a:srgbClr val="EC8013"/>
    </a:lt2>
    <a:accent1>
      <a:srgbClr val="68B1D0"/>
    </a:accent1>
    <a:accent2>
      <a:srgbClr val="FAC724"/>
    </a:accent2>
    <a:accent3>
      <a:srgbClr val="FFFFFF"/>
    </a:accent3>
    <a:accent4>
      <a:srgbClr val="404146"/>
    </a:accent4>
    <a:accent5>
      <a:srgbClr val="B9D5E4"/>
    </a:accent5>
    <a:accent6>
      <a:srgbClr val="E3B420"/>
    </a:accent6>
    <a:hlink>
      <a:srgbClr val="B2BC1A"/>
    </a:hlink>
    <a:folHlink>
      <a:srgbClr val="6D6D6D"/>
    </a:folHlink>
  </a:clrScheme>
  <a:fontScheme name="New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305</TotalTime>
  <Words>1858</Words>
  <Application>Microsoft Office PowerPoint</Application>
  <PresentationFormat>On-screen Show (4:3)</PresentationFormat>
  <Paragraphs>301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       Lanskap Industri Media Massa Arus Utama dan Media Online</vt:lpstr>
      <vt:lpstr>Slide 2</vt:lpstr>
      <vt:lpstr>PETA INDUSTRI MEDIA DI INDONESIA</vt:lpstr>
      <vt:lpstr>Slide 4</vt:lpstr>
      <vt:lpstr>GAGASAN EKONOMI POLITIK  MEDIA (Vincent Mosco, 1996)</vt:lpstr>
      <vt:lpstr>JUMLAH MEDIA DI INDONESIA (Dewan Pers &amp; SPS 2012)</vt:lpstr>
      <vt:lpstr>KONGLOMERAT MEDIA DUNIA</vt:lpstr>
      <vt:lpstr>Slide 8</vt:lpstr>
      <vt:lpstr>RAJA MEDIA INDONESIA</vt:lpstr>
      <vt:lpstr>Slide 10</vt:lpstr>
      <vt:lpstr>Slide 11</vt:lpstr>
      <vt:lpstr>Slide 12</vt:lpstr>
      <vt:lpstr>RAJA MEDIA INDONESIA</vt:lpstr>
      <vt:lpstr>Slide 14</vt:lpstr>
      <vt:lpstr>150 ORANG TERKAYA SE-INDONESIA 2013 (Majalah Globe Asia, Juni 2013)</vt:lpstr>
      <vt:lpstr>TAKTIK PARA TAIPAN MEDIA MENGHEGEMONI PASAR</vt:lpstr>
      <vt:lpstr>DAMPAK TAIPAN MEDIA MENGHEGEMONI INDUSTRI MEDIA </vt:lpstr>
      <vt:lpstr>Slide 18</vt:lpstr>
      <vt:lpstr>INTERNET DAN KONVERGENSI MEDIA</vt:lpstr>
      <vt:lpstr>Slide 20</vt:lpstr>
      <vt:lpstr>Slide 21</vt:lpstr>
      <vt:lpstr>Tren Kenaikan Jumlah Pengguna INTERNET di Indonesia 1998 -2013</vt:lpstr>
      <vt:lpstr>DAFTAR PUSTAKA</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Diklat Jurnalisme Warga Gelombang IV  PPWI-POLRI-Kelompok PT MAKIN Lanskap Industri Media Massa Arus Utama dan Media Online</dc:title>
  <dc:creator>gaLna</dc:creator>
  <cp:lastModifiedBy>user</cp:lastModifiedBy>
  <cp:revision>34</cp:revision>
  <dcterms:created xsi:type="dcterms:W3CDTF">2014-02-19T16:03:22Z</dcterms:created>
  <dcterms:modified xsi:type="dcterms:W3CDTF">2014-03-22T12:23:45Z</dcterms:modified>
</cp:coreProperties>
</file>