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406" y="2677795"/>
            <a:ext cx="7619187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47"/>
            <a:ext cx="9143999" cy="19857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771" y="4700015"/>
            <a:ext cx="3348228" cy="21579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"/>
            <a:ext cx="9143999" cy="16334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5772" y="4700016"/>
            <a:ext cx="3348228" cy="21579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1773" y="231470"/>
            <a:ext cx="160045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1124" y="1720088"/>
            <a:ext cx="5381751" cy="170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otojournalism.johnthephotographe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reality.com/about-russia-igor-gavrilov-one-of-the-best-soviet-photojournalist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edarlingphotography.com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5210"/>
              </a:lnSpc>
              <a:spcBef>
                <a:spcPts val="105"/>
              </a:spcBef>
            </a:pPr>
            <a:endParaRPr dirty="0"/>
          </a:p>
          <a:p>
            <a:pPr marL="1270" algn="ctr">
              <a:lnSpc>
                <a:spcPts val="7970"/>
              </a:lnSpc>
            </a:pPr>
            <a:r>
              <a:rPr sz="6700" spc="-15" dirty="0"/>
              <a:t>Jurnalistik</a:t>
            </a:r>
            <a:r>
              <a:rPr sz="6700" spc="5" dirty="0"/>
              <a:t> </a:t>
            </a:r>
            <a:r>
              <a:rPr sz="6700" spc="-45" dirty="0"/>
              <a:t>Foto</a:t>
            </a:r>
            <a:endParaRPr sz="6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1557527"/>
            <a:ext cx="8673084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33978" y="231470"/>
            <a:ext cx="1879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K</a:t>
            </a:r>
            <a:r>
              <a:rPr dirty="0"/>
              <a:t>ompas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1557527"/>
            <a:ext cx="8674608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0517" y="231470"/>
            <a:ext cx="3902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Media</a:t>
            </a:r>
            <a:r>
              <a:rPr spc="-60" dirty="0"/>
              <a:t> </a:t>
            </a:r>
            <a:r>
              <a:rPr spc="-5" dirty="0"/>
              <a:t>Indonesia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231470"/>
            <a:ext cx="47218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Nilai</a:t>
            </a:r>
            <a:r>
              <a:rPr spc="-30" dirty="0"/>
              <a:t> </a:t>
            </a:r>
            <a:r>
              <a:rPr spc="-10" dirty="0"/>
              <a:t>Jurnalistik</a:t>
            </a:r>
            <a:r>
              <a:rPr spc="-35" dirty="0"/>
              <a:t> </a:t>
            </a:r>
            <a:r>
              <a:rPr spc="-30" dirty="0"/>
              <a:t>Foto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17423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Menguasai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perhatian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Mengekalkan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daya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ingat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Membantu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membentuk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ingatan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kembali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Mempermudah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tulisan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abstrak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Menghidupkan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semangat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Lebih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meyakinkan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/dipercaya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341" y="231470"/>
            <a:ext cx="5969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Kelebihan</a:t>
            </a:r>
            <a:r>
              <a:rPr spc="-30" dirty="0"/>
              <a:t> </a:t>
            </a:r>
            <a:r>
              <a:rPr spc="-10" dirty="0"/>
              <a:t>Jurnalistik</a:t>
            </a:r>
            <a:r>
              <a:rPr spc="-25" dirty="0"/>
              <a:t> </a:t>
            </a:r>
            <a:r>
              <a:rPr spc="-30" dirty="0"/>
              <a:t>Foto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8057515" cy="4415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918210" indent="-342900">
              <a:lnSpc>
                <a:spcPct val="80000"/>
              </a:lnSpc>
              <a:spcBef>
                <a:spcPts val="8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Mengabadikan </a:t>
            </a:r>
            <a:r>
              <a:rPr sz="3000" spc="-15" dirty="0">
                <a:latin typeface="Calibri"/>
                <a:cs typeface="Calibri"/>
              </a:rPr>
              <a:t>peristiwa secara </a:t>
            </a:r>
            <a:r>
              <a:rPr sz="3000" spc="-5" dirty="0">
                <a:latin typeface="Calibri"/>
                <a:cs typeface="Calibri"/>
              </a:rPr>
              <a:t>visual, </a:t>
            </a:r>
            <a:r>
              <a:rPr sz="3000" spc="-10" dirty="0">
                <a:latin typeface="Calibri"/>
                <a:cs typeface="Calibri"/>
              </a:rPr>
              <a:t>yaitu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kemungkinan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tidak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akan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terulang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kembali.</a:t>
            </a:r>
            <a:endParaRPr sz="3000">
              <a:latin typeface="Calibri"/>
              <a:cs typeface="Calibri"/>
            </a:endParaRPr>
          </a:p>
          <a:p>
            <a:pPr marL="355600" marR="201295" indent="-342900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Sangat </a:t>
            </a:r>
            <a:r>
              <a:rPr sz="3000" spc="-10" dirty="0">
                <a:latin typeface="Calibri"/>
                <a:cs typeface="Calibri"/>
              </a:rPr>
              <a:t>cepat memengaruhi </a:t>
            </a:r>
            <a:r>
              <a:rPr sz="3000" spc="-20" dirty="0">
                <a:latin typeface="Calibri"/>
                <a:cs typeface="Calibri"/>
              </a:rPr>
              <a:t>masyarakat, karena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mudah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menyentuh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perasaan </a:t>
            </a:r>
            <a:r>
              <a:rPr sz="3000" spc="-5" dirty="0">
                <a:latin typeface="Calibri"/>
                <a:cs typeface="Calibri"/>
              </a:rPr>
              <a:t>dan </a:t>
            </a:r>
            <a:r>
              <a:rPr sz="3000" spc="-20" dirty="0">
                <a:latin typeface="Calibri"/>
                <a:cs typeface="Calibri"/>
              </a:rPr>
              <a:t>rasa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kesadaran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manusia.</a:t>
            </a:r>
            <a:endParaRPr sz="3000">
              <a:latin typeface="Calibri"/>
              <a:cs typeface="Calibri"/>
            </a:endParaRPr>
          </a:p>
          <a:p>
            <a:pPr marL="355600" marR="440055" indent="-342900" algn="just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Mudah </a:t>
            </a:r>
            <a:r>
              <a:rPr sz="3000" spc="-10" dirty="0">
                <a:latin typeface="Calibri"/>
                <a:cs typeface="Calibri"/>
              </a:rPr>
              <a:t>dipahami </a:t>
            </a:r>
            <a:r>
              <a:rPr sz="3000" spc="-5" dirty="0">
                <a:latin typeface="Calibri"/>
                <a:cs typeface="Calibri"/>
              </a:rPr>
              <a:t>dan </a:t>
            </a:r>
            <a:r>
              <a:rPr sz="3000" spc="-10" dirty="0">
                <a:latin typeface="Calibri"/>
                <a:cs typeface="Calibri"/>
              </a:rPr>
              <a:t>dimengerti </a:t>
            </a:r>
            <a:r>
              <a:rPr sz="3000" spc="-20" dirty="0">
                <a:latin typeface="Calibri"/>
                <a:cs typeface="Calibri"/>
              </a:rPr>
              <a:t>secara </a:t>
            </a:r>
            <a:r>
              <a:rPr sz="3000" spc="-5" dirty="0">
                <a:latin typeface="Calibri"/>
                <a:cs typeface="Calibri"/>
              </a:rPr>
              <a:t>umum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karena peristiwa tergambar dengan sendirinya,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tanpa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dibentuk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dengan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seni</a:t>
            </a:r>
            <a:r>
              <a:rPr sz="3000" spc="-15" dirty="0">
                <a:latin typeface="Calibri"/>
                <a:cs typeface="Calibri"/>
              </a:rPr>
              <a:t> perkataan.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Membentuk </a:t>
            </a:r>
            <a:r>
              <a:rPr sz="3000" dirty="0">
                <a:latin typeface="Calibri"/>
                <a:cs typeface="Calibri"/>
              </a:rPr>
              <a:t>imajinasi </a:t>
            </a:r>
            <a:r>
              <a:rPr sz="3000" spc="-5" dirty="0">
                <a:latin typeface="Calibri"/>
                <a:cs typeface="Calibri"/>
              </a:rPr>
              <a:t>dan </a:t>
            </a:r>
            <a:r>
              <a:rPr sz="3000" spc="-10" dirty="0">
                <a:latin typeface="Calibri"/>
                <a:cs typeface="Calibri"/>
              </a:rPr>
              <a:t>pengertian </a:t>
            </a:r>
            <a:r>
              <a:rPr sz="3000" spc="-15" dirty="0">
                <a:latin typeface="Calibri"/>
                <a:cs typeface="Calibri"/>
              </a:rPr>
              <a:t>yang </a:t>
            </a:r>
            <a:r>
              <a:rPr sz="3000" spc="-20" dirty="0">
                <a:latin typeface="Calibri"/>
                <a:cs typeface="Calibri"/>
              </a:rPr>
              <a:t>secara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umum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melampaui </a:t>
            </a:r>
            <a:r>
              <a:rPr sz="3000" spc="-15" dirty="0">
                <a:latin typeface="Calibri"/>
                <a:cs typeface="Calibri"/>
              </a:rPr>
              <a:t>batas-batas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bahasa,</a:t>
            </a:r>
            <a:endParaRPr sz="3000">
              <a:latin typeface="Calibri"/>
              <a:cs typeface="Calibri"/>
            </a:endParaRPr>
          </a:p>
          <a:p>
            <a:pPr marL="355600" algn="just">
              <a:lnSpc>
                <a:spcPts val="2880"/>
              </a:lnSpc>
            </a:pPr>
            <a:r>
              <a:rPr sz="3000" spc="-5" dirty="0">
                <a:latin typeface="Calibri"/>
                <a:cs typeface="Calibri"/>
              </a:rPr>
              <a:t>usia,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pendidikan,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tingkat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sosial, dan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sebagainya.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680" y="231470"/>
            <a:ext cx="5865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Caption/Keterangan</a:t>
            </a:r>
            <a:r>
              <a:rPr spc="-30" dirty="0"/>
              <a:t> Foto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7874000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Menggunakan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prinsip-prinsip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5W+1H</a:t>
            </a:r>
            <a:endParaRPr sz="3200">
              <a:latin typeface="Calibri"/>
              <a:cs typeface="Calibri"/>
            </a:endParaRPr>
          </a:p>
          <a:p>
            <a:pPr marL="355600" marR="42100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Menggunakan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kalimat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sederhana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lugas.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Caption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memperkuat </a:t>
            </a:r>
            <a:r>
              <a:rPr sz="3200" spc="-15" dirty="0">
                <a:latin typeface="Calibri"/>
                <a:cs typeface="Calibri"/>
              </a:rPr>
              <a:t>informasi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agar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pembaca</a:t>
            </a:r>
            <a:r>
              <a:rPr sz="3200" dirty="0">
                <a:latin typeface="Calibri"/>
                <a:cs typeface="Calibri"/>
              </a:rPr>
              <a:t> lebih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memahami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situasi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20" dirty="0">
                <a:latin typeface="Calibri"/>
                <a:cs typeface="Calibri"/>
              </a:rPr>
              <a:t>kondisi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balik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berita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pada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sebuah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foto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267" y="1557527"/>
            <a:ext cx="5184648" cy="46207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0685" y="231470"/>
            <a:ext cx="580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Contoh</a:t>
            </a:r>
            <a:r>
              <a:rPr spc="-10" dirty="0"/>
              <a:t> </a:t>
            </a:r>
            <a:r>
              <a:rPr spc="-30" dirty="0"/>
              <a:t>Foto</a:t>
            </a:r>
            <a:r>
              <a:rPr spc="-10" dirty="0"/>
              <a:t> </a:t>
            </a:r>
            <a:r>
              <a:rPr dirty="0"/>
              <a:t>dan</a:t>
            </a:r>
            <a:r>
              <a:rPr spc="-10" dirty="0"/>
              <a:t> Caption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1519427"/>
            <a:ext cx="6192012" cy="4933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0685" y="231470"/>
            <a:ext cx="580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Contoh</a:t>
            </a:r>
            <a:r>
              <a:rPr spc="-10" dirty="0"/>
              <a:t> </a:t>
            </a:r>
            <a:r>
              <a:rPr spc="-30" dirty="0"/>
              <a:t>Foto</a:t>
            </a:r>
            <a:r>
              <a:rPr spc="-10" dirty="0"/>
              <a:t> </a:t>
            </a:r>
            <a:r>
              <a:rPr dirty="0"/>
              <a:t>dan</a:t>
            </a:r>
            <a:r>
              <a:rPr spc="-10" dirty="0"/>
              <a:t> Caption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7963" y="6460947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Media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Indonesia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1557527"/>
            <a:ext cx="8790432" cy="4971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0685" y="231470"/>
            <a:ext cx="580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Contoh</a:t>
            </a:r>
            <a:r>
              <a:rPr spc="-10" dirty="0"/>
              <a:t> </a:t>
            </a:r>
            <a:r>
              <a:rPr spc="-30" dirty="0"/>
              <a:t>Foto</a:t>
            </a:r>
            <a:r>
              <a:rPr spc="-10" dirty="0"/>
              <a:t> </a:t>
            </a:r>
            <a:r>
              <a:rPr dirty="0"/>
              <a:t>dan</a:t>
            </a:r>
            <a:r>
              <a:rPr spc="-10" dirty="0"/>
              <a:t> Caption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0500" y="6400901"/>
            <a:ext cx="111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Tempo.com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316" y="1600200"/>
            <a:ext cx="6373368" cy="42763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0685" y="231470"/>
            <a:ext cx="5801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Contoh</a:t>
            </a:r>
            <a:r>
              <a:rPr spc="-10" dirty="0"/>
              <a:t> </a:t>
            </a:r>
            <a:r>
              <a:rPr spc="-30" dirty="0"/>
              <a:t>Foto</a:t>
            </a:r>
            <a:r>
              <a:rPr spc="-10" dirty="0"/>
              <a:t> </a:t>
            </a:r>
            <a:r>
              <a:rPr dirty="0"/>
              <a:t>dan</a:t>
            </a:r>
            <a:r>
              <a:rPr spc="-10" dirty="0"/>
              <a:t> Caption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5771" y="6143955"/>
            <a:ext cx="135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(Kompas.com)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116" y="3984482"/>
            <a:ext cx="7251065" cy="20993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000" b="0" spc="-5" dirty="0">
                <a:solidFill>
                  <a:srgbClr val="888888"/>
                </a:solidFill>
                <a:latin typeface="Calibri"/>
                <a:cs typeface="Calibri"/>
              </a:rPr>
              <a:t>TUGAS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sz="3600" spc="-5" dirty="0"/>
              <a:t>TULISKAN</a:t>
            </a:r>
            <a:r>
              <a:rPr sz="3600" spc="10" dirty="0"/>
              <a:t> </a:t>
            </a:r>
            <a:r>
              <a:rPr sz="3600" spc="-20" dirty="0"/>
              <a:t>SEBUAH</a:t>
            </a:r>
            <a:r>
              <a:rPr sz="3600" spc="-5" dirty="0"/>
              <a:t> CAPTION</a:t>
            </a:r>
            <a:r>
              <a:rPr sz="3600" spc="-10" dirty="0"/>
              <a:t> </a:t>
            </a:r>
            <a:r>
              <a:rPr sz="3600" spc="-25" dirty="0"/>
              <a:t>DARI</a:t>
            </a:r>
            <a:r>
              <a:rPr sz="3600" spc="-5" dirty="0"/>
              <a:t> </a:t>
            </a:r>
            <a:r>
              <a:rPr sz="3600" dirty="0"/>
              <a:t>5 </a:t>
            </a:r>
            <a:r>
              <a:rPr sz="3600" spc="5" dirty="0"/>
              <a:t> </a:t>
            </a:r>
            <a:r>
              <a:rPr sz="3600" spc="-55" dirty="0"/>
              <a:t>FOTO</a:t>
            </a:r>
            <a:r>
              <a:rPr sz="3600" spc="-20" dirty="0"/>
              <a:t> </a:t>
            </a:r>
            <a:r>
              <a:rPr sz="3600" dirty="0"/>
              <a:t>HUMAN</a:t>
            </a:r>
            <a:r>
              <a:rPr sz="3600" spc="-15" dirty="0"/>
              <a:t> </a:t>
            </a:r>
            <a:r>
              <a:rPr sz="3600" spc="-10" dirty="0"/>
              <a:t>INTEREST</a:t>
            </a:r>
            <a:r>
              <a:rPr sz="3600" spc="-20" dirty="0"/>
              <a:t> </a:t>
            </a:r>
            <a:r>
              <a:rPr sz="3600" spc="-80" dirty="0"/>
              <a:t>YANG</a:t>
            </a:r>
            <a:r>
              <a:rPr sz="3600" spc="15" dirty="0"/>
              <a:t> </a:t>
            </a:r>
            <a:r>
              <a:rPr sz="3600" spc="-20" dirty="0"/>
              <a:t>SUDAH </a:t>
            </a:r>
            <a:r>
              <a:rPr sz="3600" spc="-800" dirty="0"/>
              <a:t> </a:t>
            </a:r>
            <a:r>
              <a:rPr sz="3600" spc="-5" dirty="0"/>
              <a:t>PERNAH</a:t>
            </a:r>
            <a:r>
              <a:rPr sz="3600" spc="-25" dirty="0"/>
              <a:t> </a:t>
            </a:r>
            <a:r>
              <a:rPr sz="3600" spc="-20" dirty="0"/>
              <a:t>ANDA</a:t>
            </a:r>
            <a:r>
              <a:rPr sz="3600" spc="10" dirty="0"/>
              <a:t> </a:t>
            </a:r>
            <a:r>
              <a:rPr sz="3600" spc="-60" dirty="0"/>
              <a:t>POTRET.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3217621"/>
            <a:ext cx="7007859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Ketika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anda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membuka koran/media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berita,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apa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pertama</a:t>
            </a:r>
            <a:r>
              <a:rPr sz="3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lihat?</a:t>
            </a:r>
            <a:endParaRPr sz="3600">
              <a:latin typeface="Calibri"/>
              <a:cs typeface="Calibri"/>
            </a:endParaRPr>
          </a:p>
          <a:p>
            <a:pPr marL="626110" indent="-614045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626745" algn="l"/>
              </a:tabLst>
            </a:pP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Foto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Utama</a:t>
            </a:r>
            <a:endParaRPr sz="3600">
              <a:latin typeface="Calibri"/>
              <a:cs typeface="Calibri"/>
            </a:endParaRPr>
          </a:p>
          <a:p>
            <a:pPr marL="647700" indent="-635635">
              <a:lnSpc>
                <a:spcPct val="100000"/>
              </a:lnSpc>
              <a:buAutoNum type="alphaLcParenBoth"/>
              <a:tabLst>
                <a:tab pos="648335" algn="l"/>
              </a:tabLst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Judul</a:t>
            </a:r>
            <a:r>
              <a:rPr sz="3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Headline</a:t>
            </a:r>
            <a:endParaRPr sz="3600">
              <a:latin typeface="Calibri"/>
              <a:cs typeface="Calibri"/>
            </a:endParaRPr>
          </a:p>
          <a:p>
            <a:pPr marL="593090" indent="-581025">
              <a:lnSpc>
                <a:spcPct val="100000"/>
              </a:lnSpc>
              <a:buAutoNum type="alphaLcParenBoth"/>
              <a:tabLst>
                <a:tab pos="593725" algn="l"/>
              </a:tabLst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Lain-lain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2677795"/>
            <a:ext cx="1581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Jurnalistik</a:t>
            </a:r>
            <a:r>
              <a:rPr sz="20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405" y="231470"/>
            <a:ext cx="3411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Metode</a:t>
            </a:r>
            <a:r>
              <a:rPr spc="-85" dirty="0"/>
              <a:t> </a:t>
            </a:r>
            <a:r>
              <a:rPr spc="-125" dirty="0"/>
              <a:t>EDFAT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80321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85" dirty="0">
                <a:latin typeface="Calibri"/>
                <a:cs typeface="Calibri"/>
              </a:rPr>
              <a:t>EDFAT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b="1" i="1" spc="-10" dirty="0">
                <a:latin typeface="Calibri"/>
                <a:cs typeface="Calibri"/>
              </a:rPr>
              <a:t>Entire,</a:t>
            </a:r>
            <a:r>
              <a:rPr sz="3000" b="1" i="1" spc="-15" dirty="0">
                <a:latin typeface="Calibri"/>
                <a:cs typeface="Calibri"/>
              </a:rPr>
              <a:t> Detail,</a:t>
            </a:r>
            <a:r>
              <a:rPr sz="3000" b="1" i="1" spc="5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Frame,</a:t>
            </a:r>
            <a:r>
              <a:rPr sz="3000" b="1" i="1" spc="-5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Angle,</a:t>
            </a:r>
            <a:r>
              <a:rPr sz="3000" b="1" i="1" spc="3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Time</a:t>
            </a:r>
            <a:endParaRPr sz="3000">
              <a:latin typeface="Calibri"/>
              <a:cs typeface="Calibri"/>
            </a:endParaRPr>
          </a:p>
          <a:p>
            <a:pPr marL="355600" marR="42545" indent="-342900">
              <a:lnSpc>
                <a:spcPct val="8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Diperkenalkan</a:t>
            </a:r>
            <a:r>
              <a:rPr sz="3000" spc="-5" dirty="0">
                <a:latin typeface="Calibri"/>
                <a:cs typeface="Calibri"/>
              </a:rPr>
              <a:t> oleh </a:t>
            </a:r>
            <a:r>
              <a:rPr sz="3000" spc="-25" dirty="0">
                <a:latin typeface="Calibri"/>
                <a:cs typeface="Calibri"/>
              </a:rPr>
              <a:t>”Walter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Cronkite</a:t>
            </a:r>
            <a:r>
              <a:rPr sz="3000" spc="-5" dirty="0">
                <a:latin typeface="Calibri"/>
                <a:cs typeface="Calibri"/>
              </a:rPr>
              <a:t> School </a:t>
            </a:r>
            <a:r>
              <a:rPr sz="3000" spc="5" dirty="0">
                <a:latin typeface="Calibri"/>
                <a:cs typeface="Calibri"/>
              </a:rPr>
              <a:t>Of 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Journalism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</a:t>
            </a:r>
            <a:r>
              <a:rPr sz="3000" spc="-25" dirty="0">
                <a:latin typeface="Calibri"/>
                <a:cs typeface="Calibri"/>
              </a:rPr>
              <a:t>Telecomunication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ARIZONA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0" dirty="0">
                <a:latin typeface="Calibri"/>
                <a:cs typeface="Calibri"/>
              </a:rPr>
              <a:t>STATE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UNIVERSITY”</a:t>
            </a:r>
            <a:endParaRPr sz="3000">
              <a:latin typeface="Calibri"/>
              <a:cs typeface="Calibri"/>
            </a:endParaRPr>
          </a:p>
          <a:p>
            <a:pPr marL="355600" marR="470534" indent="-342900">
              <a:lnSpc>
                <a:spcPts val="288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Metode </a:t>
            </a:r>
            <a:r>
              <a:rPr sz="3000" dirty="0">
                <a:latin typeface="Calibri"/>
                <a:cs typeface="Calibri"/>
              </a:rPr>
              <a:t>ini </a:t>
            </a:r>
            <a:r>
              <a:rPr sz="3000" spc="-10" dirty="0">
                <a:latin typeface="Calibri"/>
                <a:cs typeface="Calibri"/>
              </a:rPr>
              <a:t>merupakan </a:t>
            </a:r>
            <a:r>
              <a:rPr sz="3000" spc="-20" dirty="0">
                <a:latin typeface="Calibri"/>
                <a:cs typeface="Calibri"/>
              </a:rPr>
              <a:t>konsep </a:t>
            </a:r>
            <a:r>
              <a:rPr sz="3000" spc="-10" dirty="0">
                <a:latin typeface="Calibri"/>
                <a:cs typeface="Calibri"/>
              </a:rPr>
              <a:t>pengembangan </a:t>
            </a:r>
            <a:r>
              <a:rPr sz="3000" spc="-67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fotografi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buat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pewarta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foto.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85" dirty="0">
                <a:latin typeface="Calibri"/>
                <a:cs typeface="Calibri"/>
              </a:rPr>
              <a:t>EDFAT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adalah </a:t>
            </a:r>
            <a:r>
              <a:rPr sz="3000" spc="-10" dirty="0">
                <a:latin typeface="Calibri"/>
                <a:cs typeface="Calibri"/>
              </a:rPr>
              <a:t>suatu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metode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pemotretan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untuk </a:t>
            </a:r>
            <a:r>
              <a:rPr sz="3000" spc="-5" dirty="0">
                <a:latin typeface="Calibri"/>
                <a:cs typeface="Calibri"/>
              </a:rPr>
              <a:t> melatih optis </a:t>
            </a:r>
            <a:r>
              <a:rPr sz="3000" spc="-10" dirty="0">
                <a:latin typeface="Calibri"/>
                <a:cs typeface="Calibri"/>
              </a:rPr>
              <a:t>melihat </a:t>
            </a:r>
            <a:r>
              <a:rPr sz="3000" spc="-5" dirty="0">
                <a:latin typeface="Calibri"/>
                <a:cs typeface="Calibri"/>
              </a:rPr>
              <a:t>sesuatu </a:t>
            </a:r>
            <a:r>
              <a:rPr sz="3000" spc="-15" dirty="0">
                <a:latin typeface="Calibri"/>
                <a:cs typeface="Calibri"/>
              </a:rPr>
              <a:t>dengan detail yang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tajam. </a:t>
            </a:r>
            <a:r>
              <a:rPr sz="3000" spc="-20" dirty="0">
                <a:latin typeface="Calibri"/>
                <a:cs typeface="Calibri"/>
              </a:rPr>
              <a:t>Tahapan-tahapan </a:t>
            </a:r>
            <a:r>
              <a:rPr sz="3000" spc="-15" dirty="0">
                <a:latin typeface="Calibri"/>
                <a:cs typeface="Calibri"/>
              </a:rPr>
              <a:t>yang dilakukan </a:t>
            </a:r>
            <a:r>
              <a:rPr sz="3000" dirty="0">
                <a:latin typeface="Calibri"/>
                <a:cs typeface="Calibri"/>
              </a:rPr>
              <a:t>adalah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suatu </a:t>
            </a:r>
            <a:r>
              <a:rPr sz="3000" spc="-15" dirty="0">
                <a:latin typeface="Calibri"/>
                <a:cs typeface="Calibri"/>
              </a:rPr>
              <a:t>proses </a:t>
            </a:r>
            <a:r>
              <a:rPr sz="3000" spc="-5" dirty="0">
                <a:latin typeface="Calibri"/>
                <a:cs typeface="Calibri"/>
              </a:rPr>
              <a:t>dalam mengincar </a:t>
            </a:r>
            <a:r>
              <a:rPr sz="3000" b="1" spc="-5" dirty="0">
                <a:latin typeface="Calibri"/>
                <a:cs typeface="Calibri"/>
              </a:rPr>
              <a:t>bentuk visual </a:t>
            </a:r>
            <a:r>
              <a:rPr sz="3000" b="1" spc="-15" dirty="0">
                <a:latin typeface="Calibri"/>
                <a:cs typeface="Calibri"/>
              </a:rPr>
              <a:t>atas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peristiwa</a:t>
            </a:r>
            <a:r>
              <a:rPr sz="3000" b="1" spc="-5" dirty="0">
                <a:latin typeface="Calibri"/>
                <a:cs typeface="Calibri"/>
              </a:rPr>
              <a:t> bernilai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berita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3977640"/>
            <a:ext cx="3491484" cy="23271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1514" y="231470"/>
            <a:ext cx="168211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ENTIRE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63751"/>
            <a:ext cx="3923665" cy="43700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715645" indent="-342900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Focus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pada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semua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yang </a:t>
            </a:r>
            <a:r>
              <a:rPr sz="3000" dirty="0">
                <a:latin typeface="Calibri"/>
                <a:cs typeface="Calibri"/>
              </a:rPr>
              <a:t>menunjang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informasi </a:t>
            </a:r>
            <a:r>
              <a:rPr sz="3000" spc="-5" dirty="0">
                <a:latin typeface="Calibri"/>
                <a:cs typeface="Calibri"/>
              </a:rPr>
              <a:t>sebuah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berita</a:t>
            </a:r>
            <a:endParaRPr sz="3000">
              <a:latin typeface="Calibri"/>
              <a:cs typeface="Calibri"/>
            </a:endParaRPr>
          </a:p>
          <a:p>
            <a:pPr marL="355600" marR="643890" indent="-342900">
              <a:lnSpc>
                <a:spcPts val="324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Ambil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subyek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daan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lingkungannya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Gunakan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satu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atau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dua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shot</a:t>
            </a:r>
            <a:r>
              <a:rPr sz="3000" spc="-10" dirty="0">
                <a:latin typeface="Calibri"/>
                <a:cs typeface="Calibri"/>
              </a:rPr>
              <a:t> horisontal,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coba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juga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dengan</a:t>
            </a:r>
            <a:r>
              <a:rPr sz="3000" spc="-5" dirty="0">
                <a:latin typeface="Calibri"/>
                <a:cs typeface="Calibri"/>
              </a:rPr>
              <a:t> posisi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vertikal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1700783"/>
            <a:ext cx="3491484" cy="21960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994403"/>
            <a:ext cx="3267455" cy="21701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8090" y="231470"/>
            <a:ext cx="1607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</a:t>
            </a:r>
            <a:r>
              <a:rPr spc="-355" dirty="0"/>
              <a:t>T</a:t>
            </a:r>
            <a:r>
              <a:rPr dirty="0"/>
              <a:t>AIL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37842"/>
            <a:ext cx="3877945" cy="422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Detail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dalam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POI</a:t>
            </a:r>
            <a:endParaRPr sz="2700">
              <a:latin typeface="Calibri"/>
              <a:cs typeface="Calibri"/>
            </a:endParaRPr>
          </a:p>
          <a:p>
            <a:pPr marL="355600" marR="69215" indent="-342900">
              <a:lnSpc>
                <a:spcPct val="8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Manfaatkan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buku,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sepat, </a:t>
            </a:r>
            <a:r>
              <a:rPr sz="2700" spc="-5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topi, </a:t>
            </a:r>
            <a:r>
              <a:rPr sz="2700" spc="-15" dirty="0">
                <a:latin typeface="Calibri"/>
                <a:cs typeface="Calibri"/>
              </a:rPr>
              <a:t>rambut </a:t>
            </a:r>
            <a:r>
              <a:rPr sz="2700" spc="-20" dirty="0">
                <a:latin typeface="Calibri"/>
                <a:cs typeface="Calibri"/>
              </a:rPr>
              <a:t>atau </a:t>
            </a:r>
            <a:r>
              <a:rPr sz="2700" spc="-15" dirty="0">
                <a:latin typeface="Calibri"/>
                <a:cs typeface="Calibri"/>
              </a:rPr>
              <a:t>obyek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lain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5" dirty="0">
                <a:latin typeface="Calibri"/>
                <a:cs typeface="Calibri"/>
              </a:rPr>
              <a:t>membuat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detailnya </a:t>
            </a:r>
            <a:r>
              <a:rPr sz="2700" dirty="0">
                <a:latin typeface="Calibri"/>
                <a:cs typeface="Calibri"/>
              </a:rPr>
              <a:t>menjadi lebih 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kuat.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Jika </a:t>
            </a:r>
            <a:r>
              <a:rPr sz="2700" spc="-5" dirty="0">
                <a:latin typeface="Calibri"/>
                <a:cs typeface="Calibri"/>
              </a:rPr>
              <a:t>memotret orang,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bicaralah dengan </a:t>
            </a:r>
            <a:r>
              <a:rPr sz="2700" spc="-5" dirty="0">
                <a:latin typeface="Calibri"/>
                <a:cs typeface="Calibri"/>
              </a:rPr>
              <a:t>dia,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ketahui </a:t>
            </a:r>
            <a:r>
              <a:rPr sz="2700" spc="-10" dirty="0">
                <a:latin typeface="Calibri"/>
                <a:cs typeface="Calibri"/>
              </a:rPr>
              <a:t>background </a:t>
            </a:r>
            <a:r>
              <a:rPr sz="2700" spc="-5" dirty="0">
                <a:latin typeface="Calibri"/>
                <a:cs typeface="Calibri"/>
              </a:rPr>
              <a:t>dan 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personalitasnya </a:t>
            </a:r>
            <a:r>
              <a:rPr sz="2700" spc="-10" dirty="0">
                <a:latin typeface="Calibri"/>
                <a:cs typeface="Calibri"/>
              </a:rPr>
              <a:t>untuk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mendapatkan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detail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menarik.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700783"/>
            <a:ext cx="3246120" cy="2159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3788664"/>
            <a:ext cx="3096768" cy="22677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3894" y="231470"/>
            <a:ext cx="16986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FRAME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59178"/>
            <a:ext cx="382016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Frame </a:t>
            </a:r>
            <a:r>
              <a:rPr sz="3200" spc="-5" dirty="0">
                <a:latin typeface="Calibri"/>
                <a:cs typeface="Calibri"/>
              </a:rPr>
              <a:t>dalam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foto 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menjadikan </a:t>
            </a:r>
            <a:r>
              <a:rPr sz="3200" spc="-30" dirty="0">
                <a:latin typeface="Calibri"/>
                <a:cs typeface="Calibri"/>
              </a:rPr>
              <a:t>foto </a:t>
            </a:r>
            <a:r>
              <a:rPr sz="3200" spc="-5" dirty="0">
                <a:latin typeface="Calibri"/>
                <a:cs typeface="Calibri"/>
              </a:rPr>
              <a:t>bisa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lebih </a:t>
            </a:r>
            <a:r>
              <a:rPr sz="3200" spc="-10" dirty="0">
                <a:latin typeface="Calibri"/>
                <a:cs typeface="Calibri"/>
              </a:rPr>
              <a:t>bercerita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973705"/>
            <a:ext cx="3559810" cy="2708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Manfaatkan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obyek-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obyek yang </a:t>
            </a:r>
            <a:r>
              <a:rPr sz="3200" dirty="0">
                <a:latin typeface="Calibri"/>
                <a:cs typeface="Calibri"/>
              </a:rPr>
              <a:t>ada </a:t>
            </a:r>
            <a:r>
              <a:rPr sz="3200" spc="-5" dirty="0">
                <a:latin typeface="Calibri"/>
                <a:cs typeface="Calibri"/>
              </a:rPr>
              <a:t>di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sekitar subyek </a:t>
            </a:r>
            <a:r>
              <a:rPr sz="3200" spc="-30" dirty="0">
                <a:latin typeface="Calibri"/>
                <a:cs typeface="Calibri"/>
              </a:rPr>
              <a:t>foto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atau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pembatas-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pembatas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natural </a:t>
            </a:r>
            <a:r>
              <a:rPr sz="3200" spc="-10" dirty="0">
                <a:latin typeface="Calibri"/>
                <a:cs typeface="Calibri"/>
              </a:rPr>
              <a:t> yang </a:t>
            </a:r>
            <a:r>
              <a:rPr sz="3200" dirty="0">
                <a:latin typeface="Calibri"/>
                <a:cs typeface="Calibri"/>
              </a:rPr>
              <a:t>ada</a:t>
            </a:r>
            <a:r>
              <a:rPr sz="3200" spc="-5" dirty="0">
                <a:latin typeface="Calibri"/>
                <a:cs typeface="Calibri"/>
              </a:rPr>
              <a:t> di</a:t>
            </a:r>
            <a:r>
              <a:rPr sz="3200" spc="-10" dirty="0">
                <a:latin typeface="Calibri"/>
                <a:cs typeface="Calibri"/>
              </a:rPr>
              <a:t> sekitar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1328" y="1629155"/>
            <a:ext cx="3096768" cy="17632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54497" y="3378834"/>
            <a:ext cx="316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photojournalism.johnthephotographer.com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591" y="6079642"/>
            <a:ext cx="1214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antarajatim.com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7715" y="3860291"/>
            <a:ext cx="2814828" cy="18729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ANGLE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07946"/>
            <a:ext cx="392430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Gunakan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sudut-sudut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pemrotretan</a:t>
            </a:r>
            <a:r>
              <a:rPr sz="3200" spc="-10" dirty="0">
                <a:latin typeface="Calibri"/>
                <a:cs typeface="Calibri"/>
              </a:rPr>
              <a:t> yang </a:t>
            </a:r>
            <a:r>
              <a:rPr sz="3200" spc="-5" dirty="0">
                <a:latin typeface="Calibri"/>
                <a:cs typeface="Calibri"/>
              </a:rPr>
              <a:t> berbeda untuk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mendapatkan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kesan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yang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unik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79" y="1845564"/>
            <a:ext cx="2798064" cy="18592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75528" y="5754725"/>
            <a:ext cx="9798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rureality.com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880103"/>
            <a:ext cx="3134868" cy="2141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4685" y="231470"/>
            <a:ext cx="12141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6652" y="3301365"/>
            <a:ext cx="26555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2235" algn="l"/>
              </a:tabLst>
            </a:pPr>
            <a:r>
              <a:rPr sz="3000" u="sng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	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63751"/>
            <a:ext cx="3891279" cy="4278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260350" indent="-342900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Ketepatan </a:t>
            </a:r>
            <a:r>
              <a:rPr sz="3000" spc="-10" dirty="0">
                <a:latin typeface="Calibri"/>
                <a:cs typeface="Calibri"/>
              </a:rPr>
              <a:t>waktu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pengambilan </a:t>
            </a:r>
            <a:r>
              <a:rPr sz="3000" spc="-15" dirty="0">
                <a:latin typeface="Calibri"/>
                <a:cs typeface="Calibri"/>
              </a:rPr>
              <a:t>gambar </a:t>
            </a:r>
            <a:r>
              <a:rPr sz="3000" spc="-6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adalah </a:t>
            </a:r>
            <a:r>
              <a:rPr sz="3000" spc="-5" dirty="0">
                <a:latin typeface="Calibri"/>
                <a:cs typeface="Calibri"/>
              </a:rPr>
              <a:t>hal </a:t>
            </a:r>
            <a:r>
              <a:rPr sz="3000" spc="-15" dirty="0">
                <a:latin typeface="Calibri"/>
                <a:cs typeface="Calibri"/>
              </a:rPr>
              <a:t>yang </a:t>
            </a:r>
            <a:r>
              <a:rPr sz="3000" spc="-10" dirty="0">
                <a:latin typeface="Calibri"/>
                <a:cs typeface="Calibri"/>
              </a:rPr>
              <a:t> terpenting.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Bisa </a:t>
            </a:r>
            <a:r>
              <a:rPr sz="3000" spc="-5" dirty="0">
                <a:latin typeface="Calibri"/>
                <a:cs typeface="Calibri"/>
              </a:rPr>
              <a:t>menggunakan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shutter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“continue”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untuk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mendapatkan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kemungkinan </a:t>
            </a:r>
            <a:r>
              <a:rPr sz="3000" spc="-5" dirty="0">
                <a:latin typeface="Calibri"/>
                <a:cs typeface="Calibri"/>
              </a:rPr>
              <a:t>lebih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besar dalam pemilihan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waktu.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71" y="1560575"/>
            <a:ext cx="3134868" cy="20406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17414" y="3594861"/>
            <a:ext cx="2571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www.annedarlingphotography.com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7894" y="5971743"/>
            <a:ext cx="17202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lens.blogs.nytimes.com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693419"/>
            <a:ext cx="6665976" cy="44637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540" y="5686145"/>
            <a:ext cx="73475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Jelaskan</a:t>
            </a:r>
            <a:r>
              <a:rPr sz="20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metode</a:t>
            </a:r>
            <a:r>
              <a:rPr sz="20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EDFAT</a:t>
            </a:r>
            <a:r>
              <a:rPr sz="20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dari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ini.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Faktor</a:t>
            </a:r>
            <a:r>
              <a:rPr sz="20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apakah</a:t>
            </a:r>
            <a:r>
              <a:rPr sz="2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terlihat</a:t>
            </a:r>
            <a:r>
              <a:rPr sz="20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sangat </a:t>
            </a:r>
            <a:r>
              <a:rPr sz="2000" spc="-43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kuat?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5686145"/>
            <a:ext cx="73475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Jelaskan</a:t>
            </a:r>
            <a:r>
              <a:rPr sz="20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metode</a:t>
            </a:r>
            <a:r>
              <a:rPr sz="20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EDFAT</a:t>
            </a:r>
            <a:r>
              <a:rPr sz="20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dari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ini.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Faktor</a:t>
            </a:r>
            <a:r>
              <a:rPr sz="20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apakah</a:t>
            </a:r>
            <a:r>
              <a:rPr sz="2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terlihat</a:t>
            </a:r>
            <a:r>
              <a:rPr sz="20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sangat </a:t>
            </a:r>
            <a:r>
              <a:rPr sz="2000" spc="-43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kuat?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836675"/>
            <a:ext cx="6551676" cy="43677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8540" y="5686145"/>
            <a:ext cx="73475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Jelaskan</a:t>
            </a:r>
            <a:r>
              <a:rPr sz="20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metode</a:t>
            </a:r>
            <a:r>
              <a:rPr sz="20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EDFAT</a:t>
            </a:r>
            <a:r>
              <a:rPr sz="20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dari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ini.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Faktor</a:t>
            </a:r>
            <a:r>
              <a:rPr sz="20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apakah</a:t>
            </a:r>
            <a:r>
              <a:rPr sz="2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terlihat</a:t>
            </a:r>
            <a:r>
              <a:rPr sz="20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sangat </a:t>
            </a:r>
            <a:r>
              <a:rPr sz="2000" spc="-43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kuat?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908303"/>
            <a:ext cx="6836664" cy="41772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5436" y="566673"/>
            <a:ext cx="184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AFEF"/>
                </a:solidFill>
                <a:latin typeface="Calibri"/>
                <a:cs typeface="Calibri"/>
              </a:rPr>
              <a:t>Sao</a:t>
            </a:r>
            <a:r>
              <a:rPr sz="1800" b="0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00AFEF"/>
                </a:solidFill>
                <a:latin typeface="Calibri"/>
                <a:cs typeface="Calibri"/>
              </a:rPr>
              <a:t>Paulo/Reutersn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5686145"/>
            <a:ext cx="73475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Jelaskan</a:t>
            </a:r>
            <a:r>
              <a:rPr sz="20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metode</a:t>
            </a:r>
            <a:r>
              <a:rPr sz="20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888888"/>
                </a:solidFill>
                <a:latin typeface="Calibri"/>
                <a:cs typeface="Calibri"/>
              </a:rPr>
              <a:t>EDFAT</a:t>
            </a:r>
            <a:r>
              <a:rPr sz="20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dari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r>
              <a:rPr sz="20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ini.</a:t>
            </a:r>
            <a:r>
              <a:rPr sz="20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Faktor</a:t>
            </a:r>
            <a:r>
              <a:rPr sz="20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apakah</a:t>
            </a:r>
            <a:r>
              <a:rPr sz="20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yang</a:t>
            </a: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terlihat</a:t>
            </a:r>
            <a:r>
              <a:rPr sz="20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sangat </a:t>
            </a:r>
            <a:r>
              <a:rPr sz="2000" spc="-434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888888"/>
                </a:solidFill>
                <a:latin typeface="Calibri"/>
                <a:cs typeface="Calibri"/>
              </a:rPr>
              <a:t>kuat?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436" y="566673"/>
            <a:ext cx="644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922019"/>
            <a:ext cx="6768083" cy="4497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3214573"/>
            <a:ext cx="643318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b="1" spc="-30" dirty="0">
                <a:solidFill>
                  <a:srgbClr val="FFFFFF"/>
                </a:solidFill>
                <a:latin typeface="Calibri"/>
                <a:cs typeface="Calibri"/>
              </a:rPr>
              <a:t>Foto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adalah sebuah 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gambaran </a:t>
            </a:r>
            <a:r>
              <a:rPr sz="4000" b="1" spc="-8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Calibri"/>
                <a:cs typeface="Calibri"/>
              </a:rPr>
              <a:t>peristiwa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bisa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dilihat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4000" b="1" spc="-8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dirasakan.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2677795"/>
            <a:ext cx="1581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Jurnalistik</a:t>
            </a:r>
            <a:r>
              <a:rPr sz="20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4408754"/>
            <a:ext cx="3093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TERIMA</a:t>
            </a:r>
            <a:r>
              <a:rPr sz="4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KASIH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1614042"/>
            <a:ext cx="7524750" cy="14732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50"/>
              </a:spcBef>
            </a:pPr>
            <a:r>
              <a:rPr sz="1900" b="1" spc="-5" dirty="0">
                <a:solidFill>
                  <a:srgbClr val="888888"/>
                </a:solidFill>
                <a:latin typeface="Calibri"/>
                <a:cs typeface="Calibri"/>
              </a:rPr>
              <a:t>REFERENSI:</a:t>
            </a:r>
            <a:r>
              <a:rPr sz="1900" b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Asep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Syamsul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M.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888888"/>
                </a:solidFill>
                <a:latin typeface="Calibri"/>
                <a:cs typeface="Calibri"/>
              </a:rPr>
              <a:t>Romli,</a:t>
            </a:r>
            <a:r>
              <a:rPr sz="19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Broadcast</a:t>
            </a:r>
            <a:r>
              <a:rPr sz="1900" i="1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Journalism:</a:t>
            </a:r>
            <a:r>
              <a:rPr sz="1900" i="1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888888"/>
                </a:solidFill>
                <a:latin typeface="Calibri"/>
                <a:cs typeface="Calibri"/>
              </a:rPr>
              <a:t>Panduan</a:t>
            </a:r>
            <a:r>
              <a:rPr sz="1900" i="1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Menjadi </a:t>
            </a:r>
            <a:r>
              <a:rPr sz="1900" i="1" spc="-4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35" dirty="0">
                <a:solidFill>
                  <a:srgbClr val="888888"/>
                </a:solidFill>
                <a:latin typeface="Calibri"/>
                <a:cs typeface="Calibri"/>
              </a:rPr>
              <a:t>Penyiar,</a:t>
            </a:r>
            <a:r>
              <a:rPr sz="1900" i="1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30" dirty="0">
                <a:solidFill>
                  <a:srgbClr val="888888"/>
                </a:solidFill>
                <a:latin typeface="Calibri"/>
                <a:cs typeface="Calibri"/>
              </a:rPr>
              <a:t>Reporter,</a:t>
            </a:r>
            <a:r>
              <a:rPr sz="1900" i="1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dan</a:t>
            </a:r>
            <a:r>
              <a:rPr sz="1900" i="1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Scriptwriter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900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Penerbit</a:t>
            </a:r>
            <a:r>
              <a:rPr sz="1900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Nuansa</a:t>
            </a:r>
            <a:r>
              <a:rPr sz="19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Bandung,</a:t>
            </a:r>
            <a:r>
              <a:rPr sz="190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2004;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Imelda </a:t>
            </a:r>
            <a:r>
              <a:rPr sz="1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Reynolds</a:t>
            </a:r>
            <a:r>
              <a:rPr sz="19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(ed.),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888888"/>
                </a:solidFill>
                <a:latin typeface="Calibri"/>
                <a:cs typeface="Calibri"/>
              </a:rPr>
              <a:t>Pedoman</a:t>
            </a:r>
            <a:r>
              <a:rPr sz="1900" i="1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Jurnalistik</a:t>
            </a:r>
            <a:r>
              <a:rPr sz="1900" i="1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888888"/>
                </a:solidFill>
                <a:latin typeface="Calibri"/>
                <a:cs typeface="Calibri"/>
              </a:rPr>
              <a:t>Radio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900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Internews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Indonesia,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2000;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JB </a:t>
            </a:r>
            <a:r>
              <a:rPr sz="1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888888"/>
                </a:solidFill>
                <a:latin typeface="Calibri"/>
                <a:cs typeface="Calibri"/>
              </a:rPr>
              <a:t>Wahyudi,</a:t>
            </a:r>
            <a:r>
              <a:rPr sz="19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Dasar-Dasar</a:t>
            </a:r>
            <a:r>
              <a:rPr sz="1900" i="1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Jurnalistik</a:t>
            </a:r>
            <a:r>
              <a:rPr sz="1900" i="1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888888"/>
                </a:solidFill>
                <a:latin typeface="Calibri"/>
                <a:cs typeface="Calibri"/>
              </a:rPr>
              <a:t>Radio</a:t>
            </a:r>
            <a:r>
              <a:rPr sz="1900" i="1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dan</a:t>
            </a:r>
            <a:r>
              <a:rPr sz="1900" i="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25" dirty="0">
                <a:solidFill>
                  <a:srgbClr val="888888"/>
                </a:solidFill>
                <a:latin typeface="Calibri"/>
                <a:cs typeface="Calibri"/>
              </a:rPr>
              <a:t>Televisi</a:t>
            </a:r>
            <a:r>
              <a:rPr sz="1900" spc="-25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900" spc="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888888"/>
                </a:solidFill>
                <a:latin typeface="Calibri"/>
                <a:cs typeface="Calibri"/>
              </a:rPr>
              <a:t>Pustaka</a:t>
            </a:r>
            <a:r>
              <a:rPr sz="1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Utama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Grafiti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Jakarta,</a:t>
            </a:r>
            <a:r>
              <a:rPr sz="19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1996;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888888"/>
                </a:solidFill>
                <a:latin typeface="Calibri"/>
                <a:cs typeface="Calibri"/>
              </a:rPr>
              <a:t>Torben</a:t>
            </a:r>
            <a:r>
              <a:rPr sz="19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Brandt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dkk.</a:t>
            </a:r>
            <a:r>
              <a:rPr sz="1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(editor),</a:t>
            </a:r>
            <a:r>
              <a:rPr sz="1900" spc="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Jurnalisme</a:t>
            </a:r>
            <a:r>
              <a:rPr sz="1900" i="1" spc="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888888"/>
                </a:solidFill>
                <a:latin typeface="Calibri"/>
                <a:cs typeface="Calibri"/>
              </a:rPr>
              <a:t>Radio:</a:t>
            </a:r>
            <a:r>
              <a:rPr sz="1900" i="1" spc="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888888"/>
                </a:solidFill>
                <a:latin typeface="Calibri"/>
                <a:cs typeface="Calibri"/>
              </a:rPr>
              <a:t>Sebuah </a:t>
            </a:r>
            <a:r>
              <a:rPr sz="1900" i="1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15" dirty="0">
                <a:solidFill>
                  <a:srgbClr val="888888"/>
                </a:solidFill>
                <a:latin typeface="Calibri"/>
                <a:cs typeface="Calibri"/>
              </a:rPr>
              <a:t>Panduan</a:t>
            </a:r>
            <a:r>
              <a:rPr sz="1900" i="1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i="1" spc="-5" dirty="0">
                <a:solidFill>
                  <a:srgbClr val="888888"/>
                </a:solidFill>
                <a:latin typeface="Calibri"/>
                <a:cs typeface="Calibri"/>
              </a:rPr>
              <a:t>Praktis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888888"/>
                </a:solidFill>
                <a:latin typeface="Calibri"/>
                <a:cs typeface="Calibri"/>
              </a:rPr>
              <a:t>UNESCO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Jakarta-Kedubes</a:t>
            </a:r>
            <a:r>
              <a:rPr sz="1900" spc="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888888"/>
                </a:solidFill>
                <a:latin typeface="Calibri"/>
                <a:cs typeface="Calibri"/>
              </a:rPr>
              <a:t>Denmark</a:t>
            </a:r>
            <a:r>
              <a:rPr sz="1900" spc="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888888"/>
                </a:solidFill>
                <a:latin typeface="Calibri"/>
                <a:cs typeface="Calibri"/>
              </a:rPr>
              <a:t>Jakarta</a:t>
            </a:r>
            <a:r>
              <a:rPr sz="19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888888"/>
                </a:solidFill>
                <a:latin typeface="Calibri"/>
                <a:cs typeface="Calibri"/>
              </a:rPr>
              <a:t>2001.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116" y="3214573"/>
            <a:ext cx="66325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Gambar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bisa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menjelaskan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lebih </a:t>
            </a:r>
            <a:r>
              <a:rPr sz="4000" b="1" spc="-8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Calibri"/>
                <a:cs typeface="Calibri"/>
              </a:rPr>
              <a:t>banyak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4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FFFFFF"/>
                </a:solidFill>
                <a:latin typeface="Calibri"/>
                <a:cs typeface="Calibri"/>
              </a:rPr>
              <a:t>kata-kata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2677795"/>
            <a:ext cx="1581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888888"/>
                </a:solidFill>
                <a:latin typeface="Calibri"/>
                <a:cs typeface="Calibri"/>
              </a:rPr>
              <a:t>Jurnalistik</a:t>
            </a:r>
            <a:r>
              <a:rPr sz="20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888888"/>
                </a:solidFill>
                <a:latin typeface="Calibri"/>
                <a:cs typeface="Calibri"/>
              </a:rPr>
              <a:t>Foto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3398" y="231470"/>
            <a:ext cx="35388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Jurnalistik</a:t>
            </a:r>
            <a:r>
              <a:rPr spc="-65" dirty="0"/>
              <a:t> </a:t>
            </a:r>
            <a:r>
              <a:rPr spc="-30" dirty="0"/>
              <a:t>Foto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08620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79169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Awalnya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foto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merupakan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pelengkap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dari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sebuah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berita.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Banyak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media </a:t>
            </a:r>
            <a:r>
              <a:rPr sz="3200" spc="-10" dirty="0">
                <a:latin typeface="Calibri"/>
                <a:cs typeface="Calibri"/>
              </a:rPr>
              <a:t>yang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menyediakan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kolom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untuk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foto-foto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jurnalistik.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Bentuk </a:t>
            </a:r>
            <a:r>
              <a:rPr sz="3200" spc="-10" dirty="0">
                <a:latin typeface="Calibri"/>
                <a:cs typeface="Calibri"/>
              </a:rPr>
              <a:t>jurnlaistik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visual</a:t>
            </a:r>
            <a:endParaRPr sz="3200">
              <a:latin typeface="Calibri"/>
              <a:cs typeface="Calibri"/>
            </a:endParaRPr>
          </a:p>
          <a:p>
            <a:pPr marL="355600" marR="128460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Karakter</a:t>
            </a:r>
            <a:r>
              <a:rPr sz="3200" spc="-30" dirty="0">
                <a:latin typeface="Calibri"/>
                <a:cs typeface="Calibri"/>
              </a:rPr>
              <a:t> foto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jurnalistik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adalah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Human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Interest.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064" y="231470"/>
            <a:ext cx="5815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Fungsi</a:t>
            </a:r>
            <a:r>
              <a:rPr spc="-10" dirty="0"/>
              <a:t> </a:t>
            </a:r>
            <a:r>
              <a:rPr spc="-30" dirty="0"/>
              <a:t>Foto</a:t>
            </a:r>
            <a:r>
              <a:rPr spc="-10" dirty="0"/>
              <a:t> </a:t>
            </a:r>
            <a:r>
              <a:rPr spc="-5" dirty="0"/>
              <a:t>Dalam</a:t>
            </a:r>
            <a:r>
              <a:rPr spc="-15" dirty="0"/>
              <a:t> </a:t>
            </a:r>
            <a:r>
              <a:rPr spc="-10" dirty="0"/>
              <a:t>Berita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881620" cy="3733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097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Menarik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perhatian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pembaca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captures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reader’s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attention)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Menyatakan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isinya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tell</a:t>
            </a:r>
            <a:r>
              <a:rPr sz="3200" dirty="0">
                <a:latin typeface="Calibri"/>
                <a:cs typeface="Calibri"/>
              </a:rPr>
              <a:t> the </a:t>
            </a:r>
            <a:r>
              <a:rPr sz="3200" spc="-15" dirty="0">
                <a:latin typeface="Calibri"/>
                <a:cs typeface="Calibri"/>
              </a:rPr>
              <a:t>story)</a:t>
            </a:r>
            <a:endParaRPr sz="3200">
              <a:latin typeface="Calibri"/>
              <a:cs typeface="Calibri"/>
            </a:endParaRPr>
          </a:p>
          <a:p>
            <a:pPr marL="355600" marR="659765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Memberi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mutu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pada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berita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grades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news)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Membantu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membuat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berita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lebih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menarik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helps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make</a:t>
            </a:r>
            <a:r>
              <a:rPr sz="3200" dirty="0">
                <a:latin typeface="Calibri"/>
                <a:cs typeface="Calibri"/>
              </a:rPr>
              <a:t> the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news</a:t>
            </a:r>
            <a:r>
              <a:rPr sz="3200" spc="-20" dirty="0">
                <a:latin typeface="Calibri"/>
                <a:cs typeface="Calibri"/>
              </a:rPr>
              <a:t> attractive)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0"/>
            <a:ext cx="62515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Beberapa </a:t>
            </a:r>
            <a:r>
              <a:rPr sz="4000" spc="-20" dirty="0"/>
              <a:t>Contoh </a:t>
            </a:r>
            <a:r>
              <a:rPr sz="4000" spc="-5" dirty="0"/>
              <a:t>Media </a:t>
            </a:r>
            <a:r>
              <a:rPr sz="4000" spc="-70" dirty="0"/>
              <a:t>Yang </a:t>
            </a:r>
            <a:r>
              <a:rPr sz="4000" spc="-890" dirty="0"/>
              <a:t> </a:t>
            </a:r>
            <a:r>
              <a:rPr sz="4000" spc="-20" dirty="0"/>
              <a:t>Menyediakan</a:t>
            </a:r>
            <a:r>
              <a:rPr sz="4000" dirty="0"/>
              <a:t> </a:t>
            </a:r>
            <a:r>
              <a:rPr sz="4000" spc="-10" dirty="0"/>
              <a:t>Jurnalistik</a:t>
            </a:r>
            <a:r>
              <a:rPr sz="4000" spc="20" dirty="0"/>
              <a:t> </a:t>
            </a:r>
            <a:r>
              <a:rPr sz="4000" spc="-30" dirty="0"/>
              <a:t>Foto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11020"/>
            <a:ext cx="312166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Antara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latin typeface="Calibri"/>
                <a:cs typeface="Calibri"/>
              </a:rPr>
              <a:t>Tempo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Kompas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Media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Indonesia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1557527"/>
            <a:ext cx="8674608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0282" y="231470"/>
            <a:ext cx="15855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45" dirty="0"/>
              <a:t>n</a:t>
            </a:r>
            <a:r>
              <a:rPr spc="-55" dirty="0"/>
              <a:t>t</a:t>
            </a:r>
            <a:r>
              <a:rPr dirty="0"/>
              <a:t>a</a:t>
            </a:r>
            <a:r>
              <a:rPr spc="-105" dirty="0"/>
              <a:t>r</a:t>
            </a:r>
            <a:r>
              <a:rPr dirty="0"/>
              <a:t>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5" y="1484375"/>
            <a:ext cx="8674608" cy="4572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5709" y="231470"/>
            <a:ext cx="1591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85" dirty="0"/>
              <a:t>T</a:t>
            </a:r>
            <a:r>
              <a:rPr spc="-5" dirty="0"/>
              <a:t>empo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627</Words>
  <Application>Microsoft Office PowerPoint</Application>
  <PresentationFormat>On-screen Show (4:3)</PresentationFormat>
  <Paragraphs>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Jurnalistik Foto</vt:lpstr>
      <vt:lpstr>Fungsi Foto Dalam Berita</vt:lpstr>
      <vt:lpstr>Beberapa Contoh Media Yang  Menyediakan Jurnalistik Foto</vt:lpstr>
      <vt:lpstr>Antara</vt:lpstr>
      <vt:lpstr>Tempo</vt:lpstr>
      <vt:lpstr>Kompas</vt:lpstr>
      <vt:lpstr>Media Indonesia</vt:lpstr>
      <vt:lpstr>Nilai Jurnalistik Foto</vt:lpstr>
      <vt:lpstr>Kelebihan Jurnalistik Foto</vt:lpstr>
      <vt:lpstr>Caption/Keterangan Foto</vt:lpstr>
      <vt:lpstr>Contoh Foto dan Caption</vt:lpstr>
      <vt:lpstr>Contoh Foto dan Caption</vt:lpstr>
      <vt:lpstr>Contoh Foto dan Caption</vt:lpstr>
      <vt:lpstr>Contoh Foto dan Caption</vt:lpstr>
      <vt:lpstr>TUGAS TULISKAN SEBUAH CAPTION DARI 5  FOTO HUMAN INTEREST YANG SUDAH  PERNAH ANDA POTRET.</vt:lpstr>
      <vt:lpstr>Metode EDFAT</vt:lpstr>
      <vt:lpstr>ENTIRE</vt:lpstr>
      <vt:lpstr>DETAIL</vt:lpstr>
      <vt:lpstr>FRAME</vt:lpstr>
      <vt:lpstr>ANGLE</vt:lpstr>
      <vt:lpstr>TIME</vt:lpstr>
      <vt:lpstr>PowerPoint Presentation</vt:lpstr>
      <vt:lpstr>PowerPoint Presentation</vt:lpstr>
      <vt:lpstr>Sao Paulo/Reutersn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basuki</dc:creator>
  <cp:lastModifiedBy>acer</cp:lastModifiedBy>
  <cp:revision>2</cp:revision>
  <dcterms:created xsi:type="dcterms:W3CDTF">2022-10-17T03:18:36Z</dcterms:created>
  <dcterms:modified xsi:type="dcterms:W3CDTF">2022-10-17T03:20:15Z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2022-10-17T00:00:00Z</vt:filetime>
  </property>
</Properties>
</file>