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7C4051-5AB7-4AB2-AD14-232CA683D02F}" type="datetimeFigureOut">
              <a:rPr lang="id-ID" smtClean="0"/>
              <a:t>13/11/2020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C18AE-8360-4FB9-8B0A-E924F9466806}" type="slidenum">
              <a:rPr lang="id-ID" smtClean="0"/>
              <a:t>‹#›</a:t>
            </a:fld>
            <a:endParaRPr lang="id-ID"/>
          </a:p>
        </p:txBody>
      </p:sp>
    </p:spTree>
    <p:extLst>
      <p:ext uri="{BB962C8B-B14F-4D97-AF65-F5344CB8AC3E}">
        <p14:creationId xmlns:p14="http://schemas.microsoft.com/office/powerpoint/2010/main" val="4223402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F9D1EF-E23D-42A1-9ECA-76A513B7AE96}" type="slidenum">
              <a:rPr lang="en-US"/>
              <a:pPr/>
              <a:t>1</a:t>
            </a:fld>
            <a:endParaRPr lang="en-US"/>
          </a:p>
        </p:txBody>
      </p:sp>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4F06C35-FF98-471D-B79E-357FA63C47C1}" type="datetimeFigureOut">
              <a:rPr lang="id-ID" smtClean="0"/>
              <a:t>13/11/2020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57162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4F06C35-FF98-471D-B79E-357FA63C47C1}" type="datetimeFigureOut">
              <a:rPr lang="id-ID" smtClean="0"/>
              <a:t>13/11/2020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95496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4F06C35-FF98-471D-B79E-357FA63C47C1}" type="datetimeFigureOut">
              <a:rPr lang="id-ID" smtClean="0"/>
              <a:t>13/11/2020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97309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4F06C35-FF98-471D-B79E-357FA63C47C1}" type="datetimeFigureOut">
              <a:rPr lang="id-ID" smtClean="0"/>
              <a:t>13/11/2020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2921528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F06C35-FF98-471D-B79E-357FA63C47C1}" type="datetimeFigureOut">
              <a:rPr lang="id-ID" smtClean="0"/>
              <a:t>13/11/2020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2924492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4F06C35-FF98-471D-B79E-357FA63C47C1}" type="datetimeFigureOut">
              <a:rPr lang="id-ID" smtClean="0"/>
              <a:t>13/11/2020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278273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4F06C35-FF98-471D-B79E-357FA63C47C1}" type="datetimeFigureOut">
              <a:rPr lang="id-ID" smtClean="0"/>
              <a:t>13/11/2020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184364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4F06C35-FF98-471D-B79E-357FA63C47C1}" type="datetimeFigureOut">
              <a:rPr lang="id-ID" smtClean="0"/>
              <a:t>13/11/2020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3042624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06C35-FF98-471D-B79E-357FA63C47C1}" type="datetimeFigureOut">
              <a:rPr lang="id-ID" smtClean="0"/>
              <a:t>13/11/2020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110087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06C35-FF98-471D-B79E-357FA63C47C1}" type="datetimeFigureOut">
              <a:rPr lang="id-ID" smtClean="0"/>
              <a:t>13/11/2020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3685502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06C35-FF98-471D-B79E-357FA63C47C1}" type="datetimeFigureOut">
              <a:rPr lang="id-ID" smtClean="0"/>
              <a:t>13/11/2020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9CD77B7-73A4-40DC-A3F7-52AED510C91A}" type="slidenum">
              <a:rPr lang="id-ID" smtClean="0"/>
              <a:t>‹#›</a:t>
            </a:fld>
            <a:endParaRPr lang="id-ID"/>
          </a:p>
        </p:txBody>
      </p:sp>
    </p:spTree>
    <p:extLst>
      <p:ext uri="{BB962C8B-B14F-4D97-AF65-F5344CB8AC3E}">
        <p14:creationId xmlns:p14="http://schemas.microsoft.com/office/powerpoint/2010/main" val="4116651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06C35-FF98-471D-B79E-357FA63C47C1}" type="datetimeFigureOut">
              <a:rPr lang="id-ID" smtClean="0"/>
              <a:t>13/11/2020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CD77B7-73A4-40DC-A3F7-52AED510C91A}" type="slidenum">
              <a:rPr lang="id-ID" smtClean="0"/>
              <a:t>‹#›</a:t>
            </a:fld>
            <a:endParaRPr lang="id-ID"/>
          </a:p>
        </p:txBody>
      </p:sp>
    </p:spTree>
    <p:extLst>
      <p:ext uri="{BB962C8B-B14F-4D97-AF65-F5344CB8AC3E}">
        <p14:creationId xmlns:p14="http://schemas.microsoft.com/office/powerpoint/2010/main" val="474522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381000"/>
            <a:ext cx="7772400" cy="1470025"/>
          </a:xfrm>
        </p:spPr>
        <p:txBody>
          <a:bodyPr/>
          <a:lstStyle/>
          <a:p>
            <a:r>
              <a:rPr lang="en-US" b="1"/>
              <a:t>PENGANTAR </a:t>
            </a:r>
            <a:br>
              <a:rPr lang="en-US" b="1"/>
            </a:br>
            <a:r>
              <a:rPr lang="en-US" b="1"/>
              <a:t>ANTROPOLOGI</a:t>
            </a:r>
            <a:r>
              <a:rPr lang="en-US"/>
              <a:t> </a:t>
            </a:r>
          </a:p>
        </p:txBody>
      </p:sp>
      <p:sp>
        <p:nvSpPr>
          <p:cNvPr id="2051" name="Rectangle 3"/>
          <p:cNvSpPr>
            <a:spLocks noGrp="1" noChangeArrowheads="1"/>
          </p:cNvSpPr>
          <p:nvPr>
            <p:ph type="subTitle" idx="1"/>
          </p:nvPr>
        </p:nvSpPr>
        <p:spPr>
          <a:xfrm>
            <a:off x="838200" y="2362200"/>
            <a:ext cx="7162800" cy="4038600"/>
          </a:xfrm>
        </p:spPr>
        <p:txBody>
          <a:bodyPr/>
          <a:lstStyle/>
          <a:p>
            <a:r>
              <a:rPr lang="id-ID" dirty="0" smtClean="0"/>
              <a:t>Pertemuan I</a:t>
            </a:r>
          </a:p>
          <a:p>
            <a:endParaRPr lang="id-ID" dirty="0"/>
          </a:p>
        </p:txBody>
      </p:sp>
    </p:spTree>
    <p:extLst>
      <p:ext uri="{BB962C8B-B14F-4D97-AF65-F5344CB8AC3E}">
        <p14:creationId xmlns:p14="http://schemas.microsoft.com/office/powerpoint/2010/main" val="340574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381000"/>
            <a:ext cx="8229600" cy="6096000"/>
          </a:xfrm>
        </p:spPr>
        <p:txBody>
          <a:bodyPr/>
          <a:lstStyle/>
          <a:p>
            <a:r>
              <a:rPr lang="it-IT" sz="2800"/>
              <a:t>Pada zaman pertengahan </a:t>
            </a:r>
            <a:endParaRPr lang="fi-FI" sz="2800"/>
          </a:p>
          <a:p>
            <a:r>
              <a:rPr lang="fi-FI" sz="2800"/>
              <a:t>Pada zaman ini tulisan etnografi yang bersifat subyektif &amp; penilaian terhadap sesuatu dipengaruhi oleh pikiran dan </a:t>
            </a:r>
            <a:r>
              <a:rPr lang="es-ES" sz="2800"/>
              <a:t>kepercayaan pada masa itu. Jiwa abad pertengahan adalah kitab Injil atau lector devina, kepada siapa seluruh pengetahuan mengabdi ? </a:t>
            </a:r>
          </a:p>
          <a:p>
            <a:pPr>
              <a:buFontTx/>
              <a:buNone/>
            </a:pPr>
            <a:endParaRPr lang="es-ES" sz="2800"/>
          </a:p>
          <a:p>
            <a:r>
              <a:rPr lang="es-ES" sz="2800"/>
              <a:t>Gereja abad pertengahan </a:t>
            </a:r>
          </a:p>
          <a:p>
            <a:r>
              <a:rPr lang="es-ES" sz="2800"/>
              <a:t>Gereja sangat berpengaruh untuk </a:t>
            </a:r>
            <a:r>
              <a:rPr lang="sv-SE" sz="2800"/>
              <a:t>mengatur masyarakat dengan ajaran dogma-dogmanya, dengan mengemukakan bahwa aturan-aturan sosial tidak dapat salah. </a:t>
            </a:r>
            <a:endParaRPr lang="en-US" sz="2800"/>
          </a:p>
        </p:txBody>
      </p:sp>
    </p:spTree>
    <p:extLst>
      <p:ext uri="{BB962C8B-B14F-4D97-AF65-F5344CB8AC3E}">
        <p14:creationId xmlns:p14="http://schemas.microsoft.com/office/powerpoint/2010/main" val="2930698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381000"/>
            <a:ext cx="8229600" cy="6096000"/>
          </a:xfrm>
        </p:spPr>
        <p:txBody>
          <a:bodyPr/>
          <a:lstStyle/>
          <a:p>
            <a:pPr>
              <a:lnSpc>
                <a:spcPct val="90000"/>
              </a:lnSpc>
            </a:pPr>
            <a:r>
              <a:rPr lang="sv-SE" sz="2800"/>
              <a:t>Thomas Aquinas </a:t>
            </a:r>
          </a:p>
          <a:p>
            <a:pPr>
              <a:lnSpc>
                <a:spcPct val="90000"/>
              </a:lnSpc>
            </a:pPr>
            <a:r>
              <a:rPr lang="sv-SE" sz="2800"/>
              <a:t>Pada zaman pertengahan mengemukakan teori-teori yang bersifat spekulatif, karena keterangan-keterangan tersebut berbeda dengan apa yang ada di </a:t>
            </a:r>
            <a:r>
              <a:rPr lang="fi-FI" sz="2800"/>
              <a:t>ajaran-ajaran kitab suci, maka mulai saat </a:t>
            </a:r>
            <a:r>
              <a:rPr lang="sv-SE" sz="2800"/>
              <a:t>itu justru penulisan etnografi dapa tumbuh dan berkembang dengan baik. </a:t>
            </a:r>
          </a:p>
          <a:p>
            <a:pPr>
              <a:lnSpc>
                <a:spcPct val="90000"/>
              </a:lnSpc>
              <a:buFontTx/>
              <a:buNone/>
            </a:pPr>
            <a:endParaRPr lang="sv-SE" sz="2800"/>
          </a:p>
          <a:p>
            <a:pPr>
              <a:lnSpc>
                <a:spcPct val="90000"/>
              </a:lnSpc>
            </a:pPr>
            <a:r>
              <a:rPr lang="sv-SE" sz="2800"/>
              <a:t>Yosep Prancis Lafitau (1600-1740). </a:t>
            </a:r>
          </a:p>
          <a:p>
            <a:pPr>
              <a:lnSpc>
                <a:spcPct val="90000"/>
              </a:lnSpc>
            </a:pPr>
            <a:r>
              <a:rPr lang="sv-SE" sz="2800"/>
              <a:t>Etnografi berkembang bersama dia, ia adalah seorang paderi dari bangsa Perancis tulisannya berjudul “Moeurs des souvages Americains compares aux mours des pramiers temps” 1724. </a:t>
            </a:r>
            <a:endParaRPr lang="en-US" sz="2800"/>
          </a:p>
        </p:txBody>
      </p:sp>
    </p:spTree>
    <p:extLst>
      <p:ext uri="{BB962C8B-B14F-4D97-AF65-F5344CB8AC3E}">
        <p14:creationId xmlns:p14="http://schemas.microsoft.com/office/powerpoint/2010/main" val="1320021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304800"/>
            <a:ext cx="8229600" cy="6248400"/>
          </a:xfrm>
        </p:spPr>
        <p:txBody>
          <a:bodyPr/>
          <a:lstStyle/>
          <a:p>
            <a:pPr>
              <a:lnSpc>
                <a:spcPct val="90000"/>
              </a:lnSpc>
            </a:pPr>
            <a:r>
              <a:rPr lang="sv-SE" sz="2400"/>
              <a:t>Yosep </a:t>
            </a:r>
          </a:p>
          <a:p>
            <a:pPr>
              <a:lnSpc>
                <a:spcPct val="90000"/>
              </a:lnSpc>
            </a:pPr>
            <a:r>
              <a:rPr lang="sv-SE" sz="2400"/>
              <a:t>Ia melihat bangsa-bangsa primitif dan tidak dilihatnya sebagai bangsa yang </a:t>
            </a:r>
          </a:p>
          <a:p>
            <a:pPr>
              <a:lnSpc>
                <a:spcPct val="90000"/>
              </a:lnSpc>
            </a:pPr>
            <a:r>
              <a:rPr lang="sv-SE" sz="2400"/>
              <a:t>aneh. Karena ia sebagai anggota </a:t>
            </a:r>
            <a:r>
              <a:rPr lang="es-ES" sz="2400"/>
              <a:t>misionaris agama dan ia berusaha untuk </a:t>
            </a:r>
            <a:endParaRPr lang="sv-SE" sz="2400"/>
          </a:p>
          <a:p>
            <a:pPr>
              <a:lnSpc>
                <a:spcPct val="90000"/>
              </a:lnSpc>
            </a:pPr>
            <a:r>
              <a:rPr lang="sv-SE" sz="2400"/>
              <a:t>menasranikan bangsa Indian. </a:t>
            </a:r>
          </a:p>
          <a:p>
            <a:pPr>
              <a:lnSpc>
                <a:spcPct val="90000"/>
              </a:lnSpc>
              <a:buFontTx/>
              <a:buNone/>
            </a:pPr>
            <a:endParaRPr lang="sv-SE" sz="2400"/>
          </a:p>
          <a:p>
            <a:pPr>
              <a:lnSpc>
                <a:spcPct val="90000"/>
              </a:lnSpc>
            </a:pPr>
            <a:r>
              <a:rPr lang="sv-SE" sz="2400"/>
              <a:t>Jens Kref </a:t>
            </a:r>
          </a:p>
          <a:p>
            <a:pPr>
              <a:lnSpc>
                <a:spcPct val="90000"/>
              </a:lnSpc>
            </a:pPr>
            <a:r>
              <a:rPr lang="sv-SE" sz="2400"/>
              <a:t>Etnografi semakin berkembang berkat tulisan dia dengan judul “sejarah pendek tentang lembaga-lembaga yang terpenting, adat dan pandangan-pandangan orang liar’ 1760. Kref sependapat dengan Rousseau tentang manusia alam yang murni. Tulisan Kref Ia menulis sejarah umat manusia dengan memperhatikan bangsa-bangsa kuno, ia meneliti bangsa Indian mengenai pertumbuhan, perkembangan, kehidupan ekonomi, masyarakat, agama dan </a:t>
            </a:r>
            <a:r>
              <a:rPr lang="fi-FI" sz="2400"/>
              <a:t>kesenian </a:t>
            </a:r>
            <a:endParaRPr lang="en-US" sz="2400"/>
          </a:p>
        </p:txBody>
      </p:sp>
    </p:spTree>
    <p:extLst>
      <p:ext uri="{BB962C8B-B14F-4D97-AF65-F5344CB8AC3E}">
        <p14:creationId xmlns:p14="http://schemas.microsoft.com/office/powerpoint/2010/main" val="1612156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457200"/>
            <a:ext cx="8229600" cy="5668963"/>
          </a:xfrm>
        </p:spPr>
        <p:txBody>
          <a:bodyPr/>
          <a:lstStyle/>
          <a:p>
            <a:r>
              <a:rPr lang="fi-FI"/>
              <a:t>Adolf Bastian </a:t>
            </a:r>
          </a:p>
          <a:p>
            <a:r>
              <a:rPr lang="fi-FI"/>
              <a:t>Tulisannya lebih ilmiah dan lebih sistimatis dan senang etnologi. Pandangannya mengenai umat manusia adalah manusia dan kebudayaannya dipengaruhi oleh milliue geografis yang menyebabkan sifat-sifat khusus dari kebudayaan yang beranekaragam. Tiap-tiap kebudayaan akan berkembang dan tumbuh sesuai dengan dasarnya dan lingkungannya. </a:t>
            </a:r>
            <a:endParaRPr lang="en-US"/>
          </a:p>
        </p:txBody>
      </p:sp>
    </p:spTree>
    <p:extLst>
      <p:ext uri="{BB962C8B-B14F-4D97-AF65-F5344CB8AC3E}">
        <p14:creationId xmlns:p14="http://schemas.microsoft.com/office/powerpoint/2010/main" val="3024790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868362"/>
          </a:xfrm>
        </p:spPr>
        <p:txBody>
          <a:bodyPr/>
          <a:lstStyle/>
          <a:p>
            <a:r>
              <a:rPr lang="en-US" sz="3600" b="1"/>
              <a:t>Latar Belakang SejarahAntropologi</a:t>
            </a:r>
            <a:r>
              <a:rPr lang="en-US"/>
              <a:t> </a:t>
            </a:r>
          </a:p>
        </p:txBody>
      </p:sp>
      <p:sp>
        <p:nvSpPr>
          <p:cNvPr id="3075" name="Rectangle 3"/>
          <p:cNvSpPr>
            <a:spLocks noGrp="1" noChangeArrowheads="1"/>
          </p:cNvSpPr>
          <p:nvPr>
            <p:ph type="body" idx="1"/>
          </p:nvPr>
        </p:nvSpPr>
        <p:spPr>
          <a:xfrm>
            <a:off x="228600" y="1524000"/>
            <a:ext cx="8915400" cy="5029200"/>
          </a:xfrm>
        </p:spPr>
        <p:txBody>
          <a:bodyPr/>
          <a:lstStyle/>
          <a:p>
            <a:r>
              <a:rPr lang="en-US" sz="3000"/>
              <a:t>Ilmu Antropologi termasuk ilmu-ilmu sosial </a:t>
            </a:r>
          </a:p>
          <a:p>
            <a:pPr>
              <a:buFontTx/>
              <a:buNone/>
            </a:pPr>
            <a:r>
              <a:rPr lang="en-US" sz="3000"/>
              <a:t>	yang lain mempunyai sejarah tersendiri. </a:t>
            </a:r>
            <a:endParaRPr lang="sv-SE" sz="3000"/>
          </a:p>
          <a:p>
            <a:r>
              <a:rPr lang="sv-SE" sz="3000"/>
              <a:t>Antropologi disebut ilmu yang baru atau </a:t>
            </a:r>
          </a:p>
          <a:p>
            <a:pPr>
              <a:buFontTx/>
              <a:buNone/>
            </a:pPr>
            <a:r>
              <a:rPr lang="sv-SE" sz="3000"/>
              <a:t>	muda karena perkembangan antropologi </a:t>
            </a:r>
          </a:p>
          <a:p>
            <a:pPr>
              <a:buFontTx/>
              <a:buNone/>
            </a:pPr>
            <a:r>
              <a:rPr lang="sv-SE" sz="3000"/>
              <a:t>	relatif baru </a:t>
            </a:r>
          </a:p>
          <a:p>
            <a:r>
              <a:rPr lang="sv-SE" sz="3000"/>
              <a:t>Disebut ilmu tua karena sejarahnya terutama bagian antropologi yang disebut dengan Etnografi telah dikerjakan orang dari </a:t>
            </a:r>
            <a:r>
              <a:rPr lang="it-IT" sz="3000"/>
              <a:t>berbagai bangsa di dunia sudah lebih dari 500 tahun yang lalu. </a:t>
            </a:r>
            <a:endParaRPr lang="en-US" sz="3000"/>
          </a:p>
        </p:txBody>
      </p:sp>
    </p:spTree>
    <p:extLst>
      <p:ext uri="{BB962C8B-B14F-4D97-AF65-F5344CB8AC3E}">
        <p14:creationId xmlns:p14="http://schemas.microsoft.com/office/powerpoint/2010/main" val="3358472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457200"/>
            <a:ext cx="8229600" cy="5943600"/>
          </a:xfrm>
        </p:spPr>
        <p:txBody>
          <a:bodyPr/>
          <a:lstStyle/>
          <a:p>
            <a:pPr>
              <a:lnSpc>
                <a:spcPct val="90000"/>
              </a:lnSpc>
            </a:pPr>
            <a:r>
              <a:rPr lang="it-IT"/>
              <a:t>Walaupun Antropologi dikatakan ilmu yang relatif muda. Karena sebagai ilmu pengetahuan baru berkembang abad ke XX. </a:t>
            </a:r>
          </a:p>
          <a:p>
            <a:pPr>
              <a:lnSpc>
                <a:spcPct val="90000"/>
              </a:lnSpc>
              <a:buFontTx/>
              <a:buNone/>
            </a:pPr>
            <a:endParaRPr lang="it-IT"/>
          </a:p>
          <a:p>
            <a:pPr>
              <a:lnSpc>
                <a:spcPct val="90000"/>
              </a:lnSpc>
            </a:pPr>
            <a:r>
              <a:rPr lang="it-IT"/>
              <a:t>Namun Antropologi telah ada sejak lama (terutama obyeknya, yaitu manusia), dengan menitik beratkan studinya pada kelompok-kelompok manusia dan tergolong dalam ilmu sosial, maka sesungguhnya antropologi telah ada sejak manusia itu ada. </a:t>
            </a:r>
            <a:endParaRPr lang="en-US"/>
          </a:p>
        </p:txBody>
      </p:sp>
    </p:spTree>
    <p:extLst>
      <p:ext uri="{BB962C8B-B14F-4D97-AF65-F5344CB8AC3E}">
        <p14:creationId xmlns:p14="http://schemas.microsoft.com/office/powerpoint/2010/main" val="1936489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304800" y="533400"/>
            <a:ext cx="8458200" cy="6019800"/>
          </a:xfrm>
        </p:spPr>
        <p:txBody>
          <a:bodyPr/>
          <a:lstStyle/>
          <a:p>
            <a:r>
              <a:rPr lang="it-IT" sz="2800"/>
              <a:t>Herodatus disebut sebagai bapak </a:t>
            </a:r>
            <a:r>
              <a:rPr lang="sv-SE" sz="2800"/>
              <a:t>etnografi. </a:t>
            </a:r>
          </a:p>
          <a:p>
            <a:r>
              <a:rPr lang="sv-SE" sz="2800"/>
              <a:t>Karena menulis bangsa Mesir, yang dianggap tulisan etnografi yang terkuno. Tulisannya masih bersifat subyektif dan mengandung perasangka yang kurang baik terhadap bangsa lain. </a:t>
            </a:r>
          </a:p>
          <a:p>
            <a:pPr>
              <a:buFontTx/>
              <a:buNone/>
            </a:pPr>
            <a:endParaRPr lang="sv-SE" sz="2800"/>
          </a:p>
          <a:p>
            <a:r>
              <a:rPr lang="sv-SE" sz="2800"/>
              <a:t>Selanjutnya dia berkata: </a:t>
            </a:r>
            <a:r>
              <a:rPr lang="it-IT" sz="2800"/>
              <a:t>Bangsa di luar Yunani adalah bangsa “barbar” yang berarti orang yang berbicara “gagap” dan dikatakan sebagai bangsa yang setengah liar. Herodatus selanjutnya mengatakan bahwa orang Mesir, orang Libia dan Persia dianggap </a:t>
            </a:r>
            <a:r>
              <a:rPr lang="sv-SE" sz="2800"/>
              <a:t>belum beradab. </a:t>
            </a:r>
            <a:endParaRPr lang="en-US" sz="2800"/>
          </a:p>
          <a:p>
            <a:endParaRPr lang="en-US" sz="2800"/>
          </a:p>
        </p:txBody>
      </p:sp>
    </p:spTree>
    <p:extLst>
      <p:ext uri="{BB962C8B-B14F-4D97-AF65-F5344CB8AC3E}">
        <p14:creationId xmlns:p14="http://schemas.microsoft.com/office/powerpoint/2010/main" val="360766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304800"/>
            <a:ext cx="8229600" cy="6096000"/>
          </a:xfrm>
        </p:spPr>
        <p:txBody>
          <a:bodyPr/>
          <a:lstStyle/>
          <a:p>
            <a:r>
              <a:rPr lang="sv-SE" sz="2800"/>
              <a:t>Etnografi oleh Dinasti Han </a:t>
            </a:r>
          </a:p>
          <a:p>
            <a:r>
              <a:rPr lang="sv-SE" sz="2800"/>
              <a:t>Penulisan etnografi juga dilakukan oleh bangsa Tionghoa dan bangsa India. Walaupun tidak secara metodik dan sistemmatis kedua bangsa tersebut telah menulis tentang keadaan mereka sendiri </a:t>
            </a:r>
            <a:r>
              <a:rPr lang="it-IT" sz="2800"/>
              <a:t>ataupun menulis tentang bangsa di luar mereka. </a:t>
            </a:r>
          </a:p>
          <a:p>
            <a:pPr>
              <a:buFontTx/>
              <a:buNone/>
            </a:pPr>
            <a:endParaRPr lang="it-IT" sz="2800"/>
          </a:p>
          <a:p>
            <a:r>
              <a:rPr lang="it-IT" sz="2800"/>
              <a:t>Di Cina </a:t>
            </a:r>
          </a:p>
          <a:p>
            <a:r>
              <a:rPr lang="it-IT" sz="2800"/>
              <a:t>Ada cacatan etnografi bangsa Tiongkok yang ditulis pada jaman Dinasti Han </a:t>
            </a:r>
            <a:r>
              <a:rPr lang="sv-SE" sz="2800"/>
              <a:t>mengenai bangsa Han Nu yang bergerak (nomaden) di Tiongkok Sebelah Barat </a:t>
            </a:r>
            <a:endParaRPr lang="en-US" sz="2800"/>
          </a:p>
        </p:txBody>
      </p:sp>
    </p:spTree>
    <p:extLst>
      <p:ext uri="{BB962C8B-B14F-4D97-AF65-F5344CB8AC3E}">
        <p14:creationId xmlns:p14="http://schemas.microsoft.com/office/powerpoint/2010/main" val="3894247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381000"/>
            <a:ext cx="8229600" cy="5943600"/>
          </a:xfrm>
        </p:spPr>
        <p:txBody>
          <a:bodyPr/>
          <a:lstStyle/>
          <a:p>
            <a:r>
              <a:rPr lang="sv-SE"/>
              <a:t>Ibnu Batutah yang dilahirkan di </a:t>
            </a:r>
            <a:r>
              <a:rPr lang="nb-NO"/>
              <a:t>Tanger Ia lahir 1304 dan meninggal tahun 1377berkebangsaan Arab melakukan pengembaraan di daerah Asia tengah. </a:t>
            </a:r>
          </a:p>
          <a:p>
            <a:endParaRPr lang="nb-NO"/>
          </a:p>
          <a:p>
            <a:r>
              <a:rPr lang="nb-NO"/>
              <a:t>Ia menulis tentang bangsa-bangsa Konstantinopel yang di duduki bangsa Turki, sehingga bangsa-bangsa Eropa tidak bisa berdagang lagi dengan Dunia Timur melalui jalan tradisional, yaitu melalui Euphrat, Trigis dan Teluk Persia. </a:t>
            </a:r>
            <a:endParaRPr lang="en-US"/>
          </a:p>
        </p:txBody>
      </p:sp>
    </p:spTree>
    <p:extLst>
      <p:ext uri="{BB962C8B-B14F-4D97-AF65-F5344CB8AC3E}">
        <p14:creationId xmlns:p14="http://schemas.microsoft.com/office/powerpoint/2010/main" val="1519625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533400"/>
            <a:ext cx="8229600" cy="5592763"/>
          </a:xfrm>
        </p:spPr>
        <p:txBody>
          <a:bodyPr/>
          <a:lstStyle/>
          <a:p>
            <a:r>
              <a:rPr lang="nb-NO"/>
              <a:t>Berikutnya: </a:t>
            </a:r>
          </a:p>
          <a:p>
            <a:r>
              <a:rPr lang="nb-NO"/>
              <a:t>Kemudian orang-orang Eropa mencari jalan baru baik melalui kutup utara ataupun melalui Afrika Selatan dengan </a:t>
            </a:r>
            <a:r>
              <a:rPr lang="it-IT"/>
              <a:t>maksud sampai di Asia Tengah. </a:t>
            </a:r>
          </a:p>
          <a:p>
            <a:pPr>
              <a:buFontTx/>
              <a:buNone/>
            </a:pPr>
            <a:endParaRPr lang="it-IT"/>
          </a:p>
          <a:p>
            <a:r>
              <a:rPr lang="it-IT"/>
              <a:t>Rombongan-rombongan itu biasanya diikuti oleh paderi-paderi dan dari mereka bahan-bahan etnografi dari berbagai bangsa dan suku bangsa dapat diperoleh. </a:t>
            </a:r>
            <a:endParaRPr lang="en-US"/>
          </a:p>
        </p:txBody>
      </p:sp>
    </p:spTree>
    <p:extLst>
      <p:ext uri="{BB962C8B-B14F-4D97-AF65-F5344CB8AC3E}">
        <p14:creationId xmlns:p14="http://schemas.microsoft.com/office/powerpoint/2010/main" val="3000486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304800"/>
            <a:ext cx="8229600" cy="6248400"/>
          </a:xfrm>
        </p:spPr>
        <p:txBody>
          <a:bodyPr/>
          <a:lstStyle/>
          <a:p>
            <a:pPr>
              <a:lnSpc>
                <a:spcPct val="80000"/>
              </a:lnSpc>
            </a:pPr>
            <a:r>
              <a:rPr lang="it-IT" sz="2800"/>
              <a:t>Marcopolo bukunya “ kitab tentang kerajaan &amp; keajaiban di dunia Timur </a:t>
            </a:r>
            <a:r>
              <a:rPr lang="fi-FI" sz="2800"/>
              <a:t>“ menguraikan pengalamannya selama 20 tahun mengembara di Asia. Ia juga pernah tinggal cukup lama di istana Khu Bilai Khan dan menemukan keanehan-keanehan misalnya dipergunakan uang yang dibuat dari kertas dan diberi cap serta tanda tangan. </a:t>
            </a:r>
          </a:p>
          <a:p>
            <a:pPr>
              <a:lnSpc>
                <a:spcPct val="80000"/>
              </a:lnSpc>
              <a:buFontTx/>
              <a:buNone/>
            </a:pPr>
            <a:endParaRPr lang="fi-FI" sz="2800"/>
          </a:p>
          <a:p>
            <a:pPr>
              <a:lnSpc>
                <a:spcPct val="80000"/>
              </a:lnSpc>
            </a:pPr>
            <a:r>
              <a:rPr lang="fi-FI" sz="2800"/>
              <a:t>Penjelasan lain: </a:t>
            </a:r>
            <a:endParaRPr lang="pt-BR" sz="2800"/>
          </a:p>
          <a:p>
            <a:pPr>
              <a:lnSpc>
                <a:spcPct val="80000"/>
              </a:lnSpc>
            </a:pPr>
            <a:r>
              <a:rPr lang="pt-BR" sz="2800"/>
              <a:t>Kertas-kertas tersebut mempunyai bermacam-macam nilai. Menurutnya di negeri tersebut telah lebih maju bila dibandingkan dengan Eropa saat itu, </a:t>
            </a:r>
            <a:r>
              <a:rPr lang="it-IT" sz="2800"/>
              <a:t>karena di sana telah ada pengiriman surat </a:t>
            </a:r>
            <a:r>
              <a:rPr lang="sv-SE" sz="2800"/>
              <a:t>yang lebih teratur dan ada jalan besar, tempat peristirahatan, dan ada tempat untuk menukar uang dan kuda. </a:t>
            </a:r>
            <a:endParaRPr lang="en-US" sz="2800"/>
          </a:p>
        </p:txBody>
      </p:sp>
    </p:spTree>
    <p:extLst>
      <p:ext uri="{BB962C8B-B14F-4D97-AF65-F5344CB8AC3E}">
        <p14:creationId xmlns:p14="http://schemas.microsoft.com/office/powerpoint/2010/main" val="3571173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81000"/>
            <a:ext cx="8229600" cy="6096000"/>
          </a:xfrm>
        </p:spPr>
        <p:txBody>
          <a:bodyPr/>
          <a:lstStyle/>
          <a:p>
            <a:pPr>
              <a:lnSpc>
                <a:spcPct val="80000"/>
              </a:lnSpc>
            </a:pPr>
            <a:r>
              <a:rPr lang="it-IT" sz="2800"/>
              <a:t>Marcopolo juga pernah singgah di Indonesia </a:t>
            </a:r>
          </a:p>
          <a:p>
            <a:pPr>
              <a:lnSpc>
                <a:spcPct val="80000"/>
              </a:lnSpc>
            </a:pPr>
            <a:r>
              <a:rPr lang="it-IT" sz="2800"/>
              <a:t>Di pelabuhan Perlec dalam bahasa Aceh. </a:t>
            </a:r>
            <a:r>
              <a:rPr lang="fi-FI" sz="2800"/>
              <a:t>Ia menceritakan kota Aceh saat itu dikunjungi pedagang dari India dan penduduknya memeluk agama Islam, sedang penduduk di pedalaman banyak mengerjakan hal-hal yang haram. </a:t>
            </a:r>
          </a:p>
          <a:p>
            <a:pPr>
              <a:lnSpc>
                <a:spcPct val="80000"/>
              </a:lnSpc>
              <a:buFontTx/>
              <a:buNone/>
            </a:pPr>
            <a:endParaRPr lang="pt-BR" sz="2800"/>
          </a:p>
          <a:p>
            <a:pPr>
              <a:lnSpc>
                <a:spcPct val="80000"/>
              </a:lnSpc>
            </a:pPr>
            <a:r>
              <a:rPr lang="pt-BR" sz="2800"/>
              <a:t>Pulang ke Eropa </a:t>
            </a:r>
          </a:p>
          <a:p>
            <a:pPr>
              <a:lnSpc>
                <a:spcPct val="80000"/>
              </a:lnSpc>
            </a:pPr>
            <a:r>
              <a:rPr lang="pt-BR" sz="2800"/>
              <a:t>Sekembalinya mengembara ia dan </a:t>
            </a:r>
            <a:r>
              <a:rPr lang="it-IT" sz="2800"/>
              <a:t>keluarganya tiba di Genoa. Nasib malang baginya karena ia dimasukkan penjara ketika Genoa perang melawan Venesia. Di penjara itu ia menceritakan pengalamannya dan menulisannya yang diterbitkan tahun 1447, isinya sangat menakjubkan dan menunjuk kepada keajaiban objek dunia Timur. </a:t>
            </a:r>
            <a:endParaRPr lang="en-US" sz="2800"/>
          </a:p>
        </p:txBody>
      </p:sp>
    </p:spTree>
    <p:extLst>
      <p:ext uri="{BB962C8B-B14F-4D97-AF65-F5344CB8AC3E}">
        <p14:creationId xmlns:p14="http://schemas.microsoft.com/office/powerpoint/2010/main" val="3275516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762</Words>
  <Application>Microsoft Office PowerPoint</Application>
  <PresentationFormat>On-screen Show (4:3)</PresentationFormat>
  <Paragraphs>57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PENGANTAR  ANTROPOLOGI </vt:lpstr>
      <vt:lpstr>Latar Belakang SejarahAntropologi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ANTROPOLOGI </dc:title>
  <dc:creator>ASUS</dc:creator>
  <cp:lastModifiedBy>ASUS</cp:lastModifiedBy>
  <cp:revision>1</cp:revision>
  <dcterms:created xsi:type="dcterms:W3CDTF">2020-11-13T10:56:36Z</dcterms:created>
  <dcterms:modified xsi:type="dcterms:W3CDTF">2020-11-13T10:58:15Z</dcterms:modified>
</cp:coreProperties>
</file>