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66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760D562D-EF18-45E5-A3DE-29F69C620034}" type="datetimeFigureOut">
              <a:rPr lang="id-ID" smtClean="0"/>
              <a:t>08/11/2018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78FC33-D97A-4EA0-83FF-39EF05224A23}" type="slidenum">
              <a:rPr lang="id-ID" smtClean="0"/>
              <a:t>‹#›</a:t>
            </a:fld>
            <a:endParaRPr lang="id-ID"/>
          </a:p>
        </p:txBody>
      </p:sp>
    </p:spTree>
    <p:extLst>
      <p:ext uri="{BB962C8B-B14F-4D97-AF65-F5344CB8AC3E}">
        <p14:creationId xmlns:p14="http://schemas.microsoft.com/office/powerpoint/2010/main" val="1879260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60D562D-EF18-45E5-A3DE-29F69C620034}" type="datetimeFigureOut">
              <a:rPr lang="id-ID" smtClean="0"/>
              <a:t>08/11/2018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78FC33-D97A-4EA0-83FF-39EF05224A23}" type="slidenum">
              <a:rPr lang="id-ID" smtClean="0"/>
              <a:t>‹#›</a:t>
            </a:fld>
            <a:endParaRPr lang="id-ID"/>
          </a:p>
        </p:txBody>
      </p:sp>
    </p:spTree>
    <p:extLst>
      <p:ext uri="{BB962C8B-B14F-4D97-AF65-F5344CB8AC3E}">
        <p14:creationId xmlns:p14="http://schemas.microsoft.com/office/powerpoint/2010/main" val="2701102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60D562D-EF18-45E5-A3DE-29F69C620034}" type="datetimeFigureOut">
              <a:rPr lang="id-ID" smtClean="0"/>
              <a:t>08/11/2018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78FC33-D97A-4EA0-83FF-39EF05224A23}" type="slidenum">
              <a:rPr lang="id-ID" smtClean="0"/>
              <a:t>‹#›</a:t>
            </a:fld>
            <a:endParaRPr lang="id-ID"/>
          </a:p>
        </p:txBody>
      </p:sp>
    </p:spTree>
    <p:extLst>
      <p:ext uri="{BB962C8B-B14F-4D97-AF65-F5344CB8AC3E}">
        <p14:creationId xmlns:p14="http://schemas.microsoft.com/office/powerpoint/2010/main" val="2979320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60D562D-EF18-45E5-A3DE-29F69C620034}" type="datetimeFigureOut">
              <a:rPr lang="id-ID" smtClean="0"/>
              <a:t>08/11/2018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78FC33-D97A-4EA0-83FF-39EF05224A23}" type="slidenum">
              <a:rPr lang="id-ID" smtClean="0"/>
              <a:t>‹#›</a:t>
            </a:fld>
            <a:endParaRPr lang="id-ID"/>
          </a:p>
        </p:txBody>
      </p:sp>
    </p:spTree>
    <p:extLst>
      <p:ext uri="{BB962C8B-B14F-4D97-AF65-F5344CB8AC3E}">
        <p14:creationId xmlns:p14="http://schemas.microsoft.com/office/powerpoint/2010/main" val="2604612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0D562D-EF18-45E5-A3DE-29F69C620034}" type="datetimeFigureOut">
              <a:rPr lang="id-ID" smtClean="0"/>
              <a:t>08/11/2018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278FC33-D97A-4EA0-83FF-39EF05224A23}" type="slidenum">
              <a:rPr lang="id-ID" smtClean="0"/>
              <a:t>‹#›</a:t>
            </a:fld>
            <a:endParaRPr lang="id-ID"/>
          </a:p>
        </p:txBody>
      </p:sp>
    </p:spTree>
    <p:extLst>
      <p:ext uri="{BB962C8B-B14F-4D97-AF65-F5344CB8AC3E}">
        <p14:creationId xmlns:p14="http://schemas.microsoft.com/office/powerpoint/2010/main" val="278558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760D562D-EF18-45E5-A3DE-29F69C620034}" type="datetimeFigureOut">
              <a:rPr lang="id-ID" smtClean="0"/>
              <a:t>08/11/2018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278FC33-D97A-4EA0-83FF-39EF05224A23}" type="slidenum">
              <a:rPr lang="id-ID" smtClean="0"/>
              <a:t>‹#›</a:t>
            </a:fld>
            <a:endParaRPr lang="id-ID"/>
          </a:p>
        </p:txBody>
      </p:sp>
    </p:spTree>
    <p:extLst>
      <p:ext uri="{BB962C8B-B14F-4D97-AF65-F5344CB8AC3E}">
        <p14:creationId xmlns:p14="http://schemas.microsoft.com/office/powerpoint/2010/main" val="3840547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760D562D-EF18-45E5-A3DE-29F69C620034}" type="datetimeFigureOut">
              <a:rPr lang="id-ID" smtClean="0"/>
              <a:t>08/11/2018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278FC33-D97A-4EA0-83FF-39EF05224A23}" type="slidenum">
              <a:rPr lang="id-ID" smtClean="0"/>
              <a:t>‹#›</a:t>
            </a:fld>
            <a:endParaRPr lang="id-ID"/>
          </a:p>
        </p:txBody>
      </p:sp>
    </p:spTree>
    <p:extLst>
      <p:ext uri="{BB962C8B-B14F-4D97-AF65-F5344CB8AC3E}">
        <p14:creationId xmlns:p14="http://schemas.microsoft.com/office/powerpoint/2010/main" val="1888808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760D562D-EF18-45E5-A3DE-29F69C620034}" type="datetimeFigureOut">
              <a:rPr lang="id-ID" smtClean="0"/>
              <a:t>08/11/2018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278FC33-D97A-4EA0-83FF-39EF05224A23}" type="slidenum">
              <a:rPr lang="id-ID" smtClean="0"/>
              <a:t>‹#›</a:t>
            </a:fld>
            <a:endParaRPr lang="id-ID"/>
          </a:p>
        </p:txBody>
      </p:sp>
    </p:spTree>
    <p:extLst>
      <p:ext uri="{BB962C8B-B14F-4D97-AF65-F5344CB8AC3E}">
        <p14:creationId xmlns:p14="http://schemas.microsoft.com/office/powerpoint/2010/main" val="2141476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0D562D-EF18-45E5-A3DE-29F69C620034}" type="datetimeFigureOut">
              <a:rPr lang="id-ID" smtClean="0"/>
              <a:t>08/11/2018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278FC33-D97A-4EA0-83FF-39EF05224A23}" type="slidenum">
              <a:rPr lang="id-ID" smtClean="0"/>
              <a:t>‹#›</a:t>
            </a:fld>
            <a:endParaRPr lang="id-ID"/>
          </a:p>
        </p:txBody>
      </p:sp>
    </p:spTree>
    <p:extLst>
      <p:ext uri="{BB962C8B-B14F-4D97-AF65-F5344CB8AC3E}">
        <p14:creationId xmlns:p14="http://schemas.microsoft.com/office/powerpoint/2010/main" val="2931076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0D562D-EF18-45E5-A3DE-29F69C620034}" type="datetimeFigureOut">
              <a:rPr lang="id-ID" smtClean="0"/>
              <a:t>08/11/2018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278FC33-D97A-4EA0-83FF-39EF05224A23}" type="slidenum">
              <a:rPr lang="id-ID" smtClean="0"/>
              <a:t>‹#›</a:t>
            </a:fld>
            <a:endParaRPr lang="id-ID"/>
          </a:p>
        </p:txBody>
      </p:sp>
    </p:spTree>
    <p:extLst>
      <p:ext uri="{BB962C8B-B14F-4D97-AF65-F5344CB8AC3E}">
        <p14:creationId xmlns:p14="http://schemas.microsoft.com/office/powerpoint/2010/main" val="1718047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0D562D-EF18-45E5-A3DE-29F69C620034}" type="datetimeFigureOut">
              <a:rPr lang="id-ID" smtClean="0"/>
              <a:t>08/11/2018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278FC33-D97A-4EA0-83FF-39EF05224A23}" type="slidenum">
              <a:rPr lang="id-ID" smtClean="0"/>
              <a:t>‹#›</a:t>
            </a:fld>
            <a:endParaRPr lang="id-ID"/>
          </a:p>
        </p:txBody>
      </p:sp>
    </p:spTree>
    <p:extLst>
      <p:ext uri="{BB962C8B-B14F-4D97-AF65-F5344CB8AC3E}">
        <p14:creationId xmlns:p14="http://schemas.microsoft.com/office/powerpoint/2010/main" val="645677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0D562D-EF18-45E5-A3DE-29F69C620034}" type="datetimeFigureOut">
              <a:rPr lang="id-ID" smtClean="0"/>
              <a:t>08/11/2018</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78FC33-D97A-4EA0-83FF-39EF05224A23}" type="slidenum">
              <a:rPr lang="id-ID" smtClean="0"/>
              <a:t>‹#›</a:t>
            </a:fld>
            <a:endParaRPr lang="id-ID"/>
          </a:p>
        </p:txBody>
      </p:sp>
    </p:spTree>
    <p:extLst>
      <p:ext uri="{BB962C8B-B14F-4D97-AF65-F5344CB8AC3E}">
        <p14:creationId xmlns:p14="http://schemas.microsoft.com/office/powerpoint/2010/main" val="1863212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Pengantar Antropologi</a:t>
            </a:r>
            <a:br>
              <a:rPr lang="id-ID" dirty="0" smtClean="0"/>
            </a:br>
            <a:r>
              <a:rPr lang="id-ID" dirty="0" smtClean="0"/>
              <a:t>(Anthropology)</a:t>
            </a:r>
            <a:endParaRPr lang="id-ID" dirty="0"/>
          </a:p>
        </p:txBody>
      </p:sp>
      <p:sp>
        <p:nvSpPr>
          <p:cNvPr id="3" name="Subtitle 2"/>
          <p:cNvSpPr>
            <a:spLocks noGrp="1"/>
          </p:cNvSpPr>
          <p:nvPr>
            <p:ph type="subTitle" idx="1"/>
          </p:nvPr>
        </p:nvSpPr>
        <p:spPr/>
        <p:txBody>
          <a:bodyPr/>
          <a:lstStyle/>
          <a:p>
            <a:r>
              <a:rPr lang="id-ID" smtClean="0"/>
              <a:t>Mung Pujanarko </a:t>
            </a:r>
            <a:r>
              <a:rPr lang="id-ID" dirty="0" smtClean="0"/>
              <a:t>M.I. Kom</a:t>
            </a:r>
            <a:endParaRPr lang="id-ID" dirty="0"/>
          </a:p>
        </p:txBody>
      </p:sp>
    </p:spTree>
    <p:extLst>
      <p:ext uri="{BB962C8B-B14F-4D97-AF65-F5344CB8AC3E}">
        <p14:creationId xmlns:p14="http://schemas.microsoft.com/office/powerpoint/2010/main" val="20757245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Masyarakat</a:t>
            </a:r>
            <a:endParaRPr lang="id-ID" dirty="0"/>
          </a:p>
        </p:txBody>
      </p:sp>
      <p:sp>
        <p:nvSpPr>
          <p:cNvPr id="3" name="Content Placeholder 2"/>
          <p:cNvSpPr>
            <a:spLocks noGrp="1"/>
          </p:cNvSpPr>
          <p:nvPr>
            <p:ph idx="1"/>
          </p:nvPr>
        </p:nvSpPr>
        <p:spPr/>
        <p:txBody>
          <a:bodyPr>
            <a:normAutofit fontScale="85000" lnSpcReduction="20000"/>
          </a:bodyPr>
          <a:lstStyle/>
          <a:p>
            <a:r>
              <a:rPr lang="id-ID" dirty="0"/>
              <a:t>Masyarakat adalah kesatuan hidup manusia yang berinteraksi menurut suatu sistem adat istiadat tertentu yang berkesinambungan dan terikat oleh suatu rasa identitas bersama. Sedangkan komunitas adalah suatu kesatuan hidup manusia yang menempati suatu wilayah yang nyata dan yang berinteraksi menurut suatu sistem adat istiadat serta yang terikat oleh suatu rasa identitas komunitas. Jadi penekanannya lebih pada wilayah.</a:t>
            </a:r>
          </a:p>
          <a:p>
            <a:r>
              <a:rPr lang="id-ID" dirty="0"/>
              <a:t>Kata “masyarakat” berasal dari akar kata syaraka yang berarti “ikut serta, saling bergaul”. Dalam bahasa Arab istilah untuk masyarakat yang bermakna sama dengan bahasa Indonesia “berkumpul” adalah mujtama.</a:t>
            </a:r>
          </a:p>
          <a:p>
            <a:endParaRPr lang="id-ID" dirty="0"/>
          </a:p>
        </p:txBody>
      </p:sp>
    </p:spTree>
    <p:extLst>
      <p:ext uri="{BB962C8B-B14F-4D97-AF65-F5344CB8AC3E}">
        <p14:creationId xmlns:p14="http://schemas.microsoft.com/office/powerpoint/2010/main" val="1806311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Secara Budaya</a:t>
            </a:r>
            <a:endParaRPr lang="id-ID" dirty="0"/>
          </a:p>
        </p:txBody>
      </p:sp>
      <p:sp>
        <p:nvSpPr>
          <p:cNvPr id="3" name="Content Placeholder 2"/>
          <p:cNvSpPr>
            <a:spLocks noGrp="1"/>
          </p:cNvSpPr>
          <p:nvPr>
            <p:ph idx="1"/>
          </p:nvPr>
        </p:nvSpPr>
        <p:spPr/>
        <p:txBody>
          <a:bodyPr/>
          <a:lstStyle/>
          <a:p>
            <a:r>
              <a:rPr lang="id-ID" dirty="0"/>
              <a:t>merupakan sebuah ilmu yang mempelajari umat manusia (anthropos). Secara etimologi, antropologi berasal dari kata anthropos berarti manusia dan logos berarti ilmu. Antropologi memandang manusia sebagai sesuatu yang kompleks dari segi fisik, emosi, sosial, dan kebudayaannya. Antropologi sering pula disebut sebagai ilmu tentang manusia dan kebudayaannya.</a:t>
            </a:r>
          </a:p>
          <a:p>
            <a:endParaRPr lang="id-ID" dirty="0"/>
          </a:p>
        </p:txBody>
      </p:sp>
    </p:spTree>
    <p:extLst>
      <p:ext uri="{BB962C8B-B14F-4D97-AF65-F5344CB8AC3E}">
        <p14:creationId xmlns:p14="http://schemas.microsoft.com/office/powerpoint/2010/main" val="10594620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A</a:t>
            </a:r>
            <a:r>
              <a:rPr lang="en-US" b="1" dirty="0" smtClean="0"/>
              <a:t>bout anthropology </a:t>
            </a:r>
            <a:br>
              <a:rPr lang="en-US" b="1" dirty="0" smtClean="0"/>
            </a:br>
            <a:endParaRPr lang="id-ID" dirty="0"/>
          </a:p>
        </p:txBody>
      </p:sp>
      <p:sp>
        <p:nvSpPr>
          <p:cNvPr id="3" name="Content Placeholder 2"/>
          <p:cNvSpPr>
            <a:spLocks noGrp="1"/>
          </p:cNvSpPr>
          <p:nvPr>
            <p:ph idx="1"/>
          </p:nvPr>
        </p:nvSpPr>
        <p:spPr>
          <a:xfrm>
            <a:off x="457200" y="980728"/>
            <a:ext cx="8229600" cy="5145435"/>
          </a:xfrm>
        </p:spPr>
        <p:txBody>
          <a:bodyPr>
            <a:normAutofit fontScale="92500" lnSpcReduction="10000"/>
          </a:bodyPr>
          <a:lstStyle/>
          <a:p>
            <a:r>
              <a:rPr lang="en-US" dirty="0" smtClean="0"/>
              <a:t> "Anthropology demands the </a:t>
            </a:r>
            <a:r>
              <a:rPr lang="en-US" b="1" dirty="0" smtClean="0"/>
              <a:t>open-mindedness</a:t>
            </a:r>
            <a:r>
              <a:rPr lang="en-US" dirty="0" smtClean="0"/>
              <a:t> with which one must look and  listen, record in astonishment and wonder at that which one would not have been able to guess"  </a:t>
            </a:r>
          </a:p>
          <a:p>
            <a:pPr marL="0" indent="0">
              <a:buNone/>
            </a:pPr>
            <a:r>
              <a:rPr lang="id-ID" dirty="0" smtClean="0"/>
              <a:t> </a:t>
            </a:r>
            <a:r>
              <a:rPr lang="en-US" dirty="0" smtClean="0"/>
              <a:t>Anthropologist Margaret Mead (1901-1978)</a:t>
            </a:r>
          </a:p>
          <a:p>
            <a:r>
              <a:rPr lang="id-ID" dirty="0" smtClean="0"/>
              <a:t> taboo</a:t>
            </a:r>
          </a:p>
          <a:p>
            <a:r>
              <a:rPr lang="id-ID" dirty="0" smtClean="0"/>
              <a:t>Tabu</a:t>
            </a:r>
          </a:p>
          <a:p>
            <a:pPr marL="0" indent="0">
              <a:buNone/>
            </a:pPr>
            <a:endParaRPr lang="id-ID" dirty="0" smtClean="0"/>
          </a:p>
          <a:p>
            <a:pPr marL="0" indent="0">
              <a:buNone/>
            </a:pPr>
            <a:r>
              <a:rPr lang="id-ID" smtClean="0"/>
              <a:t>Gender </a:t>
            </a:r>
            <a:r>
              <a:rPr lang="id-ID"/>
              <a:t>role </a:t>
            </a:r>
            <a:r>
              <a:rPr lang="id-ID" smtClean="0"/>
              <a:t>Expectations </a:t>
            </a:r>
            <a:endParaRPr lang="en-US" dirty="0" smtClean="0"/>
          </a:p>
          <a:p>
            <a:pPr marL="0" indent="0">
              <a:buNone/>
            </a:pPr>
            <a:r>
              <a:rPr lang="en-US" dirty="0" smtClean="0"/>
              <a:t> </a:t>
            </a:r>
          </a:p>
          <a:p>
            <a:endParaRPr lang="id-ID" dirty="0"/>
          </a:p>
        </p:txBody>
      </p:sp>
    </p:spTree>
    <p:extLst>
      <p:ext uri="{BB962C8B-B14F-4D97-AF65-F5344CB8AC3E}">
        <p14:creationId xmlns:p14="http://schemas.microsoft.com/office/powerpoint/2010/main" val="18353525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60648"/>
            <a:ext cx="8964488" cy="6408712"/>
          </a:xfrm>
        </p:spPr>
        <p:txBody>
          <a:bodyPr>
            <a:noAutofit/>
          </a:bodyPr>
          <a:lstStyle/>
          <a:p>
            <a:r>
              <a:rPr lang="en-US" dirty="0" smtClean="0"/>
              <a:t>The purpose of anthropology is to make the world safe for human differences”  </a:t>
            </a:r>
            <a:br>
              <a:rPr lang="en-US" dirty="0" smtClean="0"/>
            </a:br>
            <a:r>
              <a:rPr lang="en-US" dirty="0" smtClean="0"/>
              <a:t> </a:t>
            </a:r>
          </a:p>
          <a:p>
            <a:r>
              <a:rPr lang="en-US" dirty="0" smtClean="0"/>
              <a:t>Anthropologist Ruth Benedict (1887-1948) </a:t>
            </a:r>
          </a:p>
          <a:p>
            <a:pPr marL="0" indent="0">
              <a:buNone/>
            </a:pPr>
            <a:r>
              <a:rPr lang="en-US" dirty="0" smtClean="0"/>
              <a:t> </a:t>
            </a:r>
          </a:p>
          <a:p>
            <a:pPr marL="0" indent="0">
              <a:buNone/>
            </a:pPr>
            <a:r>
              <a:rPr lang="en-US" dirty="0" smtClean="0"/>
              <a:t> </a:t>
            </a:r>
          </a:p>
          <a:p>
            <a:r>
              <a:rPr lang="en-US" dirty="0" smtClean="0"/>
              <a:t> “Anthropology is the most humanistic of sciences and the most scientific of  the humanities” </a:t>
            </a:r>
            <a:br>
              <a:rPr lang="en-US" dirty="0" smtClean="0"/>
            </a:br>
            <a:r>
              <a:rPr lang="en-US" dirty="0" smtClean="0"/>
              <a:t>  </a:t>
            </a:r>
          </a:p>
          <a:p>
            <a:r>
              <a:rPr lang="en-US" dirty="0" smtClean="0"/>
              <a:t>Anthropologist Alfred </a:t>
            </a:r>
            <a:r>
              <a:rPr lang="en-US" dirty="0" err="1" smtClean="0"/>
              <a:t>L.Kroeber</a:t>
            </a:r>
            <a:r>
              <a:rPr lang="en-US" dirty="0" smtClean="0"/>
              <a:t> (1876-1960)</a:t>
            </a:r>
          </a:p>
          <a:p>
            <a:pPr marL="0" indent="0">
              <a:buNone/>
            </a:pPr>
            <a:r>
              <a:rPr lang="en-US" dirty="0" smtClean="0"/>
              <a:t> </a:t>
            </a:r>
          </a:p>
          <a:p>
            <a:pPr marL="0" indent="0">
              <a:buNone/>
            </a:pPr>
            <a:r>
              <a:rPr lang="en-US" dirty="0" smtClean="0"/>
              <a:t> </a:t>
            </a:r>
          </a:p>
          <a:p>
            <a:endParaRPr lang="id-ID" dirty="0"/>
          </a:p>
        </p:txBody>
      </p:sp>
    </p:spTree>
    <p:extLst>
      <p:ext uri="{BB962C8B-B14F-4D97-AF65-F5344CB8AC3E}">
        <p14:creationId xmlns:p14="http://schemas.microsoft.com/office/powerpoint/2010/main" val="2906064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Anthropology</a:t>
            </a:r>
            <a:endParaRPr lang="id-ID" dirty="0"/>
          </a:p>
        </p:txBody>
      </p:sp>
      <p:sp>
        <p:nvSpPr>
          <p:cNvPr id="3" name="Content Placeholder 2"/>
          <p:cNvSpPr>
            <a:spLocks noGrp="1"/>
          </p:cNvSpPr>
          <p:nvPr>
            <p:ph idx="1"/>
          </p:nvPr>
        </p:nvSpPr>
        <p:spPr/>
        <p:txBody>
          <a:bodyPr>
            <a:normAutofit lnSpcReduction="10000"/>
          </a:bodyPr>
          <a:lstStyle/>
          <a:p>
            <a:r>
              <a:rPr lang="id-ID" dirty="0" smtClean="0"/>
              <a:t>Anthropology is </a:t>
            </a:r>
            <a:r>
              <a:rPr lang="id-ID" dirty="0"/>
              <a:t>the study of people throughout the world, their evolutionary history, how they behave, adapt to different environments, communicate and socialise with one another. The study of anthropology is concerned both with the biological features that make us human (such as physiology, genetic makeup, nutritional history and evolution) and with social aspects (such as language, culture, politics, family and religion)</a:t>
            </a:r>
          </a:p>
        </p:txBody>
      </p:sp>
    </p:spTree>
    <p:extLst>
      <p:ext uri="{BB962C8B-B14F-4D97-AF65-F5344CB8AC3E}">
        <p14:creationId xmlns:p14="http://schemas.microsoft.com/office/powerpoint/2010/main" val="739393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Pengantar Antropologi</a:t>
            </a:r>
            <a:br>
              <a:rPr lang="id-ID" dirty="0" smtClean="0"/>
            </a:br>
            <a:endParaRPr lang="id-ID" dirty="0"/>
          </a:p>
        </p:txBody>
      </p:sp>
      <p:sp>
        <p:nvSpPr>
          <p:cNvPr id="3" name="Content Placeholder 2"/>
          <p:cNvSpPr>
            <a:spLocks noGrp="1"/>
          </p:cNvSpPr>
          <p:nvPr>
            <p:ph idx="1"/>
          </p:nvPr>
        </p:nvSpPr>
        <p:spPr/>
        <p:txBody>
          <a:bodyPr>
            <a:normAutofit/>
          </a:bodyPr>
          <a:lstStyle/>
          <a:p>
            <a:r>
              <a:rPr lang="id-ID" dirty="0" smtClean="0"/>
              <a:t>Antropologi </a:t>
            </a:r>
            <a:r>
              <a:rPr lang="id-ID" dirty="0"/>
              <a:t>merupakan sebuah ilmu yang mempelajari umat manusia (anthropos). Secara etimologi, antropologi berasal dari kata anthropos berarti manusia dan logos berarti ilmu. Antropologi memandang manusia sebagai sesuatu yang kompleks dari segi fisik, emosi, sosial, dan kebudayaannya. Antropologi sering pula disebut sebagai ilmu tentang manusia dan kebudayaannya.</a:t>
            </a:r>
          </a:p>
          <a:p>
            <a:endParaRPr lang="id-ID" dirty="0"/>
          </a:p>
        </p:txBody>
      </p:sp>
    </p:spTree>
    <p:extLst>
      <p:ext uri="{BB962C8B-B14F-4D97-AF65-F5344CB8AC3E}">
        <p14:creationId xmlns:p14="http://schemas.microsoft.com/office/powerpoint/2010/main" val="15860198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id-ID" dirty="0" smtClean="0"/>
              <a:t>Ruang Lingkup Antropologi</a:t>
            </a:r>
            <a:endParaRPr lang="id-ID" dirty="0"/>
          </a:p>
        </p:txBody>
      </p:sp>
      <p:sp>
        <p:nvSpPr>
          <p:cNvPr id="3" name="Content Placeholder 2"/>
          <p:cNvSpPr>
            <a:spLocks noGrp="1"/>
          </p:cNvSpPr>
          <p:nvPr>
            <p:ph idx="1"/>
          </p:nvPr>
        </p:nvSpPr>
        <p:spPr>
          <a:xfrm>
            <a:off x="457200" y="1268760"/>
            <a:ext cx="8229600" cy="5184576"/>
          </a:xfrm>
        </p:spPr>
        <p:txBody>
          <a:bodyPr>
            <a:normAutofit fontScale="85000" lnSpcReduction="20000"/>
          </a:bodyPr>
          <a:lstStyle/>
          <a:p>
            <a:r>
              <a:rPr lang="id-ID" dirty="0"/>
              <a:t>Ruang lingkup dan kajian antropologi memfokuskan kepada lima masalah di bawah ini, yaitu:</a:t>
            </a:r>
          </a:p>
          <a:p>
            <a:pPr lvl="0"/>
            <a:r>
              <a:rPr lang="id-ID" dirty="0"/>
              <a:t>masalah sejarah asal dan perkembangan manusia dilihat dari ciri-ciri tubuhnya secara evolusi yang dipandang dari segi biologi;</a:t>
            </a:r>
          </a:p>
          <a:p>
            <a:pPr lvl="0"/>
            <a:r>
              <a:rPr lang="id-ID" dirty="0"/>
              <a:t>masalah sejarah terjadinya berbagai ragam manusia dari segi ciri-ciri fisiknya.</a:t>
            </a:r>
          </a:p>
          <a:p>
            <a:pPr lvl="0"/>
            <a:r>
              <a:rPr lang="id-ID" dirty="0"/>
              <a:t>masalah perkembangan, penyebaran, dan terjadinya beragam kebudayaan di dunia;</a:t>
            </a:r>
          </a:p>
          <a:p>
            <a:pPr lvl="0"/>
            <a:r>
              <a:rPr lang="id-ID" dirty="0"/>
              <a:t>masalah sejarah asal, perkembangan, serta penyebaran berbagai macam bahasa di seluruh dunia;</a:t>
            </a:r>
          </a:p>
          <a:p>
            <a:pPr lvl="0"/>
            <a:r>
              <a:rPr lang="id-ID" dirty="0"/>
              <a:t>masalah mengenai asas-asas kebudayaan manusia dalam kehidupan masyarakat-masyarakat suku bangsa di dunia.</a:t>
            </a:r>
          </a:p>
          <a:p>
            <a:endParaRPr lang="id-ID" dirty="0"/>
          </a:p>
        </p:txBody>
      </p:sp>
    </p:spTree>
    <p:extLst>
      <p:ext uri="{BB962C8B-B14F-4D97-AF65-F5344CB8AC3E}">
        <p14:creationId xmlns:p14="http://schemas.microsoft.com/office/powerpoint/2010/main" val="28959521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145435"/>
          </a:xfrm>
        </p:spPr>
        <p:txBody>
          <a:bodyPr>
            <a:normAutofit fontScale="85000" lnSpcReduction="10000"/>
          </a:bodyPr>
          <a:lstStyle/>
          <a:p>
            <a:r>
              <a:rPr lang="id-ID" dirty="0"/>
              <a:t>Berdasarkan penggolongan masalah tersebut, ilmu antropologi terbagi ke dalam 5 cabang ilmu yaitu:</a:t>
            </a:r>
          </a:p>
          <a:p>
            <a:pPr lvl="0"/>
            <a:r>
              <a:rPr lang="id-ID" dirty="0"/>
              <a:t>Paleoantropologi</a:t>
            </a:r>
          </a:p>
          <a:p>
            <a:pPr lvl="0"/>
            <a:r>
              <a:rPr lang="id-ID" dirty="0"/>
              <a:t>Antropologi Fisik</a:t>
            </a:r>
            <a:br>
              <a:rPr lang="id-ID" dirty="0"/>
            </a:br>
            <a:r>
              <a:rPr lang="id-ID" dirty="0"/>
              <a:t>Keduanya lebih dikenal sebagai Antropologi Fisik dalam arti “luas”</a:t>
            </a:r>
          </a:p>
          <a:p>
            <a:pPr lvl="0"/>
            <a:r>
              <a:rPr lang="id-ID" dirty="0"/>
              <a:t>Prasejarah</a:t>
            </a:r>
          </a:p>
          <a:p>
            <a:pPr lvl="0"/>
            <a:r>
              <a:rPr lang="id-ID" dirty="0"/>
              <a:t>Etnolinguistik</a:t>
            </a:r>
          </a:p>
          <a:p>
            <a:pPr lvl="0"/>
            <a:r>
              <a:rPr lang="id-ID" dirty="0"/>
              <a:t>Etnologi</a:t>
            </a:r>
            <a:br>
              <a:rPr lang="id-ID" dirty="0"/>
            </a:br>
            <a:r>
              <a:rPr lang="id-ID" dirty="0"/>
              <a:t>Ketiga terakhir secara luas dikenal dengan sebutan Antropologi Budaya atau Antropologi Sosial.</a:t>
            </a:r>
          </a:p>
          <a:p>
            <a:endParaRPr lang="id-ID" dirty="0"/>
          </a:p>
        </p:txBody>
      </p:sp>
    </p:spTree>
    <p:extLst>
      <p:ext uri="{BB962C8B-B14F-4D97-AF65-F5344CB8AC3E}">
        <p14:creationId xmlns:p14="http://schemas.microsoft.com/office/powerpoint/2010/main" val="15114168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264696"/>
          </a:xfrm>
        </p:spPr>
        <p:txBody>
          <a:bodyPr>
            <a:normAutofit fontScale="85000" lnSpcReduction="20000"/>
          </a:bodyPr>
          <a:lstStyle/>
          <a:p>
            <a:r>
              <a:rPr lang="id-ID" dirty="0"/>
              <a:t>Dalam menganalisis masyarakat dan kebudayaan umat manusia, salah satu pendekatan yang digunakan adalah pendekatan fungsionalisme dan struktural fungsionalisme. Pendekatan ini muncul didasari oleh pemikiran bahwa manusia sepanjang hayatnya dipengaruhi oleh pemikiran dan tindakan orang lain di sekitarnya, sehingga manusia tidak pernah seratus persen menentukan pilihan tindakan, sikap, atau perilaku tanpa mempertimbangkan orang lain.</a:t>
            </a:r>
          </a:p>
          <a:p>
            <a:r>
              <a:rPr lang="id-ID" dirty="0"/>
              <a:t>Teori fungsionalisme dikembangkan oleh Bronislaw Malinowski, yang banyak mendapat pengaruh dari ilmu psikologi. Dia mengembangkan teori fungsi kebudayaan, melalui kajiannnya yang sangat terkenal yaitu sistem kula pada masyarakat Trobiand. Berdasarkan kajiannya dia menyimpulkan bahwa setiap unsur kebudayaan mempunyai fungsi sosial terhadap unsur-unsur kebudayaan lainnya.</a:t>
            </a:r>
          </a:p>
          <a:p>
            <a:endParaRPr lang="id-ID" dirty="0"/>
          </a:p>
        </p:txBody>
      </p:sp>
    </p:spTree>
    <p:extLst>
      <p:ext uri="{BB962C8B-B14F-4D97-AF65-F5344CB8AC3E}">
        <p14:creationId xmlns:p14="http://schemas.microsoft.com/office/powerpoint/2010/main" val="37489689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r>
              <a:rPr lang="id-ID" dirty="0"/>
              <a:t>Setiap kebudayaan di manapun akan mengandung unsur-unsur kebudayaan yang terdiri dari tujuh unsur yaitu sistem pengetahuan (kognitif), kekerabatan, sistem teknologi dan peralatan hidup, sistem religi, sistem mata pencaharian hidup, bahasa dan kesenian. Antara unsur satu dan lainnya akan saling berkaitan tidak dapat berdiri sendiri.</a:t>
            </a:r>
          </a:p>
          <a:p>
            <a:endParaRPr lang="id-ID" dirty="0"/>
          </a:p>
        </p:txBody>
      </p:sp>
    </p:spTree>
    <p:extLst>
      <p:ext uri="{BB962C8B-B14F-4D97-AF65-F5344CB8AC3E}">
        <p14:creationId xmlns:p14="http://schemas.microsoft.com/office/powerpoint/2010/main" val="3007645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574</Words>
  <Application>Microsoft Office PowerPoint</Application>
  <PresentationFormat>On-screen Show (4:3)</PresentationFormat>
  <Paragraphs>43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Pengantar Antropologi (Anthropology)</vt:lpstr>
      <vt:lpstr>About anthropology  </vt:lpstr>
      <vt:lpstr>PowerPoint Presentation</vt:lpstr>
      <vt:lpstr>Anthropology</vt:lpstr>
      <vt:lpstr>Pengantar Antropologi </vt:lpstr>
      <vt:lpstr>Ruang Lingkup Antropologi</vt:lpstr>
      <vt:lpstr>PowerPoint Presentation</vt:lpstr>
      <vt:lpstr>PowerPoint Presentation</vt:lpstr>
      <vt:lpstr>PowerPoint Presentation</vt:lpstr>
      <vt:lpstr>Masyarakat</vt:lpstr>
      <vt:lpstr>Secara Budaya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Antropologi (Anthropology)</dc:title>
  <dc:creator>ASUS</dc:creator>
  <cp:lastModifiedBy>ASUS</cp:lastModifiedBy>
  <cp:revision>12</cp:revision>
  <dcterms:created xsi:type="dcterms:W3CDTF">2018-11-08T10:46:17Z</dcterms:created>
  <dcterms:modified xsi:type="dcterms:W3CDTF">2018-11-08T12:49:12Z</dcterms:modified>
</cp:coreProperties>
</file>